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F0E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44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1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0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0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7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C66BC-298D-495F-A52C-BC7ECC5CE82F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1380068"/>
            <a:ext cx="9952897" cy="2616199"/>
          </a:xfrm>
        </p:spPr>
        <p:txBody>
          <a:bodyPr>
            <a:noAutofit/>
          </a:bodyPr>
          <a:lstStyle/>
          <a:p>
            <a:r>
              <a:rPr lang="en-US" dirty="0" smtClean="0"/>
              <a:t>Improved exploit prediction with recast CVSS equation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 Church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05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10018713" cy="4981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CVSS introduction</a:t>
            </a:r>
          </a:p>
          <a:p>
            <a:pPr lvl="1"/>
            <a:r>
              <a:rPr lang="en-US" sz="2400" dirty="0" smtClean="0"/>
              <a:t>Purpose</a:t>
            </a:r>
          </a:p>
          <a:p>
            <a:pPr lvl="1"/>
            <a:r>
              <a:rPr lang="en-US" sz="2400" dirty="0" smtClean="0"/>
              <a:t>Problems</a:t>
            </a:r>
            <a:endParaRPr lang="en-US" sz="3600" dirty="0" smtClean="0"/>
          </a:p>
          <a:p>
            <a:r>
              <a:rPr lang="en-US" sz="3600" dirty="0" smtClean="0"/>
              <a:t>Related work</a:t>
            </a:r>
          </a:p>
          <a:p>
            <a:r>
              <a:rPr lang="en-US" sz="3600" dirty="0" smtClean="0"/>
              <a:t>Method</a:t>
            </a:r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Discussion and conclusions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807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Vulnerability Volume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14994"/>
            <a:ext cx="1001871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More vulnerabilities reported than can be addressed</a:t>
            </a:r>
            <a:endParaRPr lang="en-CA" sz="3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49180" y="2058329"/>
            <a:ext cx="10610893" cy="4032707"/>
            <a:chOff x="1249180" y="2058329"/>
            <a:chExt cx="10610893" cy="4032707"/>
          </a:xfrm>
        </p:grpSpPr>
        <p:grpSp>
          <p:nvGrpSpPr>
            <p:cNvPr id="5" name="Group 4"/>
            <p:cNvGrpSpPr/>
            <p:nvPr/>
          </p:nvGrpSpPr>
          <p:grpSpPr>
            <a:xfrm>
              <a:off x="1249180" y="2058329"/>
              <a:ext cx="10610893" cy="4032707"/>
              <a:chOff x="931817" y="3242695"/>
              <a:chExt cx="10610893" cy="403270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4310" y="3248298"/>
                <a:ext cx="10058400" cy="294660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931817" y="3248297"/>
                <a:ext cx="783772" cy="2952206"/>
              </a:xfrm>
              <a:prstGeom prst="rect">
                <a:avLst/>
              </a:prstGeom>
              <a:solidFill>
                <a:srgbClr val="F6F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31818" y="6008913"/>
                <a:ext cx="10610892" cy="963783"/>
              </a:xfrm>
              <a:prstGeom prst="rect">
                <a:avLst/>
              </a:prstGeom>
              <a:solidFill>
                <a:srgbClr val="F6F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31817" y="3242695"/>
                <a:ext cx="1001486" cy="432322"/>
              </a:xfrm>
              <a:prstGeom prst="rect">
                <a:avLst/>
              </a:prstGeom>
              <a:solidFill>
                <a:srgbClr val="F6F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01538" y="3261664"/>
                <a:ext cx="1001486" cy="578815"/>
              </a:xfrm>
              <a:prstGeom prst="rect">
                <a:avLst/>
              </a:prstGeom>
              <a:solidFill>
                <a:srgbClr val="F6F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724298" y="3657601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1719941" y="3992880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737359" y="4332514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1724293" y="4667793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1728650" y="4992194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724293" y="5327473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741711" y="5667107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728645" y="6002386"/>
                <a:ext cx="8777240" cy="174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88571" y="5451652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</a:t>
                </a:r>
                <a:endParaRPr lang="en-CA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8570" y="5125081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000</a:t>
                </a:r>
                <a:endParaRPr lang="en-CA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97274" y="4776737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000</a:t>
                </a:r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97273" y="4450166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4000</a:t>
                </a:r>
                <a:endParaRPr lang="en-CA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91932" y="4110924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5000</a:t>
                </a:r>
                <a:endParaRPr lang="en-CA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00636" y="3762580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6000</a:t>
                </a:r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00635" y="3436009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  <a:r>
                  <a:rPr lang="en-US" dirty="0" smtClean="0"/>
                  <a:t>000</a:t>
                </a:r>
                <a:endParaRPr lang="en-CA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97273" y="5795250"/>
                <a:ext cx="68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  <a:endParaRPr lang="en-CA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54671" y="5901614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2001</a:t>
                </a:r>
                <a:endParaRPr lang="en-CA" spc="-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68081" y="5884196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2002</a:t>
                </a:r>
                <a:endParaRPr lang="en-CA" spc="-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50911" y="5897562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2003</a:t>
                </a:r>
                <a:endParaRPr lang="en-CA" spc="-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64321" y="5888853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2004</a:t>
                </a:r>
                <a:endParaRPr lang="en-CA" spc="-8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6813" y="5888249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2005</a:t>
                </a:r>
                <a:endParaRPr lang="en-CA" spc="-8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30223" y="5888248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2006</a:t>
                </a:r>
                <a:endParaRPr lang="en-CA" spc="-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13053" y="5884196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2007</a:t>
                </a:r>
                <a:endParaRPr lang="en-CA" spc="-8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26463" y="5884196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US" spc="-800" dirty="0" smtClean="0"/>
                  <a:t>2008</a:t>
                </a:r>
                <a:endParaRPr lang="en-CA" spc="-800" dirty="0"/>
              </a:p>
            </p:txBody>
          </p:sp>
          <p:sp>
            <p:nvSpPr>
              <p:cNvPr id="35" name="TextBox 26"/>
              <p:cNvSpPr txBox="1"/>
              <p:nvPr/>
            </p:nvSpPr>
            <p:spPr>
              <a:xfrm>
                <a:off x="5849917" y="5892300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2009</a:t>
                </a:r>
                <a:endParaRPr lang="en-CA" spc="-800" dirty="0"/>
              </a:p>
            </p:txBody>
          </p:sp>
          <p:sp>
            <p:nvSpPr>
              <p:cNvPr id="36" name="TextBox 27"/>
              <p:cNvSpPr txBox="1"/>
              <p:nvPr/>
            </p:nvSpPr>
            <p:spPr>
              <a:xfrm>
                <a:off x="6363327" y="5892300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2010</a:t>
                </a:r>
                <a:endParaRPr lang="en-CA" spc="-800" dirty="0"/>
              </a:p>
            </p:txBody>
          </p:sp>
          <p:sp>
            <p:nvSpPr>
              <p:cNvPr id="37" name="TextBox 28"/>
              <p:cNvSpPr txBox="1"/>
              <p:nvPr/>
            </p:nvSpPr>
            <p:spPr>
              <a:xfrm>
                <a:off x="6846157" y="5888248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2011</a:t>
                </a:r>
                <a:endParaRPr lang="en-CA" spc="-800" dirty="0"/>
              </a:p>
            </p:txBody>
          </p:sp>
          <p:sp>
            <p:nvSpPr>
              <p:cNvPr id="38" name="TextBox 29"/>
              <p:cNvSpPr txBox="1"/>
              <p:nvPr/>
            </p:nvSpPr>
            <p:spPr>
              <a:xfrm>
                <a:off x="7359567" y="5914375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2012</a:t>
                </a:r>
                <a:endParaRPr lang="en-CA" spc="-800" dirty="0"/>
              </a:p>
            </p:txBody>
          </p:sp>
          <p:sp>
            <p:nvSpPr>
              <p:cNvPr id="39" name="TextBox 26"/>
              <p:cNvSpPr txBox="1"/>
              <p:nvPr/>
            </p:nvSpPr>
            <p:spPr>
              <a:xfrm>
                <a:off x="7922103" y="5884196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2013</a:t>
                </a:r>
                <a:endParaRPr lang="en-CA" spc="-800" dirty="0"/>
              </a:p>
            </p:txBody>
          </p:sp>
          <p:sp>
            <p:nvSpPr>
              <p:cNvPr id="40" name="TextBox 27"/>
              <p:cNvSpPr txBox="1"/>
              <p:nvPr/>
            </p:nvSpPr>
            <p:spPr>
              <a:xfrm>
                <a:off x="8435513" y="5884196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2014</a:t>
                </a:r>
                <a:endParaRPr lang="en-CA" spc="-800" dirty="0"/>
              </a:p>
            </p:txBody>
          </p:sp>
          <p:sp>
            <p:nvSpPr>
              <p:cNvPr id="41" name="TextBox 28"/>
              <p:cNvSpPr txBox="1"/>
              <p:nvPr/>
            </p:nvSpPr>
            <p:spPr>
              <a:xfrm>
                <a:off x="8918343" y="5880144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2015</a:t>
                </a:r>
                <a:endParaRPr lang="en-CA" spc="-800" dirty="0"/>
              </a:p>
            </p:txBody>
          </p:sp>
          <p:sp>
            <p:nvSpPr>
              <p:cNvPr id="42" name="TextBox 29"/>
              <p:cNvSpPr txBox="1"/>
              <p:nvPr/>
            </p:nvSpPr>
            <p:spPr>
              <a:xfrm>
                <a:off x="9431753" y="5880144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2016</a:t>
                </a:r>
                <a:endParaRPr lang="en-CA" spc="-800" dirty="0"/>
              </a:p>
            </p:txBody>
          </p:sp>
          <p:sp>
            <p:nvSpPr>
              <p:cNvPr id="43" name="TextBox 29"/>
              <p:cNvSpPr txBox="1"/>
              <p:nvPr/>
            </p:nvSpPr>
            <p:spPr>
              <a:xfrm>
                <a:off x="9950165" y="5874882"/>
                <a:ext cx="513410" cy="1361027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800" dirty="0" smtClean="0"/>
                  <a:t>2017</a:t>
                </a:r>
                <a:endParaRPr lang="en-CA" spc="-8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092038" y="5808878"/>
              <a:ext cx="4269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 smtClean="0">
                  <a:solidFill>
                    <a:schemeClr val="bg1">
                      <a:lumMod val="50000"/>
                    </a:schemeClr>
                  </a:solidFill>
                </a:rPr>
                <a:t>https://nvd.nist.gov/visualizations/cvss-severity-distribution-over-time</a:t>
              </a:r>
              <a:endParaRPr lang="en-CA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93963" y="2294725"/>
              <a:ext cx="651361" cy="607405"/>
            </a:xfrm>
            <a:prstGeom prst="rect">
              <a:avLst/>
            </a:prstGeom>
            <a:solidFill>
              <a:srgbClr val="2CA02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</a:t>
              </a:r>
              <a:endParaRPr lang="en-CA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93963" y="3108590"/>
              <a:ext cx="651361" cy="607405"/>
            </a:xfrm>
            <a:prstGeom prst="rect">
              <a:avLst/>
            </a:prstGeom>
            <a:solidFill>
              <a:srgbClr val="FF7F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</a:t>
              </a:r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010344" y="3922455"/>
              <a:ext cx="651361" cy="607405"/>
            </a:xfrm>
            <a:prstGeom prst="rect">
              <a:avLst/>
            </a:prstGeom>
            <a:solidFill>
              <a:srgbClr val="1F77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4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- Prioritization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5160330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Limited resources necessitate vulnerability prioritization</a:t>
            </a:r>
          </a:p>
          <a:p>
            <a:r>
              <a:rPr lang="en-US" sz="3600" dirty="0" smtClean="0"/>
              <a:t>Prioritization seeks to minimize risk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7963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Risk from 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Common Vulnerability Scoring System measures risk</a:t>
            </a:r>
          </a:p>
          <a:p>
            <a:r>
              <a:rPr lang="en-US" sz="3600" dirty="0" smtClean="0"/>
              <a:t>Scores in range 0-10 convey likelihood and severity of exploitation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88413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Consists of three metric groups for three scores:</a:t>
            </a:r>
          </a:p>
          <a:p>
            <a:r>
              <a:rPr lang="en-US" sz="2800" dirty="0" smtClean="0"/>
              <a:t>Base score</a:t>
            </a:r>
          </a:p>
          <a:p>
            <a:r>
              <a:rPr lang="en-US" sz="2800" dirty="0" smtClean="0"/>
              <a:t>Temporal score</a:t>
            </a:r>
          </a:p>
          <a:p>
            <a:r>
              <a:rPr lang="en-US" sz="2800" dirty="0" smtClean="0"/>
              <a:t>Environmental score</a:t>
            </a:r>
            <a:endParaRPr lang="en-US" sz="3200" dirty="0" smtClean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20536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4772456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score computed from six metrics</a:t>
            </a:r>
          </a:p>
          <a:p>
            <a:r>
              <a:rPr lang="en-US" sz="3600" dirty="0" smtClean="0"/>
              <a:t>Metrics reflect exploit likelihood and severity</a:t>
            </a:r>
            <a:endParaRPr lang="en-CA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93665" y="2124890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Base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vector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273796"/>
              <a:ext cx="2164080" cy="707886"/>
              <a:chOff x="1119052" y="3264766"/>
              <a:chExt cx="1271451" cy="70788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Confidentiality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123006"/>
              <a:ext cx="2167128" cy="655783"/>
              <a:chOff x="1119052" y="3289684"/>
              <a:chExt cx="1271451" cy="65578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complexity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4136357"/>
              <a:ext cx="2164080" cy="655783"/>
              <a:chOff x="1119052" y="3289684"/>
              <a:chExt cx="1271451" cy="65578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418654"/>
                <a:ext cx="11669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Integrity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Authentication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998918"/>
              <a:ext cx="2164080" cy="707886"/>
              <a:chOff x="1119052" y="3264766"/>
              <a:chExt cx="1271451" cy="70788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Availability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691612" y="5514659"/>
            <a:ext cx="20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Likelihood</a:t>
            </a:r>
            <a:endParaRPr lang="en-CA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094114" y="5506834"/>
            <a:ext cx="20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Severity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720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Base Score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3937436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Metrics mostly objective and quantitative</a:t>
            </a:r>
          </a:p>
          <a:p>
            <a:r>
              <a:rPr lang="en-US" sz="3600" dirty="0" smtClean="0"/>
              <a:t>Access complexity is subjective</a:t>
            </a:r>
            <a:endParaRPr lang="en-CA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960424" y="2225916"/>
            <a:ext cx="4414978" cy="3953239"/>
            <a:chOff x="5960424" y="2225916"/>
            <a:chExt cx="4414978" cy="3953239"/>
          </a:xfrm>
        </p:grpSpPr>
        <p:grpSp>
          <p:nvGrpSpPr>
            <p:cNvPr id="31" name="Group 30"/>
            <p:cNvGrpSpPr/>
            <p:nvPr/>
          </p:nvGrpSpPr>
          <p:grpSpPr>
            <a:xfrm>
              <a:off x="7084349" y="2225916"/>
              <a:ext cx="2167128" cy="655783"/>
              <a:chOff x="6654311" y="2667053"/>
              <a:chExt cx="2167128" cy="655783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654311" y="2667053"/>
                <a:ext cx="2167128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54311" y="2796023"/>
                <a:ext cx="216712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vector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084349" y="5022804"/>
              <a:ext cx="2167128" cy="655783"/>
              <a:chOff x="5410101" y="3282703"/>
              <a:chExt cx="2167128" cy="655783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410101" y="3282703"/>
                <a:ext cx="2167128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99159" y="3411673"/>
                <a:ext cx="207807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Authentication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085873" y="3624360"/>
              <a:ext cx="2164080" cy="655783"/>
              <a:chOff x="9058339" y="3518047"/>
              <a:chExt cx="2164080" cy="65578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9058339" y="3518047"/>
                <a:ext cx="2164080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147271" y="3647017"/>
                <a:ext cx="198621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Integrity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960424" y="2865180"/>
              <a:ext cx="441497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/>
                <a:t>Local; adjacent network; network</a:t>
              </a:r>
              <a:endParaRPr lang="en-CA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73932" y="5717490"/>
              <a:ext cx="29879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/>
                <a:t>None; single; multiple</a:t>
              </a:r>
              <a:endParaRPr lang="en-CA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6951" y="4245153"/>
              <a:ext cx="318192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/>
                <a:t>None; partial; complete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725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</TotalTime>
  <Words>182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Improved exploit prediction with recast CVSS equation</vt:lpstr>
      <vt:lpstr>Outline</vt:lpstr>
      <vt:lpstr>Intro – Vulnerability Volume</vt:lpstr>
      <vt:lpstr>Intro - Prioritization</vt:lpstr>
      <vt:lpstr>Intro – Risk from CVSS</vt:lpstr>
      <vt:lpstr>Intro – CVSS Composition</vt:lpstr>
      <vt:lpstr>Intro – Base Score</vt:lpstr>
      <vt:lpstr>Intro – Base Score Metrics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exploit prediction with recast CVSS equation</dc:title>
  <dc:creator>Ben Church</dc:creator>
  <cp:lastModifiedBy>Ben Church</cp:lastModifiedBy>
  <cp:revision>16</cp:revision>
  <dcterms:created xsi:type="dcterms:W3CDTF">2017-03-15T00:13:12Z</dcterms:created>
  <dcterms:modified xsi:type="dcterms:W3CDTF">2017-03-15T01:45:13Z</dcterms:modified>
</cp:coreProperties>
</file>