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74" r:id="rId16"/>
    <p:sldId id="280" r:id="rId17"/>
    <p:sldId id="281" r:id="rId18"/>
    <p:sldId id="282" r:id="rId19"/>
    <p:sldId id="283" r:id="rId20"/>
    <p:sldId id="284" r:id="rId21"/>
    <p:sldId id="262" r:id="rId22"/>
    <p:sldId id="267" r:id="rId23"/>
    <p:sldId id="268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E"/>
    <a:srgbClr val="F89012"/>
    <a:srgbClr val="FB7815"/>
    <a:srgbClr val="FF9900"/>
    <a:srgbClr val="00FFFF"/>
    <a:srgbClr val="9900FF"/>
    <a:srgbClr val="FFFF00"/>
    <a:srgbClr val="F6F97F"/>
    <a:srgbClr val="F2F64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7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8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61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7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7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Abov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Doub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4728709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7413" y="1782616"/>
            <a:ext cx="5094516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91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2657360"/>
            <a:ext cx="9207375" cy="150706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0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70C0">
                <a:lumMod val="94000"/>
              </a:srgbClr>
            </a:gs>
            <a:gs pos="100000">
              <a:srgbClr val="002060">
                <a:lumMod val="8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  <p:sldLayoutId id="2147483685" r:id="rId19"/>
    <p:sldLayoutId id="2147483686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CVSS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Ben Church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prioritize vulnerabilities</a:t>
            </a:r>
          </a:p>
          <a:p>
            <a:r>
              <a:rPr lang="en-US" dirty="0" smtClean="0"/>
              <a:t>CVSS not always correlated with actual exploits and attacks</a:t>
            </a:r>
          </a:p>
          <a:p>
            <a:r>
              <a:rPr lang="en-US" dirty="0" smtClean="0"/>
              <a:t>Alternative CVSS validation methods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858140" cy="4116341"/>
          </a:xfrm>
        </p:spPr>
        <p:txBody>
          <a:bodyPr/>
          <a:lstStyle/>
          <a:p>
            <a:r>
              <a:rPr lang="en-US" dirty="0" smtClean="0"/>
              <a:t>Seek to validate CVSS base scores using Vulnerability Reward Program (VRP) scales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/>
              <a:t>An automatic method for CVSS score prediction using vulnerabilities description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[</a:t>
            </a:r>
            <a:r>
              <a:rPr lang="en-CA" dirty="0" smtClean="0"/>
              <a:t>Khazaei2015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0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4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Content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Background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CVSS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Evaluating CVSS Base Score Using Vulnerability Rewards Program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An automatic method for CVSS score prediction using vulnerabilities description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1943100"/>
            <a:ext cx="8001000" cy="297180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APPENDIX I – CVSS Score Formulae [ref]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2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282022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BaseScore</a:t>
            </a:r>
            <a:r>
              <a:rPr lang="en-CA" sz="5200" dirty="0"/>
              <a:t> = round_to_1_decimal(((0.6*Impact)+(0.4*Exploitability)-1.5)*f(Impact))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Impact = 10.41*(1-(1-ConfImpact)*(1-IntegImpact)*(1-AvailImpact))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= 20* </a:t>
            </a:r>
            <a:r>
              <a:rPr lang="en-CA" sz="5200" dirty="0" err="1"/>
              <a:t>AccessVector</a:t>
            </a:r>
            <a:r>
              <a:rPr lang="en-CA" sz="5200" dirty="0"/>
              <a:t>*</a:t>
            </a:r>
            <a:r>
              <a:rPr lang="en-CA" sz="5200" dirty="0" err="1"/>
              <a:t>AccessComplexity</a:t>
            </a:r>
            <a:r>
              <a:rPr lang="en-CA" sz="5200" dirty="0"/>
              <a:t>*Authentication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f(impact)= 0 if Impact=0, 1.176 otherwise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AccessVector</a:t>
            </a:r>
            <a:r>
              <a:rPr lang="en-CA" sz="5200" dirty="0"/>
              <a:t>     = case </a:t>
            </a:r>
            <a:r>
              <a:rPr lang="en-CA" sz="5200" dirty="0" err="1"/>
              <a:t>AccessVector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requires local access: 0.395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adjacent network accessible: 0.646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network accessible: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AccessComplexity</a:t>
            </a:r>
            <a:r>
              <a:rPr lang="en-CA" sz="5200" dirty="0"/>
              <a:t> = case </a:t>
            </a:r>
            <a:r>
              <a:rPr lang="en-CA" sz="5200" dirty="0" err="1"/>
              <a:t>AccessComplexity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0.35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medium: 0.61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low: 0.71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Authentication   = case Authentication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multiple instances of authentication: 0.45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single instance of authentication: 0.56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no authentication: 0.704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ConfImpact</a:t>
            </a:r>
            <a:r>
              <a:rPr lang="en-CA" dirty="0" smtClean="0"/>
              <a:t>       = case </a:t>
            </a:r>
            <a:r>
              <a:rPr lang="en-CA" dirty="0" err="1" smtClean="0"/>
              <a:t>ConfidentialityImpact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IntegImpact</a:t>
            </a:r>
            <a:r>
              <a:rPr lang="en-CA" dirty="0" smtClean="0"/>
              <a:t>      = case </a:t>
            </a:r>
            <a:r>
              <a:rPr lang="en-CA" dirty="0" err="1" smtClean="0"/>
              <a:t>IntegrityImpact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AvailImpact</a:t>
            </a:r>
            <a:r>
              <a:rPr lang="en-CA" dirty="0" smtClean="0"/>
              <a:t>      = case </a:t>
            </a:r>
            <a:r>
              <a:rPr lang="en-CA" dirty="0" err="1" smtClean="0"/>
              <a:t>AvailabilityImpact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Temporal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7726457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TemporalScore</a:t>
            </a:r>
            <a:r>
              <a:rPr lang="en-CA" sz="5200" dirty="0"/>
              <a:t> = round_to_1_decimal(</a:t>
            </a:r>
            <a:r>
              <a:rPr lang="en-CA" sz="5200" dirty="0" err="1"/>
              <a:t>BaseScore</a:t>
            </a:r>
            <a:r>
              <a:rPr lang="en-CA" sz="5200" dirty="0"/>
              <a:t>*Exploitability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*</a:t>
            </a:r>
            <a:r>
              <a:rPr lang="en-CA" sz="5200" dirty="0" err="1"/>
              <a:t>RemediationLevel</a:t>
            </a:r>
            <a:r>
              <a:rPr lang="en-CA" sz="5200" dirty="0"/>
              <a:t>*</a:t>
            </a:r>
            <a:r>
              <a:rPr lang="en-CA" sz="5200" dirty="0" err="1"/>
              <a:t>ReportConfidence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  = case Exploitability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unproven:             0.85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proof-of-concept:     0.9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functional: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    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			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RemediationLevel</a:t>
            </a:r>
            <a:r>
              <a:rPr lang="en-CA" sz="5200" dirty="0"/>
              <a:t> = case </a:t>
            </a:r>
            <a:r>
              <a:rPr lang="en-CA" sz="5200" dirty="0" err="1"/>
              <a:t>RemediationLevel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official-fix:         0.87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temporary-fix: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workaround: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unavailable: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ReportConfidence</a:t>
            </a:r>
            <a:r>
              <a:rPr lang="en-CA" sz="5200" dirty="0"/>
              <a:t> = case </a:t>
            </a:r>
            <a:r>
              <a:rPr lang="en-CA" sz="5200" dirty="0" err="1"/>
              <a:t>ReportConfidence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unconfirmed:  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uncorroborated: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confirmed: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</p:txBody>
      </p:sp>
    </p:spTree>
    <p:extLst>
      <p:ext uri="{BB962C8B-B14F-4D97-AF65-F5344CB8AC3E}">
        <p14:creationId xmlns:p14="http://schemas.microsoft.com/office/powerpoint/2010/main" val="18638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Environmental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010418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EnvironmentalScore</a:t>
            </a:r>
            <a:r>
              <a:rPr lang="en-CA" sz="5200" dirty="0"/>
              <a:t> = round_to_1_decimal((</a:t>
            </a:r>
            <a:r>
              <a:rPr lang="en-CA" sz="5200" dirty="0" err="1"/>
              <a:t>AdjustedTemporal</a:t>
            </a:r>
            <a:r>
              <a:rPr lang="en-CA" sz="5200" dirty="0"/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(10-AdjustedTemporal)*</a:t>
            </a:r>
            <a:r>
              <a:rPr lang="en-CA" sz="5200" dirty="0" err="1"/>
              <a:t>CollateralDamagePotential</a:t>
            </a:r>
            <a:r>
              <a:rPr lang="en-CA" sz="5200" dirty="0"/>
              <a:t>)*</a:t>
            </a:r>
            <a:r>
              <a:rPr lang="en-CA" sz="5200" dirty="0" err="1"/>
              <a:t>TargetDistribution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AdjustedTemporal</a:t>
            </a:r>
            <a:r>
              <a:rPr lang="en-CA" sz="5200" dirty="0"/>
              <a:t> = </a:t>
            </a:r>
            <a:r>
              <a:rPr lang="en-CA" sz="5200" dirty="0" err="1"/>
              <a:t>TemporalScore</a:t>
            </a:r>
            <a:r>
              <a:rPr lang="en-CA" sz="5200" dirty="0"/>
              <a:t> recomputed with the </a:t>
            </a:r>
            <a:r>
              <a:rPr lang="en-CA" sz="5200" dirty="0" err="1"/>
              <a:t>BaseScores</a:t>
            </a:r>
            <a:r>
              <a:rPr lang="en-CA" sz="5200" dirty="0"/>
              <a:t> Impact sub-equation replaced with the </a:t>
            </a:r>
            <a:r>
              <a:rPr lang="en-CA" sz="5200" dirty="0" err="1"/>
              <a:t>AdjustedImpact</a:t>
            </a:r>
            <a:r>
              <a:rPr lang="en-CA" sz="5200" dirty="0"/>
              <a:t>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AdjustedImpact</a:t>
            </a:r>
            <a:r>
              <a:rPr lang="en-CA" sz="5200" dirty="0"/>
              <a:t> = min(10,10.41*(1-(1-ConfImpact*</a:t>
            </a:r>
            <a:r>
              <a:rPr lang="en-CA" sz="5200" dirty="0" err="1"/>
              <a:t>ConfReq</a:t>
            </a:r>
            <a:r>
              <a:rPr lang="en-CA" sz="5200" dirty="0"/>
              <a:t>)*(1-IntegImpact*</a:t>
            </a:r>
            <a:r>
              <a:rPr lang="en-CA" sz="5200" dirty="0" err="1"/>
              <a:t>IntegReq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*(1-AvailImpact*</a:t>
            </a:r>
            <a:r>
              <a:rPr lang="en-CA" sz="5200" dirty="0" err="1"/>
              <a:t>AvailReq</a:t>
            </a:r>
            <a:r>
              <a:rPr lang="en-CA" sz="5200" dirty="0"/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CollateralDamagePotential</a:t>
            </a:r>
            <a:r>
              <a:rPr lang="en-CA" sz="5200" dirty="0"/>
              <a:t> = case </a:t>
            </a:r>
            <a:r>
              <a:rPr lang="en-CA" sz="5200" dirty="0" err="1"/>
              <a:t>CollateralDamagePotential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none: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low:            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low-medium:     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medium-high:    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high:            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not defined: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TargetDistribution</a:t>
            </a:r>
            <a:r>
              <a:rPr lang="en-CA" sz="1300" dirty="0"/>
              <a:t>        = case </a:t>
            </a:r>
            <a:r>
              <a:rPr lang="en-CA" sz="1300" dirty="0" err="1"/>
              <a:t>TargetDistribution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none:           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low:             0.25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medium:          0.75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high:       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not defined: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ConfReq</a:t>
            </a:r>
            <a:r>
              <a:rPr lang="en-CA" sz="1300" dirty="0"/>
              <a:t> 	         = case </a:t>
            </a:r>
            <a:r>
              <a:rPr lang="en-CA" sz="1300" dirty="0" err="1"/>
              <a:t>ConfReq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IntegReq</a:t>
            </a:r>
            <a:r>
              <a:rPr lang="en-CA" sz="1300" dirty="0"/>
              <a:t>         = case </a:t>
            </a:r>
            <a:r>
              <a:rPr lang="en-CA" sz="1300" dirty="0" err="1"/>
              <a:t>IntegReq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AvailReq</a:t>
            </a:r>
            <a:r>
              <a:rPr lang="en-CA" sz="1300" dirty="0"/>
              <a:t>         = case </a:t>
            </a:r>
            <a:r>
              <a:rPr lang="en-CA" sz="1300" dirty="0" err="1"/>
              <a:t>AvailReq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255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</a:t>
            </a:r>
            <a:r>
              <a:rPr lang="en-US" dirty="0" err="1" smtClean="0"/>
              <a:t>cvss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Common vulnerability scoring system</a:t>
            </a:r>
          </a:p>
          <a:p>
            <a:r>
              <a:rPr lang="en-US" dirty="0" smtClean="0"/>
              <a:t>Quantitative vulnerability risk score</a:t>
            </a:r>
          </a:p>
          <a:p>
            <a:r>
              <a:rPr lang="en-US" dirty="0" smtClean="0"/>
              <a:t>Metrics mostly qualitative</a:t>
            </a:r>
          </a:p>
          <a:p>
            <a:r>
              <a:rPr lang="en-US" dirty="0" smtClean="0"/>
              <a:t>Can help prioritize vulnerability addressment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10732725" cy="655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metric groups describe different aspects of risk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1126" y="2711066"/>
            <a:ext cx="4911634" cy="3361509"/>
            <a:chOff x="809897" y="2743200"/>
            <a:chExt cx="4911634" cy="3361509"/>
          </a:xfrm>
        </p:grpSpPr>
        <p:grpSp>
          <p:nvGrpSpPr>
            <p:cNvPr id="9" name="Group 8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572042" y="2751359"/>
            <a:ext cx="2237222" cy="3361509"/>
            <a:chOff x="5886761" y="2711066"/>
            <a:chExt cx="2237222" cy="3361509"/>
          </a:xfrm>
        </p:grpSpPr>
        <p:grpSp>
          <p:nvGrpSpPr>
            <p:cNvPr id="28" name="Group 27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8027992" y="2757433"/>
            <a:ext cx="4002827" cy="3361509"/>
            <a:chOff x="8027992" y="2757433"/>
            <a:chExt cx="4002827" cy="3361509"/>
          </a:xfrm>
        </p:grpSpPr>
        <p:grpSp>
          <p:nvGrpSpPr>
            <p:cNvPr id="31" name="Group 30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Base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66782" cy="4116341"/>
          </a:xfrm>
        </p:spPr>
        <p:txBody>
          <a:bodyPr>
            <a:normAutofit/>
          </a:bodyPr>
          <a:lstStyle/>
          <a:p>
            <a:r>
              <a:rPr lang="en-US" dirty="0"/>
              <a:t>Most popular CVSS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Intrinsic vulnerability characteristics</a:t>
            </a:r>
          </a:p>
          <a:p>
            <a:r>
              <a:rPr lang="en-US" dirty="0" smtClean="0"/>
              <a:t>Time and context invariable</a:t>
            </a:r>
          </a:p>
          <a:p>
            <a:r>
              <a:rPr lang="en-US" dirty="0" smtClean="0"/>
              <a:t>Incorporates likelihood and impact of an attack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87894" y="2160032"/>
            <a:ext cx="4911634" cy="3361509"/>
            <a:chOff x="809897" y="2743200"/>
            <a:chExt cx="4911634" cy="3361509"/>
          </a:xfrm>
        </p:grpSpPr>
        <p:grpSp>
          <p:nvGrpSpPr>
            <p:cNvPr id="6" name="Group 5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Temporal Metrics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</p:spPr>
            <p:txBody>
              <a:bodyPr/>
              <a:lstStyle/>
              <a:p>
                <a:r>
                  <a:rPr lang="en-US" dirty="0" smtClean="0"/>
                  <a:t>Time-changing threat characteristics</a:t>
                </a:r>
              </a:p>
              <a:p>
                <a:r>
                  <a:rPr lang="en-US" dirty="0" smtClean="0"/>
                  <a:t>May change with knowledge of exploit or steps taken to fix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  <a:blipFill rotWithShape="0">
                <a:blip r:embed="rId2"/>
                <a:stretch>
                  <a:fillRect l="-1676" t="-1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28414" y="2160033"/>
            <a:ext cx="2237222" cy="3361509"/>
            <a:chOff x="5886761" y="2711066"/>
            <a:chExt cx="2237222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Environmental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54038" cy="4116341"/>
          </a:xfrm>
        </p:spPr>
        <p:txBody>
          <a:bodyPr/>
          <a:lstStyle/>
          <a:p>
            <a:r>
              <a:rPr lang="en-US" dirty="0" smtClean="0"/>
              <a:t>Deployment dependent</a:t>
            </a:r>
          </a:p>
          <a:p>
            <a:r>
              <a:rPr lang="en-US" dirty="0" smtClean="0"/>
              <a:t>Allows reassessment of risk depending on relative importance of quality metrics</a:t>
            </a:r>
          </a:p>
          <a:p>
            <a:r>
              <a:rPr lang="en-US" dirty="0" smtClean="0"/>
              <a:t>Necessitates adjustment of base score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16476" y="2160033"/>
            <a:ext cx="4002827" cy="3361509"/>
            <a:chOff x="8027992" y="2757433"/>
            <a:chExt cx="4002827" cy="3361509"/>
          </a:xfrm>
        </p:grpSpPr>
        <p:grpSp>
          <p:nvGrpSpPr>
            <p:cNvPr id="18" name="Group 17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scoring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5" y="2647985"/>
            <a:ext cx="4449104" cy="173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combined into vectors and score computed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4200" y="1927472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21249" y="5250047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CVSS Base Score Using Vulnerability Rewards Program [Younis2016]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230</TotalTime>
  <Words>631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Cambria Math</vt:lpstr>
      <vt:lpstr>Century Gothic</vt:lpstr>
      <vt:lpstr>Wingdings 3</vt:lpstr>
      <vt:lpstr>Slice</vt:lpstr>
      <vt:lpstr>CVSS </vt:lpstr>
      <vt:lpstr>Content</vt:lpstr>
      <vt:lpstr>Background - cvss</vt:lpstr>
      <vt:lpstr>CVSS - Composition</vt:lpstr>
      <vt:lpstr>CVSS – Base Metrics</vt:lpstr>
      <vt:lpstr>CVSS – Temporal Metrics</vt:lpstr>
      <vt:lpstr>CVSS – Environmental Metrics</vt:lpstr>
      <vt:lpstr>CVSS - scoring</vt:lpstr>
      <vt:lpstr>Evaluating CVSS Base Score Using Vulnerability Rewards Program [Younis2016] </vt:lpstr>
      <vt:lpstr>Younis et al. - Motivation</vt:lpstr>
      <vt:lpstr>Younis et al. - Contribution</vt:lpstr>
      <vt:lpstr>Younis et al. - Methods</vt:lpstr>
      <vt:lpstr>Younis et al. – Results</vt:lpstr>
      <vt:lpstr>Younis et al. - Discussion</vt:lpstr>
      <vt:lpstr>An automatic method for CVSS score prediction using vulnerabilities description [Khazaei2015] </vt:lpstr>
      <vt:lpstr>Khazaei et al. - Motivation</vt:lpstr>
      <vt:lpstr>Khazaei et al. - Contribution</vt:lpstr>
      <vt:lpstr>Khazaei et al. - Methods</vt:lpstr>
      <vt:lpstr>Khazaei et al. – Results</vt:lpstr>
      <vt:lpstr>Khazaei et al. - Discussion</vt:lpstr>
      <vt:lpstr>References</vt:lpstr>
      <vt:lpstr>PowerPoint Presentation</vt:lpstr>
      <vt:lpstr>CVSS Base score</vt:lpstr>
      <vt:lpstr>CVSS Temporal score</vt:lpstr>
      <vt:lpstr>CVSS Environmental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28</cp:revision>
  <dcterms:created xsi:type="dcterms:W3CDTF">2017-01-21T16:23:21Z</dcterms:created>
  <dcterms:modified xsi:type="dcterms:W3CDTF">2017-01-21T20:13:52Z</dcterms:modified>
</cp:coreProperties>
</file>