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9" r:id="rId11"/>
    <p:sldId id="280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1" r:id="rId23"/>
    <p:sldId id="283" r:id="rId24"/>
    <p:sldId id="284" r:id="rId25"/>
    <p:sldId id="28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13E"/>
    <a:srgbClr val="969696"/>
    <a:srgbClr val="F4F4F4"/>
    <a:srgbClr val="1F77B4"/>
    <a:srgbClr val="FF7F0E"/>
    <a:srgbClr val="2CA02C"/>
    <a:srgbClr val="F6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BFCF-99AA-4D87-9F55-3A672CE3ED50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370E-83B4-4864-B523-9AC079E4A6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29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3370E-83B4-4864-B523-9AC079E4A65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5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9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44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44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12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30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0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47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4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0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7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6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24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4C66BC-298D-495F-A52C-BC7ECC5CE82F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146E5-FC13-4FC3-B8C4-32F0A9ECC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0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6" y="1380068"/>
            <a:ext cx="9952897" cy="2616199"/>
          </a:xfrm>
        </p:spPr>
        <p:txBody>
          <a:bodyPr>
            <a:noAutofit/>
          </a:bodyPr>
          <a:lstStyle/>
          <a:p>
            <a:r>
              <a:rPr lang="en-US" dirty="0" smtClean="0"/>
              <a:t>Improved exploit prediction with recast CVSS equation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Ben Church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4050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314994"/>
            <a:ext cx="6588537" cy="49813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Improved exploit prediction </a:t>
            </a:r>
            <a:r>
              <a:rPr lang="en-US" sz="3200" dirty="0" smtClean="0"/>
              <a:t>by optimizing</a:t>
            </a:r>
            <a:r>
              <a:rPr lang="en-US" sz="3200" dirty="0" smtClean="0"/>
              <a:t> </a:t>
            </a:r>
            <a:r>
              <a:rPr lang="en-US" sz="3200" dirty="0" smtClean="0"/>
              <a:t>equation parameters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3419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Overview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1215237" y="5134868"/>
            <a:ext cx="1232263" cy="1161633"/>
            <a:chOff x="2782389" y="1755583"/>
            <a:chExt cx="1232263" cy="1161633"/>
          </a:xfrm>
        </p:grpSpPr>
        <p:sp>
          <p:nvSpPr>
            <p:cNvPr id="5" name="Rounded Rectangle 4"/>
            <p:cNvSpPr/>
            <p:nvPr/>
          </p:nvSpPr>
          <p:spPr>
            <a:xfrm>
              <a:off x="2782389" y="1966123"/>
              <a:ext cx="1232263" cy="740554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89069" y="1755583"/>
              <a:ext cx="1018902" cy="1161633"/>
            </a:xfrm>
            <a:prstGeom prst="flowChartMagneticDisk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NVD</a:t>
              </a:r>
              <a:endParaRPr lang="en-CA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8732" y="1753789"/>
            <a:ext cx="1232263" cy="1161633"/>
            <a:chOff x="1565931" y="2285308"/>
            <a:chExt cx="1232263" cy="1161633"/>
          </a:xfrm>
        </p:grpSpPr>
        <p:sp>
          <p:nvSpPr>
            <p:cNvPr id="10" name="Rounded Rectangle 9"/>
            <p:cNvSpPr/>
            <p:nvPr/>
          </p:nvSpPr>
          <p:spPr>
            <a:xfrm>
              <a:off x="1565931" y="2491764"/>
              <a:ext cx="1232263" cy="740554"/>
            </a:xfrm>
            <a:prstGeom prst="flowChartMagneticDisk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9875" y="2285308"/>
              <a:ext cx="1018902" cy="1161633"/>
            </a:xfrm>
            <a:prstGeom prst="flowChartMagneticDisk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CVE</a:t>
              </a:r>
              <a:endParaRPr lang="en-CA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215237" y="3078001"/>
            <a:ext cx="1232263" cy="740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4130995" y="3077746"/>
            <a:ext cx="2019971" cy="740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1321917" y="3167134"/>
            <a:ext cx="10189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IDs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126576" y="3145519"/>
            <a:ext cx="19982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/>
              <a:t>Exploited?</a:t>
            </a:r>
            <a:endParaRPr lang="en-CA" dirty="0"/>
          </a:p>
        </p:txBody>
      </p:sp>
      <p:grpSp>
        <p:nvGrpSpPr>
          <p:cNvPr id="21" name="Group 20"/>
          <p:cNvGrpSpPr/>
          <p:nvPr/>
        </p:nvGrpSpPr>
        <p:grpSpPr>
          <a:xfrm>
            <a:off x="869070" y="4200007"/>
            <a:ext cx="1924596" cy="722812"/>
            <a:chOff x="1741713" y="4162697"/>
            <a:chExt cx="1924596" cy="722812"/>
          </a:xfrm>
        </p:grpSpPr>
        <p:sp>
          <p:nvSpPr>
            <p:cNvPr id="19" name="Oval 18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15886" y="4231715"/>
              <a:ext cx="157625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Search</a:t>
              </a:r>
              <a:endParaRPr lang="en-CA" dirty="0"/>
            </a:p>
          </p:txBody>
        </p:sp>
      </p:grpSp>
      <p:cxnSp>
        <p:nvCxnSpPr>
          <p:cNvPr id="28" name="Straight Arrow Connector 27"/>
          <p:cNvCxnSpPr>
            <a:stCxn id="5" idx="1"/>
            <a:endCxn id="19" idx="4"/>
          </p:cNvCxnSpPr>
          <p:nvPr/>
        </p:nvCxnSpPr>
        <p:spPr>
          <a:xfrm flipH="1" flipV="1">
            <a:off x="1831368" y="4922819"/>
            <a:ext cx="1" cy="422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538395" y="3987023"/>
            <a:ext cx="2434335" cy="1077218"/>
            <a:chOff x="4065125" y="4065839"/>
            <a:chExt cx="2434335" cy="1077218"/>
          </a:xfrm>
        </p:grpSpPr>
        <p:sp>
          <p:nvSpPr>
            <p:cNvPr id="37" name="Rounded Rectangle 36"/>
            <p:cNvSpPr/>
            <p:nvPr/>
          </p:nvSpPr>
          <p:spPr>
            <a:xfrm>
              <a:off x="4151397" y="4263458"/>
              <a:ext cx="2258810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5125" y="4065839"/>
              <a:ext cx="2434335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Score vector</a:t>
              </a:r>
              <a:endParaRPr lang="en-CA" dirty="0"/>
            </a:p>
          </p:txBody>
        </p:sp>
      </p:grpSp>
      <p:cxnSp>
        <p:nvCxnSpPr>
          <p:cNvPr id="40" name="Straight Arrow Connector 39"/>
          <p:cNvCxnSpPr>
            <a:stCxn id="19" idx="6"/>
            <a:endCxn id="37" idx="1"/>
          </p:cNvCxnSpPr>
          <p:nvPr/>
        </p:nvCxnSpPr>
        <p:spPr>
          <a:xfrm flipV="1">
            <a:off x="2793666" y="4554919"/>
            <a:ext cx="831001" cy="64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07467" y="5407848"/>
            <a:ext cx="2856412" cy="740554"/>
            <a:chOff x="4145279" y="5511662"/>
            <a:chExt cx="2856412" cy="740554"/>
          </a:xfrm>
        </p:grpSpPr>
        <p:sp>
          <p:nvSpPr>
            <p:cNvPr id="47" name="Rounded Rectangle 46"/>
            <p:cNvSpPr/>
            <p:nvPr/>
          </p:nvSpPr>
          <p:spPr>
            <a:xfrm>
              <a:off x="4284617" y="5511662"/>
              <a:ext cx="2577737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45279" y="5571078"/>
              <a:ext cx="285641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Base Equation</a:t>
              </a:r>
              <a:endParaRPr lang="en-CA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73375" y="4196786"/>
            <a:ext cx="1924596" cy="722812"/>
            <a:chOff x="1741713" y="4162697"/>
            <a:chExt cx="1924596" cy="722812"/>
          </a:xfrm>
        </p:grpSpPr>
        <p:sp>
          <p:nvSpPr>
            <p:cNvPr id="52" name="Oval 51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Compute</a:t>
              </a:r>
              <a:endParaRPr lang="en-CA" dirty="0"/>
            </a:p>
          </p:txBody>
        </p:sp>
      </p:grpSp>
      <p:cxnSp>
        <p:nvCxnSpPr>
          <p:cNvPr id="57" name="Straight Arrow Connector 56"/>
          <p:cNvCxnSpPr>
            <a:endCxn id="52" idx="2"/>
          </p:cNvCxnSpPr>
          <p:nvPr/>
        </p:nvCxnSpPr>
        <p:spPr>
          <a:xfrm>
            <a:off x="5911272" y="4553528"/>
            <a:ext cx="1162103" cy="46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610271" y="3077120"/>
            <a:ext cx="2856412" cy="740554"/>
            <a:chOff x="4145279" y="5511662"/>
            <a:chExt cx="2856412" cy="740554"/>
          </a:xfrm>
        </p:grpSpPr>
        <p:sp>
          <p:nvSpPr>
            <p:cNvPr id="61" name="Rounded Rectangle 60"/>
            <p:cNvSpPr/>
            <p:nvPr/>
          </p:nvSpPr>
          <p:spPr>
            <a:xfrm>
              <a:off x="4284617" y="5511662"/>
              <a:ext cx="2577737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45279" y="5589550"/>
              <a:ext cx="285641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Scores</a:t>
              </a:r>
              <a:endParaRPr lang="en-CA" dirty="0"/>
            </a:p>
          </p:txBody>
        </p:sp>
      </p:grpSp>
      <p:cxnSp>
        <p:nvCxnSpPr>
          <p:cNvPr id="80" name="Straight Arrow Connector 79"/>
          <p:cNvCxnSpPr>
            <a:stCxn id="52" idx="0"/>
            <a:endCxn id="61" idx="2"/>
          </p:cNvCxnSpPr>
          <p:nvPr/>
        </p:nvCxnSpPr>
        <p:spPr>
          <a:xfrm flipV="1">
            <a:off x="8035673" y="3817674"/>
            <a:ext cx="2805" cy="379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076179" y="1824296"/>
            <a:ext cx="1924596" cy="722812"/>
            <a:chOff x="1741713" y="4162697"/>
            <a:chExt cx="1924596" cy="722812"/>
          </a:xfrm>
        </p:grpSpPr>
        <p:sp>
          <p:nvSpPr>
            <p:cNvPr id="84" name="Oval 83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Correlate</a:t>
              </a:r>
              <a:endParaRPr lang="en-CA" dirty="0"/>
            </a:p>
          </p:txBody>
        </p:sp>
      </p:grpSp>
      <p:cxnSp>
        <p:nvCxnSpPr>
          <p:cNvPr id="86" name="Straight Arrow Connector 85"/>
          <p:cNvCxnSpPr>
            <a:stCxn id="61" idx="0"/>
            <a:endCxn id="84" idx="4"/>
          </p:cNvCxnSpPr>
          <p:nvPr/>
        </p:nvCxnSpPr>
        <p:spPr>
          <a:xfrm flipH="1" flipV="1">
            <a:off x="8038477" y="2547108"/>
            <a:ext cx="1" cy="5300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2"/>
            <a:endCxn id="19" idx="0"/>
          </p:cNvCxnSpPr>
          <p:nvPr/>
        </p:nvCxnSpPr>
        <p:spPr>
          <a:xfrm flipH="1">
            <a:off x="1831368" y="3818555"/>
            <a:ext cx="1" cy="3814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12" idx="3"/>
          </p:cNvCxnSpPr>
          <p:nvPr/>
        </p:nvCxnSpPr>
        <p:spPr>
          <a:xfrm rot="5400000">
            <a:off x="2653623" y="2587036"/>
            <a:ext cx="655119" cy="106736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13" idx="1"/>
          </p:cNvCxnSpPr>
          <p:nvPr/>
        </p:nvCxnSpPr>
        <p:spPr>
          <a:xfrm rot="16200000" flipH="1">
            <a:off x="3495497" y="2812525"/>
            <a:ext cx="654864" cy="61613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526343" y="3107424"/>
            <a:ext cx="2434335" cy="740554"/>
            <a:chOff x="4065125" y="4263458"/>
            <a:chExt cx="2434335" cy="740554"/>
          </a:xfrm>
        </p:grpSpPr>
        <p:sp>
          <p:nvSpPr>
            <p:cNvPr id="113" name="Rounded Rectangle 112"/>
            <p:cNvSpPr/>
            <p:nvPr/>
          </p:nvSpPr>
          <p:spPr>
            <a:xfrm>
              <a:off x="4151397" y="4263458"/>
              <a:ext cx="2258810" cy="74055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065125" y="4312060"/>
              <a:ext cx="243433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Metrics</a:t>
              </a:r>
              <a:endParaRPr lang="en-CA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779722" y="4561412"/>
            <a:ext cx="1924596" cy="722812"/>
            <a:chOff x="1741713" y="4162697"/>
            <a:chExt cx="1924596" cy="722812"/>
          </a:xfrm>
        </p:grpSpPr>
        <p:sp>
          <p:nvSpPr>
            <p:cNvPr id="116" name="Oval 115"/>
            <p:cNvSpPr/>
            <p:nvPr/>
          </p:nvSpPr>
          <p:spPr>
            <a:xfrm>
              <a:off x="1741713" y="4162697"/>
              <a:ext cx="1924596" cy="72281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41713" y="4231715"/>
              <a:ext cx="1924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Optimize</a:t>
              </a:r>
              <a:endParaRPr lang="en-CA" dirty="0"/>
            </a:p>
          </p:txBody>
        </p:sp>
      </p:grpSp>
      <p:cxnSp>
        <p:nvCxnSpPr>
          <p:cNvPr id="119" name="Straight Arrow Connector 118"/>
          <p:cNvCxnSpPr>
            <a:stCxn id="113" idx="2"/>
            <a:endCxn id="116" idx="0"/>
          </p:cNvCxnSpPr>
          <p:nvPr/>
        </p:nvCxnSpPr>
        <p:spPr>
          <a:xfrm>
            <a:off x="10742020" y="3847978"/>
            <a:ext cx="0" cy="7134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7" idx="0"/>
            <a:endCxn id="52" idx="4"/>
          </p:cNvCxnSpPr>
          <p:nvPr/>
        </p:nvCxnSpPr>
        <p:spPr>
          <a:xfrm flipH="1" flipV="1">
            <a:off x="8035673" y="4919598"/>
            <a:ext cx="1" cy="4882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16" idx="4"/>
            <a:endCxn id="47" idx="2"/>
          </p:cNvCxnSpPr>
          <p:nvPr/>
        </p:nvCxnSpPr>
        <p:spPr>
          <a:xfrm rot="5400000">
            <a:off x="8956758" y="4363140"/>
            <a:ext cx="864178" cy="2706346"/>
          </a:xfrm>
          <a:prstGeom prst="bentConnector3">
            <a:avLst>
              <a:gd name="adj1" fmla="val 14782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47" idx="3"/>
            <a:endCxn id="116" idx="2"/>
          </p:cNvCxnSpPr>
          <p:nvPr/>
        </p:nvCxnSpPr>
        <p:spPr>
          <a:xfrm flipV="1">
            <a:off x="9324542" y="4922818"/>
            <a:ext cx="455180" cy="855307"/>
          </a:xfrm>
          <a:prstGeom prst="bentConnector3">
            <a:avLst>
              <a:gd name="adj1" fmla="val 2565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" idx="3"/>
            <a:endCxn id="85" idx="1"/>
          </p:cNvCxnSpPr>
          <p:nvPr/>
        </p:nvCxnSpPr>
        <p:spPr>
          <a:xfrm flipV="1">
            <a:off x="6150966" y="2185702"/>
            <a:ext cx="925213" cy="1262321"/>
          </a:xfrm>
          <a:prstGeom prst="bentConnector3">
            <a:avLst>
              <a:gd name="adj1" fmla="val 4001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85" idx="3"/>
            <a:endCxn id="113" idx="0"/>
          </p:cNvCxnSpPr>
          <p:nvPr/>
        </p:nvCxnSpPr>
        <p:spPr>
          <a:xfrm>
            <a:off x="9000775" y="2185702"/>
            <a:ext cx="1741245" cy="92172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7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314994"/>
            <a:ext cx="9497201" cy="4981303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Range of entries </a:t>
            </a:r>
            <a:r>
              <a:rPr lang="en-US" sz="3200" dirty="0"/>
              <a:t>from Common Vulnerabilities and Exposures (CVE - http://cve.mitre.org</a:t>
            </a:r>
            <a:r>
              <a:rPr lang="en-US" sz="3200" dirty="0" smtClean="0"/>
              <a:t>/)</a:t>
            </a:r>
          </a:p>
          <a:p>
            <a:r>
              <a:rPr lang="en-US" sz="3200" dirty="0" smtClean="0"/>
              <a:t>Corresponding entries from National Vulnerability Database </a:t>
            </a:r>
            <a:r>
              <a:rPr lang="en-US" sz="3200" dirty="0"/>
              <a:t>(NVD - https://nvd.nist.gov</a:t>
            </a:r>
            <a:r>
              <a:rPr lang="en-US" sz="3200" dirty="0" smtClean="0"/>
              <a:t>/)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12020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42011" y="1724304"/>
            <a:ext cx="3631474" cy="4401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CVE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CA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Data</a:t>
            </a:r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69028" y="2427431"/>
            <a:ext cx="2386150" cy="3453590"/>
            <a:chOff x="2438399" y="2174883"/>
            <a:chExt cx="2386150" cy="3453590"/>
          </a:xfrm>
        </p:grpSpPr>
        <p:sp>
          <p:nvSpPr>
            <p:cNvPr id="6" name="TextBox 5"/>
            <p:cNvSpPr txBox="1"/>
            <p:nvPr/>
          </p:nvSpPr>
          <p:spPr>
            <a:xfrm>
              <a:off x="2438400" y="2717074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CVE-2012-1234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8400" y="3545337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CVE-2012-1235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399" y="4382309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CVE-2012-1236</a:t>
              </a:r>
            </a:p>
            <a:p>
              <a:r>
                <a:rPr lang="en-US" sz="2400" dirty="0" smtClean="0"/>
                <a:t>    Exploited?</a:t>
              </a:r>
              <a:endParaRPr lang="en-CA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7179" y="2174883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7178" y="5259141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31577" y="1724303"/>
            <a:ext cx="3631474" cy="4401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NVD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CA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54239" y="2416062"/>
            <a:ext cx="2386150" cy="3453590"/>
            <a:chOff x="2438399" y="2174883"/>
            <a:chExt cx="2386150" cy="3453590"/>
          </a:xfrm>
        </p:grpSpPr>
        <p:sp>
          <p:nvSpPr>
            <p:cNvPr id="15" name="TextBox 14"/>
            <p:cNvSpPr txBox="1"/>
            <p:nvPr/>
          </p:nvSpPr>
          <p:spPr>
            <a:xfrm>
              <a:off x="2438400" y="2717074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CVE-2012-1234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545337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CVE-2012-1235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8399" y="4373600"/>
              <a:ext cx="238614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CVE-2012-1236</a:t>
              </a:r>
            </a:p>
            <a:p>
              <a:r>
                <a:rPr lang="en-US" sz="2400" dirty="0" smtClean="0"/>
                <a:t>    Base Score</a:t>
              </a:r>
              <a:endParaRPr lang="en-CA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7179" y="2174883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7178" y="5259141"/>
              <a:ext cx="988219" cy="36933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CA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34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Correlation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733006"/>
            <a:ext cx="8980492" cy="4563291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Vulnerabilities classified based on links to Exploit Database (EDB </a:t>
            </a:r>
            <a:r>
              <a:rPr lang="en-US" sz="3200" dirty="0"/>
              <a:t>- https://</a:t>
            </a:r>
            <a:r>
              <a:rPr lang="en-US" sz="3200" dirty="0" smtClean="0"/>
              <a:t>www.exploit-db.com</a:t>
            </a:r>
            <a:r>
              <a:rPr lang="en-US" sz="3200" dirty="0" smtClean="0"/>
              <a:t>/)</a:t>
            </a:r>
            <a:endParaRPr lang="en-US" sz="3200" dirty="0" smtClean="0"/>
          </a:p>
          <a:p>
            <a:r>
              <a:rPr lang="en-US" sz="3200" dirty="0" smtClean="0"/>
              <a:t>[3] used intra-class correlation coefficient (ICC) to conveys distinctness of </a:t>
            </a:r>
            <a:r>
              <a:rPr lang="en-US" sz="3200" dirty="0" smtClean="0"/>
              <a:t>predictions</a:t>
            </a:r>
            <a:endParaRPr lang="en-US" sz="3200" dirty="0" smtClean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7287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Correlation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314994"/>
                <a:ext cx="3902903" cy="498130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dirty="0" smtClean="0"/>
                  <a:t>Class distinctness reflects prediction capabilities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𝐼𝐶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𝑀𝑆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 smtClean="0"/>
                  <a:t>  </a:t>
                </a:r>
                <a:endParaRPr lang="en-CA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314994"/>
                <a:ext cx="3902903" cy="4981303"/>
              </a:xfrm>
              <a:blipFill rotWithShape="0">
                <a:blip r:embed="rId2"/>
                <a:stretch>
                  <a:fillRect l="-7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7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H="1">
            <a:off x="6723017" y="3622766"/>
            <a:ext cx="3701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07937" y="3113148"/>
            <a:ext cx="53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l-GR" sz="2400" baseline="-25000" dirty="0" smtClean="0"/>
              <a:t>Σ</a:t>
            </a:r>
            <a:endParaRPr lang="en-CA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40840" y="3622766"/>
            <a:ext cx="6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n-US" sz="2400" baseline="-25000" dirty="0" smtClean="0"/>
              <a:t>No</a:t>
            </a:r>
            <a:endParaRPr lang="en-CA" sz="24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9135252" y="2808515"/>
            <a:ext cx="71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μ</a:t>
            </a:r>
            <a:r>
              <a:rPr lang="en-US" sz="2400" baseline="-25000" dirty="0" smtClean="0"/>
              <a:t>Yes</a:t>
            </a:r>
            <a:endParaRPr lang="en-CA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4452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-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3902903" cy="4981303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18 equation parameters were optimized for </a:t>
            </a:r>
            <a:r>
              <a:rPr lang="en-US" sz="3200" dirty="0" smtClean="0"/>
              <a:t>ICC</a:t>
            </a:r>
            <a:endParaRPr lang="en-US" sz="3200" dirty="0" smtClean="0"/>
          </a:p>
          <a:p>
            <a:r>
              <a:rPr lang="en-US" sz="3200" dirty="0" smtClean="0"/>
              <a:t>Base scores </a:t>
            </a:r>
            <a:r>
              <a:rPr lang="en-US" sz="3200" dirty="0" smtClean="0"/>
              <a:t>were recomputed </a:t>
            </a:r>
            <a:r>
              <a:rPr lang="en-US" sz="3200" dirty="0" smtClean="0"/>
              <a:t>with optimized </a:t>
            </a:r>
            <a:r>
              <a:rPr lang="en-US" sz="3200" dirty="0" smtClean="0"/>
              <a:t>equation</a:t>
            </a:r>
            <a:endParaRPr lang="en-C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6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3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 </a:t>
            </a:r>
            <a:r>
              <a:rPr lang="en-US" sz="6000" dirty="0" smtClean="0"/>
              <a:t>– Assessment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07" y="1314994"/>
            <a:ext cx="8978062" cy="4981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Binary classification allows sensitivity and precision calculation [3</a:t>
            </a:r>
            <a:r>
              <a:rPr lang="en-US" sz="3200" dirty="0" smtClean="0"/>
              <a:t>].</a:t>
            </a:r>
            <a:endParaRPr lang="en-US" sz="3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87070"/>
              </p:ext>
            </p:extLst>
          </p:nvPr>
        </p:nvGraphicFramePr>
        <p:xfrm>
          <a:off x="1759607" y="316677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positive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positive (FP)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Results -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861" y="1341121"/>
            <a:ext cx="7354891" cy="18200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ICC, Sensitivity, and precision were compared before and after </a:t>
            </a:r>
            <a:r>
              <a:rPr lang="en-US" sz="3200" dirty="0" smtClean="0"/>
              <a:t>optimization.</a:t>
            </a:r>
            <a:endParaRPr lang="en-CA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83893"/>
              </p:ext>
            </p:extLst>
          </p:nvPr>
        </p:nvGraphicFramePr>
        <p:xfrm>
          <a:off x="1844734" y="314379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Optimized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ICC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Results - Confusion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77270"/>
              </p:ext>
            </p:extLst>
          </p:nvPr>
        </p:nvGraphicFramePr>
        <p:xfrm>
          <a:off x="1484309" y="2869507"/>
          <a:ext cx="4381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31"/>
                <a:gridCol w="1460631"/>
                <a:gridCol w="146063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278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3749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913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55245"/>
              </p:ext>
            </p:extLst>
          </p:nvPr>
        </p:nvGraphicFramePr>
        <p:xfrm>
          <a:off x="6493665" y="2869507"/>
          <a:ext cx="43818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31"/>
                <a:gridCol w="1460631"/>
                <a:gridCol w="146063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324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00933" y="2178278"/>
            <a:ext cx="154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688220" y="2178278"/>
            <a:ext cx="199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Optimized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5" y="4883527"/>
                <a:ext cx="3704219" cy="813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36" y="4883527"/>
                <a:ext cx="343170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3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10018713" cy="49813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CVSS introduction</a:t>
            </a:r>
          </a:p>
          <a:p>
            <a:r>
              <a:rPr lang="en-US" sz="3600" dirty="0" smtClean="0"/>
              <a:t>Method</a:t>
            </a:r>
          </a:p>
          <a:p>
            <a:r>
              <a:rPr lang="en-US" sz="3600" dirty="0" smtClean="0"/>
              <a:t>Results</a:t>
            </a:r>
          </a:p>
          <a:p>
            <a:r>
              <a:rPr lang="en-US" sz="3600" dirty="0" smtClean="0"/>
              <a:t>Discussion and conclusions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380731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Performance</a:t>
            </a:r>
            <a:endParaRPr lang="en-C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70861" y="1341121"/>
            <a:ext cx="7354891" cy="1820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Optimized base score equation improved all assessment metrics.</a:t>
            </a:r>
            <a:endParaRPr lang="en-CA" sz="3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09456"/>
              </p:ext>
            </p:extLst>
          </p:nvPr>
        </p:nvGraphicFramePr>
        <p:xfrm>
          <a:off x="1870861" y="340241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Optimized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ICC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Metrics</a:t>
            </a:r>
            <a:endParaRPr lang="en-C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84309" y="1314994"/>
            <a:ext cx="9887030" cy="624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>Final parameter values suggest flaws in equation metrics.</a:t>
            </a:r>
            <a:endParaRPr lang="en-CA" sz="3200" dirty="0"/>
          </a:p>
        </p:txBody>
      </p:sp>
      <p:sp>
        <p:nvSpPr>
          <p:cNvPr id="3" name="Rectangle 2"/>
          <p:cNvSpPr/>
          <p:nvPr/>
        </p:nvSpPr>
        <p:spPr>
          <a:xfrm>
            <a:off x="1246909" y="2392869"/>
            <a:ext cx="6096000" cy="3914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0.395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adjacent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0.646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0.61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low: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0.71</a:t>
            </a:r>
            <a:b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partial: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0.275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0.660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9888" y="2392869"/>
            <a:ext cx="6096000" cy="3914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0.934</a:t>
            </a:r>
          </a:p>
          <a:p>
            <a:pPr indent="457200">
              <a:lnSpc>
                <a:spcPct val="115000"/>
              </a:lnSpc>
            </a:pP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adjacent network accessible: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0.003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0.934</a:t>
            </a:r>
          </a:p>
          <a:p>
            <a:pPr>
              <a:lnSpc>
                <a:spcPct val="115000"/>
              </a:lnSpc>
            </a:pPr>
            <a:r>
              <a:rPr lang="en-CA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0.958</a:t>
            </a:r>
            <a:br>
              <a:rPr lang="en-CA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0.938</a:t>
            </a:r>
            <a:r>
              <a:rPr lang="en-CA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CA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partial: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dirty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</a:pP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0.025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6946" y="1873865"/>
            <a:ext cx="154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174233" y="1873865"/>
            <a:ext cx="199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Optimized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7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- Limitations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25" y="1737361"/>
            <a:ext cx="5991496" cy="44936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4187822" cy="4981303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ICC optimization destroys intra-class variability</a:t>
            </a:r>
          </a:p>
          <a:p>
            <a:r>
              <a:rPr lang="en-US" sz="3200" dirty="0" smtClean="0"/>
              <a:t>Over-prediction of exploitation becomes a problem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446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Discussion – Ongoing Work</a:t>
            </a:r>
            <a:endParaRPr lang="en-CA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5381897" cy="4981303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Optimize on other performance metrics</a:t>
            </a:r>
          </a:p>
          <a:p>
            <a:r>
              <a:rPr lang="en-US" sz="3200" dirty="0" smtClean="0"/>
              <a:t>Assess optimized equation on multiple vulnerability sets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751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Conclusions</a:t>
            </a:r>
            <a:endParaRPr lang="en-CA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23703" y="1314994"/>
            <a:ext cx="9658333" cy="4981303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Optimizing on ICC does not necessarily improve CVSS</a:t>
            </a:r>
          </a:p>
          <a:p>
            <a:r>
              <a:rPr lang="en-US" sz="3200" dirty="0" smtClean="0"/>
              <a:t>Other metrics should be investigated</a:t>
            </a:r>
          </a:p>
          <a:p>
            <a:r>
              <a:rPr lang="en-US" sz="3200" dirty="0" smtClean="0"/>
              <a:t>Statistical validation shoul</a:t>
            </a:r>
            <a:r>
              <a:rPr lang="en-US" sz="3200" dirty="0" smtClean="0"/>
              <a:t>d be performed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955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627" y="2373809"/>
            <a:ext cx="8930747" cy="2110382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153603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10018713" cy="4981303"/>
          </a:xfrm>
        </p:spPr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1800" dirty="0"/>
              <a:t>Mell P, </a:t>
            </a:r>
            <a:r>
              <a:rPr lang="en-CA" sz="1800" dirty="0" err="1"/>
              <a:t>Scarfone</a:t>
            </a:r>
            <a:r>
              <a:rPr lang="en-CA" sz="1800" dirty="0"/>
              <a:t> K, and </a:t>
            </a:r>
            <a:r>
              <a:rPr lang="en-CA" sz="1800" dirty="0" err="1"/>
              <a:t>Romanosky</a:t>
            </a:r>
            <a:r>
              <a:rPr lang="en-CA" sz="1800" dirty="0"/>
              <a:t> S. “A complete guide to the common vulnerability </a:t>
            </a:r>
            <a:r>
              <a:rPr lang="en-CA" sz="1800" dirty="0" smtClean="0"/>
              <a:t>scoring </a:t>
            </a:r>
            <a:r>
              <a:rPr lang="en-CA" sz="1800" dirty="0"/>
              <a:t>system version 2.0” Published by FIRST-Forum of Incident Response and </a:t>
            </a:r>
            <a:r>
              <a:rPr lang="en-CA" sz="1800" dirty="0" smtClean="0"/>
              <a:t>Security </a:t>
            </a:r>
            <a:r>
              <a:rPr lang="en-CA" sz="1800" dirty="0"/>
              <a:t>Teams. 2007.</a:t>
            </a:r>
            <a:endParaRPr lang="en-CA" sz="1800" dirty="0" smtClean="0"/>
          </a:p>
          <a:p>
            <a:pPr marL="742950" indent="-742950">
              <a:buFont typeface="+mj-lt"/>
              <a:buAutoNum type="arabicPeriod"/>
            </a:pPr>
            <a:r>
              <a:rPr lang="en-CA" sz="1800" dirty="0" err="1" smtClean="0"/>
              <a:t>Allodi</a:t>
            </a:r>
            <a:r>
              <a:rPr lang="en-CA" sz="1800" dirty="0" smtClean="0"/>
              <a:t> </a:t>
            </a:r>
            <a:r>
              <a:rPr lang="en-CA" sz="1800" dirty="0"/>
              <a:t>L, and </a:t>
            </a:r>
            <a:r>
              <a:rPr lang="en-CA" sz="1800" dirty="0" err="1"/>
              <a:t>Massacci</a:t>
            </a:r>
            <a:r>
              <a:rPr lang="en-CA" sz="1800" dirty="0"/>
              <a:t> F. “Comparing Vulnerability Severity and Exploits Using </a:t>
            </a:r>
            <a:r>
              <a:rPr lang="en-CA" sz="1800" dirty="0" smtClean="0"/>
              <a:t>Case-Control </a:t>
            </a:r>
            <a:r>
              <a:rPr lang="en-CA" sz="1800" dirty="0"/>
              <a:t>Studies” ACM Transactions on Information and System Security. 2014; 17(1):</a:t>
            </a:r>
            <a:r>
              <a:rPr lang="en-CA" sz="1800" dirty="0" smtClean="0"/>
              <a:t>1-20.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1800" dirty="0" err="1"/>
              <a:t>Younis</a:t>
            </a:r>
            <a:r>
              <a:rPr lang="en-CA" sz="1800" dirty="0"/>
              <a:t> AA, </a:t>
            </a:r>
            <a:r>
              <a:rPr lang="en-CA" sz="1800" dirty="0" err="1"/>
              <a:t>Malaiya</a:t>
            </a:r>
            <a:r>
              <a:rPr lang="en-CA" sz="1800" dirty="0"/>
              <a:t> YK, and Ray I. “Evaluating CVSS Base Score Using Vulnerability </a:t>
            </a:r>
            <a:r>
              <a:rPr lang="en-CA" sz="1800" dirty="0" smtClean="0"/>
              <a:t>Rewards </a:t>
            </a:r>
            <a:r>
              <a:rPr lang="en-CA" sz="1800" dirty="0"/>
              <a:t>Programs” International Federation for Information Processing. 2016, </a:t>
            </a:r>
            <a:r>
              <a:rPr lang="en-CA" sz="1800" dirty="0" smtClean="0"/>
              <a:t>471:62-75</a:t>
            </a:r>
            <a:r>
              <a:rPr lang="en-CA" sz="1800" dirty="0"/>
              <a:t>.</a:t>
            </a:r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2386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Vulnerability Volume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14994"/>
            <a:ext cx="10018712" cy="49813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More vulnerabilities reported than can be addressed</a:t>
            </a:r>
            <a:endParaRPr lang="en-CA" sz="36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53" y="2242505"/>
            <a:ext cx="10058400" cy="38592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43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- Prioritization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5160330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Limited resources necessitate vulnerability </a:t>
            </a:r>
            <a:r>
              <a:rPr lang="en-US" sz="3600" dirty="0" smtClean="0"/>
              <a:t>prioritization</a:t>
            </a:r>
            <a:endParaRPr lang="en-US" sz="3600" dirty="0" smtClean="0"/>
          </a:p>
          <a:p>
            <a:r>
              <a:rPr lang="en-US" sz="3600" dirty="0" smtClean="0"/>
              <a:t>Prioritization seeks to minimize </a:t>
            </a:r>
            <a:r>
              <a:rPr lang="en-US" sz="3600" dirty="0" smtClean="0"/>
              <a:t>risk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79636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Risk from CVSS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5238707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Common Vulnerability Scoring System measures risk [1</a:t>
            </a:r>
            <a:r>
              <a:rPr lang="en-US" sz="3600" dirty="0" smtClean="0"/>
              <a:t>]</a:t>
            </a:r>
            <a:endParaRPr lang="en-US" sz="3600" dirty="0" smtClean="0"/>
          </a:p>
          <a:p>
            <a:r>
              <a:rPr lang="en-US" sz="3600" dirty="0" smtClean="0"/>
              <a:t>Scores in range 0-10 convey likelihood and severity of </a:t>
            </a:r>
            <a:r>
              <a:rPr lang="en-US" sz="3600" dirty="0" smtClean="0"/>
              <a:t>exploitation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8413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14994"/>
            <a:ext cx="5238707" cy="49813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Consists of three metric groups for three scores:</a:t>
            </a:r>
          </a:p>
          <a:p>
            <a:r>
              <a:rPr lang="en-US" sz="2800" dirty="0" smtClean="0"/>
              <a:t>Base score</a:t>
            </a:r>
          </a:p>
          <a:p>
            <a:r>
              <a:rPr lang="en-US" sz="2800" dirty="0" smtClean="0"/>
              <a:t>Temporal score</a:t>
            </a:r>
          </a:p>
          <a:p>
            <a:r>
              <a:rPr lang="en-US" sz="2800" dirty="0" smtClean="0"/>
              <a:t>Environmental score</a:t>
            </a:r>
            <a:endParaRPr lang="en-US" sz="3200" dirty="0" smtClean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20536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4772456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Base </a:t>
            </a:r>
            <a:r>
              <a:rPr lang="en-US" sz="3600" dirty="0" smtClean="0"/>
              <a:t>score </a:t>
            </a:r>
            <a:r>
              <a:rPr lang="en-US" sz="3600" dirty="0" smtClean="0"/>
              <a:t>computed from six metrics</a:t>
            </a:r>
          </a:p>
          <a:p>
            <a:r>
              <a:rPr lang="en-US" sz="3600" dirty="0" smtClean="0"/>
              <a:t>Metrics reflect exploit likelihood and severity</a:t>
            </a:r>
            <a:endParaRPr lang="en-CA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493665" y="2124890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Base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vector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273796"/>
              <a:ext cx="2164080" cy="707886"/>
              <a:chOff x="1119052" y="3264766"/>
              <a:chExt cx="1271451" cy="70788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264766"/>
                <a:ext cx="116694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Confidentiality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123006"/>
              <a:ext cx="2167128" cy="655783"/>
              <a:chOff x="1119052" y="3289684"/>
              <a:chExt cx="1271451" cy="65578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Access complexity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4136357"/>
              <a:ext cx="2164080" cy="655783"/>
              <a:chOff x="1119052" y="3289684"/>
              <a:chExt cx="1271451" cy="65578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418654"/>
                <a:ext cx="116694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Integrity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Authentication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998918"/>
              <a:ext cx="2164080" cy="707886"/>
              <a:chOff x="1119052" y="3264766"/>
              <a:chExt cx="1271451" cy="707886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264766"/>
                <a:ext cx="116694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Availability impact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691612" y="5514659"/>
            <a:ext cx="209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Likelihood</a:t>
            </a:r>
            <a:endParaRPr lang="en-CA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094114" y="5506834"/>
            <a:ext cx="209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Severity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7203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4994"/>
            <a:ext cx="3826599" cy="4981303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Base </a:t>
            </a:r>
            <a:r>
              <a:rPr lang="en-US" sz="3600" dirty="0" smtClean="0"/>
              <a:t>scores not </a:t>
            </a:r>
            <a:r>
              <a:rPr lang="en-US" sz="3600" dirty="0" smtClean="0"/>
              <a:t>correlated with exploits [2</a:t>
            </a:r>
            <a:r>
              <a:rPr lang="en-US" sz="3600" dirty="0" smtClean="0"/>
              <a:t>]</a:t>
            </a:r>
            <a:endParaRPr lang="en-US" sz="3600" dirty="0" smtClean="0"/>
          </a:p>
          <a:p>
            <a:r>
              <a:rPr lang="en-US" sz="3600" dirty="0" smtClean="0"/>
              <a:t>Subjectivity in prediction from equation </a:t>
            </a:r>
            <a:r>
              <a:rPr lang="en-US" sz="3600" dirty="0" smtClean="0"/>
              <a:t>parameters</a:t>
            </a:r>
            <a:endParaRPr lang="en-US" sz="3200" dirty="0" smtClean="0"/>
          </a:p>
          <a:p>
            <a:endParaRPr lang="en-CA" sz="3600" dirty="0"/>
          </a:p>
        </p:txBody>
      </p:sp>
      <p:sp>
        <p:nvSpPr>
          <p:cNvPr id="4" name="Rectangle 3"/>
          <p:cNvSpPr/>
          <p:nvPr/>
        </p:nvSpPr>
        <p:spPr>
          <a:xfrm>
            <a:off x="5068390" y="1477985"/>
            <a:ext cx="6757852" cy="4883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BaseScore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round_to_1_decimal(((0.6*Impact)+(0.4*Exploitability)–1.5)*f(Impact))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= 10.41*(1-(1-ConfImpact)*(1-IntegImpact)*(1-AvailImpact))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Exploitability = 20*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AccessVector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AccessComplexity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*Authentication</a:t>
            </a:r>
          </a:p>
          <a:p>
            <a:pPr>
              <a:lnSpc>
                <a:spcPct val="115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f(impact)= 0 if Impact=0, 1.176 otherwise</a:t>
            </a:r>
          </a:p>
          <a:p>
            <a:pPr>
              <a:lnSpc>
                <a:spcPct val="115000"/>
              </a:lnSpc>
            </a:pP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AccessVector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requires local access: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0.395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adjacent network accessible: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0.646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network accessible: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1.0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case </a:t>
            </a:r>
            <a:r>
              <a:rPr lang="en-C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AccessComplexity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high: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0.35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medium: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0.61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low: </a:t>
            </a:r>
            <a:r>
              <a:rPr lang="en-CA" sz="16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0.71</a:t>
            </a:r>
            <a:br>
              <a:rPr lang="en-CA" sz="16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ConfImpact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case </a:t>
            </a:r>
            <a:r>
              <a:rPr lang="en-CA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ConfidentialityImpact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</a:t>
            </a:r>
          </a:p>
          <a:p>
            <a:pPr indent="457200">
              <a:lnSpc>
                <a:spcPct val="115000"/>
              </a:lnSpc>
            </a:pP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none</a:t>
            </a: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CA" sz="16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0.0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partial: </a:t>
            </a:r>
            <a:r>
              <a:rPr lang="en-CA" sz="1600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0.275</a:t>
            </a:r>
          </a:p>
          <a:p>
            <a:pPr indent="457200">
              <a:lnSpc>
                <a:spcPct val="115000"/>
              </a:lnSpc>
            </a:pPr>
            <a:r>
              <a:rPr lang="en-CA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complete: </a:t>
            </a:r>
            <a:r>
              <a:rPr lang="en-CA" sz="16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0.660</a:t>
            </a:r>
            <a:endParaRPr lang="en-CA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9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7788"/>
            <a:ext cx="10018713" cy="104720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 – CVSS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314994"/>
            <a:ext cx="5683109" cy="4981303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Inability to reflect risk promotes specific systems [3</a:t>
            </a:r>
            <a:r>
              <a:rPr lang="en-US" sz="3200" dirty="0" smtClean="0"/>
              <a:t>]</a:t>
            </a:r>
            <a:endParaRPr lang="en-US" sz="3200" dirty="0" smtClean="0"/>
          </a:p>
          <a:p>
            <a:r>
              <a:rPr lang="en-US" sz="3200" dirty="0" smtClean="0"/>
              <a:t>Specific systems undermine </a:t>
            </a:r>
            <a:r>
              <a:rPr lang="en-US" sz="3200" dirty="0" smtClean="0"/>
              <a:t>standardization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87024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693</TotalTime>
  <Words>743</Words>
  <Application>Microsoft Office PowerPoint</Application>
  <PresentationFormat>Widescreen</PresentationFormat>
  <Paragraphs>211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Times New Roman</vt:lpstr>
      <vt:lpstr>Parallax</vt:lpstr>
      <vt:lpstr>Improved exploit prediction with recast CVSS equation</vt:lpstr>
      <vt:lpstr>Outline</vt:lpstr>
      <vt:lpstr>Intro – Vulnerability Volume</vt:lpstr>
      <vt:lpstr>Intro - Prioritization</vt:lpstr>
      <vt:lpstr>Intro – Risk from CVSS</vt:lpstr>
      <vt:lpstr>Intro – CVSS Composition</vt:lpstr>
      <vt:lpstr>Intro – Base Score</vt:lpstr>
      <vt:lpstr>Intro – CVSS Issues</vt:lpstr>
      <vt:lpstr>Intro – CVSS Issues</vt:lpstr>
      <vt:lpstr>Contribution</vt:lpstr>
      <vt:lpstr>Method - Overview</vt:lpstr>
      <vt:lpstr>Method - Data</vt:lpstr>
      <vt:lpstr>Method - Data</vt:lpstr>
      <vt:lpstr>Method - Correlation</vt:lpstr>
      <vt:lpstr>Method - Correlation</vt:lpstr>
      <vt:lpstr>Method - Optimization</vt:lpstr>
      <vt:lpstr>Method – Assessment Metrics</vt:lpstr>
      <vt:lpstr>Results - Metrics</vt:lpstr>
      <vt:lpstr>Results - Confusion</vt:lpstr>
      <vt:lpstr>Discussion - Performance</vt:lpstr>
      <vt:lpstr>Discussion - Metrics</vt:lpstr>
      <vt:lpstr>Discussion - Limitations</vt:lpstr>
      <vt:lpstr>Discussion – Ongoing Work</vt:lpstr>
      <vt:lpstr>Conclusions</vt:lpstr>
      <vt:lpstr>Thank you!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exploit prediction with recast CVSS equation</dc:title>
  <dc:creator>Ben Church</dc:creator>
  <cp:lastModifiedBy>Ben Church</cp:lastModifiedBy>
  <cp:revision>88</cp:revision>
  <dcterms:created xsi:type="dcterms:W3CDTF">2017-03-15T00:13:12Z</dcterms:created>
  <dcterms:modified xsi:type="dcterms:W3CDTF">2017-03-21T19:39:30Z</dcterms:modified>
</cp:coreProperties>
</file>