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6433" autoAdjust="0"/>
  </p:normalViewPr>
  <p:slideViewPr>
    <p:cSldViewPr showGuides="1">
      <p:cViewPr>
        <p:scale>
          <a:sx n="33" d="100"/>
          <a:sy n="33" d="100"/>
        </p:scale>
        <p:origin x="2070" y="-3186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534" y="400245"/>
            <a:ext cx="32245001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83390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</a:t>
            </a:r>
            <a:r>
              <a:rPr lang="en-CA" sz="8800" b="1" dirty="0" smtClean="0">
                <a:solidFill>
                  <a:srgbClr val="FBF5CD"/>
                </a:solidFill>
              </a:rPr>
              <a:t>Visualization </a:t>
            </a:r>
            <a:r>
              <a:rPr lang="en-CA" sz="8800" b="1" dirty="0">
                <a:solidFill>
                  <a:srgbClr val="FBF5CD"/>
                </a:solidFill>
              </a:rPr>
              <a:t>from </a:t>
            </a:r>
            <a:r>
              <a:rPr lang="en-CA" sz="8800" b="1" dirty="0" smtClean="0">
                <a:solidFill>
                  <a:srgbClr val="FBF5CD"/>
                </a:solidFill>
              </a:rPr>
              <a:t>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2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993161"/>
            <a:ext cx="15603608" cy="18084284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4896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391503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Using sparse landmarks, we were able to extrapolate anchor points sufficient to constrain the registration </a:t>
            </a:r>
            <a:r>
              <a:rPr lang="en-CA" sz="3600" dirty="0"/>
              <a:t>of a healthy </a:t>
            </a:r>
            <a:r>
              <a:rPr lang="en-CA" sz="3600" dirty="0" smtClean="0"/>
              <a:t>model to the patient.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resulting visualizations convey the overall form of the anatomy, suitable for assessment of </a:t>
            </a:r>
            <a:r>
              <a:rPr lang="en-US" sz="3600" smtClean="0"/>
              <a:t>pathologic deformation.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Our </a:t>
            </a:r>
            <a:r>
              <a:rPr lang="en-CA" sz="3600" dirty="0"/>
              <a:t>method </a:t>
            </a:r>
            <a:r>
              <a:rPr lang="en-CA" sz="3600" dirty="0" smtClean="0"/>
              <a:t>is being </a:t>
            </a:r>
            <a:r>
              <a:rPr lang="en-CA" sz="3600" dirty="0"/>
              <a:t>improved by automatic landmarking, and handling cases with missing </a:t>
            </a:r>
            <a:r>
              <a:rPr lang="en-CA" sz="3600" dirty="0" smtClean="0"/>
              <a:t>or incorrectly placed landmarks.</a:t>
            </a: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1" y="19078113"/>
            <a:ext cx="9288532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Anchor points extrapolated from the sparse landmarks were used to constrain the deformation of a healthy spine model [2] to patient anatomy.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For ground-truth, 5 </a:t>
            </a:r>
            <a:r>
              <a:rPr lang="en-US" sz="3600" dirty="0"/>
              <a:t>CT volumes with spinal deformities were </a:t>
            </a:r>
            <a:r>
              <a:rPr lang="en-US" sz="3600" dirty="0" smtClean="0"/>
              <a:t>used.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were manually located on ground-truth CTs.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 anchor point was automatically added towards the vertebral body from each transverse process landmark.</a:t>
            </a:r>
            <a:endParaRPr lang="en-US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visualize </a:t>
            </a:r>
            <a:r>
              <a:rPr lang="en-CA" sz="3600" dirty="0"/>
              <a:t>full spinal </a:t>
            </a:r>
            <a:r>
              <a:rPr lang="en-CA" sz="3600" dirty="0" smtClean="0"/>
              <a:t>anatomy, in the presence of severe deformities, </a:t>
            </a:r>
            <a:r>
              <a:rPr lang="en-CA" sz="3600" dirty="0"/>
              <a:t>using sparse </a:t>
            </a:r>
            <a:r>
              <a:rPr lang="en-CA" sz="3600" dirty="0" smtClean="0"/>
              <a:t>ultrasound-accessible landmarks (transverse </a:t>
            </a:r>
            <a:r>
              <a:rPr lang="en-CA" sz="3600" dirty="0"/>
              <a:t>processes) </a:t>
            </a:r>
            <a:r>
              <a:rPr lang="en-CA" sz="3600" dirty="0" smtClean="0"/>
              <a:t>alone, without the need for ionizing radiation.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3963361"/>
            <a:ext cx="15928521" cy="31113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8436522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The model was </a:t>
            </a:r>
            <a:r>
              <a:rPr lang="en-CA" sz="3600" dirty="0"/>
              <a:t>registered to </a:t>
            </a:r>
            <a:r>
              <a:rPr lang="en-CA" sz="3600" dirty="0" smtClean="0"/>
              <a:t>patient landmarks </a:t>
            </a:r>
            <a:r>
              <a:rPr lang="en-CA" sz="3600" dirty="0"/>
              <a:t>and compared </a:t>
            </a:r>
            <a:r>
              <a:rPr lang="en-CA" sz="3600" dirty="0" smtClean="0"/>
              <a:t>to ground-truth segmentations.</a:t>
            </a:r>
            <a:endParaRPr lang="en-CA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</a:t>
            </a:r>
            <a:r>
              <a:rPr lang="en-US" sz="3600" dirty="0" smtClean="0"/>
              <a:t>computed.</a:t>
            </a:r>
            <a:endParaRPr lang="en-US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Surface registration errors were computed as heat maps and displayed on corresponding patient visualizations (Fig 4).</a:t>
            </a: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3" y="34950448"/>
            <a:ext cx="15578303" cy="212423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[1] </a:t>
            </a:r>
            <a:r>
              <a:rPr lang="en-CA" sz="3200" dirty="0" err="1" smtClean="0"/>
              <a:t>Ungi</a:t>
            </a:r>
            <a:r>
              <a:rPr lang="en-CA" sz="3200" dirty="0" smtClean="0"/>
              <a:t> </a:t>
            </a:r>
            <a:r>
              <a:rPr lang="en-CA" sz="3200" dirty="0"/>
              <a:t>T et al. </a:t>
            </a:r>
            <a:r>
              <a:rPr lang="en-US" sz="3200" dirty="0"/>
              <a:t>Spinal curvature measurement by tracked ultrasound snapshots. Ultrasound in medicine and biology. 2014 Feb;40(10):447-545</a:t>
            </a:r>
            <a:r>
              <a:rPr lang="en-US" sz="32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200" dirty="0" smtClean="0"/>
              <a:t>[2] An N. </a:t>
            </a:r>
            <a:r>
              <a:rPr lang="en-US" sz="3200" dirty="0"/>
              <a:t>Human spine. https://grabcad.com/library/human-spine-1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23671" cy="10344796"/>
            <a:chOff x="357598" y="4061920"/>
            <a:chExt cx="15923671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367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50" y="5035771"/>
              <a:ext cx="15577944" cy="9868329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1" y="5067536"/>
              <a:ext cx="8686800" cy="9521749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is often </a:t>
              </a:r>
              <a:r>
                <a:rPr lang="en-US" sz="3600" dirty="0"/>
                <a:t>visualized by </a:t>
              </a:r>
              <a:r>
                <a:rPr lang="en-US" sz="3600" dirty="0" smtClean="0"/>
                <a:t>CT, X-ray</a:t>
              </a:r>
              <a:r>
                <a:rPr lang="en-US" sz="3600" dirty="0"/>
                <a:t>, </a:t>
              </a:r>
              <a:r>
                <a:rPr lang="en-US" sz="3600" dirty="0" smtClean="0"/>
                <a:t>resulting in radiation exposure or MRI, having limited availability.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</a:t>
              </a:r>
              <a:r>
                <a:rPr lang="en-US" sz="3600" dirty="0"/>
                <a:t>is a safe, inexpensive, and </a:t>
              </a:r>
              <a:r>
                <a:rPr lang="en-US" sz="3600" dirty="0" smtClean="0"/>
                <a:t>accessible imaging modality.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</a:t>
              </a:r>
              <a:r>
                <a:rPr lang="en-US" sz="3600"/>
                <a:t>transverse </a:t>
              </a:r>
              <a:r>
                <a:rPr lang="en-US" sz="3600" smtClean="0"/>
                <a:t>processes, </a:t>
              </a:r>
              <a:r>
                <a:rPr lang="en-US" sz="3600" dirty="0"/>
                <a:t>can be localized in ultrasound </a:t>
              </a:r>
              <a:r>
                <a:rPr lang="en-US" sz="3600" dirty="0" smtClean="0"/>
                <a:t>[1].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</a:t>
              </a:r>
              <a:r>
                <a:rPr lang="en-US" sz="3600" dirty="0" smtClean="0"/>
                <a:t>).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Anatomic landmarks alone do not allow spine visualization in a familiar manner to the clinician and patient.</a:t>
              </a:r>
              <a:endParaRPr lang="en-US" sz="3600" dirty="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r="11799"/>
            <a:stretch/>
          </p:blipFill>
          <p:spPr>
            <a:xfrm>
              <a:off x="9630811" y="5289474"/>
              <a:ext cx="6348550" cy="7656336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1656"/>
              </p:ext>
            </p:extLst>
          </p:nvPr>
        </p:nvGraphicFramePr>
        <p:xfrm>
          <a:off x="25532207" y="5209316"/>
          <a:ext cx="6809956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14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328" b="1699"/>
          <a:stretch/>
        </p:blipFill>
        <p:spPr>
          <a:xfrm>
            <a:off x="17323296" y="10880722"/>
            <a:ext cx="15018865" cy="12345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3430" y="19276032"/>
            <a:ext cx="5971237" cy="59966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0137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</a:t>
            </a:r>
            <a:r>
              <a:rPr lang="en-CA" sz="3000" dirty="0" smtClean="0"/>
              <a:t>anchor </a:t>
            </a:r>
            <a:r>
              <a:rPr lang="en-CA" sz="3000" dirty="0"/>
              <a:t>points (green)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63562" y="35454504"/>
            <a:ext cx="839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</a:t>
            </a:r>
            <a:r>
              <a:rPr lang="en-CA" sz="3000" dirty="0" smtClean="0"/>
              <a:t>Yellow arrows show sample landmark registration displacements and cyan wireframe showing the resulting displacement field</a:t>
            </a:r>
            <a:endParaRPr lang="en-CA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Error </a:t>
            </a:r>
            <a:r>
              <a:rPr lang="en-CA" sz="3000" dirty="0" smtClean="0"/>
              <a:t>maps show </a:t>
            </a:r>
            <a:r>
              <a:rPr lang="en-CA" sz="3000" dirty="0"/>
              <a:t>distance between surfaces from blue (most accurate) to red (least accurate</a:t>
            </a:r>
            <a:r>
              <a:rPr lang="en-CA" sz="3000" dirty="0" smtClean="0"/>
              <a:t>).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668005" y="29873884"/>
            <a:ext cx="15928521" cy="38164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7026264" y="30918001"/>
            <a:ext cx="15570262" cy="277230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3929" r="15124" b="2035"/>
          <a:stretch/>
        </p:blipFill>
        <p:spPr>
          <a:xfrm>
            <a:off x="7863562" y="26381496"/>
            <a:ext cx="8127586" cy="9065386"/>
          </a:xfrm>
          <a:prstGeom prst="rect">
            <a:avLst/>
          </a:prstGeom>
        </p:spPr>
      </p:pic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768762" y="25713784"/>
            <a:ext cx="7088848" cy="797652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direction to place anchor points was computed by cross producing vectors along the axis of the spine with vectors across the spine (Fig. 2).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Presence of anchor points allowed the subsequent landmark registration to represent anterior-posterior anatomic scale.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Model to patient landmark registration interpolated with thin-plate spline, producing a 3D displacement field (Fig 3).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displacement fields were applied to the model, warping it to patient anatomy.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15056</TotalTime>
  <Words>592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525</cp:revision>
  <dcterms:created xsi:type="dcterms:W3CDTF">2004-06-15T16:27:29Z</dcterms:created>
  <dcterms:modified xsi:type="dcterms:W3CDTF">2017-03-12T23:48:04Z</dcterms:modified>
</cp:coreProperties>
</file>