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5915" autoAdjust="0"/>
  </p:normalViewPr>
  <p:slideViewPr>
    <p:cSldViewPr showGuides="1">
      <p:cViewPr>
        <p:scale>
          <a:sx n="33" d="100"/>
          <a:sy n="33" d="100"/>
        </p:scale>
        <p:origin x="2070" y="-2706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64534" y="400245"/>
            <a:ext cx="32245001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83614"/>
            <a:ext cx="32283390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</a:t>
            </a:r>
            <a:r>
              <a:rPr lang="en-CA" sz="8800" b="1" dirty="0" smtClean="0">
                <a:solidFill>
                  <a:srgbClr val="FBF5CD"/>
                </a:solidFill>
              </a:rPr>
              <a:t>Visualization </a:t>
            </a:r>
            <a:r>
              <a:rPr lang="en-CA" sz="8800" b="1" dirty="0">
                <a:solidFill>
                  <a:srgbClr val="FBF5CD"/>
                </a:solidFill>
              </a:rPr>
              <a:t>from </a:t>
            </a:r>
            <a:r>
              <a:rPr lang="en-CA" sz="8800" b="1" dirty="0" smtClean="0">
                <a:solidFill>
                  <a:srgbClr val="FBF5CD"/>
                </a:solidFill>
              </a:rPr>
              <a:t>Transverse Process Landmarks</a:t>
            </a:r>
            <a:endParaRPr lang="en-US" sz="8800" b="1" dirty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2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8993161"/>
            <a:ext cx="15603608" cy="18084284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1"/>
            <a:ext cx="15928521" cy="203393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41017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4725311"/>
            <a:ext cx="15928521" cy="6079135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4" y="25706819"/>
            <a:ext cx="15570261" cy="509762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Using sparse landmarks, we were able to extrapolate anchor points and constrain the registration </a:t>
            </a:r>
            <a:r>
              <a:rPr lang="en-CA" sz="3600" dirty="0"/>
              <a:t>of a healthy </a:t>
            </a:r>
            <a:r>
              <a:rPr lang="en-CA" sz="3600" dirty="0" smtClean="0"/>
              <a:t>model to patient anatomies with severe deformities.</a:t>
            </a:r>
          </a:p>
          <a:p>
            <a:pPr marL="571500" indent="-571500" algn="just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resulting visualizations convey the overall form of the anatomy, suitable for assessment of pathologic deformation.</a:t>
            </a:r>
            <a:endParaRPr lang="en-CA" sz="3600" dirty="0"/>
          </a:p>
          <a:p>
            <a:pPr marL="571500" indent="-571500" algn="just"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Our </a:t>
            </a:r>
            <a:r>
              <a:rPr lang="en-CA" sz="3600" dirty="0"/>
              <a:t>method </a:t>
            </a:r>
            <a:r>
              <a:rPr lang="en-CA" sz="3600" dirty="0" smtClean="0"/>
              <a:t>is being </a:t>
            </a:r>
            <a:r>
              <a:rPr lang="en-CA" sz="3600" dirty="0"/>
              <a:t>improved by automatic landmarking, and handling cases with missing </a:t>
            </a:r>
            <a:r>
              <a:rPr lang="en-CA" sz="3600" dirty="0" smtClean="0"/>
              <a:t>or incorrectly placed landmarks.</a:t>
            </a: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761430" y="19078114"/>
            <a:ext cx="15426957" cy="1964828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b="1" dirty="0" smtClean="0"/>
              <a:t>Key Contribution: </a:t>
            </a:r>
            <a:r>
              <a:rPr lang="en-US" sz="3600" dirty="0" smtClean="0"/>
              <a:t>Anchor points automatically extrapolated from sparse landmarks could be used to warp a healthy spine model to patient anatomy to  enable visualization of the full spine. </a:t>
            </a: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4761295"/>
            <a:ext cx="15928521" cy="29361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5692284"/>
            <a:ext cx="15596670" cy="200516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 smtClean="0"/>
              <a:t>To visualize </a:t>
            </a:r>
            <a:r>
              <a:rPr lang="en-CA" sz="3600" dirty="0"/>
              <a:t>full spinal </a:t>
            </a:r>
            <a:r>
              <a:rPr lang="en-CA" sz="3600" dirty="0" smtClean="0"/>
              <a:t>anatomy, in the presence of severe deformities, </a:t>
            </a:r>
            <a:r>
              <a:rPr lang="en-CA" sz="3600" dirty="0"/>
              <a:t>using sparse </a:t>
            </a:r>
            <a:r>
              <a:rPr lang="en-CA" sz="3600" dirty="0" smtClean="0"/>
              <a:t>ultrasound-accessible landmarks (transverse </a:t>
            </a:r>
            <a:r>
              <a:rPr lang="en-CA" sz="3600" dirty="0"/>
              <a:t>processes) </a:t>
            </a:r>
            <a:r>
              <a:rPr lang="en-CA" sz="3600" dirty="0" smtClean="0"/>
              <a:t>alone, without the need for ionizing radiation.</a:t>
            </a:r>
            <a:endParaRPr lang="en-CA" sz="3600" dirty="0"/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Lasso, Christopher </a:t>
            </a:r>
            <a:r>
              <a:rPr lang="en-GB" sz="4000" b="1" dirty="0" err="1">
                <a:solidFill>
                  <a:srgbClr val="F8DBA6"/>
                </a:solidFill>
              </a:rPr>
              <a:t>Schlenger</a:t>
            </a:r>
            <a:r>
              <a:rPr lang="en-GB" sz="4000" b="1" dirty="0">
                <a:solidFill>
                  <a:srgbClr val="F8DBA6"/>
                </a:solidFill>
              </a:rPr>
              <a:t>, Daniel P. </a:t>
            </a:r>
            <a:r>
              <a:rPr lang="en-GB" sz="4000" b="1" dirty="0" err="1">
                <a:solidFill>
                  <a:srgbClr val="F8DBA6"/>
                </a:solidFill>
              </a:rPr>
              <a:t>Borschneck</a:t>
            </a:r>
            <a:r>
              <a:rPr lang="en-GB" sz="4000" b="1" dirty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Mousavi, Gabor </a:t>
            </a:r>
            <a:r>
              <a:rPr lang="en-GB" sz="4000" b="1" dirty="0" err="1">
                <a:solidFill>
                  <a:srgbClr val="F8DBA6"/>
                </a:solidFill>
              </a:rPr>
              <a:t>Fichtinger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>
                <a:solidFill>
                  <a:srgbClr val="F8DBA6"/>
                </a:solidFill>
              </a:rPr>
              <a:t>Ungi</a:t>
            </a:r>
            <a:endParaRPr lang="en-GB" sz="4000" b="1" dirty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3963361"/>
            <a:ext cx="15928521" cy="311132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Reference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76720"/>
            <a:ext cx="8436522" cy="6003076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 anchor="ctr"/>
          <a:lstStyle/>
          <a:p>
            <a:pPr marL="571500" indent="-571500" algn="just">
              <a:spcBef>
                <a:spcPts val="600"/>
              </a:spcBef>
              <a:spcAft>
                <a:spcPts val="4200"/>
              </a:spcAft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G</a:t>
            </a:r>
            <a:r>
              <a:rPr lang="en-CA" sz="3600" dirty="0" smtClean="0"/>
              <a:t>round-truth segmentations were used to evaluate registration. </a:t>
            </a:r>
            <a:endParaRPr lang="en-CA" sz="3600" dirty="0"/>
          </a:p>
          <a:p>
            <a:pPr marL="571500" indent="-571500" algn="just">
              <a:spcBef>
                <a:spcPts val="600"/>
              </a:spcBef>
              <a:spcAft>
                <a:spcPts val="4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Surface registration errors are displayed as heat maps over corresponding patient visualizations (Fig 4).</a:t>
            </a:r>
            <a:endParaRPr lang="en-CA" sz="3600" dirty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3" y="34950448"/>
            <a:ext cx="15578303" cy="212423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 smtClean="0"/>
              <a:t>[1] </a:t>
            </a:r>
            <a:r>
              <a:rPr lang="en-CA" sz="3200" dirty="0" err="1" smtClean="0"/>
              <a:t>Ungi</a:t>
            </a:r>
            <a:r>
              <a:rPr lang="en-CA" sz="3200" dirty="0" smtClean="0"/>
              <a:t> </a:t>
            </a:r>
            <a:r>
              <a:rPr lang="en-CA" sz="3200" dirty="0"/>
              <a:t>T et al. </a:t>
            </a:r>
            <a:r>
              <a:rPr lang="en-US" sz="3200" dirty="0"/>
              <a:t>Spinal curvature measurement by tracked ultrasound snapshots. Ultrasound in medicine and biology. 2014 Feb;40(10):447-545</a:t>
            </a:r>
            <a:r>
              <a:rPr lang="en-US" sz="3200" dirty="0" smtClean="0"/>
              <a:t>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3200" dirty="0" smtClean="0"/>
              <a:t>[2] An N. </a:t>
            </a:r>
            <a:r>
              <a:rPr lang="en-US" sz="3200" dirty="0"/>
              <a:t>Human spine. https://grabcad.com/library/human-spine-1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3"/>
            <a:ext cx="15923671" cy="10344796"/>
            <a:chOff x="357598" y="4061920"/>
            <a:chExt cx="15923671" cy="10842180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367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50" y="5035771"/>
              <a:ext cx="15577944" cy="9868329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0" y="6172038"/>
              <a:ext cx="9002485" cy="8472078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 anchor="ctr"/>
            <a:lstStyle/>
            <a:p>
              <a:pPr marL="457200" indent="-457200" algn="just">
                <a:spcBef>
                  <a:spcPts val="1800"/>
                </a:spcBef>
                <a:spcAft>
                  <a:spcPts val="42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The spine is often </a:t>
              </a:r>
              <a:r>
                <a:rPr lang="en-US" sz="3600" dirty="0"/>
                <a:t>visualized by </a:t>
              </a:r>
              <a:r>
                <a:rPr lang="en-US" sz="3600" dirty="0" smtClean="0"/>
                <a:t>X-ray and CT, resulting in radiation exposure or MRI, having limited availability.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42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Ultrasound </a:t>
              </a:r>
              <a:r>
                <a:rPr lang="en-US" sz="3600" dirty="0"/>
                <a:t>is a safe, inexpensive, and </a:t>
              </a:r>
              <a:r>
                <a:rPr lang="en-US" sz="3600" dirty="0" smtClean="0"/>
                <a:t>accessible imaging modality where spine landmarks such as transverse processes can be localized [1].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42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Spinal </a:t>
              </a:r>
              <a:r>
                <a:rPr lang="en-US" sz="3600" dirty="0"/>
                <a:t>curvatures can be measured from ultrasound landmarks (Fig 1</a:t>
              </a:r>
              <a:r>
                <a:rPr lang="en-US" sz="3600" dirty="0" smtClean="0"/>
                <a:t>).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42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Anatomic landmarks alone do not allow visualization of the spine in a familiar manner to the clinician and patient.</a:t>
              </a:r>
              <a:endParaRPr lang="en-US" sz="3600" dirty="0"/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97445" y="13089605"/>
              <a:ext cx="6543491" cy="154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/>
                <a:t>Fig 1.</a:t>
              </a:r>
              <a:r>
                <a:rPr lang="en-CA" sz="3000" dirty="0"/>
                <a:t> Series of ultrasound snapshots for locating transverse processes, with curvature angle illustrated in red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1" r="11799"/>
            <a:stretch/>
          </p:blipFill>
          <p:spPr>
            <a:xfrm>
              <a:off x="10038175" y="5247457"/>
              <a:ext cx="5941186" cy="7656336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1656"/>
              </p:ext>
            </p:extLst>
          </p:nvPr>
        </p:nvGraphicFramePr>
        <p:xfrm>
          <a:off x="25532207" y="5209316"/>
          <a:ext cx="6809956" cy="543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32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5145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9342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3600" baseline="0" dirty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17.7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2.9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18.1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23.8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328" b="1699"/>
          <a:stretch/>
        </p:blipFill>
        <p:spPr>
          <a:xfrm>
            <a:off x="17323296" y="10880722"/>
            <a:ext cx="15018865" cy="12345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8594" r="3786" b="7150"/>
          <a:stretch/>
        </p:blipFill>
        <p:spPr>
          <a:xfrm>
            <a:off x="11189266" y="21086751"/>
            <a:ext cx="4801882" cy="482234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1109827" y="25877440"/>
            <a:ext cx="5078560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CA" sz="3000" b="1" dirty="0"/>
              <a:t>Fig 2.</a:t>
            </a:r>
            <a:r>
              <a:rPr lang="en-CA" sz="3000" dirty="0"/>
              <a:t> Transverse processes (red), </a:t>
            </a:r>
            <a:r>
              <a:rPr lang="en-CA" sz="3000" dirty="0" smtClean="0"/>
              <a:t>anchor </a:t>
            </a:r>
            <a:r>
              <a:rPr lang="en-CA" sz="3000" dirty="0"/>
              <a:t>points (green)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63562" y="36023017"/>
            <a:ext cx="8398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3.</a:t>
            </a:r>
            <a:r>
              <a:rPr lang="en-CA" sz="3000" dirty="0"/>
              <a:t> </a:t>
            </a:r>
            <a:r>
              <a:rPr lang="en-CA" sz="3000" dirty="0" smtClean="0"/>
              <a:t>Yellow arrows show sample landmark registration. </a:t>
            </a:r>
            <a:r>
              <a:rPr lang="en-CA" sz="3000" dirty="0"/>
              <a:t>W</a:t>
            </a:r>
            <a:r>
              <a:rPr lang="en-CA" sz="3000" dirty="0" smtClean="0"/>
              <a:t>ireframe is the displacement field</a:t>
            </a:r>
            <a:endParaRPr lang="en-CA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17323296" y="23285152"/>
            <a:ext cx="1505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</a:t>
            </a:r>
            <a:r>
              <a:rPr lang="en-CA" sz="3000" b="1" dirty="0" smtClean="0"/>
              <a:t>4.</a:t>
            </a:r>
            <a:r>
              <a:rPr lang="en-CA" sz="3000" dirty="0" smtClean="0"/>
              <a:t> </a:t>
            </a:r>
            <a:r>
              <a:rPr lang="en-CA" sz="3000" dirty="0"/>
              <a:t>Registrations compared to CT-derived patient ground-truth. </a:t>
            </a:r>
            <a:r>
              <a:rPr lang="en-CA" sz="3000" dirty="0" smtClean="0"/>
              <a:t>Heat map shows the distances </a:t>
            </a:r>
            <a:r>
              <a:rPr lang="en-CA" sz="3000" dirty="0"/>
              <a:t>between surfaces from blue (most accurate) to red (least accurate</a:t>
            </a:r>
            <a:r>
              <a:rPr lang="en-CA" sz="3000" dirty="0" smtClean="0"/>
              <a:t>).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6668005" y="31134024"/>
            <a:ext cx="15928521" cy="255628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17026264" y="32206352"/>
            <a:ext cx="15570262" cy="148395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200" dirty="0"/>
              <a:t>This work was made possible by funding </a:t>
            </a:r>
            <a:r>
              <a:rPr lang="en-US" sz="3200" dirty="0" smtClean="0"/>
              <a:t>from Cancer </a:t>
            </a:r>
            <a:r>
              <a:rPr lang="en-US" sz="3200" dirty="0"/>
              <a:t>Care </a:t>
            </a:r>
            <a:r>
              <a:rPr lang="en-US" sz="3200" dirty="0" smtClean="0"/>
              <a:t>Ontario, and the Natural </a:t>
            </a:r>
            <a:r>
              <a:rPr lang="en-US" sz="3200" dirty="0"/>
              <a:t>Sciences and Engineering Research Council of </a:t>
            </a:r>
            <a:r>
              <a:rPr lang="en-US" sz="3200" dirty="0" smtClean="0"/>
              <a:t>Canada.</a:t>
            </a:r>
            <a:endParaRPr lang="en-CA" sz="3200" dirty="0"/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783422" y="21571026"/>
            <a:ext cx="9938445" cy="4755061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3000"/>
              </a:spcBef>
              <a:spcAft>
                <a:spcPts val="4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For ground-truth, 5 CT volumes with spinal deformities were used.</a:t>
            </a:r>
          </a:p>
          <a:p>
            <a:pPr marL="571500" indent="-571500" algn="just">
              <a:spcBef>
                <a:spcPts val="1200"/>
              </a:spcBef>
              <a:spcAft>
                <a:spcPts val="4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Transverse processes were manually located on CTs; for each process an anchor point was computed by the cross product of vectors along the axis of the spine and those across the spine (Fig. 2</a:t>
            </a:r>
            <a:r>
              <a:rPr lang="en-US" sz="3600" dirty="0" smtClean="0"/>
              <a:t>).</a:t>
            </a:r>
            <a:endParaRPr lang="en-US" sz="3600" dirty="0" smtClean="0"/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815249" y="30336114"/>
            <a:ext cx="6894979" cy="461433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Model to patient landmark registration interpolated with thin-plate spline produced  a </a:t>
            </a:r>
            <a:r>
              <a:rPr lang="en-US" sz="3600" dirty="0" smtClean="0"/>
              <a:t>3D displacement </a:t>
            </a:r>
            <a:r>
              <a:rPr lang="en-US" sz="3600" dirty="0" smtClean="0"/>
              <a:t>field and was used to warp the model to the patient anatomy.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 smtClean="0"/>
              <a:t>Fig 3).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3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1" t="3929" r="15124" b="2035"/>
          <a:stretch/>
        </p:blipFill>
        <p:spPr>
          <a:xfrm>
            <a:off x="7863562" y="26929178"/>
            <a:ext cx="8127586" cy="9065386"/>
          </a:xfrm>
          <a:prstGeom prst="rect">
            <a:avLst/>
          </a:prstGeom>
        </p:spPr>
      </p:pic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803989" y="26854171"/>
            <a:ext cx="6954904" cy="2953859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Anchor points allowed the subsequent </a:t>
            </a:r>
            <a:r>
              <a:rPr lang="en-US" sz="3600" dirty="0" smtClean="0"/>
              <a:t>landmark based </a:t>
            </a:r>
            <a:r>
              <a:rPr lang="en-US" sz="3600" dirty="0"/>
              <a:t>registration to represent anterior-posterior anatomic scale.</a:t>
            </a:r>
          </a:p>
          <a:p>
            <a:pPr algn="just">
              <a:spcBef>
                <a:spcPts val="1200"/>
              </a:spcBef>
              <a:defRPr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15155</TotalTime>
  <Words>522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534</cp:revision>
  <dcterms:created xsi:type="dcterms:W3CDTF">2004-06-15T16:27:29Z</dcterms:created>
  <dcterms:modified xsi:type="dcterms:W3CDTF">2017-03-13T02:44:45Z</dcterms:modified>
</cp:coreProperties>
</file>