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32918400" cy="4023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80050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601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4015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202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400251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8803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36035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8404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191">
          <p15:clr>
            <a:srgbClr val="A4A3A4"/>
          </p15:clr>
        </p15:guide>
        <p15:guide id="2" orient="horz" pos="25091">
          <p15:clr>
            <a:srgbClr val="A4A3A4"/>
          </p15:clr>
        </p15:guide>
        <p15:guide id="3" orient="horz" pos="17975">
          <p15:clr>
            <a:srgbClr val="A4A3A4"/>
          </p15:clr>
        </p15:guide>
        <p15:guide id="4" orient="horz" pos="7483">
          <p15:clr>
            <a:srgbClr val="A4A3A4"/>
          </p15:clr>
        </p15:guide>
        <p15:guide id="5" orient="horz" pos="4062">
          <p15:clr>
            <a:srgbClr val="A4A3A4"/>
          </p15:clr>
        </p15:guide>
        <p15:guide id="6" orient="horz" pos="23335">
          <p15:clr>
            <a:srgbClr val="A4A3A4"/>
          </p15:clr>
        </p15:guide>
        <p15:guide id="7" orient="horz" pos="20484">
          <p15:clr>
            <a:srgbClr val="A4A3A4"/>
          </p15:clr>
        </p15:guide>
        <p15:guide id="8" pos="10259">
          <p15:clr>
            <a:srgbClr val="A4A3A4"/>
          </p15:clr>
        </p15:guide>
        <p15:guide id="9" pos="225">
          <p15:clr>
            <a:srgbClr val="A4A3A4"/>
          </p15:clr>
        </p15:guide>
        <p15:guide id="10" pos="20511">
          <p15:clr>
            <a:srgbClr val="A4A3A4"/>
          </p15:clr>
        </p15:guide>
        <p15:guide id="11" pos="10478">
          <p15:clr>
            <a:srgbClr val="A4A3A4"/>
          </p15:clr>
        </p15:guide>
        <p15:guide id="12" pos="663">
          <p15:clr>
            <a:srgbClr val="A4A3A4"/>
          </p15:clr>
        </p15:guide>
        <p15:guide id="13" pos="10931">
          <p15:clr>
            <a:srgbClr val="A4A3A4"/>
          </p15:clr>
        </p15:guide>
        <p15:guide id="14" pos="156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Church" initials="B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E7E7E7"/>
    <a:srgbClr val="FBF5CD"/>
    <a:srgbClr val="F8DBA6"/>
    <a:srgbClr val="9A0E2C"/>
    <a:srgbClr val="E6E6E6"/>
    <a:srgbClr val="F2F2F2"/>
    <a:srgbClr val="CCCCCC"/>
    <a:srgbClr val="A9A9A9"/>
    <a:srgbClr val="008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16" autoAdjust="0"/>
    <p:restoredTop sz="95915" autoAdjust="0"/>
  </p:normalViewPr>
  <p:slideViewPr>
    <p:cSldViewPr showGuides="1">
      <p:cViewPr>
        <p:scale>
          <a:sx n="66" d="100"/>
          <a:sy n="66" d="100"/>
        </p:scale>
        <p:origin x="-1386" y="-1104"/>
      </p:cViewPr>
      <p:guideLst>
        <p:guide orient="horz" pos="24191"/>
        <p:guide orient="horz" pos="25091"/>
        <p:guide orient="horz" pos="17975"/>
        <p:guide orient="horz" pos="7483"/>
        <p:guide orient="horz" pos="4062"/>
        <p:guide orient="horz" pos="23335"/>
        <p:guide orient="horz" pos="20484"/>
        <p:guide pos="10259"/>
        <p:guide pos="225"/>
        <p:guide pos="20511"/>
        <p:guide pos="10478"/>
        <p:guide pos="663"/>
        <p:guide pos="10931"/>
        <p:guide pos="156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7238" y="685800"/>
            <a:ext cx="2803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322CCDE-59C2-448A-85CF-0372B8119B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0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800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601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44015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9202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400251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03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035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04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95E59E-5279-4062-840F-93774A07B537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685800"/>
            <a:ext cx="2803525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4" y="12498110"/>
            <a:ext cx="27981276" cy="86239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7" y="22798465"/>
            <a:ext cx="23044151" cy="10283071"/>
          </a:xfrm>
        </p:spPr>
        <p:txBody>
          <a:bodyPr/>
          <a:lstStyle>
            <a:lvl1pPr marL="0" indent="0" algn="ctr">
              <a:buNone/>
              <a:defRPr/>
            </a:lvl1pPr>
            <a:lvl2pPr marL="480050" indent="0" algn="ctr">
              <a:buNone/>
              <a:defRPr/>
            </a:lvl2pPr>
            <a:lvl3pPr marL="960101" indent="0" algn="ctr">
              <a:buNone/>
              <a:defRPr/>
            </a:lvl3pPr>
            <a:lvl4pPr marL="1440151" indent="0" algn="ctr">
              <a:buNone/>
              <a:defRPr/>
            </a:lvl4pPr>
            <a:lvl5pPr marL="1920201" indent="0" algn="ctr">
              <a:buNone/>
              <a:defRPr/>
            </a:lvl5pPr>
            <a:lvl6pPr marL="2400251" indent="0" algn="ctr">
              <a:buNone/>
              <a:defRPr/>
            </a:lvl6pPr>
            <a:lvl7pPr marL="2880302" indent="0" algn="ctr">
              <a:buNone/>
              <a:defRPr/>
            </a:lvl7pPr>
            <a:lvl8pPr marL="3360352" indent="0" algn="ctr">
              <a:buNone/>
              <a:defRPr/>
            </a:lvl8pPr>
            <a:lvl9pPr marL="38404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4C09E-9965-44E9-AAAC-E108A8AE5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3C2AC-EAE4-4755-BFC7-5A4A6F5B92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7" y="1610155"/>
            <a:ext cx="7405688" cy="343316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41" y="1610155"/>
            <a:ext cx="22067837" cy="343316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15004-1D4B-428A-9015-7847BC2281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B49B8-4EE5-41EE-8593-2DEE396F3B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5853145"/>
            <a:ext cx="27981276" cy="7991704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7052043"/>
            <a:ext cx="27981276" cy="88011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80050" indent="0">
              <a:buNone/>
              <a:defRPr sz="1900"/>
            </a:lvl2pPr>
            <a:lvl3pPr marL="960101" indent="0">
              <a:buNone/>
              <a:defRPr sz="1700"/>
            </a:lvl3pPr>
            <a:lvl4pPr marL="1440151" indent="0">
              <a:buNone/>
              <a:defRPr sz="1400"/>
            </a:lvl4pPr>
            <a:lvl5pPr marL="1920201" indent="0">
              <a:buNone/>
              <a:defRPr sz="1400"/>
            </a:lvl5pPr>
            <a:lvl6pPr marL="2400251" indent="0">
              <a:buNone/>
              <a:defRPr sz="1400"/>
            </a:lvl6pPr>
            <a:lvl7pPr marL="2880302" indent="0">
              <a:buNone/>
              <a:defRPr sz="1400"/>
            </a:lvl7pPr>
            <a:lvl8pPr marL="3360352" indent="0">
              <a:buNone/>
              <a:defRPr sz="1400"/>
            </a:lvl8pPr>
            <a:lvl9pPr marL="384040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F0776-78D1-49A3-AF5F-0C61E4F75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9387266"/>
            <a:ext cx="14736762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2" y="9387266"/>
            <a:ext cx="14736764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A665-C175-40FF-A0FF-A63E1DB39A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0" y="1611591"/>
            <a:ext cx="29625924" cy="670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9005613"/>
            <a:ext cx="14544675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12758788"/>
            <a:ext cx="14544675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7" y="9005613"/>
            <a:ext cx="14549438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7" y="12758788"/>
            <a:ext cx="14549438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77A5-2386-4F20-87CD-B55B3F303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D9AF-78D0-4149-9547-7D0B0471E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BE7A9-86B6-4E51-B75D-937A5C4C6F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1601512"/>
            <a:ext cx="10829925" cy="68179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4" y="1601512"/>
            <a:ext cx="18402300" cy="34338837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8419449"/>
            <a:ext cx="10829925" cy="27520900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A955F-F93D-4CC7-BA13-854B2D349A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28163233"/>
            <a:ext cx="19751676" cy="33254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3594756"/>
            <a:ext cx="19751676" cy="24140736"/>
          </a:xfrm>
        </p:spPr>
        <p:txBody>
          <a:bodyPr/>
          <a:lstStyle>
            <a:lvl1pPr marL="0" indent="0">
              <a:buNone/>
              <a:defRPr sz="3400"/>
            </a:lvl1pPr>
            <a:lvl2pPr marL="480050" indent="0">
              <a:buNone/>
              <a:defRPr sz="3000"/>
            </a:lvl2pPr>
            <a:lvl3pPr marL="960101" indent="0">
              <a:buNone/>
              <a:defRPr sz="2600"/>
            </a:lvl3pPr>
            <a:lvl4pPr marL="1440151" indent="0">
              <a:buNone/>
              <a:defRPr sz="2100"/>
            </a:lvl4pPr>
            <a:lvl5pPr marL="1920201" indent="0">
              <a:buNone/>
              <a:defRPr sz="2100"/>
            </a:lvl5pPr>
            <a:lvl6pPr marL="2400251" indent="0">
              <a:buNone/>
              <a:defRPr sz="2100"/>
            </a:lvl6pPr>
            <a:lvl7pPr marL="2880302" indent="0">
              <a:buNone/>
              <a:defRPr sz="2100"/>
            </a:lvl7pPr>
            <a:lvl8pPr marL="3360352" indent="0">
              <a:buNone/>
              <a:defRPr sz="2100"/>
            </a:lvl8pPr>
            <a:lvl9pPr marL="384040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31488671"/>
            <a:ext cx="19751676" cy="4720995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28BB7-8200-4A11-A3CD-21C97DBA6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920" y="1609655"/>
            <a:ext cx="2962656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920" y="9387842"/>
            <a:ext cx="29626560" cy="2655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9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120" y="36640205"/>
            <a:ext cx="104241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ct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5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CEAA68B-5EE7-4063-A8F8-DD4A1B7ECB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2pPr>
      <a:lvl3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3pPr>
      <a:lvl4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4pPr>
      <a:lvl5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5pPr>
      <a:lvl6pPr marL="480050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6pPr>
      <a:lvl7pPr marL="9601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7pPr>
      <a:lvl8pPr marL="144015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8pPr>
      <a:lvl9pPr marL="19202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9pPr>
    </p:titleStyle>
    <p:bodyStyle>
      <a:lvl1pPr marL="1728516" indent="-1728516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6200">
          <a:solidFill>
            <a:schemeClr val="tx1"/>
          </a:solidFill>
          <a:latin typeface="+mn-lt"/>
          <a:ea typeface="+mn-ea"/>
          <a:cs typeface="+mn-cs"/>
        </a:defRPr>
      </a:lvl1pPr>
      <a:lvl2pPr marL="3743726" indent="-1440151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4100">
          <a:solidFill>
            <a:schemeClr val="tx1"/>
          </a:solidFill>
          <a:latin typeface="+mn-lt"/>
        </a:defRPr>
      </a:lvl2pPr>
      <a:lvl3pPr marL="5760603" indent="-1151788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2100">
          <a:solidFill>
            <a:schemeClr val="tx1"/>
          </a:solidFill>
          <a:latin typeface="+mn-lt"/>
        </a:defRPr>
      </a:lvl3pPr>
      <a:lvl4pPr marL="8064178" indent="-1151788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</a:defRPr>
      </a:lvl4pPr>
      <a:lvl5pPr marL="10369421" indent="-1151788" algn="l" defTabSz="4608817" rtl="0" eaLnBrk="0" fontAlgn="base" hangingPunct="0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5pPr>
      <a:lvl6pPr marL="1084947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6pPr>
      <a:lvl7pPr marL="1132952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7pPr>
      <a:lvl8pPr marL="1180957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8pPr>
      <a:lvl9pPr marL="1228962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5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2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35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4514" y="0"/>
            <a:ext cx="32906970" cy="40233600"/>
          </a:xfrm>
          <a:prstGeom prst="rect">
            <a:avLst/>
          </a:prstGeom>
          <a:solidFill>
            <a:srgbClr val="FBF5C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5267219"/>
            <a:endParaRPr lang="en-US" sz="10400" dirty="0">
              <a:latin typeface="Bookman"/>
            </a:endParaRPr>
          </a:p>
        </p:txBody>
      </p:sp>
      <p:sp>
        <p:nvSpPr>
          <p:cNvPr id="2064" name="Rectangle 932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65" name="Rectangle 125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364534" y="400245"/>
            <a:ext cx="32245001" cy="329154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4608817"/>
            <a:endParaRPr lang="en-US" dirty="0">
              <a:solidFill>
                <a:srgbClr val="FFFFC8"/>
              </a:solidFill>
            </a:endParaRPr>
          </a:p>
        </p:txBody>
      </p:sp>
      <p:sp>
        <p:nvSpPr>
          <p:cNvPr id="2063" name="TextBox 273"/>
          <p:cNvSpPr txBox="1">
            <a:spLocks noChangeArrowheads="1"/>
          </p:cNvSpPr>
          <p:nvPr/>
        </p:nvSpPr>
        <p:spPr bwMode="auto">
          <a:xfrm>
            <a:off x="350659" y="483614"/>
            <a:ext cx="32283390" cy="145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CA" sz="8800" b="1" dirty="0">
                <a:solidFill>
                  <a:srgbClr val="FBF5CD"/>
                </a:solidFill>
              </a:rPr>
              <a:t>Spine </a:t>
            </a:r>
            <a:r>
              <a:rPr lang="en-CA" sz="8800" b="1" dirty="0" smtClean="0">
                <a:solidFill>
                  <a:srgbClr val="FBF5CD"/>
                </a:solidFill>
              </a:rPr>
              <a:t>Visualization </a:t>
            </a:r>
            <a:r>
              <a:rPr lang="en-CA" sz="8800" b="1" dirty="0">
                <a:solidFill>
                  <a:srgbClr val="FBF5CD"/>
                </a:solidFill>
              </a:rPr>
              <a:t>from </a:t>
            </a:r>
            <a:r>
              <a:rPr lang="en-CA" sz="8800" b="1" dirty="0" smtClean="0">
                <a:solidFill>
                  <a:srgbClr val="FBF5CD"/>
                </a:solidFill>
              </a:rPr>
              <a:t>Transverse Process Landmarks</a:t>
            </a:r>
            <a:endParaRPr lang="en-US" sz="8800" b="1" dirty="0">
              <a:solidFill>
                <a:srgbClr val="FBF5CD"/>
              </a:solidFill>
            </a:endParaRP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364535" y="18052026"/>
            <a:ext cx="15928521" cy="19022658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3525"/>
            <a:r>
              <a:rPr lang="en-US" sz="6000" b="1" dirty="0">
                <a:solidFill>
                  <a:srgbClr val="FBF5CD"/>
                </a:solidFill>
                <a:latin typeface="+mj-lt"/>
              </a:rPr>
              <a:t>Methods</a:t>
            </a:r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689448" y="18993161"/>
            <a:ext cx="15603608" cy="18081523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6681016" y="4061921"/>
            <a:ext cx="15928521" cy="20333812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6700"/>
            <a:r>
              <a:rPr lang="en-US" sz="6000" b="1" dirty="0">
                <a:solidFill>
                  <a:srgbClr val="FBF5CD"/>
                </a:solidFill>
                <a:latin typeface="+mj-lt"/>
              </a:rPr>
              <a:t>Results</a:t>
            </a:r>
          </a:p>
        </p:txBody>
      </p:sp>
      <p:sp>
        <p:nvSpPr>
          <p:cNvPr id="56" name="Rectangle 25"/>
          <p:cNvSpPr>
            <a:spLocks noChangeArrowheads="1"/>
          </p:cNvSpPr>
          <p:nvPr/>
        </p:nvSpPr>
        <p:spPr bwMode="auto">
          <a:xfrm>
            <a:off x="17009389" y="4991099"/>
            <a:ext cx="15600147" cy="19410177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134" name="Rectangle 9"/>
          <p:cNvSpPr>
            <a:spLocks noChangeArrowheads="1"/>
          </p:cNvSpPr>
          <p:nvPr/>
        </p:nvSpPr>
        <p:spPr bwMode="auto">
          <a:xfrm>
            <a:off x="16668005" y="24725311"/>
            <a:ext cx="15928521" cy="6079135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5113"/>
            <a:r>
              <a:rPr lang="en-US" sz="6000" b="1" dirty="0">
                <a:solidFill>
                  <a:srgbClr val="FBF5CD"/>
                </a:solidFill>
                <a:latin typeface="+mj-lt"/>
              </a:rPr>
              <a:t>Conclusion</a:t>
            </a:r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17026264" y="25706819"/>
            <a:ext cx="15570261" cy="5097627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Using sparse landmarks, we were able to extrapolate anchor points and constrain the registration </a:t>
            </a:r>
            <a:r>
              <a:rPr lang="en-CA" sz="3600" dirty="0"/>
              <a:t>of a healthy </a:t>
            </a:r>
            <a:r>
              <a:rPr lang="en-CA" sz="3600" dirty="0" smtClean="0"/>
              <a:t>model to patient anatomies with severe deformities.</a:t>
            </a:r>
          </a:p>
          <a:p>
            <a:pPr marL="571500" indent="-571500" algn="just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The resulting visualizations convey the overall form of the anatomy, suitable for assessment of pathologic deformation.</a:t>
            </a:r>
            <a:endParaRPr lang="en-CA" sz="3600" dirty="0"/>
          </a:p>
          <a:p>
            <a:pPr marL="571500" indent="-571500" algn="just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Our </a:t>
            </a:r>
            <a:r>
              <a:rPr lang="en-CA" sz="3600" dirty="0"/>
              <a:t>method </a:t>
            </a:r>
            <a:r>
              <a:rPr lang="en-CA" sz="3600" dirty="0" smtClean="0"/>
              <a:t>is being </a:t>
            </a:r>
            <a:r>
              <a:rPr lang="en-CA" sz="3600" dirty="0"/>
              <a:t>improved by automatic landmarking, and handling cases with missing </a:t>
            </a:r>
            <a:r>
              <a:rPr lang="en-CA" sz="3600" dirty="0" smtClean="0"/>
              <a:t>or incorrectly placed landmarks.</a:t>
            </a:r>
            <a:endParaRPr lang="en-CA" sz="3600" dirty="0"/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761430" y="19078114"/>
            <a:ext cx="15426957" cy="1964828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b="1" dirty="0" smtClean="0"/>
              <a:t>Key Contribution: </a:t>
            </a:r>
            <a:r>
              <a:rPr lang="en-US" sz="3600" dirty="0" smtClean="0"/>
              <a:t>Anchor points automatically extrapolated from sparse landmarks could be used to warp a healthy spine model to patient anatomy to  enable visualization of the full spine. </a:t>
            </a: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350659" y="14761295"/>
            <a:ext cx="15928521" cy="293615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73050">
              <a:defRPr/>
            </a:pPr>
            <a:r>
              <a:rPr lang="en-US" sz="6000" b="1" dirty="0">
                <a:solidFill>
                  <a:srgbClr val="FBF5CD"/>
                </a:solidFill>
                <a:latin typeface="+mj-lt"/>
              </a:rPr>
              <a:t>Objective</a:t>
            </a:r>
          </a:p>
        </p:txBody>
      </p:sp>
      <p:sp>
        <p:nvSpPr>
          <p:cNvPr id="45" name="Rectangle 25"/>
          <p:cNvSpPr>
            <a:spLocks noChangeArrowheads="1"/>
          </p:cNvSpPr>
          <p:nvPr/>
        </p:nvSpPr>
        <p:spPr bwMode="auto">
          <a:xfrm>
            <a:off x="682510" y="15692283"/>
            <a:ext cx="15596670" cy="2005168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CA" sz="3600" dirty="0" smtClean="0"/>
              <a:t>To visualize </a:t>
            </a:r>
            <a:r>
              <a:rPr lang="en-CA" sz="3600" dirty="0"/>
              <a:t>full spinal </a:t>
            </a:r>
            <a:r>
              <a:rPr lang="en-CA" sz="3600" dirty="0" smtClean="0"/>
              <a:t>anatomy, in the presence of severe deformities, </a:t>
            </a:r>
            <a:r>
              <a:rPr lang="en-CA" sz="3600" dirty="0"/>
              <a:t>using sparse </a:t>
            </a:r>
            <a:r>
              <a:rPr lang="en-CA" sz="3600" dirty="0" smtClean="0"/>
              <a:t>ultrasound-accessible landmarks (transverse </a:t>
            </a:r>
            <a:r>
              <a:rPr lang="en-CA" sz="3600" dirty="0"/>
              <a:t>processes) </a:t>
            </a:r>
            <a:r>
              <a:rPr lang="en-CA" sz="3600" dirty="0" smtClean="0"/>
              <a:t>alone, without the need for ionizing radiation.</a:t>
            </a:r>
            <a:endParaRPr lang="en-CA" sz="3600" dirty="0"/>
          </a:p>
        </p:txBody>
      </p:sp>
      <p:sp>
        <p:nvSpPr>
          <p:cNvPr id="49" name="TextBox 273"/>
          <p:cNvSpPr txBox="1">
            <a:spLocks noChangeArrowheads="1"/>
          </p:cNvSpPr>
          <p:nvPr/>
        </p:nvSpPr>
        <p:spPr bwMode="auto">
          <a:xfrm>
            <a:off x="761431" y="1944978"/>
            <a:ext cx="3143313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u="sng" dirty="0">
                <a:solidFill>
                  <a:srgbClr val="F8DBA6"/>
                </a:solidFill>
              </a:rPr>
              <a:t>Ben Church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Andras</a:t>
            </a:r>
            <a:r>
              <a:rPr lang="en-GB" sz="4000" b="1" dirty="0">
                <a:solidFill>
                  <a:srgbClr val="F8DBA6"/>
                </a:solidFill>
              </a:rPr>
              <a:t> Lasso, Christopher </a:t>
            </a:r>
            <a:r>
              <a:rPr lang="en-GB" sz="4000" b="1" dirty="0" err="1">
                <a:solidFill>
                  <a:srgbClr val="F8DBA6"/>
                </a:solidFill>
              </a:rPr>
              <a:t>Schlenger</a:t>
            </a:r>
            <a:r>
              <a:rPr lang="en-GB" sz="4000" b="1" dirty="0">
                <a:solidFill>
                  <a:srgbClr val="F8DBA6"/>
                </a:solidFill>
              </a:rPr>
              <a:t>, Daniel P. </a:t>
            </a:r>
            <a:r>
              <a:rPr lang="en-GB" sz="4000" b="1" dirty="0" err="1">
                <a:solidFill>
                  <a:srgbClr val="F8DBA6"/>
                </a:solidFill>
              </a:rPr>
              <a:t>Borschneck</a:t>
            </a:r>
            <a:r>
              <a:rPr lang="en-GB" sz="4000" b="1" dirty="0">
                <a:solidFill>
                  <a:srgbClr val="FBF5CD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Parvin</a:t>
            </a:r>
            <a:r>
              <a:rPr lang="en-GB" sz="4000" b="1" dirty="0">
                <a:solidFill>
                  <a:srgbClr val="F8DBA6"/>
                </a:solidFill>
              </a:rPr>
              <a:t> Mousavi, Gabor </a:t>
            </a:r>
            <a:r>
              <a:rPr lang="en-GB" sz="4000" b="1" dirty="0" err="1">
                <a:solidFill>
                  <a:srgbClr val="F8DBA6"/>
                </a:solidFill>
              </a:rPr>
              <a:t>Fichtinger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Tamas</a:t>
            </a:r>
            <a:r>
              <a:rPr lang="en-GB" sz="4000" b="1" dirty="0">
                <a:solidFill>
                  <a:srgbClr val="F8DBA6"/>
                </a:solidFill>
              </a:rPr>
              <a:t> </a:t>
            </a:r>
            <a:r>
              <a:rPr lang="en-GB" sz="4000" b="1" dirty="0" err="1">
                <a:solidFill>
                  <a:srgbClr val="F8DBA6"/>
                </a:solidFill>
              </a:rPr>
              <a:t>Ungi</a:t>
            </a:r>
            <a:endParaRPr lang="en-GB" sz="4000" b="1" dirty="0">
              <a:solidFill>
                <a:srgbClr val="F8DBA6"/>
              </a:solidFill>
            </a:endParaRPr>
          </a:p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dirty="0">
                <a:solidFill>
                  <a:srgbClr val="F8DBA6"/>
                </a:solidFill>
              </a:rPr>
              <a:t>Queen’s University, Kingston, Canada</a:t>
            </a: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16635752" y="33963361"/>
            <a:ext cx="15928521" cy="3111323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FBF5CD"/>
                </a:solidFill>
                <a:latin typeface="+mj-lt"/>
              </a:rPr>
              <a:t>Reference</a:t>
            </a: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17095684" y="5076720"/>
            <a:ext cx="8436522" cy="6003076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88000" tIns="180000" rIns="288000" bIns="180000" anchor="ctr"/>
          <a:lstStyle/>
          <a:p>
            <a:pPr marL="571500" indent="-571500" algn="just">
              <a:spcBef>
                <a:spcPts val="600"/>
              </a:spcBef>
              <a:spcAft>
                <a:spcPts val="4200"/>
              </a:spcAft>
              <a:buFont typeface="Arial" panose="020B0604020202020204" pitchFamily="34" charset="0"/>
              <a:buChar char="•"/>
              <a:defRPr/>
            </a:pPr>
            <a:r>
              <a:rPr lang="en-CA" sz="3600" dirty="0"/>
              <a:t>G</a:t>
            </a:r>
            <a:r>
              <a:rPr lang="en-CA" sz="3600" dirty="0" smtClean="0"/>
              <a:t>round-truth segmentations were used to evaluate registration. </a:t>
            </a:r>
            <a:endParaRPr lang="en-CA" sz="3600" dirty="0"/>
          </a:p>
          <a:p>
            <a:pPr marL="571500" indent="-571500" algn="just">
              <a:spcBef>
                <a:spcPts val="600"/>
              </a:spcBef>
              <a:spcAft>
                <a:spcPts val="420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Surface registration errors are displayed as heat maps over corresponding patient visualizations (Fig 4).</a:t>
            </a:r>
            <a:endParaRPr lang="en-CA" sz="3600" dirty="0"/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6982503" y="34950448"/>
            <a:ext cx="15578303" cy="212423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200" dirty="0" smtClean="0"/>
              <a:t>[1] </a:t>
            </a:r>
            <a:r>
              <a:rPr lang="en-CA" sz="3200" dirty="0" err="1" smtClean="0"/>
              <a:t>Ungi</a:t>
            </a:r>
            <a:r>
              <a:rPr lang="en-CA" sz="3200" dirty="0" smtClean="0"/>
              <a:t> </a:t>
            </a:r>
            <a:r>
              <a:rPr lang="en-CA" sz="3200" dirty="0"/>
              <a:t>T et al. </a:t>
            </a:r>
            <a:r>
              <a:rPr lang="en-US" sz="3200" dirty="0"/>
              <a:t>Spinal curvature measurement by tracked ultrasound snapshots. Ultrasound in medicine and biology. 2014 Feb;40(10):447-545</a:t>
            </a:r>
            <a:r>
              <a:rPr lang="en-US" sz="3200" dirty="0" smtClean="0"/>
              <a:t>.</a:t>
            </a:r>
          </a:p>
          <a:p>
            <a:pPr algn="just">
              <a:spcBef>
                <a:spcPts val="1200"/>
              </a:spcBef>
              <a:defRPr/>
            </a:pPr>
            <a:r>
              <a:rPr lang="en-US" sz="3200" dirty="0" smtClean="0"/>
              <a:t>[2] An N. </a:t>
            </a:r>
            <a:r>
              <a:rPr lang="en-US" sz="3200" dirty="0"/>
              <a:t>Human spine. https://grabcad.com/library/human-spine-1</a:t>
            </a:r>
            <a:endParaRPr lang="en-CA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369385" y="4061923"/>
            <a:ext cx="15923671" cy="10344795"/>
            <a:chOff x="357598" y="4061920"/>
            <a:chExt cx="15923671" cy="10842179"/>
          </a:xfrm>
          <a:solidFill>
            <a:srgbClr val="9A0E2C"/>
          </a:solidFill>
        </p:grpSpPr>
        <p:sp>
          <p:nvSpPr>
            <p:cNvPr id="2" name="Rectangle 9"/>
            <p:cNvSpPr>
              <a:spLocks noChangeArrowheads="1"/>
            </p:cNvSpPr>
            <p:nvPr/>
          </p:nvSpPr>
          <p:spPr bwMode="auto">
            <a:xfrm>
              <a:off x="357598" y="4061920"/>
              <a:ext cx="15923671" cy="108421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6010" tIns="48006" rIns="96010" bIns="48006"/>
            <a:lstStyle/>
            <a:p>
              <a:pPr indent="273050">
                <a:defRPr/>
              </a:pPr>
              <a:r>
                <a:rPr lang="en-US" sz="6000" b="1" dirty="0">
                  <a:solidFill>
                    <a:srgbClr val="FBF5CD"/>
                  </a:solidFill>
                  <a:latin typeface="+mj-lt"/>
                </a:rPr>
                <a:t>Introduction</a:t>
              </a:r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689449" y="5035771"/>
              <a:ext cx="15591819" cy="9868328"/>
            </a:xfrm>
            <a:prstGeom prst="rect">
              <a:avLst/>
            </a:prstGeom>
            <a:solidFill>
              <a:srgbClr val="F8DBA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785750" y="6172038"/>
              <a:ext cx="9002485" cy="8472078"/>
            </a:xfrm>
            <a:prstGeom prst="rect">
              <a:avLst/>
            </a:prstGeom>
            <a:solidFill>
              <a:srgbClr val="F8DBA6"/>
            </a:solidFill>
            <a:ln w="38100">
              <a:noFill/>
              <a:miter lim="800000"/>
              <a:headEnd/>
              <a:tailEnd/>
            </a:ln>
          </p:spPr>
          <p:txBody>
            <a:bodyPr lIns="288000" tIns="180000" rIns="288000" bIns="180000" anchor="ctr"/>
            <a:lstStyle/>
            <a:p>
              <a:pPr marL="457200" indent="-457200" algn="just">
                <a:spcBef>
                  <a:spcPts val="1800"/>
                </a:spcBef>
                <a:spcAft>
                  <a:spcPts val="42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The spine is often </a:t>
              </a:r>
              <a:r>
                <a:rPr lang="en-US" sz="3600" dirty="0"/>
                <a:t>visualized by </a:t>
              </a:r>
              <a:r>
                <a:rPr lang="en-US" sz="3600" dirty="0" smtClean="0"/>
                <a:t>X-ray and CT, resulting in radiation exposure or MRI, having limited availability.</a:t>
              </a:r>
              <a:endParaRPr lang="en-US" sz="3600" dirty="0"/>
            </a:p>
            <a:p>
              <a:pPr marL="457200" indent="-457200" algn="just">
                <a:spcBef>
                  <a:spcPts val="600"/>
                </a:spcBef>
                <a:spcAft>
                  <a:spcPts val="42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Ultrasound </a:t>
              </a:r>
              <a:r>
                <a:rPr lang="en-US" sz="3600" dirty="0"/>
                <a:t>is a safe, inexpensive, and </a:t>
              </a:r>
              <a:r>
                <a:rPr lang="en-US" sz="3600" dirty="0" smtClean="0"/>
                <a:t>accessible imaging modality where spine landmarks such as transverse processes can be localized [1].</a:t>
              </a:r>
              <a:endParaRPr lang="en-US" sz="3600" dirty="0"/>
            </a:p>
            <a:p>
              <a:pPr marL="457200" indent="-457200" algn="just">
                <a:spcBef>
                  <a:spcPts val="600"/>
                </a:spcBef>
                <a:spcAft>
                  <a:spcPts val="42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Spinal </a:t>
              </a:r>
              <a:r>
                <a:rPr lang="en-US" sz="3600" dirty="0"/>
                <a:t>curvatures can be measured from ultrasound landmarks (Fig 1</a:t>
              </a:r>
              <a:r>
                <a:rPr lang="en-US" sz="3600" dirty="0" smtClean="0"/>
                <a:t>).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42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Anatomic landmarks alone do not allow visualization of the spine in a familiar manner to the clinician and patient.</a:t>
              </a:r>
              <a:endParaRPr lang="en-US" sz="3600" dirty="0"/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endParaRPr lang="en-US" sz="3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97445" y="13089605"/>
              <a:ext cx="6543491" cy="1548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b="1" dirty="0"/>
                <a:t>Fig 1.</a:t>
              </a:r>
              <a:r>
                <a:rPr lang="en-CA" sz="3000" dirty="0"/>
                <a:t> Series of ultrasound snapshots for locating transverse processes, with curvature angle illustrated in red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01" r="11799"/>
            <a:stretch/>
          </p:blipFill>
          <p:spPr>
            <a:xfrm>
              <a:off x="10038175" y="5247457"/>
              <a:ext cx="5941186" cy="7656336"/>
            </a:xfrm>
            <a:prstGeom prst="rect">
              <a:avLst/>
            </a:prstGeom>
            <a:grpFill/>
          </p:spPr>
        </p:pic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11656"/>
              </p:ext>
            </p:extLst>
          </p:nvPr>
        </p:nvGraphicFramePr>
        <p:xfrm>
          <a:off x="25532207" y="5209316"/>
          <a:ext cx="6809956" cy="5438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5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432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514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93428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Patient #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Avg. Hausdorff (mm)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Max. Hausdorff</a:t>
                      </a:r>
                      <a:r>
                        <a:rPr lang="en-US" sz="3600" baseline="0" dirty="0">
                          <a:solidFill>
                            <a:srgbClr val="F8DBA6"/>
                          </a:solidFill>
                        </a:rPr>
                        <a:t> (mm)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2.8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20.0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24.0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2.4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17.7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2.9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18.1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3.3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23.8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" t="1020" r="2328" b="1699"/>
          <a:stretch/>
        </p:blipFill>
        <p:spPr>
          <a:xfrm>
            <a:off x="17323296" y="10880722"/>
            <a:ext cx="15018865" cy="123458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t="8594" r="3786" b="7150"/>
          <a:stretch/>
        </p:blipFill>
        <p:spPr>
          <a:xfrm>
            <a:off x="11189266" y="21086751"/>
            <a:ext cx="4801882" cy="482234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1109827" y="25877440"/>
            <a:ext cx="5078560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CA" sz="3000" b="1" dirty="0"/>
              <a:t>Fig 2.</a:t>
            </a:r>
            <a:r>
              <a:rPr lang="en-CA" sz="3000" dirty="0"/>
              <a:t> Transverse processes (red), </a:t>
            </a:r>
            <a:r>
              <a:rPr lang="en-CA" sz="3000" dirty="0" smtClean="0"/>
              <a:t>anchor </a:t>
            </a:r>
            <a:r>
              <a:rPr lang="en-CA" sz="3000" dirty="0"/>
              <a:t>points (green)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863562" y="36023017"/>
            <a:ext cx="8398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3.</a:t>
            </a:r>
            <a:r>
              <a:rPr lang="en-CA" sz="3000" dirty="0"/>
              <a:t> </a:t>
            </a:r>
            <a:r>
              <a:rPr lang="en-CA" sz="3000" dirty="0" smtClean="0"/>
              <a:t>Yellow arrows show sample landmark registration. </a:t>
            </a:r>
            <a:r>
              <a:rPr lang="en-CA" sz="3000" dirty="0"/>
              <a:t>W</a:t>
            </a:r>
            <a:r>
              <a:rPr lang="en-CA" sz="3000" dirty="0" smtClean="0"/>
              <a:t>ireframe is the displacement field</a:t>
            </a:r>
            <a:endParaRPr lang="en-CA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17323296" y="23285152"/>
            <a:ext cx="15059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</a:t>
            </a:r>
            <a:r>
              <a:rPr lang="en-CA" sz="3000" b="1" dirty="0" smtClean="0"/>
              <a:t>4.</a:t>
            </a:r>
            <a:r>
              <a:rPr lang="en-CA" sz="3000" dirty="0" smtClean="0"/>
              <a:t> </a:t>
            </a:r>
            <a:r>
              <a:rPr lang="en-CA" sz="3000" dirty="0"/>
              <a:t>Registrations compared to CT-derived patient ground-truth. </a:t>
            </a:r>
            <a:r>
              <a:rPr lang="en-CA" sz="3000" dirty="0" smtClean="0"/>
              <a:t>Heat map shows the distances </a:t>
            </a:r>
            <a:r>
              <a:rPr lang="en-CA" sz="3000" dirty="0"/>
              <a:t>between surfaces from blue (most accurate) to red (least accurate</a:t>
            </a:r>
            <a:r>
              <a:rPr lang="en-CA" sz="3000" dirty="0" smtClean="0"/>
              <a:t>).</a:t>
            </a:r>
            <a:endParaRPr lang="en-CA" sz="3000" dirty="0"/>
          </a:p>
        </p:txBody>
      </p:sp>
      <p:pic>
        <p:nvPicPr>
          <p:cNvPr id="2062" name="Picture 3" descr="QueensLogoColor_Modifie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26" y="37477916"/>
            <a:ext cx="3444166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01" name="Picture 4" descr="C:\lasso\PerkFacilities\PerkLogo\PerkLogo2010-round-600dp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01" y="37453106"/>
            <a:ext cx="2268254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S:\data\lab.logos\Cco\LogoCco.em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864" y="37326712"/>
            <a:ext cx="4392488" cy="240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7" b="20747"/>
          <a:stretch/>
        </p:blipFill>
        <p:spPr>
          <a:xfrm>
            <a:off x="26292260" y="37347736"/>
            <a:ext cx="4396111" cy="2571959"/>
          </a:xfrm>
          <a:prstGeom prst="rect">
            <a:avLst/>
          </a:prstGeom>
        </p:spPr>
      </p:pic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16668005" y="31134024"/>
            <a:ext cx="15928521" cy="255628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5113"/>
            <a:r>
              <a:rPr lang="en-US" sz="6000" b="1" dirty="0">
                <a:solidFill>
                  <a:srgbClr val="FBF5CD"/>
                </a:solidFill>
                <a:latin typeface="+mj-lt"/>
              </a:rPr>
              <a:t>Acknowledgement</a:t>
            </a: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17026264" y="32206352"/>
            <a:ext cx="15570262" cy="148395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US" sz="3200" dirty="0"/>
              <a:t>This work was made possible by funding </a:t>
            </a:r>
            <a:r>
              <a:rPr lang="en-US" sz="3200" dirty="0" smtClean="0"/>
              <a:t>from Cancer </a:t>
            </a:r>
            <a:r>
              <a:rPr lang="en-US" sz="3200" dirty="0"/>
              <a:t>Care </a:t>
            </a:r>
            <a:r>
              <a:rPr lang="en-US" sz="3200" dirty="0" smtClean="0"/>
              <a:t>Ontario, and the Natural </a:t>
            </a:r>
            <a:r>
              <a:rPr lang="en-US" sz="3200" dirty="0"/>
              <a:t>Sciences and Engineering Research Council of </a:t>
            </a:r>
            <a:r>
              <a:rPr lang="en-US" sz="3200" dirty="0" smtClean="0"/>
              <a:t>Canada.</a:t>
            </a:r>
            <a:endParaRPr lang="en-CA" sz="3200" dirty="0"/>
          </a:p>
        </p:txBody>
      </p:sp>
      <p:sp>
        <p:nvSpPr>
          <p:cNvPr id="47" name="Rectangle 25"/>
          <p:cNvSpPr>
            <a:spLocks noChangeArrowheads="1"/>
          </p:cNvSpPr>
          <p:nvPr/>
        </p:nvSpPr>
        <p:spPr bwMode="auto">
          <a:xfrm>
            <a:off x="783422" y="21571026"/>
            <a:ext cx="9938445" cy="4755061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3000"/>
              </a:spcBef>
              <a:spcAft>
                <a:spcPts val="420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For ground-truth, 5 CT volumes with spinal deformities were used.</a:t>
            </a:r>
          </a:p>
          <a:p>
            <a:pPr marL="571500" indent="-571500" algn="just">
              <a:spcBef>
                <a:spcPts val="1200"/>
              </a:spcBef>
              <a:spcAft>
                <a:spcPts val="420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Transverse processes were manually located on CTs; for each process an anchor point was computed by the cross product of vectors along the axis of the spine and those across the spine (Fig. 2).</a:t>
            </a:r>
          </a:p>
        </p:txBody>
      </p:sp>
      <p:sp>
        <p:nvSpPr>
          <p:cNvPr id="52" name="Rectangle 25"/>
          <p:cNvSpPr>
            <a:spLocks noChangeArrowheads="1"/>
          </p:cNvSpPr>
          <p:nvPr/>
        </p:nvSpPr>
        <p:spPr bwMode="auto">
          <a:xfrm>
            <a:off x="815249" y="30336114"/>
            <a:ext cx="6894979" cy="4614334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Model to patient landmark registration interpolated with thin-plate spline produced  a 3D displacement field and was used to warp the model to the patient anatomy.  </a:t>
            </a:r>
            <a:br>
              <a:rPr lang="en-US" sz="3600" dirty="0" smtClean="0"/>
            </a:br>
            <a:r>
              <a:rPr lang="en-US" sz="3600" dirty="0" smtClean="0"/>
              <a:t>(Fig 3).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sz="36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1" t="3929" r="15124" b="2035"/>
          <a:stretch/>
        </p:blipFill>
        <p:spPr>
          <a:xfrm>
            <a:off x="7863562" y="26929178"/>
            <a:ext cx="8127586" cy="9065386"/>
          </a:xfrm>
          <a:prstGeom prst="rect">
            <a:avLst/>
          </a:prstGeom>
        </p:spPr>
      </p:pic>
      <p:sp>
        <p:nvSpPr>
          <p:cNvPr id="43" name="Rectangle 25"/>
          <p:cNvSpPr>
            <a:spLocks noChangeArrowheads="1"/>
          </p:cNvSpPr>
          <p:nvPr/>
        </p:nvSpPr>
        <p:spPr bwMode="auto">
          <a:xfrm>
            <a:off x="803989" y="26854171"/>
            <a:ext cx="6954904" cy="2953859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Anchor points allowed the subsequent </a:t>
            </a:r>
            <a:r>
              <a:rPr lang="en-US" sz="3600" dirty="0" smtClean="0"/>
              <a:t>landmark based </a:t>
            </a:r>
            <a:r>
              <a:rPr lang="en-US" sz="3600" dirty="0"/>
              <a:t>registration to represent anterior-posterior anatomic scale.</a:t>
            </a:r>
          </a:p>
          <a:p>
            <a:pPr algn="just">
              <a:spcBef>
                <a:spcPts val="1200"/>
              </a:spcBef>
              <a:defRPr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15163</TotalTime>
  <Words>522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Bookman</vt:lpstr>
      <vt:lpstr>Default Design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School of Computing</dc:creator>
  <cp:lastModifiedBy>Ben Church</cp:lastModifiedBy>
  <cp:revision>537</cp:revision>
  <dcterms:created xsi:type="dcterms:W3CDTF">2004-06-15T16:27:29Z</dcterms:created>
  <dcterms:modified xsi:type="dcterms:W3CDTF">2017-03-13T12:15:07Z</dcterms:modified>
</cp:coreProperties>
</file>