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BF5CD"/>
    <a:srgbClr val="F8DBA6"/>
    <a:srgbClr val="9A0E2C"/>
    <a:srgbClr val="E6E6E6"/>
    <a:srgbClr val="F2F2F2"/>
    <a:srgbClr val="CCCCCC"/>
    <a:srgbClr val="A9A9A9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6433" autoAdjust="0"/>
  </p:normalViewPr>
  <p:slideViewPr>
    <p:cSldViewPr showGuides="1">
      <p:cViewPr>
        <p:scale>
          <a:sx n="33" d="100"/>
          <a:sy n="33" d="100"/>
        </p:scale>
        <p:origin x="2070" y="-2850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64534" y="400245"/>
            <a:ext cx="32245001" cy="3291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83614"/>
            <a:ext cx="32283390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Spine </a:t>
            </a:r>
            <a:r>
              <a:rPr lang="en-CA" sz="8800" b="1" dirty="0" smtClean="0">
                <a:solidFill>
                  <a:srgbClr val="FBF5CD"/>
                </a:solidFill>
              </a:rPr>
              <a:t>Visualization </a:t>
            </a:r>
            <a:r>
              <a:rPr lang="en-CA" sz="8800" b="1" dirty="0">
                <a:solidFill>
                  <a:srgbClr val="FBF5CD"/>
                </a:solidFill>
              </a:rPr>
              <a:t>from </a:t>
            </a:r>
            <a:r>
              <a:rPr lang="en-CA" sz="8800" b="1" dirty="0" smtClean="0">
                <a:solidFill>
                  <a:srgbClr val="FBF5CD"/>
                </a:solidFill>
              </a:rPr>
              <a:t>Transverse Process Landmarks</a:t>
            </a:r>
            <a:endParaRPr lang="en-US" sz="8800" b="1" dirty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8052026"/>
            <a:ext cx="15928521" cy="1902865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9025419"/>
            <a:ext cx="15603608" cy="18049265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4061921"/>
            <a:ext cx="15928521" cy="203393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991099"/>
            <a:ext cx="15600147" cy="1941017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4725312"/>
            <a:ext cx="15928521" cy="4896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6264" y="25706819"/>
            <a:ext cx="15570261" cy="391503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Using sparse landmarks, we were able to extrapolate anchor points sufficient to constrain the registration </a:t>
            </a:r>
            <a:r>
              <a:rPr lang="en-CA" sz="3600" dirty="0"/>
              <a:t>of a healthy </a:t>
            </a:r>
            <a:r>
              <a:rPr lang="en-CA" sz="3600" dirty="0" smtClean="0"/>
              <a:t>model to patient</a:t>
            </a:r>
            <a:r>
              <a:rPr lang="en-CA" sz="3600" dirty="0" smtClean="0"/>
              <a:t>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The resulting visualizations convey the overall form of the anatomy, suitable for assessment of pathologic deformation</a:t>
            </a:r>
            <a:endParaRPr lang="en-CA" sz="3600" dirty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Our </a:t>
            </a:r>
            <a:r>
              <a:rPr lang="en-CA" sz="3600" dirty="0"/>
              <a:t>method </a:t>
            </a:r>
            <a:r>
              <a:rPr lang="en-CA" sz="3600" dirty="0" smtClean="0"/>
              <a:t>is being </a:t>
            </a:r>
            <a:r>
              <a:rPr lang="en-CA" sz="3600" dirty="0"/>
              <a:t>improved by automatic landmarking, and handling cases with missing </a:t>
            </a:r>
            <a:r>
              <a:rPr lang="en-CA" sz="3600" dirty="0" smtClean="0"/>
              <a:t>or incorrectly placed landmarks.</a:t>
            </a: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761431" y="19078113"/>
            <a:ext cx="9288532" cy="16976483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Anchor points extrapolated from the sparse landmarks were used to constrain the deformation of a healthy spine model [2] to patient anatomy.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For </a:t>
            </a:r>
            <a:r>
              <a:rPr lang="en-US" sz="3600" dirty="0" smtClean="0"/>
              <a:t>ground-truth, 5 </a:t>
            </a:r>
            <a:r>
              <a:rPr lang="en-US" sz="3600" dirty="0"/>
              <a:t>CT volumes with spinal deformities were </a:t>
            </a:r>
            <a:r>
              <a:rPr lang="en-US" sz="3600" dirty="0" smtClean="0"/>
              <a:t>used.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Transverse processes were manually located on ground-truth CTs</a:t>
            </a:r>
            <a:r>
              <a:rPr lang="en-US" sz="3600" dirty="0" smtClean="0"/>
              <a:t>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An anchor points was automatically added towards the vertebral body from each transverse process landmark.</a:t>
            </a:r>
            <a:endParaRPr lang="en-US" sz="3600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4761295"/>
            <a:ext cx="15928521" cy="29361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>
                <a:solidFill>
                  <a:srgbClr val="FBF5CD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5692284"/>
            <a:ext cx="15596670" cy="200516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 smtClean="0"/>
              <a:t>To visualize </a:t>
            </a:r>
            <a:r>
              <a:rPr lang="en-CA" sz="3600" dirty="0"/>
              <a:t>full spinal </a:t>
            </a:r>
            <a:r>
              <a:rPr lang="en-CA" sz="3600" dirty="0" smtClean="0"/>
              <a:t>anatomy, in the presence of severe deformities, </a:t>
            </a:r>
            <a:r>
              <a:rPr lang="en-CA" sz="3600" dirty="0"/>
              <a:t>using ultrasound-accessible </a:t>
            </a:r>
            <a:r>
              <a:rPr lang="en-CA" sz="3600" dirty="0" smtClean="0"/>
              <a:t>landmarks sparse (transverse </a:t>
            </a:r>
            <a:r>
              <a:rPr lang="en-CA" sz="3600" dirty="0"/>
              <a:t>processes) </a:t>
            </a:r>
            <a:r>
              <a:rPr lang="en-CA" sz="3600" dirty="0" smtClean="0"/>
              <a:t>alone, without the need for ionizing radiation.</a:t>
            </a:r>
            <a:endParaRPr lang="en-CA" sz="3600" dirty="0"/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761431" y="1944978"/>
            <a:ext cx="3143313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u="sng" dirty="0">
                <a:solidFill>
                  <a:srgbClr val="F8DBA6"/>
                </a:solidFill>
              </a:rPr>
              <a:t>Ben Church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Lasso, Christopher </a:t>
            </a:r>
            <a:r>
              <a:rPr lang="en-GB" sz="4000" b="1" dirty="0" err="1">
                <a:solidFill>
                  <a:srgbClr val="F8DBA6"/>
                </a:solidFill>
              </a:rPr>
              <a:t>Schlenger</a:t>
            </a:r>
            <a:r>
              <a:rPr lang="en-GB" sz="4000" b="1" dirty="0">
                <a:solidFill>
                  <a:srgbClr val="F8DBA6"/>
                </a:solidFill>
              </a:rPr>
              <a:t>, Daniel P. </a:t>
            </a:r>
            <a:r>
              <a:rPr lang="en-GB" sz="4000" b="1" dirty="0" err="1">
                <a:solidFill>
                  <a:srgbClr val="F8DBA6"/>
                </a:solidFill>
              </a:rPr>
              <a:t>Borschneck</a:t>
            </a:r>
            <a:r>
              <a:rPr lang="en-GB" sz="4000" b="1" dirty="0">
                <a:solidFill>
                  <a:srgbClr val="FBF5CD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Mousavi, Gabor </a:t>
            </a:r>
            <a:r>
              <a:rPr lang="en-GB" sz="4000" b="1" dirty="0" err="1">
                <a:solidFill>
                  <a:srgbClr val="F8DBA6"/>
                </a:solidFill>
              </a:rPr>
              <a:t>Fichtinger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err="1">
                <a:solidFill>
                  <a:srgbClr val="F8DBA6"/>
                </a:solidFill>
              </a:rPr>
              <a:t>Ungi</a:t>
            </a:r>
            <a:endParaRPr lang="en-GB" sz="4000" b="1" dirty="0">
              <a:solidFill>
                <a:srgbClr val="F8DBA6"/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F8DBA6"/>
                </a:solidFill>
              </a:rPr>
              <a:t>Queen’s University, Kingston, Canada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3963361"/>
            <a:ext cx="15928521" cy="311132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Reference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4" y="5027407"/>
            <a:ext cx="8436522" cy="1759636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 smtClean="0"/>
              <a:t>The model </a:t>
            </a:r>
            <a:r>
              <a:rPr lang="en-CA" sz="3600" dirty="0" smtClean="0"/>
              <a:t>was </a:t>
            </a:r>
            <a:r>
              <a:rPr lang="en-CA" sz="3600" dirty="0"/>
              <a:t>registered to </a:t>
            </a:r>
            <a:r>
              <a:rPr lang="en-CA" sz="3600" dirty="0" smtClean="0"/>
              <a:t>patient landmarks </a:t>
            </a:r>
            <a:r>
              <a:rPr lang="en-CA" sz="3600" dirty="0"/>
              <a:t>and compared </a:t>
            </a:r>
            <a:r>
              <a:rPr lang="en-CA" sz="3600" dirty="0" smtClean="0"/>
              <a:t>to ground-truth </a:t>
            </a:r>
            <a:r>
              <a:rPr lang="en-CA" sz="3600" dirty="0" smtClean="0"/>
              <a:t>segmentations.</a:t>
            </a:r>
            <a:endParaRPr lang="en-CA" sz="3600" dirty="0"/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Average and maximum Hausdorff distances were </a:t>
            </a:r>
            <a:r>
              <a:rPr lang="en-US" sz="3600" dirty="0" smtClean="0"/>
              <a:t>computed.</a:t>
            </a:r>
            <a:endParaRPr lang="en-US" sz="3600" dirty="0"/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Surface registration errors were computed as heat maps and displayed on corresponding patient visualizations.</a:t>
            </a:r>
            <a:endParaRPr lang="en-CA" sz="3600" dirty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3" y="34950448"/>
            <a:ext cx="15578303" cy="212423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 smtClean="0"/>
              <a:t>[1] </a:t>
            </a:r>
            <a:r>
              <a:rPr lang="en-CA" sz="3200" dirty="0" err="1" smtClean="0"/>
              <a:t>Ungi</a:t>
            </a:r>
            <a:r>
              <a:rPr lang="en-CA" sz="3200" dirty="0" smtClean="0"/>
              <a:t> </a:t>
            </a:r>
            <a:r>
              <a:rPr lang="en-CA" sz="3200" dirty="0"/>
              <a:t>T et al. </a:t>
            </a:r>
            <a:r>
              <a:rPr lang="en-US" sz="3200" dirty="0"/>
              <a:t>Spinal curvature measurement by tracked ultrasound snapshots. Ultrasound in medicine and biology. 2014 Feb;40(10):447-545</a:t>
            </a:r>
            <a:r>
              <a:rPr lang="en-US" sz="3200" dirty="0" smtClean="0"/>
              <a:t>.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sz="3200" dirty="0" smtClean="0"/>
              <a:t>[2] 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9385" y="4061923"/>
            <a:ext cx="15930158" cy="10344796"/>
            <a:chOff x="357598" y="4061920"/>
            <a:chExt cx="15930158" cy="10842180"/>
          </a:xfrm>
          <a:solidFill>
            <a:srgbClr val="9A0E2C"/>
          </a:solidFill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4061920"/>
              <a:ext cx="15928521" cy="108421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FBF5CD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49" y="5035771"/>
              <a:ext cx="15598307" cy="9868329"/>
            </a:xfrm>
            <a:prstGeom prst="rect">
              <a:avLst/>
            </a:prstGeom>
            <a:solidFill>
              <a:srgbClr val="F8DBA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785751" y="5067536"/>
              <a:ext cx="8686800" cy="9521749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The spine is often </a:t>
              </a:r>
              <a:r>
                <a:rPr lang="en-US" sz="3600" dirty="0"/>
                <a:t>visualized by </a:t>
              </a:r>
              <a:r>
                <a:rPr lang="en-US" sz="3600" dirty="0" smtClean="0"/>
                <a:t>CT, X-ray</a:t>
              </a:r>
              <a:r>
                <a:rPr lang="en-US" sz="3600" dirty="0"/>
                <a:t>, </a:t>
              </a:r>
              <a:r>
                <a:rPr lang="en-US" sz="3600" dirty="0" smtClean="0"/>
                <a:t>resulting in radiation exposure or MRI, having limited availability.</a:t>
              </a:r>
              <a:endParaRPr lang="en-US" sz="3600" dirty="0"/>
            </a:p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Ultrasound </a:t>
              </a:r>
              <a:r>
                <a:rPr lang="en-US" sz="3600" dirty="0"/>
                <a:t>is a safe, inexpensive, and </a:t>
              </a:r>
              <a:r>
                <a:rPr lang="en-US" sz="3600" dirty="0" smtClean="0"/>
                <a:t>accessible imaging modality.</a:t>
              </a:r>
              <a:endParaRPr lang="en-US" sz="3600" dirty="0"/>
            </a:p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Spine landmarks, such as transverse processes can be localized in ultrasound </a:t>
              </a:r>
              <a:r>
                <a:rPr lang="en-US" sz="3600" dirty="0" smtClean="0"/>
                <a:t>[1].</a:t>
              </a:r>
              <a:endParaRPr lang="en-US" sz="3600" dirty="0"/>
            </a:p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Spinal curvatures can be measured from ultrasound landmarks (Fig 1</a:t>
              </a:r>
              <a:r>
                <a:rPr lang="en-US" sz="3600" dirty="0" smtClean="0"/>
                <a:t>).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 smtClean="0"/>
                <a:t>Anatomic landmarks alone do not allow spine visualization in a familiar manner to the clinician and patient.</a:t>
              </a:r>
              <a:endParaRPr lang="en-US" sz="3600" dirty="0"/>
            </a:p>
            <a:p>
              <a:pPr algn="just"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319" y="13089605"/>
              <a:ext cx="672328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/>
                <a:t>Fig 1.</a:t>
              </a:r>
              <a:r>
                <a:rPr lang="en-CA" sz="3000" dirty="0"/>
                <a:t> Series of ultrasound snapshots for locating transverse processes, with curvature angle illustrated in red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99" r="11799"/>
            <a:stretch/>
          </p:blipFill>
          <p:spPr>
            <a:xfrm>
              <a:off x="9630811" y="5289474"/>
              <a:ext cx="6348550" cy="7656336"/>
            </a:xfrm>
            <a:prstGeom prst="rect">
              <a:avLst/>
            </a:prstGeom>
            <a:grpFill/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11656"/>
              </p:ext>
            </p:extLst>
          </p:nvPr>
        </p:nvGraphicFramePr>
        <p:xfrm>
          <a:off x="25532207" y="5209316"/>
          <a:ext cx="6809956" cy="54384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2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3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514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934287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3600" baseline="0" dirty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36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20.0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24.0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17.7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2.9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18.1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082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3.3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23.8</a:t>
                      </a:r>
                      <a:endParaRPr lang="en-CA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328" b="1699"/>
          <a:stretch/>
        </p:blipFill>
        <p:spPr>
          <a:xfrm>
            <a:off x="17323296" y="10880722"/>
            <a:ext cx="15018865" cy="123458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t="8594" r="3786" b="7150"/>
          <a:stretch/>
        </p:blipFill>
        <p:spPr>
          <a:xfrm>
            <a:off x="10053430" y="19276032"/>
            <a:ext cx="5971237" cy="599667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055915" y="25301376"/>
            <a:ext cx="5971237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CA" sz="3000" b="1" dirty="0"/>
              <a:t>Fig 2.</a:t>
            </a:r>
            <a:r>
              <a:rPr lang="en-CA" sz="3000" dirty="0"/>
              <a:t> Transverse processes (red), </a:t>
            </a:r>
            <a:r>
              <a:rPr lang="en-CA" sz="3000" dirty="0" smtClean="0"/>
              <a:t>anchor </a:t>
            </a:r>
            <a:r>
              <a:rPr lang="en-CA" sz="3000" dirty="0"/>
              <a:t>points (green)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63562" y="35454504"/>
            <a:ext cx="8398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3.</a:t>
            </a:r>
            <a:r>
              <a:rPr lang="en-CA" sz="3000" dirty="0"/>
              <a:t> </a:t>
            </a:r>
            <a:r>
              <a:rPr lang="en-CA" sz="3000" dirty="0" smtClean="0"/>
              <a:t>Yellow arrows show sample landmark registration displacements and cyan wireframe showing the resulting displacement field</a:t>
            </a:r>
            <a:endParaRPr lang="en-CA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17323296" y="23285152"/>
            <a:ext cx="1505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</a:t>
            </a:r>
            <a:r>
              <a:rPr lang="en-CA" sz="3000" b="1" dirty="0" smtClean="0"/>
              <a:t>4.</a:t>
            </a:r>
            <a:r>
              <a:rPr lang="en-CA" sz="3000" dirty="0" smtClean="0"/>
              <a:t> </a:t>
            </a:r>
            <a:r>
              <a:rPr lang="en-CA" sz="3000" dirty="0"/>
              <a:t>Registrations compared to CT-derived patient ground-truth. Error map shows distance between surfaces from blue (most accurate) to red (least accurate</a:t>
            </a:r>
            <a:r>
              <a:rPr lang="en-CA" sz="3000" dirty="0" smtClean="0"/>
              <a:t>).</a:t>
            </a:r>
            <a:endParaRPr lang="en-CA" sz="3000" dirty="0"/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6" y="37477916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1" y="37453106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864" y="37326712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20747"/>
          <a:stretch/>
        </p:blipFill>
        <p:spPr>
          <a:xfrm>
            <a:off x="26292260" y="37347736"/>
            <a:ext cx="4396111" cy="2571959"/>
          </a:xfrm>
          <a:prstGeom prst="rect">
            <a:avLst/>
          </a:prstGeom>
        </p:spPr>
      </p:pic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16668005" y="29873884"/>
            <a:ext cx="15928521" cy="381642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5113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17026264" y="30918001"/>
            <a:ext cx="15570262" cy="2772308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200" dirty="0"/>
              <a:t>This work was made possible by funding from: Province of Ontario; Cancer Care Ontario with funds from the Ministry of Health; Long-Term Care for an Applied Cancer Research Unit; Research Chair in Cancer Imaging; Natural Sciences and Engineering Research Council of Canada under the Discovery Grants program and Canadian Graduate Scholarship.</a:t>
            </a:r>
            <a:endParaRPr lang="en-CA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1" t="3929" r="15124" b="2035"/>
          <a:stretch/>
        </p:blipFill>
        <p:spPr>
          <a:xfrm>
            <a:off x="7863562" y="26381496"/>
            <a:ext cx="8127586" cy="9065386"/>
          </a:xfrm>
          <a:prstGeom prst="rect">
            <a:avLst/>
          </a:prstGeom>
        </p:spPr>
      </p:pic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768762" y="25713784"/>
            <a:ext cx="7088848" cy="797652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The direction to place anchor points was computed by cross producing vectors along the axis of the spine with vectors across the spine (Fig. 2).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Presence of anchor points allowed the subsequent landmark registration to represent anterior-posterior anatomic scale.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Model to patient landmark registration interpolated with thin-plate spline, producing a 3D displacement field (Fig 3).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 smtClean="0"/>
              <a:t>The displacement fields were applied to the model, warping it to the patients’ anatomy.</a:t>
            </a:r>
            <a:endParaRPr lang="en-CA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14994</TotalTime>
  <Words>579</Words>
  <Application>Microsoft Office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Ben Church</cp:lastModifiedBy>
  <cp:revision>516</cp:revision>
  <dcterms:created xsi:type="dcterms:W3CDTF">2004-06-15T16:27:29Z</dcterms:created>
  <dcterms:modified xsi:type="dcterms:W3CDTF">2017-03-09T23:03:19Z</dcterms:modified>
</cp:coreProperties>
</file>