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9" r:id="rId5"/>
    <p:sldId id="263" r:id="rId6"/>
    <p:sldId id="264" r:id="rId7"/>
    <p:sldId id="265" r:id="rId8"/>
    <p:sldId id="266" r:id="rId9"/>
    <p:sldId id="272" r:id="rId10"/>
    <p:sldId id="273" r:id="rId11"/>
    <p:sldId id="275" r:id="rId12"/>
    <p:sldId id="276" r:id="rId13"/>
    <p:sldId id="290" r:id="rId14"/>
    <p:sldId id="277" r:id="rId15"/>
    <p:sldId id="285" r:id="rId16"/>
    <p:sldId id="286" r:id="rId17"/>
    <p:sldId id="287" r:id="rId18"/>
    <p:sldId id="278" r:id="rId19"/>
    <p:sldId id="279" r:id="rId20"/>
    <p:sldId id="288" r:id="rId21"/>
    <p:sldId id="274" r:id="rId22"/>
    <p:sldId id="280" r:id="rId23"/>
    <p:sldId id="281" r:id="rId24"/>
    <p:sldId id="291" r:id="rId25"/>
    <p:sldId id="282" r:id="rId26"/>
    <p:sldId id="292" r:id="rId27"/>
    <p:sldId id="293" r:id="rId28"/>
    <p:sldId id="294" r:id="rId29"/>
    <p:sldId id="283" r:id="rId30"/>
    <p:sldId id="284" r:id="rId31"/>
    <p:sldId id="289" r:id="rId32"/>
    <p:sldId id="296" r:id="rId33"/>
    <p:sldId id="297" r:id="rId34"/>
    <p:sldId id="262" r:id="rId35"/>
    <p:sldId id="267" r:id="rId36"/>
    <p:sldId id="268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A950E"/>
    <a:srgbClr val="F89012"/>
    <a:srgbClr val="FB7815"/>
    <a:srgbClr val="FF9900"/>
    <a:srgbClr val="00FFFF"/>
    <a:srgbClr val="9900FF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Validation </a:t>
            </a:r>
            <a:br>
              <a:rPr lang="en-US" dirty="0" smtClean="0"/>
            </a:br>
            <a:r>
              <a:rPr lang="en-US" dirty="0" smtClean="0"/>
              <a:t>and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 [3]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</a:p>
          <a:p>
            <a:r>
              <a:rPr lang="en-US" dirty="0" smtClean="0"/>
              <a:t>They hope to explain why high-CVSS vulnerabilities may go unexploited or </a:t>
            </a:r>
            <a:br>
              <a:rPr lang="en-US" dirty="0" smtClean="0"/>
            </a:br>
            <a:r>
              <a:rPr lang="en-US" dirty="0" smtClean="0"/>
              <a:t>vice-versa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National Vulnerability Database (NVD) entries and scores with corresponding vulnerabilities in Firefox and Chrome databases</a:t>
            </a:r>
          </a:p>
          <a:p>
            <a:r>
              <a:rPr lang="en-US" dirty="0" smtClean="0"/>
              <a:t>Decision to reward vulnerability discovery</a:t>
            </a:r>
          </a:p>
          <a:p>
            <a:r>
              <a:rPr lang="en-US" dirty="0" smtClean="0"/>
              <a:t>Chrome reward amounts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9452565" cy="4116341"/>
          </a:xfrm>
        </p:spPr>
        <p:txBody>
          <a:bodyPr/>
          <a:lstStyle/>
          <a:p>
            <a:r>
              <a:rPr lang="en-US" dirty="0" smtClean="0"/>
              <a:t>Compared CVSS score severity to VRP severity for Firefox and Chrome vulnerabilities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9329"/>
              </p:ext>
            </p:extLst>
          </p:nvPr>
        </p:nvGraphicFramePr>
        <p:xfrm>
          <a:off x="2679015" y="32896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</a:t>
                      </a:r>
                      <a:r>
                        <a:rPr lang="en-US" baseline="0" dirty="0" smtClean="0"/>
                        <a:t> Scores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 Severity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VRP Severity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– 3.9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 – 6.9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r>
                        <a:rPr lang="en-US" baseline="0" dirty="0" smtClean="0"/>
                        <a:t> – 10.0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High/Critical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8778"/>
            <a:ext cx="8534400" cy="673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Examined CVSS confusion as: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3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True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True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29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Performed k-means clustering on CVSS scores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den>
                    </m:f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  <a:blipFill rotWithShape="0">
                <a:blip r:embed="rId2"/>
                <a:stretch>
                  <a:fillRect l="-1608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Also examined FP and FN rates:</a:t>
                </a:r>
              </a:p>
              <a:p>
                <a:pPr marL="457200" lvl="1" indent="0">
                  <a:buNone/>
                </a:pPr>
                <a: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CA" sz="2000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	</a:t>
                </a: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86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1 and 2 True Negatives for Firefox and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High sensitivities and FP rates</a:t>
            </a:r>
          </a:p>
          <a:p>
            <a:r>
              <a:rPr lang="en-US" dirty="0" smtClean="0"/>
              <a:t>Modest Spearman correlation</a:t>
            </a:r>
          </a:p>
          <a:p>
            <a:r>
              <a:rPr lang="en-US" dirty="0" smtClean="0"/>
              <a:t>Repeated experiment with vulnerabilities segmented to make better use of CVSS range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8755879" cy="4116341"/>
          </a:xfrm>
        </p:spPr>
        <p:txBody>
          <a:bodyPr/>
          <a:lstStyle/>
          <a:p>
            <a:r>
              <a:rPr lang="en-US" dirty="0" smtClean="0"/>
              <a:t>Attribute high FP rate to large number of True Negatives</a:t>
            </a:r>
          </a:p>
          <a:p>
            <a:r>
              <a:rPr lang="en-US" dirty="0" smtClean="0"/>
              <a:t>Reiterate low True Negative amounts</a:t>
            </a:r>
          </a:p>
          <a:p>
            <a:r>
              <a:rPr lang="en-US" dirty="0" smtClean="0"/>
              <a:t>Conclude from Chrome reward amounts, proving exploitability is more valuable than discovering vulnerabilities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CVSS Background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 [1]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 [2]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Reluctant to discuss CVSS validity</a:t>
            </a:r>
          </a:p>
          <a:p>
            <a:r>
              <a:rPr lang="en-US" dirty="0" smtClean="0"/>
              <a:t>Results suggest CVSS is conservative in risk assessment</a:t>
            </a:r>
          </a:p>
          <a:p>
            <a:r>
              <a:rPr lang="en-US" dirty="0" smtClean="0"/>
              <a:t>Proving exploitability is more </a:t>
            </a:r>
            <a:r>
              <a:rPr lang="en-US" i="1" dirty="0" smtClean="0"/>
              <a:t>financially </a:t>
            </a:r>
            <a:r>
              <a:rPr lang="en-US" dirty="0" smtClean="0"/>
              <a:t>valuable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Khazaei2016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Vulnerability comparison standardization is important</a:t>
            </a:r>
          </a:p>
          <a:p>
            <a:r>
              <a:rPr lang="en-CA" dirty="0" smtClean="0"/>
              <a:t>CVSS is popular but metric scoring is subjective</a:t>
            </a:r>
            <a:endParaRPr lang="en-C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3727268"/>
            <a:ext cx="3944407" cy="27416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64" y="4827593"/>
            <a:ext cx="1756374" cy="6554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50607" y="3965818"/>
            <a:ext cx="52795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800" dirty="0" smtClean="0"/>
              <a:t>= case </a:t>
            </a:r>
            <a:r>
              <a:rPr lang="en-CA" sz="2800" dirty="0" err="1" smtClean="0"/>
              <a:t>AccessComplexity</a:t>
            </a:r>
            <a:r>
              <a:rPr lang="en-CA" sz="2800" dirty="0" smtClean="0"/>
              <a:t> of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high: 0.35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medium: 0.61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low: 0.71	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0091 -0.1307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Demonstrate several methods for predicting CVSS base scores using the natural language in vulnerability descriptions</a:t>
            </a:r>
          </a:p>
          <a:p>
            <a:r>
              <a:rPr lang="en-CA" dirty="0" smtClean="0"/>
              <a:t>Used support vector machine (SVM), random-forest, and (offline and online) fuzzy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19320 vulnerability descriptions from CVE (Common Vulnerabilities and Exposures)</a:t>
            </a:r>
          </a:p>
          <a:p>
            <a:r>
              <a:rPr lang="en-US" dirty="0" smtClean="0"/>
              <a:t>Corresponding CVSS scores from OSVDB (Open Source Vulnerability Database)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2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Useful words were extracted from descriptions and stemmed</a:t>
                </a:r>
              </a:p>
              <a:p>
                <a:r>
                  <a:rPr lang="en-CA" dirty="0" smtClean="0"/>
                  <a:t>Computed Term Frequency – Inverse Document Frequency: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𝑐𝑜𝑛𝑡𝑎𝑖𝑛𝑖𝑛𝑔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r>
                  <a:rPr lang="en-CA" dirty="0" smtClean="0"/>
                  <a:t>Constituted feature vector structure and values, respectively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2913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CA" dirty="0" smtClean="0"/>
              <a:t>Used linear discriminant analysis (LDA) and principal component analysis (PCA) to reduce feature vector dimensionality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Divided CVSS score scale into 10 classes</a:t>
            </a:r>
          </a:p>
        </p:txBody>
      </p:sp>
    </p:spTree>
    <p:extLst>
      <p:ext uri="{BB962C8B-B14F-4D97-AF65-F5344CB8AC3E}">
        <p14:creationId xmlns:p14="http://schemas.microsoft.com/office/powerpoint/2010/main" val="31100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support vector machine and random forest to classify vulnerability feature vectors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Performed on vectors without dimension reduction, LDA, and LDA + PCA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Trained fuzzy system to output CVSS score</a:t>
                </a:r>
              </a:p>
              <a:p>
                <a:r>
                  <a:rPr lang="en-US" dirty="0" smtClean="0"/>
                  <a:t>Used Gaussian membership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Varied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Also trained on simulated time-series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SVM and Random-Forest, SVM had best accuracy at 86% for LDA data</a:t>
            </a:r>
          </a:p>
          <a:p>
            <a:r>
              <a:rPr lang="en-US" dirty="0" smtClean="0"/>
              <a:t>Offline fuzzy system had 88%</a:t>
            </a:r>
          </a:p>
          <a:p>
            <a:r>
              <a:rPr lang="en-US" dirty="0" smtClean="0"/>
              <a:t>Online, simulated time-series error converged at ~ 22% cumulative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 - CVSS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CVSS prediction reduces human errors and improves speed</a:t>
            </a:r>
          </a:p>
          <a:p>
            <a:r>
              <a:rPr lang="en-US" dirty="0" smtClean="0"/>
              <a:t>The fuzzy system, easier and faster, outperformed SVM and Random-Forest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Does not </a:t>
            </a:r>
            <a:r>
              <a:rPr lang="en-US" dirty="0" smtClean="0"/>
              <a:t>reduce human error – human scores are ground truth</a:t>
            </a:r>
          </a:p>
          <a:p>
            <a:r>
              <a:rPr lang="en-US" dirty="0" smtClean="0"/>
              <a:t>Refer to popularity of CVSS rather than validation study</a:t>
            </a:r>
          </a:p>
        </p:txBody>
      </p:sp>
    </p:spTree>
    <p:extLst>
      <p:ext uri="{BB962C8B-B14F-4D97-AF65-F5344CB8AC3E}">
        <p14:creationId xmlns:p14="http://schemas.microsoft.com/office/powerpoint/2010/main" val="4164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CVSS base score over-sensitive, better correspondence for higher VRP scores</a:t>
            </a:r>
          </a:p>
          <a:p>
            <a:r>
              <a:rPr lang="en-US" dirty="0" smtClean="0"/>
              <a:t>Useful (insofar as CVSS is useful) information can be computed from vulnerability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964602"/>
            <a:ext cx="9207375" cy="298764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br>
              <a:rPr lang="en-US" sz="5400" dirty="0" smtClean="0"/>
            </a:br>
            <a:r>
              <a:rPr lang="en-US" sz="5400" dirty="0" smtClean="0"/>
              <a:t>Questions?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635730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Younis</a:t>
            </a:r>
            <a:r>
              <a:rPr lang="en-US" dirty="0" smtClean="0"/>
              <a:t> A., </a:t>
            </a:r>
            <a:r>
              <a:rPr lang="en-US" dirty="0" err="1" smtClean="0"/>
              <a:t>Malaiya</a:t>
            </a:r>
            <a:r>
              <a:rPr lang="en-US" dirty="0" smtClean="0"/>
              <a:t> Y. K., and Ray I. “Evaluating CVSS Base Score Using Vulnerability Reward Programs”. International Federation for Information Processing 2016; 471:62-75.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Khazaei</a:t>
            </a:r>
            <a:r>
              <a:rPr lang="en-US" dirty="0" smtClean="0"/>
              <a:t> A., </a:t>
            </a:r>
            <a:r>
              <a:rPr lang="en-US" dirty="0" err="1" smtClean="0"/>
              <a:t>Ghasemzadeh</a:t>
            </a:r>
            <a:r>
              <a:rPr lang="en-US" dirty="0" smtClean="0"/>
              <a:t> M., and </a:t>
            </a:r>
            <a:r>
              <a:rPr lang="en-US" dirty="0" err="1" smtClean="0"/>
              <a:t>Derhami</a:t>
            </a:r>
            <a:r>
              <a:rPr lang="en-US" dirty="0" smtClean="0"/>
              <a:t> V. “An automatic method for CVSS score prediction using vulnerability description”. Journal of Intelligent &amp; Fuzzy Systems 2016; 30:89-96.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Allodi</a:t>
            </a:r>
            <a:r>
              <a:rPr lang="en-US" dirty="0" smtClean="0"/>
              <a:t> L., and </a:t>
            </a:r>
            <a:r>
              <a:rPr lang="en-US" dirty="0" err="1" smtClean="0"/>
              <a:t>Massacci</a:t>
            </a:r>
            <a:r>
              <a:rPr lang="en-US" dirty="0"/>
              <a:t> </a:t>
            </a:r>
            <a:r>
              <a:rPr lang="en-US" dirty="0" smtClean="0"/>
              <a:t>F. “Comparing Vulnerability Severity and Exploits Using Case-Control Studies”. ACM Transactions on Information and Systems Security 2014; 17(1):Art.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Mell P., </a:t>
            </a:r>
            <a:r>
              <a:rPr lang="en-US" dirty="0" err="1" smtClean="0"/>
              <a:t>Scarfone</a:t>
            </a:r>
            <a:r>
              <a:rPr lang="en-US" dirty="0"/>
              <a:t> </a:t>
            </a:r>
            <a:r>
              <a:rPr lang="en-US" dirty="0" smtClean="0"/>
              <a:t>K., and </a:t>
            </a:r>
            <a:r>
              <a:rPr lang="en-US" dirty="0" err="1" smtClean="0"/>
              <a:t>Romanosky</a:t>
            </a:r>
            <a:r>
              <a:rPr lang="en-US" dirty="0" smtClean="0"/>
              <a:t> S. “A Complete Guide to the Common </a:t>
            </a:r>
            <a:r>
              <a:rPr lang="en-US" dirty="0"/>
              <a:t>Vulnerability Scoring System Version 2.0”. From: https://</a:t>
            </a:r>
            <a:r>
              <a:rPr lang="en-US" dirty="0" smtClean="0"/>
              <a:t>www.first.org/cvss/cvss-v2-guide.pdf (Published 2009).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[4]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866056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0268" y="1782617"/>
            <a:ext cx="5152293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303850" cy="4116341"/>
          </a:xfrm>
        </p:spPr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/>
              <a:t>Can help prioritize vulnerability </a:t>
            </a:r>
            <a:r>
              <a:rPr lang="en-US" dirty="0" smtClean="0"/>
              <a:t>addressment</a:t>
            </a:r>
          </a:p>
          <a:p>
            <a:r>
              <a:rPr lang="en-US" dirty="0" smtClean="0"/>
              <a:t>Metrics mostly objective, quantitative </a:t>
            </a:r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  <a:blipFill>
                <a:blip r:embed="rId2"/>
                <a:stretch>
                  <a:fillRect l="-1391" t="-1943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35234" cy="4116341"/>
          </a:xfrm>
        </p:spPr>
        <p:txBody>
          <a:bodyPr/>
          <a:lstStyle/>
          <a:p>
            <a:r>
              <a:rPr lang="en-US" dirty="0" smtClean="0"/>
              <a:t>Application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850</TotalTime>
  <Words>1280</Words>
  <Application>Microsoft Office PowerPoint</Application>
  <PresentationFormat>Widescreen</PresentationFormat>
  <Paragraphs>281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Cambria Math</vt:lpstr>
      <vt:lpstr>Century Gothic</vt:lpstr>
      <vt:lpstr>Wingdings 3</vt:lpstr>
      <vt:lpstr>Slice</vt:lpstr>
      <vt:lpstr>CVSS Validation  and Prediction</vt:lpstr>
      <vt:lpstr>Content</vt:lpstr>
      <vt:lpstr>Background - CVSS </vt:lpstr>
      <vt:lpstr>CVSS - Introduction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Data</vt:lpstr>
      <vt:lpstr>Younis et al. - Methods</vt:lpstr>
      <vt:lpstr>Younis et al. - Methods</vt:lpstr>
      <vt:lpstr>Younis et al. - Methods</vt:lpstr>
      <vt:lpstr>Younis et al. - Methods</vt:lpstr>
      <vt:lpstr>Younis et al. – Results</vt:lpstr>
      <vt:lpstr>Younis et al. - Discussion</vt:lpstr>
      <vt:lpstr>Younis et al. - Commentary</vt:lpstr>
      <vt:lpstr>An automatic method for CVSS score prediction using vulnerabilities description [Khazaei2016] </vt:lpstr>
      <vt:lpstr>Khazaei et al. - Motivation</vt:lpstr>
      <vt:lpstr>Khazaei et al. - Contribution</vt:lpstr>
      <vt:lpstr>Khazaei et al. - Data</vt:lpstr>
      <vt:lpstr>Khazaei et al. - Methods</vt:lpstr>
      <vt:lpstr>Khazaei et al. - Methods</vt:lpstr>
      <vt:lpstr>Khazaei et al. - Methods</vt:lpstr>
      <vt:lpstr>Khazaei et al. - Methods</vt:lpstr>
      <vt:lpstr>Khazaei et al. – Results</vt:lpstr>
      <vt:lpstr>Khazaei et al. - Discussion</vt:lpstr>
      <vt:lpstr>Khazaei et al. - Commentary</vt:lpstr>
      <vt:lpstr>Conclusions </vt:lpstr>
      <vt:lpstr>Thank you! Questions?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73</cp:revision>
  <dcterms:created xsi:type="dcterms:W3CDTF">2017-01-21T16:23:21Z</dcterms:created>
  <dcterms:modified xsi:type="dcterms:W3CDTF">2017-01-26T17:56:44Z</dcterms:modified>
</cp:coreProperties>
</file>