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2918400" cy="4023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80050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601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4015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202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400251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8803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36035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8404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191">
          <p15:clr>
            <a:srgbClr val="A4A3A4"/>
          </p15:clr>
        </p15:guide>
        <p15:guide id="2" orient="horz" pos="25091">
          <p15:clr>
            <a:srgbClr val="A4A3A4"/>
          </p15:clr>
        </p15:guide>
        <p15:guide id="3" orient="horz" pos="17975">
          <p15:clr>
            <a:srgbClr val="A4A3A4"/>
          </p15:clr>
        </p15:guide>
        <p15:guide id="4" orient="horz" pos="7483">
          <p15:clr>
            <a:srgbClr val="A4A3A4"/>
          </p15:clr>
        </p15:guide>
        <p15:guide id="5" orient="horz" pos="4062">
          <p15:clr>
            <a:srgbClr val="A4A3A4"/>
          </p15:clr>
        </p15:guide>
        <p15:guide id="6" orient="horz" pos="23335">
          <p15:clr>
            <a:srgbClr val="A4A3A4"/>
          </p15:clr>
        </p15:guide>
        <p15:guide id="7" orient="horz" pos="20484">
          <p15:clr>
            <a:srgbClr val="A4A3A4"/>
          </p15:clr>
        </p15:guide>
        <p15:guide id="8" pos="10259">
          <p15:clr>
            <a:srgbClr val="A4A3A4"/>
          </p15:clr>
        </p15:guide>
        <p15:guide id="9" pos="225">
          <p15:clr>
            <a:srgbClr val="A4A3A4"/>
          </p15:clr>
        </p15:guide>
        <p15:guide id="10" pos="20511">
          <p15:clr>
            <a:srgbClr val="A4A3A4"/>
          </p15:clr>
        </p15:guide>
        <p15:guide id="11" pos="10478">
          <p15:clr>
            <a:srgbClr val="A4A3A4"/>
          </p15:clr>
        </p15:guide>
        <p15:guide id="12" pos="663">
          <p15:clr>
            <a:srgbClr val="A4A3A4"/>
          </p15:clr>
        </p15:guide>
        <p15:guide id="13" pos="10931">
          <p15:clr>
            <a:srgbClr val="A4A3A4"/>
          </p15:clr>
        </p15:guide>
        <p15:guide id="14" pos="156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Church" initials="BC" lastIdx="1" clrIdx="0">
    <p:extLst>
      <p:ext uri="{19B8F6BF-5375-455C-9EA6-DF929625EA0E}">
        <p15:presenceInfo xmlns:p15="http://schemas.microsoft.com/office/powerpoint/2012/main" userId="Ben Chur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  <a:srgbClr val="FBF5CD"/>
    <a:srgbClr val="F8DBA6"/>
    <a:srgbClr val="9A0E2C"/>
    <a:srgbClr val="E6E6E6"/>
    <a:srgbClr val="F2F2F2"/>
    <a:srgbClr val="CCCCCC"/>
    <a:srgbClr val="A9A9A9"/>
    <a:srgbClr val="008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6" autoAdjust="0"/>
    <p:restoredTop sz="99600" autoAdjust="0"/>
  </p:normalViewPr>
  <p:slideViewPr>
    <p:cSldViewPr showGuides="1">
      <p:cViewPr>
        <p:scale>
          <a:sx n="50" d="100"/>
          <a:sy n="50" d="100"/>
        </p:scale>
        <p:origin x="234" y="-3780"/>
      </p:cViewPr>
      <p:guideLst>
        <p:guide orient="horz" pos="24191"/>
        <p:guide orient="horz" pos="25091"/>
        <p:guide orient="horz" pos="17975"/>
        <p:guide orient="horz" pos="7483"/>
        <p:guide orient="horz" pos="4062"/>
        <p:guide orient="horz" pos="23335"/>
        <p:guide orient="horz" pos="20484"/>
        <p:guide pos="10259"/>
        <p:guide pos="225"/>
        <p:guide pos="20511"/>
        <p:guide pos="10478"/>
        <p:guide pos="663"/>
        <p:guide pos="10931"/>
        <p:guide pos="15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7238" y="685800"/>
            <a:ext cx="2803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22CCDE-59C2-448A-85CF-0372B8119B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800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601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44015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9202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400251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3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035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04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5E59E-5279-4062-840F-93774A07B537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685800"/>
            <a:ext cx="2803525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12498110"/>
            <a:ext cx="27981276" cy="86239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7" y="22798465"/>
            <a:ext cx="23044151" cy="10283071"/>
          </a:xfrm>
        </p:spPr>
        <p:txBody>
          <a:bodyPr/>
          <a:lstStyle>
            <a:lvl1pPr marL="0" indent="0" algn="ctr">
              <a:buNone/>
              <a:defRPr/>
            </a:lvl1pPr>
            <a:lvl2pPr marL="480050" indent="0" algn="ctr">
              <a:buNone/>
              <a:defRPr/>
            </a:lvl2pPr>
            <a:lvl3pPr marL="960101" indent="0" algn="ctr">
              <a:buNone/>
              <a:defRPr/>
            </a:lvl3pPr>
            <a:lvl4pPr marL="1440151" indent="0" algn="ctr">
              <a:buNone/>
              <a:defRPr/>
            </a:lvl4pPr>
            <a:lvl5pPr marL="1920201" indent="0" algn="ctr">
              <a:buNone/>
              <a:defRPr/>
            </a:lvl5pPr>
            <a:lvl6pPr marL="2400251" indent="0" algn="ctr">
              <a:buNone/>
              <a:defRPr/>
            </a:lvl6pPr>
            <a:lvl7pPr marL="2880302" indent="0" algn="ctr">
              <a:buNone/>
              <a:defRPr/>
            </a:lvl7pPr>
            <a:lvl8pPr marL="3360352" indent="0" algn="ctr">
              <a:buNone/>
              <a:defRPr/>
            </a:lvl8pPr>
            <a:lvl9pPr marL="38404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4C09E-9965-44E9-AAAC-E108A8AE5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3C2AC-EAE4-4755-BFC7-5A4A6F5B9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610155"/>
            <a:ext cx="7405688" cy="34331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41" y="1610155"/>
            <a:ext cx="22067837" cy="343316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15004-1D4B-428A-9015-7847BC228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49B8-4EE5-41EE-8593-2DEE396F3B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5853145"/>
            <a:ext cx="27981276" cy="7991704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7052043"/>
            <a:ext cx="27981276" cy="88011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050" indent="0">
              <a:buNone/>
              <a:defRPr sz="1900"/>
            </a:lvl2pPr>
            <a:lvl3pPr marL="960101" indent="0">
              <a:buNone/>
              <a:defRPr sz="1700"/>
            </a:lvl3pPr>
            <a:lvl4pPr marL="1440151" indent="0">
              <a:buNone/>
              <a:defRPr sz="1400"/>
            </a:lvl4pPr>
            <a:lvl5pPr marL="1920201" indent="0">
              <a:buNone/>
              <a:defRPr sz="1400"/>
            </a:lvl5pPr>
            <a:lvl6pPr marL="2400251" indent="0">
              <a:buNone/>
              <a:defRPr sz="1400"/>
            </a:lvl6pPr>
            <a:lvl7pPr marL="2880302" indent="0">
              <a:buNone/>
              <a:defRPr sz="1400"/>
            </a:lvl7pPr>
            <a:lvl8pPr marL="3360352" indent="0">
              <a:buNone/>
              <a:defRPr sz="1400"/>
            </a:lvl8pPr>
            <a:lvl9pPr marL="384040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F0776-78D1-49A3-AF5F-0C61E4F75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387266"/>
            <a:ext cx="14736762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2" y="9387266"/>
            <a:ext cx="14736764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A665-C175-40FF-A0FF-A63E1DB39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0" y="1611591"/>
            <a:ext cx="29625924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9005613"/>
            <a:ext cx="14544675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12758788"/>
            <a:ext cx="14544675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9005613"/>
            <a:ext cx="14549438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12758788"/>
            <a:ext cx="14549438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77A5-2386-4F20-87CD-B55B3F303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D9AF-78D0-4149-9547-7D0B0471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E7A9-86B6-4E51-B75D-937A5C4C6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601512"/>
            <a:ext cx="10829925" cy="68179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4" y="1601512"/>
            <a:ext cx="18402300" cy="3433883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8419449"/>
            <a:ext cx="10829925" cy="27520900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955F-F93D-4CC7-BA13-854B2D349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28163233"/>
            <a:ext cx="19751676" cy="33254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3594756"/>
            <a:ext cx="19751676" cy="24140736"/>
          </a:xfrm>
        </p:spPr>
        <p:txBody>
          <a:bodyPr/>
          <a:lstStyle>
            <a:lvl1pPr marL="0" indent="0">
              <a:buNone/>
              <a:defRPr sz="3400"/>
            </a:lvl1pPr>
            <a:lvl2pPr marL="480050" indent="0">
              <a:buNone/>
              <a:defRPr sz="3000"/>
            </a:lvl2pPr>
            <a:lvl3pPr marL="960101" indent="0">
              <a:buNone/>
              <a:defRPr sz="2600"/>
            </a:lvl3pPr>
            <a:lvl4pPr marL="1440151" indent="0">
              <a:buNone/>
              <a:defRPr sz="2100"/>
            </a:lvl4pPr>
            <a:lvl5pPr marL="1920201" indent="0">
              <a:buNone/>
              <a:defRPr sz="2100"/>
            </a:lvl5pPr>
            <a:lvl6pPr marL="2400251" indent="0">
              <a:buNone/>
              <a:defRPr sz="2100"/>
            </a:lvl6pPr>
            <a:lvl7pPr marL="2880302" indent="0">
              <a:buNone/>
              <a:defRPr sz="2100"/>
            </a:lvl7pPr>
            <a:lvl8pPr marL="3360352" indent="0">
              <a:buNone/>
              <a:defRPr sz="2100"/>
            </a:lvl8pPr>
            <a:lvl9pPr marL="384040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31488671"/>
            <a:ext cx="19751676" cy="4720995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8BB7-8200-4A11-A3CD-21C97DBA6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920" y="1609655"/>
            <a:ext cx="296265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920" y="9387842"/>
            <a:ext cx="29626560" cy="265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9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120" y="36640205"/>
            <a:ext cx="104241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ct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5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CEAA68B-5EE7-4063-A8F8-DD4A1B7EC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2pPr>
      <a:lvl3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3pPr>
      <a:lvl4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4pPr>
      <a:lvl5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5pPr>
      <a:lvl6pPr marL="480050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6pPr>
      <a:lvl7pPr marL="9601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7pPr>
      <a:lvl8pPr marL="144015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8pPr>
      <a:lvl9pPr marL="19202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9pPr>
    </p:titleStyle>
    <p:bodyStyle>
      <a:lvl1pPr marL="1728516" indent="-1728516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6200">
          <a:solidFill>
            <a:schemeClr val="tx1"/>
          </a:solidFill>
          <a:latin typeface="+mn-lt"/>
          <a:ea typeface="+mn-ea"/>
          <a:cs typeface="+mn-cs"/>
        </a:defRPr>
      </a:lvl1pPr>
      <a:lvl2pPr marL="3743726" indent="-1440151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4100">
          <a:solidFill>
            <a:schemeClr val="tx1"/>
          </a:solidFill>
          <a:latin typeface="+mn-lt"/>
        </a:defRPr>
      </a:lvl2pPr>
      <a:lvl3pPr marL="5760603" indent="-1151788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</a:defRPr>
      </a:lvl3pPr>
      <a:lvl4pPr marL="8064178" indent="-1151788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</a:defRPr>
      </a:lvl4pPr>
      <a:lvl5pPr marL="10369421" indent="-1151788" algn="l" defTabSz="4608817" rtl="0" eaLnBrk="0" fontAlgn="base" hangingPunct="0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5pPr>
      <a:lvl6pPr marL="1084947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6pPr>
      <a:lvl7pPr marL="1132952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7pPr>
      <a:lvl8pPr marL="1180957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8pPr>
      <a:lvl9pPr marL="1228962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5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5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4514" y="0"/>
            <a:ext cx="32906970" cy="40233600"/>
          </a:xfrm>
          <a:prstGeom prst="rect">
            <a:avLst/>
          </a:prstGeom>
          <a:solidFill>
            <a:srgbClr val="FBF5C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5267219"/>
            <a:endParaRPr lang="en-US" sz="10400" dirty="0">
              <a:latin typeface="Bookman"/>
            </a:endParaRPr>
          </a:p>
        </p:txBody>
      </p:sp>
      <p:sp>
        <p:nvSpPr>
          <p:cNvPr id="2064" name="Rectangle 932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65" name="Rectangle 125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57598" y="400245"/>
            <a:ext cx="32203209" cy="329154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4608817"/>
            <a:endParaRPr lang="en-US" dirty="0">
              <a:solidFill>
                <a:srgbClr val="FFFFC8"/>
              </a:solidFill>
            </a:endParaRPr>
          </a:p>
        </p:txBody>
      </p:sp>
      <p:sp>
        <p:nvSpPr>
          <p:cNvPr id="2063" name="TextBox 273"/>
          <p:cNvSpPr txBox="1">
            <a:spLocks noChangeArrowheads="1"/>
          </p:cNvSpPr>
          <p:nvPr/>
        </p:nvSpPr>
        <p:spPr bwMode="auto">
          <a:xfrm>
            <a:off x="350659" y="422612"/>
            <a:ext cx="32210147" cy="1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CA" sz="8800" b="1" dirty="0">
                <a:solidFill>
                  <a:srgbClr val="FBF5CD"/>
                </a:solidFill>
              </a:rPr>
              <a:t>Spine visualization from transverse process landmarks</a:t>
            </a:r>
            <a:endParaRPr lang="en-US" sz="8800" b="1" dirty="0" smtClean="0">
              <a:solidFill>
                <a:srgbClr val="FBF5CD"/>
              </a:solidFill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64535" y="18052026"/>
            <a:ext cx="15928521" cy="1902865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3525"/>
            <a:r>
              <a:rPr lang="en-US" sz="6000" b="1" dirty="0">
                <a:solidFill>
                  <a:srgbClr val="FBF5CD"/>
                </a:solidFill>
                <a:latin typeface="+mj-lt"/>
              </a:rPr>
              <a:t>Methods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689448" y="19072684"/>
            <a:ext cx="15603608" cy="18002000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856067" y="19216102"/>
            <a:ext cx="8635700" cy="16976483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Patient and generic model transverse process locations </a:t>
            </a:r>
            <a:r>
              <a:rPr lang="en-US" sz="3600" dirty="0"/>
              <a:t>marked with </a:t>
            </a:r>
            <a:r>
              <a:rPr lang="en-US" sz="3600" dirty="0" smtClean="0"/>
              <a:t>virtual landmark points (Fig 2)</a:t>
            </a:r>
            <a:endParaRPr lang="en-CA" sz="3600" dirty="0" smtClean="0"/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Anchor points added to transverse process landmarks to constrain </a:t>
            </a:r>
            <a:r>
              <a:rPr lang="en-CA" sz="3600" dirty="0" smtClean="0"/>
              <a:t>subsequent thin-plate </a:t>
            </a:r>
            <a:r>
              <a:rPr lang="en-CA" sz="3600" dirty="0" smtClean="0"/>
              <a:t>spline registration </a:t>
            </a:r>
            <a:r>
              <a:rPr lang="en-CA" sz="3600" dirty="0" smtClean="0"/>
              <a:t>in anterior-posterior </a:t>
            </a:r>
            <a:r>
              <a:rPr lang="en-CA" sz="3600" dirty="0" smtClean="0"/>
              <a:t>direction and convey vertebral twist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Thin-plate spline displacement field applied to generic model, warping it to patient anatomy</a:t>
            </a:r>
            <a:endParaRPr lang="en-CA" sz="3600" dirty="0" smtClean="0"/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6681016" y="4061920"/>
            <a:ext cx="15928521" cy="20514743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6700"/>
            <a:r>
              <a:rPr lang="en-US" sz="6000" b="1" dirty="0">
                <a:solidFill>
                  <a:srgbClr val="FBF5CD"/>
                </a:solidFill>
                <a:latin typeface="+mj-lt"/>
              </a:rPr>
              <a:t>Results</a:t>
            </a: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17009389" y="4991099"/>
            <a:ext cx="15600147" cy="19585565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 smtClean="0"/>
          </a:p>
        </p:txBody>
      </p:sp>
      <p:sp>
        <p:nvSpPr>
          <p:cNvPr id="134" name="Rectangle 9"/>
          <p:cNvSpPr>
            <a:spLocks noChangeArrowheads="1"/>
          </p:cNvSpPr>
          <p:nvPr/>
        </p:nvSpPr>
        <p:spPr bwMode="auto">
          <a:xfrm>
            <a:off x="16668005" y="25078892"/>
            <a:ext cx="15928521" cy="4012061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Conclusion</a:t>
            </a: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17026264" y="26198394"/>
            <a:ext cx="15570261" cy="289038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600" dirty="0" smtClean="0"/>
              <a:t>The method produces spinal visualization similar to CT segmentations. It is sufficiently robust to deal with scoliotic anatomy. The method can also be adapted to other imaging modalities; visualizations can be generated from symmetric landmarks, whatever modality is used to locate them</a:t>
            </a:r>
            <a:endParaRPr lang="en-CA" sz="3600" dirty="0"/>
          </a:p>
        </p:txBody>
      </p:sp>
      <p:sp>
        <p:nvSpPr>
          <p:cNvPr id="136" name="Rectangle 9"/>
          <p:cNvSpPr>
            <a:spLocks noChangeArrowheads="1"/>
          </p:cNvSpPr>
          <p:nvPr/>
        </p:nvSpPr>
        <p:spPr bwMode="auto">
          <a:xfrm>
            <a:off x="16668005" y="29565600"/>
            <a:ext cx="15928521" cy="434917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Acknowledgement</a:t>
            </a:r>
          </a:p>
        </p:txBody>
      </p:sp>
      <p:sp>
        <p:nvSpPr>
          <p:cNvPr id="137" name="Rectangle 25"/>
          <p:cNvSpPr>
            <a:spLocks noChangeArrowheads="1"/>
          </p:cNvSpPr>
          <p:nvPr/>
        </p:nvSpPr>
        <p:spPr bwMode="auto">
          <a:xfrm>
            <a:off x="16982504" y="30670500"/>
            <a:ext cx="15614022" cy="324427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US" sz="3600" dirty="0" smtClean="0"/>
              <a:t>This work was made possible by funding from: Province of Ontario; Cancer Care Ontario with </a:t>
            </a:r>
            <a:r>
              <a:rPr lang="en-US" sz="3600" dirty="0"/>
              <a:t>funds </a:t>
            </a:r>
            <a:r>
              <a:rPr lang="en-US" sz="3600" dirty="0" smtClean="0"/>
              <a:t>from the </a:t>
            </a:r>
            <a:r>
              <a:rPr lang="en-US" sz="3600" dirty="0"/>
              <a:t>Ministry of </a:t>
            </a:r>
            <a:r>
              <a:rPr lang="en-US" sz="3600" dirty="0" smtClean="0"/>
              <a:t>Health; Long-Term Care for an Applied </a:t>
            </a:r>
            <a:r>
              <a:rPr lang="en-US" sz="3600" dirty="0"/>
              <a:t>Cancer Research </a:t>
            </a:r>
            <a:r>
              <a:rPr lang="en-US" sz="3600" dirty="0" smtClean="0"/>
              <a:t>Unit; Research Chair in Cancer Imaging; Natural Sciences and Engineering Research Council of Canada under the Discovery Grants program and Canadian Graduate Scholarship.</a:t>
            </a:r>
            <a:endParaRPr lang="en-CA" sz="3600" dirty="0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350659" y="15236374"/>
            <a:ext cx="15928521" cy="240426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73050">
              <a:defRPr/>
            </a:pPr>
            <a:r>
              <a:rPr lang="en-US" sz="6000" b="1" dirty="0" smtClean="0">
                <a:solidFill>
                  <a:srgbClr val="FBF5CD"/>
                </a:solidFill>
                <a:latin typeface="+mj-lt"/>
              </a:rPr>
              <a:t>Objective</a:t>
            </a:r>
            <a:endParaRPr lang="en-US" sz="6000" b="1" dirty="0">
              <a:solidFill>
                <a:srgbClr val="FBF5CD"/>
              </a:solidFill>
              <a:latin typeface="+mj-lt"/>
            </a:endParaRP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682510" y="16282219"/>
            <a:ext cx="15596670" cy="1358421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CA" sz="3600" dirty="0" smtClean="0"/>
              <a:t>To produce spinal visualizations suitable for diseased anatomy using the ultrasound-accessible transverse process locations as input</a:t>
            </a:r>
            <a:endParaRPr lang="en-CA" sz="3600" dirty="0"/>
          </a:p>
        </p:txBody>
      </p:sp>
      <p:sp>
        <p:nvSpPr>
          <p:cNvPr id="49" name="TextBox 273"/>
          <p:cNvSpPr txBox="1">
            <a:spLocks noChangeArrowheads="1"/>
          </p:cNvSpPr>
          <p:nvPr/>
        </p:nvSpPr>
        <p:spPr bwMode="auto">
          <a:xfrm>
            <a:off x="761431" y="1944978"/>
            <a:ext cx="3143313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u="sng" dirty="0">
                <a:solidFill>
                  <a:srgbClr val="F8DBA6"/>
                </a:solidFill>
              </a:rPr>
              <a:t>Ben </a:t>
            </a:r>
            <a:r>
              <a:rPr lang="en-GB" sz="4000" b="1" u="sng" dirty="0" smtClean="0">
                <a:solidFill>
                  <a:srgbClr val="F8DBA6"/>
                </a:solidFill>
              </a:rPr>
              <a:t>Church</a:t>
            </a:r>
            <a:r>
              <a:rPr lang="en-GB" sz="4000" b="1" dirty="0" smtClean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Andras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smtClean="0">
                <a:solidFill>
                  <a:srgbClr val="F8DBA6"/>
                </a:solidFill>
              </a:rPr>
              <a:t>Lasso, </a:t>
            </a:r>
            <a:r>
              <a:rPr lang="en-GB" sz="4000" b="1" dirty="0">
                <a:solidFill>
                  <a:srgbClr val="F8DBA6"/>
                </a:solidFill>
              </a:rPr>
              <a:t>Christopher </a:t>
            </a:r>
            <a:r>
              <a:rPr lang="en-GB" sz="4000" b="1" dirty="0" err="1" smtClean="0">
                <a:solidFill>
                  <a:srgbClr val="F8DBA6"/>
                </a:solidFill>
              </a:rPr>
              <a:t>Schlenger</a:t>
            </a:r>
            <a:r>
              <a:rPr lang="en-GB" sz="4000" b="1" dirty="0" smtClean="0">
                <a:solidFill>
                  <a:srgbClr val="F8DBA6"/>
                </a:solidFill>
              </a:rPr>
              <a:t>, Daniel </a:t>
            </a:r>
            <a:r>
              <a:rPr lang="en-GB" sz="4000" b="1" dirty="0">
                <a:solidFill>
                  <a:srgbClr val="F8DBA6"/>
                </a:solidFill>
              </a:rPr>
              <a:t>P. </a:t>
            </a:r>
            <a:r>
              <a:rPr lang="en-GB" sz="4000" b="1" dirty="0" err="1" smtClean="0">
                <a:solidFill>
                  <a:srgbClr val="F8DBA6"/>
                </a:solidFill>
              </a:rPr>
              <a:t>Borschneck</a:t>
            </a:r>
            <a:r>
              <a:rPr lang="en-GB" sz="4000" b="1" dirty="0" smtClean="0">
                <a:solidFill>
                  <a:srgbClr val="FBF5CD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Parvin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smtClean="0">
                <a:solidFill>
                  <a:srgbClr val="F8DBA6"/>
                </a:solidFill>
              </a:rPr>
              <a:t>Mousavi, </a:t>
            </a:r>
            <a:r>
              <a:rPr lang="en-GB" sz="4000" b="1" dirty="0">
                <a:solidFill>
                  <a:srgbClr val="F8DBA6"/>
                </a:solidFill>
              </a:rPr>
              <a:t>Gabor </a:t>
            </a:r>
            <a:r>
              <a:rPr lang="en-GB" sz="4000" b="1" dirty="0" err="1" smtClean="0">
                <a:solidFill>
                  <a:srgbClr val="F8DBA6"/>
                </a:solidFill>
              </a:rPr>
              <a:t>Fichtinger</a:t>
            </a:r>
            <a:r>
              <a:rPr lang="en-GB" sz="4000" b="1" dirty="0" smtClean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Tamas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err="1" smtClean="0">
                <a:solidFill>
                  <a:srgbClr val="F8DBA6"/>
                </a:solidFill>
              </a:rPr>
              <a:t>Ungi</a:t>
            </a:r>
            <a:endParaRPr lang="en-GB" sz="4000" b="1" dirty="0" smtClean="0">
              <a:solidFill>
                <a:srgbClr val="F8DBA6"/>
              </a:solidFill>
            </a:endParaRPr>
          </a:p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dirty="0" smtClean="0">
                <a:solidFill>
                  <a:srgbClr val="F8DBA6"/>
                </a:solidFill>
              </a:rPr>
              <a:t>Queen’s University, Kingston, Canada</a:t>
            </a: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6635752" y="34248369"/>
            <a:ext cx="15928521" cy="2826315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 smtClean="0">
                <a:solidFill>
                  <a:srgbClr val="FBF5CD"/>
                </a:solidFill>
                <a:latin typeface="+mj-lt"/>
              </a:rPr>
              <a:t>Reference</a:t>
            </a:r>
            <a:endParaRPr lang="en-US" sz="6000" b="1" dirty="0">
              <a:solidFill>
                <a:srgbClr val="FBF5CD"/>
              </a:solidFill>
              <a:latin typeface="+mj-lt"/>
            </a:endParaRP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17095684" y="5027407"/>
            <a:ext cx="7320399" cy="17596364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Registrations were generated for 5 scoliotic patients and compared to CT segmentation ground-truth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Average and maximum Hausdorff distances were computed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Registration to ground-truth distances were computed and represented as error maps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 smtClean="0"/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6982504" y="35310488"/>
            <a:ext cx="15578302" cy="176419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200" dirty="0" smtClean="0"/>
              <a:t>Ungi T et al. </a:t>
            </a:r>
            <a:r>
              <a:rPr lang="en-US" sz="3200" dirty="0" smtClean="0"/>
              <a:t>Spinal curvature measurement by tracked ultrasound snapshots. Ultrasound in medicine and biology. 2014 Feb;40(10):447-545.</a:t>
            </a:r>
            <a:endParaRPr lang="en-CA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69385" y="4061920"/>
            <a:ext cx="15937415" cy="10842179"/>
            <a:chOff x="357598" y="4061920"/>
            <a:chExt cx="15937415" cy="10842179"/>
          </a:xfrm>
          <a:solidFill>
            <a:srgbClr val="9A0E2C"/>
          </a:solidFill>
        </p:grpSpPr>
        <p:sp>
          <p:nvSpPr>
            <p:cNvPr id="2" name="Rectangle 9"/>
            <p:cNvSpPr>
              <a:spLocks noChangeArrowheads="1"/>
            </p:cNvSpPr>
            <p:nvPr/>
          </p:nvSpPr>
          <p:spPr bwMode="auto">
            <a:xfrm>
              <a:off x="357598" y="4061920"/>
              <a:ext cx="15928521" cy="108421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010" tIns="48006" rIns="96010" bIns="48006"/>
            <a:lstStyle/>
            <a:p>
              <a:pPr indent="273050">
                <a:defRPr/>
              </a:pPr>
              <a:r>
                <a:rPr lang="en-US" sz="6000" b="1" dirty="0">
                  <a:solidFill>
                    <a:srgbClr val="FBF5CD"/>
                  </a:solidFill>
                  <a:latin typeface="+mj-lt"/>
                </a:rPr>
                <a:t>Introduction</a:t>
              </a: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689449" y="4991098"/>
              <a:ext cx="15605564" cy="9908011"/>
            </a:xfrm>
            <a:prstGeom prst="rect">
              <a:avLst/>
            </a:prstGeom>
            <a:solidFill>
              <a:srgbClr val="F8DBA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785752" y="5029200"/>
              <a:ext cx="9651960" cy="8958364"/>
            </a:xfrm>
            <a:prstGeom prst="rect">
              <a:avLst/>
            </a:prstGeom>
            <a:solidFill>
              <a:srgbClr val="F8DBA6"/>
            </a:solidFill>
            <a:ln w="38100">
              <a:noFill/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Spine anatomy is relatively large and complex, especially in cases of disease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Complete visualization often relies on CT, X-ray, or MRI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CT and X-ray require radiation exposure, while MRI has limited availability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Ultrasound is safe, inexpensive, and widespread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Skeletal landmarks such as the transverse processes can be located with spatially tracked ultrasound (</a:t>
              </a:r>
              <a:r>
                <a:rPr lang="en-US" sz="3600" dirty="0" err="1" smtClean="0"/>
                <a:t>Ungi</a:t>
              </a:r>
              <a:r>
                <a:rPr lang="en-US" sz="3600" dirty="0" smtClean="0"/>
                <a:t> </a:t>
              </a:r>
              <a:r>
                <a:rPr lang="en-US" sz="3600" i="1" dirty="0" smtClean="0"/>
                <a:t>et al</a:t>
              </a:r>
              <a:r>
                <a:rPr lang="en-US" sz="3600" dirty="0" smtClean="0"/>
                <a:t>. 2014)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The spine can be visualized by registering a generic spine model to patient transverse process locations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40435" y="12879996"/>
              <a:ext cx="543616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b="1" dirty="0" smtClean="0"/>
                <a:t>Fig </a:t>
              </a:r>
              <a:r>
                <a:rPr lang="en-CA" sz="3000" b="1" dirty="0"/>
                <a:t>1.</a:t>
              </a:r>
              <a:r>
                <a:rPr lang="en-CA" sz="3000" dirty="0"/>
                <a:t> </a:t>
              </a:r>
              <a:r>
                <a:rPr lang="en-CA" sz="3000" dirty="0" smtClean="0"/>
                <a:t>Series of ultrasound snapshots for locating transverse processes, with of curvature illustrated in red</a:t>
              </a:r>
              <a:endParaRPr lang="en-CA" sz="30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52" b="2952"/>
            <a:stretch/>
          </p:blipFill>
          <p:spPr>
            <a:xfrm>
              <a:off x="10740436" y="5177916"/>
              <a:ext cx="5133441" cy="7775410"/>
            </a:xfrm>
            <a:prstGeom prst="rect">
              <a:avLst/>
            </a:prstGeom>
            <a:grpFill/>
          </p:spPr>
        </p:pic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44829"/>
              </p:ext>
            </p:extLst>
          </p:nvPr>
        </p:nvGraphicFramePr>
        <p:xfrm>
          <a:off x="24502379" y="5175140"/>
          <a:ext cx="7952131" cy="57541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9989"/>
                <a:gridCol w="2736304"/>
                <a:gridCol w="2745838"/>
              </a:tblGrid>
              <a:tr h="204657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F8DBA6"/>
                          </a:solidFill>
                        </a:rPr>
                        <a:t>Patient #</a:t>
                      </a:r>
                      <a:endParaRPr lang="en-CA" sz="4000" dirty="0">
                        <a:solidFill>
                          <a:srgbClr val="F8DBA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F8DBA6"/>
                          </a:solidFill>
                        </a:rPr>
                        <a:t>Avg. Hausdorff (mm)</a:t>
                      </a:r>
                      <a:endParaRPr lang="en-CA" sz="40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rgbClr val="F8DBA6"/>
                          </a:solidFill>
                        </a:rPr>
                        <a:t>Max. Hausdorff</a:t>
                      </a:r>
                      <a:r>
                        <a:rPr lang="en-US" sz="4000" baseline="0" dirty="0" smtClean="0">
                          <a:solidFill>
                            <a:srgbClr val="F8DBA6"/>
                          </a:solidFill>
                        </a:rPr>
                        <a:t> (mm)</a:t>
                      </a:r>
                      <a:endParaRPr lang="en-CA" sz="40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2.8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20.0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2.3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24.0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2.4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17.7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2.9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18.1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3.3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23.8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1020" r="2033"/>
          <a:stretch/>
        </p:blipFill>
        <p:spPr>
          <a:xfrm>
            <a:off x="17760571" y="11115800"/>
            <a:ext cx="14743689" cy="122939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t="8594" r="1514" b="7150"/>
          <a:stretch/>
        </p:blipFill>
        <p:spPr>
          <a:xfrm>
            <a:off x="9556045" y="19446727"/>
            <a:ext cx="6346053" cy="5996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7" b="7840"/>
          <a:stretch/>
        </p:blipFill>
        <p:spPr>
          <a:xfrm>
            <a:off x="1810098" y="27069332"/>
            <a:ext cx="6545046" cy="826129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516281" y="25499195"/>
            <a:ext cx="6660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 smtClean="0"/>
              <a:t>Fig 2.</a:t>
            </a:r>
            <a:r>
              <a:rPr lang="en-CA" sz="3000" dirty="0" smtClean="0"/>
              <a:t> Transverse </a:t>
            </a:r>
            <a:r>
              <a:rPr lang="en-CA" sz="3000" smtClean="0"/>
              <a:t>process landmark points </a:t>
            </a:r>
            <a:r>
              <a:rPr lang="en-CA" sz="3000" dirty="0" smtClean="0"/>
              <a:t>(red), and vector geometry used to add anchor points (green)</a:t>
            </a:r>
            <a:endParaRPr lang="en-CA" sz="3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3" t="2967" r="23173" b="2967"/>
          <a:stretch/>
        </p:blipFill>
        <p:spPr>
          <a:xfrm>
            <a:off x="9791029" y="27069331"/>
            <a:ext cx="5873682" cy="826384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810098" y="35394948"/>
            <a:ext cx="6202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 smtClean="0"/>
              <a:t>Fig 3.</a:t>
            </a:r>
            <a:r>
              <a:rPr lang="en-CA" sz="3000" dirty="0" smtClean="0"/>
              <a:t> Registration computes transforms displacing model points to patient’s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60570" y="23501176"/>
            <a:ext cx="14622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 smtClean="0"/>
              <a:t>Fig </a:t>
            </a:r>
            <a:r>
              <a:rPr lang="en-CA" sz="3000" b="1" dirty="0"/>
              <a:t>5</a:t>
            </a:r>
            <a:r>
              <a:rPr lang="en-CA" sz="3000" b="1" dirty="0" smtClean="0"/>
              <a:t>.</a:t>
            </a:r>
            <a:r>
              <a:rPr lang="en-CA" sz="3000" dirty="0" smtClean="0"/>
              <a:t> Registrations compared to CT-derived patient ground-truth. Error map shows distance between surfaces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787053" y="35394948"/>
            <a:ext cx="5995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 smtClean="0"/>
              <a:t>Fig </a:t>
            </a:r>
            <a:r>
              <a:rPr lang="en-CA" sz="3000" b="1" dirty="0"/>
              <a:t>4</a:t>
            </a:r>
            <a:r>
              <a:rPr lang="en-CA" sz="3000" b="1" dirty="0" smtClean="0"/>
              <a:t>.</a:t>
            </a:r>
            <a:r>
              <a:rPr lang="en-CA" sz="3000" dirty="0" smtClean="0"/>
              <a:t> </a:t>
            </a:r>
            <a:r>
              <a:rPr lang="en-US" sz="3000" dirty="0"/>
              <a:t>Transforms interpolated as thin-plate spline, warping healthy model to patient </a:t>
            </a:r>
            <a:r>
              <a:rPr lang="en-US" sz="3000" dirty="0" smtClean="0"/>
              <a:t>anatomy</a:t>
            </a:r>
            <a:endParaRPr lang="en-CA" sz="3000" dirty="0"/>
          </a:p>
        </p:txBody>
      </p:sp>
      <p:pic>
        <p:nvPicPr>
          <p:cNvPr id="2062" name="Picture 3" descr="QueensLogoColor_Modifie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26" y="37477916"/>
            <a:ext cx="3444166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01" name="Picture 4" descr="C:\lasso\PerkFacilities\PerkLogo\PerkLogo2010-round-600dp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01" y="37453106"/>
            <a:ext cx="2268254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S:\data\lab.logos\Cco\LogoCco.em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864" y="37326712"/>
            <a:ext cx="4392488" cy="240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7" b="20747"/>
          <a:stretch/>
        </p:blipFill>
        <p:spPr>
          <a:xfrm>
            <a:off x="26292260" y="37347736"/>
            <a:ext cx="4396111" cy="25719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14433</TotalTime>
  <Words>457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Bookman</vt:lpstr>
      <vt:lpstr>Default Design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of Computing</dc:creator>
  <cp:lastModifiedBy>Ben Church</cp:lastModifiedBy>
  <cp:revision>479</cp:revision>
  <dcterms:created xsi:type="dcterms:W3CDTF">2004-06-15T16:27:29Z</dcterms:created>
  <dcterms:modified xsi:type="dcterms:W3CDTF">2017-03-04T21:31:58Z</dcterms:modified>
</cp:coreProperties>
</file>