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0050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01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015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02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400251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8803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36035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8404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 orient="horz" pos="25091">
          <p15:clr>
            <a:srgbClr val="A4A3A4"/>
          </p15:clr>
        </p15:guide>
        <p15:guide id="3" orient="horz" pos="17975">
          <p15:clr>
            <a:srgbClr val="A4A3A4"/>
          </p15:clr>
        </p15:guide>
        <p15:guide id="4" orient="horz" pos="7483">
          <p15:clr>
            <a:srgbClr val="A4A3A4"/>
          </p15:clr>
        </p15:guide>
        <p15:guide id="5" orient="horz" pos="4062">
          <p15:clr>
            <a:srgbClr val="A4A3A4"/>
          </p15:clr>
        </p15:guide>
        <p15:guide id="6" orient="horz" pos="23335">
          <p15:clr>
            <a:srgbClr val="A4A3A4"/>
          </p15:clr>
        </p15:guide>
        <p15:guide id="7" orient="horz" pos="20484">
          <p15:clr>
            <a:srgbClr val="A4A3A4"/>
          </p15:clr>
        </p15:guide>
        <p15:guide id="8" pos="10259">
          <p15:clr>
            <a:srgbClr val="A4A3A4"/>
          </p15:clr>
        </p15:guide>
        <p15:guide id="9" pos="225">
          <p15:clr>
            <a:srgbClr val="A4A3A4"/>
          </p15:clr>
        </p15:guide>
        <p15:guide id="10" pos="20511">
          <p15:clr>
            <a:srgbClr val="A4A3A4"/>
          </p15:clr>
        </p15:guide>
        <p15:guide id="11" pos="10478">
          <p15:clr>
            <a:srgbClr val="A4A3A4"/>
          </p15:clr>
        </p15:guide>
        <p15:guide id="12" pos="663">
          <p15:clr>
            <a:srgbClr val="A4A3A4"/>
          </p15:clr>
        </p15:guide>
        <p15:guide id="13" pos="10931">
          <p15:clr>
            <a:srgbClr val="A4A3A4"/>
          </p15:clr>
        </p15:guide>
        <p15:guide id="14" pos="15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Church" initials="BC" lastIdx="1" clrIdx="0">
    <p:extLst>
      <p:ext uri="{19B8F6BF-5375-455C-9EA6-DF929625EA0E}">
        <p15:presenceInfo xmlns:p15="http://schemas.microsoft.com/office/powerpoint/2012/main" userId="Ben Chur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FBF5CD"/>
    <a:srgbClr val="F8DBA6"/>
    <a:srgbClr val="9A0E2C"/>
    <a:srgbClr val="E6E6E6"/>
    <a:srgbClr val="F2F2F2"/>
    <a:srgbClr val="CCCCCC"/>
    <a:srgbClr val="A9A9A9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6" autoAdjust="0"/>
    <p:restoredTop sz="99600" autoAdjust="0"/>
  </p:normalViewPr>
  <p:slideViewPr>
    <p:cSldViewPr showGuides="1">
      <p:cViewPr varScale="1">
        <p:scale>
          <a:sx n="20" d="100"/>
          <a:sy n="20" d="100"/>
        </p:scale>
        <p:origin x="2172" y="102"/>
      </p:cViewPr>
      <p:guideLst>
        <p:guide orient="horz" pos="24191"/>
        <p:guide orient="horz" pos="25091"/>
        <p:guide orient="horz" pos="17975"/>
        <p:guide orient="horz" pos="7483"/>
        <p:guide orient="horz" pos="4062"/>
        <p:guide orient="horz" pos="23335"/>
        <p:guide orient="horz" pos="20484"/>
        <p:guide pos="10259"/>
        <p:guide pos="225"/>
        <p:guide pos="20511"/>
        <p:guide pos="10478"/>
        <p:guide pos="663"/>
        <p:guide pos="10931"/>
        <p:guide pos="15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685800"/>
            <a:ext cx="2803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22CCDE-59C2-448A-85CF-0372B8119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800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601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401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202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400251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3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035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04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5E59E-5279-4062-840F-93774A07B537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85800"/>
            <a:ext cx="2803525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110"/>
            <a:ext cx="27981276" cy="8623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22798465"/>
            <a:ext cx="23044151" cy="10283071"/>
          </a:xfrm>
        </p:spPr>
        <p:txBody>
          <a:bodyPr/>
          <a:lstStyle>
            <a:lvl1pPr marL="0" indent="0" algn="ctr">
              <a:buNone/>
              <a:defRPr/>
            </a:lvl1pPr>
            <a:lvl2pPr marL="480050" indent="0" algn="ctr">
              <a:buNone/>
              <a:defRPr/>
            </a:lvl2pPr>
            <a:lvl3pPr marL="960101" indent="0" algn="ctr">
              <a:buNone/>
              <a:defRPr/>
            </a:lvl3pPr>
            <a:lvl4pPr marL="1440151" indent="0" algn="ctr">
              <a:buNone/>
              <a:defRPr/>
            </a:lvl4pPr>
            <a:lvl5pPr marL="1920201" indent="0" algn="ctr">
              <a:buNone/>
              <a:defRPr/>
            </a:lvl5pPr>
            <a:lvl6pPr marL="2400251" indent="0" algn="ctr">
              <a:buNone/>
              <a:defRPr/>
            </a:lvl6pPr>
            <a:lvl7pPr marL="2880302" indent="0" algn="ctr">
              <a:buNone/>
              <a:defRPr/>
            </a:lvl7pPr>
            <a:lvl8pPr marL="3360352" indent="0" algn="ctr">
              <a:buNone/>
              <a:defRPr/>
            </a:lvl8pPr>
            <a:lvl9pPr marL="38404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C09E-9965-44E9-AAAC-E108A8AE5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C2AC-EAE4-4755-BFC7-5A4A6F5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610155"/>
            <a:ext cx="7405688" cy="34331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1" y="1610155"/>
            <a:ext cx="22067837" cy="34331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5004-1D4B-428A-9015-7847BC228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49B8-4EE5-41EE-8593-2DEE396F3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5853145"/>
            <a:ext cx="27981276" cy="799170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7052043"/>
            <a:ext cx="27981276" cy="88011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50" indent="0">
              <a:buNone/>
              <a:defRPr sz="1900"/>
            </a:lvl2pPr>
            <a:lvl3pPr marL="960101" indent="0">
              <a:buNone/>
              <a:defRPr sz="1700"/>
            </a:lvl3pPr>
            <a:lvl4pPr marL="1440151" indent="0">
              <a:buNone/>
              <a:defRPr sz="1400"/>
            </a:lvl4pPr>
            <a:lvl5pPr marL="1920201" indent="0">
              <a:buNone/>
              <a:defRPr sz="1400"/>
            </a:lvl5pPr>
            <a:lvl6pPr marL="2400251" indent="0">
              <a:buNone/>
              <a:defRPr sz="1400"/>
            </a:lvl6pPr>
            <a:lvl7pPr marL="2880302" indent="0">
              <a:buNone/>
              <a:defRPr sz="1400"/>
            </a:lvl7pPr>
            <a:lvl8pPr marL="3360352" indent="0">
              <a:buNone/>
              <a:defRPr sz="1400"/>
            </a:lvl8pPr>
            <a:lvl9pPr marL="384040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0776-78D1-49A3-AF5F-0C61E4F7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266"/>
            <a:ext cx="14736762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2" y="9387266"/>
            <a:ext cx="14736764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665-C175-40FF-A0FF-A63E1DB39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611591"/>
            <a:ext cx="29625924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5613"/>
            <a:ext cx="14544675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8788"/>
            <a:ext cx="14544675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9005613"/>
            <a:ext cx="14549438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12758788"/>
            <a:ext cx="14549438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77A5-2386-4F20-87CD-B55B3F30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D9AF-78D0-4149-9547-7D0B0471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E7A9-86B6-4E51-B75D-937A5C4C6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1512"/>
            <a:ext cx="10829925" cy="68179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601512"/>
            <a:ext cx="18402300" cy="3433883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449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955F-F93D-4CC7-BA13-854B2D349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3233"/>
            <a:ext cx="19751676" cy="33254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756"/>
            <a:ext cx="19751676" cy="24140736"/>
          </a:xfrm>
        </p:spPr>
        <p:txBody>
          <a:bodyPr/>
          <a:lstStyle>
            <a:lvl1pPr marL="0" indent="0">
              <a:buNone/>
              <a:defRPr sz="3400"/>
            </a:lvl1pPr>
            <a:lvl2pPr marL="480050" indent="0">
              <a:buNone/>
              <a:defRPr sz="3000"/>
            </a:lvl2pPr>
            <a:lvl3pPr marL="960101" indent="0">
              <a:buNone/>
              <a:defRPr sz="2600"/>
            </a:lvl3pPr>
            <a:lvl4pPr marL="1440151" indent="0">
              <a:buNone/>
              <a:defRPr sz="2100"/>
            </a:lvl4pPr>
            <a:lvl5pPr marL="1920201" indent="0">
              <a:buNone/>
              <a:defRPr sz="2100"/>
            </a:lvl5pPr>
            <a:lvl6pPr marL="2400251" indent="0">
              <a:buNone/>
              <a:defRPr sz="2100"/>
            </a:lvl6pPr>
            <a:lvl7pPr marL="2880302" indent="0">
              <a:buNone/>
              <a:defRPr sz="2100"/>
            </a:lvl7pPr>
            <a:lvl8pPr marL="3360352" indent="0">
              <a:buNone/>
              <a:defRPr sz="2100"/>
            </a:lvl8pPr>
            <a:lvl9pPr marL="384040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8671"/>
            <a:ext cx="19751676" cy="4720995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8BB7-8200-4A11-A3CD-21C97DBA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609655"/>
            <a:ext cx="296265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9387842"/>
            <a:ext cx="29626560" cy="265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6640205"/>
            <a:ext cx="104241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ct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EAA68B-5EE7-4063-A8F8-DD4A1B7EC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2pPr>
      <a:lvl3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3pPr>
      <a:lvl4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4pPr>
      <a:lvl5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5pPr>
      <a:lvl6pPr marL="480050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6pPr>
      <a:lvl7pPr marL="9601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7pPr>
      <a:lvl8pPr marL="144015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8pPr>
      <a:lvl9pPr marL="19202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9pPr>
    </p:titleStyle>
    <p:bodyStyle>
      <a:lvl1pPr marL="1728516" indent="-1728516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6200">
          <a:solidFill>
            <a:schemeClr val="tx1"/>
          </a:solidFill>
          <a:latin typeface="+mn-lt"/>
          <a:ea typeface="+mn-ea"/>
          <a:cs typeface="+mn-cs"/>
        </a:defRPr>
      </a:lvl1pPr>
      <a:lvl2pPr marL="3743726" indent="-1440151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60603" indent="-1151788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64178" indent="-1151788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4pPr>
      <a:lvl5pPr marL="10369421" indent="-1151788" algn="l" defTabSz="4608817" rtl="0" eaLnBrk="0" fontAlgn="base" hangingPunct="0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5pPr>
      <a:lvl6pPr marL="1084947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6pPr>
      <a:lvl7pPr marL="1132952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7pPr>
      <a:lvl8pPr marL="1180957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8pPr>
      <a:lvl9pPr marL="1228962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5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5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4514" y="0"/>
            <a:ext cx="32906970" cy="40233600"/>
          </a:xfrm>
          <a:prstGeom prst="rect">
            <a:avLst/>
          </a:prstGeom>
          <a:solidFill>
            <a:srgbClr val="FBF5C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5267219"/>
            <a:endParaRPr lang="en-US" sz="10400" dirty="0">
              <a:latin typeface="Bookman"/>
            </a:endParaRPr>
          </a:p>
        </p:txBody>
      </p:sp>
      <p:sp>
        <p:nvSpPr>
          <p:cNvPr id="2064" name="Rectangle 932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65" name="Rectangle 125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57598" y="400245"/>
            <a:ext cx="32203209" cy="329154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4608817"/>
            <a:endParaRPr lang="en-US" dirty="0">
              <a:solidFill>
                <a:srgbClr val="FFFFC8"/>
              </a:solidFill>
            </a:endParaRPr>
          </a:p>
        </p:txBody>
      </p:sp>
      <p:sp>
        <p:nvSpPr>
          <p:cNvPr id="2063" name="TextBox 273"/>
          <p:cNvSpPr txBox="1">
            <a:spLocks noChangeArrowheads="1"/>
          </p:cNvSpPr>
          <p:nvPr/>
        </p:nvSpPr>
        <p:spPr bwMode="auto">
          <a:xfrm>
            <a:off x="350659" y="483614"/>
            <a:ext cx="32210147" cy="1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8800" b="1" dirty="0">
                <a:solidFill>
                  <a:srgbClr val="FBF5CD"/>
                </a:solidFill>
              </a:rPr>
              <a:t>Spine visualization from transverse process landmarks</a:t>
            </a:r>
            <a:endParaRPr lang="en-US" sz="8800" b="1" dirty="0">
              <a:solidFill>
                <a:srgbClr val="FBF5CD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64535" y="18052026"/>
            <a:ext cx="15928521" cy="1902865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3525"/>
            <a:r>
              <a:rPr lang="en-US" sz="6000" b="1" dirty="0">
                <a:solidFill>
                  <a:srgbClr val="FBF5CD"/>
                </a:solidFill>
                <a:latin typeface="+mj-lt"/>
              </a:rPr>
              <a:t>Methods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689448" y="19025419"/>
            <a:ext cx="15603608" cy="18049265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856066" y="19216102"/>
            <a:ext cx="8972959" cy="16976483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A publicly available, patient-based healthy spine surface model was used as a spine atlas </a:t>
            </a:r>
            <a:r>
              <a:rPr lang="en-US" sz="3600" dirty="0"/>
              <a:t>(www.grabcad.com)</a:t>
            </a:r>
            <a:endParaRPr lang="en-US" sz="3600" dirty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5 CT volumes with spinal deformities were used to test atlas registration using only transverse process points 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/>
              <a:t>Anchor points were automatically added to constrain in anterior extent and rotation of atlas vertebrae (Fig 2)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Thin-plate spline transformation was applied to interpolate between landmark and anchor points</a:t>
            </a:r>
            <a:endParaRPr lang="en-CA" sz="3600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6681016" y="4061921"/>
            <a:ext cx="15928521" cy="203393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6700"/>
            <a:r>
              <a:rPr lang="en-US" sz="6000" b="1" dirty="0">
                <a:solidFill>
                  <a:srgbClr val="FBF5CD"/>
                </a:solidFill>
                <a:latin typeface="+mj-lt"/>
              </a:rPr>
              <a:t>Results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7009389" y="4991099"/>
            <a:ext cx="15600147" cy="1941017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16668005" y="24725312"/>
            <a:ext cx="15928521" cy="552927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Conclusion</a:t>
            </a: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7026264" y="25706819"/>
            <a:ext cx="15570261" cy="4547771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600" dirty="0"/>
              <a:t>Registration of a healthy atlas based on transverse process landmarks allows visualization of spinal deformities</a:t>
            </a:r>
          </a:p>
          <a:p>
            <a:pPr algn="just">
              <a:spcBef>
                <a:spcPts val="1200"/>
              </a:spcBef>
              <a:defRPr/>
            </a:pPr>
            <a:r>
              <a:rPr lang="en-CA" sz="3600" dirty="0"/>
              <a:t>This registration method is robust because it does not directly depend on imaging modality and image quality</a:t>
            </a:r>
          </a:p>
          <a:p>
            <a:pPr algn="just">
              <a:spcBef>
                <a:spcPts val="1200"/>
              </a:spcBef>
              <a:defRPr/>
            </a:pPr>
            <a:r>
              <a:rPr lang="en-CA" sz="3600" dirty="0"/>
              <a:t>In the future, our method could be improved by automatic landmarking, and handling cases with missing landmarks</a:t>
            </a:r>
          </a:p>
        </p:txBody>
      </p:sp>
      <p:sp>
        <p:nvSpPr>
          <p:cNvPr id="136" name="Rectangle 9"/>
          <p:cNvSpPr>
            <a:spLocks noChangeArrowheads="1"/>
          </p:cNvSpPr>
          <p:nvPr/>
        </p:nvSpPr>
        <p:spPr bwMode="auto">
          <a:xfrm>
            <a:off x="16668005" y="30611818"/>
            <a:ext cx="15928521" cy="3798570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Acknowledgement</a:t>
            </a:r>
          </a:p>
        </p:txBody>
      </p:sp>
      <p:sp>
        <p:nvSpPr>
          <p:cNvPr id="137" name="Rectangle 25"/>
          <p:cNvSpPr>
            <a:spLocks noChangeArrowheads="1"/>
          </p:cNvSpPr>
          <p:nvPr/>
        </p:nvSpPr>
        <p:spPr bwMode="auto">
          <a:xfrm>
            <a:off x="17026264" y="31585064"/>
            <a:ext cx="15570262" cy="2825323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US" sz="3200" dirty="0"/>
              <a:t>This work was made possible by funding from: Province of Ontario; Cancer Care Ontario with funds from the Ministry of Health; Long-Term Care for an Applied Cancer Research Unit; Research Chair in Cancer Imaging; Natural Sciences and Engineering Research Council of Canada under the Discovery Grants program and Canadian Graduate Scholarship.</a:t>
            </a:r>
            <a:endParaRPr lang="en-CA" sz="3200" dirty="0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0659" y="14761295"/>
            <a:ext cx="15928521" cy="29361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>
                <a:solidFill>
                  <a:srgbClr val="FBF5CD"/>
                </a:solidFill>
                <a:latin typeface="+mj-lt"/>
              </a:rPr>
              <a:t>Objective</a:t>
            </a: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82510" y="15692284"/>
            <a:ext cx="15596670" cy="200516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3600" dirty="0"/>
              <a:t>Visualize full spinal anatomy of patients with spinal deformities using ultrasound-accessible landmark localizations (transverse processes) as the only input for visualization</a:t>
            </a:r>
          </a:p>
        </p:txBody>
      </p:sp>
      <p:sp>
        <p:nvSpPr>
          <p:cNvPr id="49" name="TextBox 273"/>
          <p:cNvSpPr txBox="1">
            <a:spLocks noChangeArrowheads="1"/>
          </p:cNvSpPr>
          <p:nvPr/>
        </p:nvSpPr>
        <p:spPr bwMode="auto">
          <a:xfrm>
            <a:off x="761431" y="1944978"/>
            <a:ext cx="3143313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u="sng" dirty="0">
                <a:solidFill>
                  <a:srgbClr val="F8DBA6"/>
                </a:solidFill>
              </a:rPr>
              <a:t>Ben Church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Andras</a:t>
            </a:r>
            <a:r>
              <a:rPr lang="en-GB" sz="4000" b="1" dirty="0">
                <a:solidFill>
                  <a:srgbClr val="F8DBA6"/>
                </a:solidFill>
              </a:rPr>
              <a:t> Lasso, Christopher </a:t>
            </a:r>
            <a:r>
              <a:rPr lang="en-GB" sz="4000" b="1" dirty="0" err="1">
                <a:solidFill>
                  <a:srgbClr val="F8DBA6"/>
                </a:solidFill>
              </a:rPr>
              <a:t>Schlenger</a:t>
            </a:r>
            <a:r>
              <a:rPr lang="en-GB" sz="4000" b="1" dirty="0">
                <a:solidFill>
                  <a:srgbClr val="F8DBA6"/>
                </a:solidFill>
              </a:rPr>
              <a:t>, Daniel P. </a:t>
            </a:r>
            <a:r>
              <a:rPr lang="en-GB" sz="4000" b="1" dirty="0" err="1">
                <a:solidFill>
                  <a:srgbClr val="F8DBA6"/>
                </a:solidFill>
              </a:rPr>
              <a:t>Borschneck</a:t>
            </a:r>
            <a:r>
              <a:rPr lang="en-GB" sz="4000" b="1" dirty="0">
                <a:solidFill>
                  <a:srgbClr val="FBF5CD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Parvin</a:t>
            </a:r>
            <a:r>
              <a:rPr lang="en-GB" sz="4000" b="1" dirty="0">
                <a:solidFill>
                  <a:srgbClr val="F8DBA6"/>
                </a:solidFill>
              </a:rPr>
              <a:t> Mousavi, Gabor </a:t>
            </a:r>
            <a:r>
              <a:rPr lang="en-GB" sz="4000" b="1" dirty="0" err="1">
                <a:solidFill>
                  <a:srgbClr val="F8DBA6"/>
                </a:solidFill>
              </a:rPr>
              <a:t>Fichtinger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Tamas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err="1">
                <a:solidFill>
                  <a:srgbClr val="F8DBA6"/>
                </a:solidFill>
              </a:rPr>
              <a:t>Ungi</a:t>
            </a:r>
            <a:endParaRPr lang="en-GB" sz="4000" b="1" dirty="0">
              <a:solidFill>
                <a:srgbClr val="F8DBA6"/>
              </a:solidFill>
            </a:endParaRPr>
          </a:p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dirty="0">
                <a:solidFill>
                  <a:srgbClr val="F8DBA6"/>
                </a:solidFill>
              </a:rPr>
              <a:t>Queen’s University, Kingston, Canada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6635752" y="34719311"/>
            <a:ext cx="15928521" cy="2355373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Reference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7095684" y="5027407"/>
            <a:ext cx="7320399" cy="1759636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/>
              <a:t>Atlas was registered to all patients CTs and compared to </a:t>
            </a:r>
            <a:r>
              <a:rPr lang="en-CA" sz="3600" dirty="0"/>
              <a:t>ground-truth </a:t>
            </a:r>
            <a:r>
              <a:rPr lang="en-CA" sz="3600" dirty="0"/>
              <a:t>segmentation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Average and maximum Hausdorff distances were computed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Registration to ground-truth distances were computed and represented as error maps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6982504" y="35706532"/>
            <a:ext cx="15578302" cy="1368152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200" dirty="0"/>
              <a:t>Ungi T et al. </a:t>
            </a:r>
            <a:r>
              <a:rPr lang="en-US" sz="3200" dirty="0"/>
              <a:t>Spinal curvature measurement by tracked ultrasound snapshots. Ultrasound in medicine and biology. 2014 Feb;40(10):447-545.</a:t>
            </a:r>
            <a:endParaRPr lang="en-CA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69385" y="4061923"/>
            <a:ext cx="15937415" cy="10344796"/>
            <a:chOff x="357598" y="4061920"/>
            <a:chExt cx="15937415" cy="10842180"/>
          </a:xfrm>
          <a:solidFill>
            <a:srgbClr val="9A0E2C"/>
          </a:solidFill>
        </p:grpSpPr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357598" y="4061920"/>
              <a:ext cx="15928521" cy="108421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010" tIns="48006" rIns="96010" bIns="48006"/>
            <a:lstStyle/>
            <a:p>
              <a:pPr indent="273050">
                <a:defRPr/>
              </a:pPr>
              <a:r>
                <a:rPr lang="en-US" sz="6000" b="1" dirty="0">
                  <a:solidFill>
                    <a:srgbClr val="FBF5CD"/>
                  </a:solidFill>
                  <a:latin typeface="+mj-lt"/>
                </a:rPr>
                <a:t>Introduction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689449" y="4991098"/>
              <a:ext cx="15605564" cy="9913002"/>
            </a:xfrm>
            <a:prstGeom prst="rect">
              <a:avLst/>
            </a:prstGeom>
            <a:solidFill>
              <a:srgbClr val="F8DBA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785752" y="5029199"/>
              <a:ext cx="8667567" cy="9345215"/>
            </a:xfrm>
            <a:prstGeom prst="rect">
              <a:avLst/>
            </a:prstGeom>
            <a:solidFill>
              <a:srgbClr val="F8DBA6"/>
            </a:solidFill>
            <a:ln w="38100">
              <a:noFill/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Spine anatomy is complex, and some diseases cause spine deformities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Pathological spine curvatures are often visualized by X-ray, CT, or MRI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The problem with CT and X-ray is radiation exposure, while MRI has limited availability and high cost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Ultrasound is a safe, inexpensive, and widely accessible alternative imaging modality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Spine landmarks, such as transverse processes can be localized in ultrasound (Ungi </a:t>
              </a:r>
              <a:r>
                <a:rPr lang="en-US" sz="3600" i="1" dirty="0"/>
                <a:t>et al</a:t>
              </a:r>
              <a:r>
                <a:rPr lang="en-US" sz="3600" dirty="0"/>
                <a:t>. 2014)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Spinal curvatures can be measured from ultrasound landmarks (Fig 1)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3319" y="13089605"/>
              <a:ext cx="672328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b="1" dirty="0"/>
                <a:t>Fig 1.</a:t>
              </a:r>
              <a:r>
                <a:rPr lang="en-CA" sz="3000" dirty="0"/>
                <a:t> Series of ultrasound snapshots for locating transverse processes, with curvature angle illustrated in red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60" b="15220"/>
            <a:stretch/>
          </p:blipFill>
          <p:spPr>
            <a:xfrm>
              <a:off x="9594807" y="5220312"/>
              <a:ext cx="6420558" cy="7794659"/>
            </a:xfrm>
            <a:prstGeom prst="rect">
              <a:avLst/>
            </a:prstGeom>
            <a:grpFill/>
          </p:spPr>
        </p:pic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06785"/>
              </p:ext>
            </p:extLst>
          </p:nvPr>
        </p:nvGraphicFramePr>
        <p:xfrm>
          <a:off x="24632108" y="5209316"/>
          <a:ext cx="7710054" cy="5438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4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42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Patient #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Avg. Hausdorff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Max. Hausdorff</a:t>
                      </a:r>
                      <a:r>
                        <a:rPr lang="en-US" sz="3600" baseline="0" dirty="0">
                          <a:solidFill>
                            <a:srgbClr val="F8DBA6"/>
                          </a:solidFill>
                        </a:rPr>
                        <a:t>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20.0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24.0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17.7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2.9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18.1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23.8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1020" r="2033" b="1699"/>
          <a:stretch/>
        </p:blipFill>
        <p:spPr>
          <a:xfrm>
            <a:off x="17323296" y="10880722"/>
            <a:ext cx="15092057" cy="12368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8594" r="3786" b="7150"/>
          <a:stretch/>
        </p:blipFill>
        <p:spPr>
          <a:xfrm>
            <a:off x="10055915" y="19286227"/>
            <a:ext cx="5971237" cy="5996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7" b="9605"/>
          <a:stretch/>
        </p:blipFill>
        <p:spPr>
          <a:xfrm>
            <a:off x="1085492" y="26600678"/>
            <a:ext cx="7362945" cy="910585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0055915" y="25351486"/>
            <a:ext cx="5971237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CA" sz="3000" b="1" dirty="0"/>
              <a:t>Fig 2.</a:t>
            </a:r>
            <a:r>
              <a:rPr lang="en-CA" sz="3000" dirty="0"/>
              <a:t> Transverse processes (red), additional anchor points (green)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3" t="7637" r="23173" b="8762"/>
          <a:stretch/>
        </p:blipFill>
        <p:spPr>
          <a:xfrm>
            <a:off x="8744698" y="26600678"/>
            <a:ext cx="7282454" cy="910585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15876" y="35727858"/>
            <a:ext cx="703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3.</a:t>
            </a:r>
            <a:r>
              <a:rPr lang="en-CA" sz="3000" dirty="0"/>
              <a:t> Registration computes transforms displacing model points to patient’s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323296" y="23285152"/>
            <a:ext cx="15059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5.</a:t>
            </a:r>
            <a:r>
              <a:rPr lang="en-CA" sz="3000" dirty="0"/>
              <a:t> Registrations compared to CT-derived patient ground-truth. Error map shows distance between surfaces from blue (most accurate) to red (least accurate)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71477" y="35814667"/>
            <a:ext cx="6425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4.</a:t>
            </a:r>
            <a:r>
              <a:rPr lang="en-CA" sz="3000" dirty="0"/>
              <a:t> </a:t>
            </a:r>
            <a:r>
              <a:rPr lang="en-US" sz="3000" dirty="0"/>
              <a:t>Thin-plate spline interpolation of healthy model to patient anatomy</a:t>
            </a:r>
            <a:endParaRPr lang="en-CA" sz="3000" dirty="0"/>
          </a:p>
        </p:txBody>
      </p:sp>
      <p:pic>
        <p:nvPicPr>
          <p:cNvPr id="2062" name="Picture 3" descr="QueensLogoColor_Modifie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6" y="37477916"/>
            <a:ext cx="3444166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01" name="Picture 4" descr="C:\lasso\PerkFacilities\PerkLogo\PerkLogo2010-round-600dp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01" y="37453106"/>
            <a:ext cx="2268254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:\data\lab.logos\Cco\LogoCco.e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864" y="37326712"/>
            <a:ext cx="4392488" cy="24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7" b="20747"/>
          <a:stretch/>
        </p:blipFill>
        <p:spPr>
          <a:xfrm>
            <a:off x="26292260" y="37347736"/>
            <a:ext cx="4396111" cy="2571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14525</TotalTime>
  <Words>497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Bookman</vt:lpstr>
      <vt:lpstr>Default Design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</dc:creator>
  <cp:lastModifiedBy>Tamas Ungi</cp:lastModifiedBy>
  <cp:revision>483</cp:revision>
  <dcterms:created xsi:type="dcterms:W3CDTF">2004-06-15T16:27:29Z</dcterms:created>
  <dcterms:modified xsi:type="dcterms:W3CDTF">2017-03-05T20:04:39Z</dcterms:modified>
</cp:coreProperties>
</file>