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BF5CD"/>
    <a:srgbClr val="F8DBA6"/>
    <a:srgbClr val="9A0E2C"/>
    <a:srgbClr val="E6E6E6"/>
    <a:srgbClr val="F2F2F2"/>
    <a:srgbClr val="CCCCCC"/>
    <a:srgbClr val="A9A9A9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9600" autoAdjust="0"/>
  </p:normalViewPr>
  <p:slideViewPr>
    <p:cSldViewPr showGuides="1">
      <p:cViewPr>
        <p:scale>
          <a:sx n="25" d="100"/>
          <a:sy n="25" d="100"/>
        </p:scale>
        <p:origin x="2826" y="-558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57598" y="400245"/>
            <a:ext cx="32203209" cy="3291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83614"/>
            <a:ext cx="32210147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Spine visualization from transverse process landmarks</a:t>
            </a:r>
            <a:endParaRPr lang="en-US" sz="8800" b="1" dirty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8052026"/>
            <a:ext cx="15928521" cy="1902865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9025419"/>
            <a:ext cx="15603608" cy="18049265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856066" y="19216102"/>
            <a:ext cx="8972959" cy="16976483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/>
              <a:t>A </a:t>
            </a:r>
            <a:r>
              <a:rPr lang="en-US" sz="3600" smtClean="0"/>
              <a:t>healthy </a:t>
            </a:r>
            <a:r>
              <a:rPr lang="en-US" sz="3600"/>
              <a:t>spine </a:t>
            </a:r>
            <a:r>
              <a:rPr lang="en-US" sz="3600" smtClean="0"/>
              <a:t>model </a:t>
            </a:r>
            <a:r>
              <a:rPr lang="en-US" sz="3600" dirty="0"/>
              <a:t>was used as a spine atlas (www.grabcad.com)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5 CT volumes with spinal deformities were used to test atlas registration using only transverse process points 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/>
              <a:t>Anchor points were automatically added to constrain in anterior extent and rotation of atlas vertebrae (Fig 2)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Thin-plate spline transformation was applied to interpolate between landmark and anchor points</a:t>
            </a: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4061921"/>
            <a:ext cx="15928521" cy="203393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991099"/>
            <a:ext cx="15600147" cy="1941017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4725312"/>
            <a:ext cx="15928521" cy="552927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6264" y="25706819"/>
            <a:ext cx="15570261" cy="4547771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600" dirty="0"/>
              <a:t>Registration of a healthy atlas based on transverse process landmarks allows visualization of spinal deformities</a:t>
            </a:r>
          </a:p>
          <a:p>
            <a:pPr algn="just">
              <a:spcBef>
                <a:spcPts val="1200"/>
              </a:spcBef>
              <a:defRPr/>
            </a:pPr>
            <a:r>
              <a:rPr lang="en-CA" sz="3600" dirty="0"/>
              <a:t>This registration method is robust because it does not directly depend on imaging modality and image quality</a:t>
            </a:r>
          </a:p>
          <a:p>
            <a:pPr algn="just">
              <a:spcBef>
                <a:spcPts val="1200"/>
              </a:spcBef>
              <a:defRPr/>
            </a:pPr>
            <a:r>
              <a:rPr lang="en-CA" sz="3600" dirty="0"/>
              <a:t>In the future, our method could be improved by automatic landmarking, and handling cases with missing </a:t>
            </a:r>
            <a:r>
              <a:rPr lang="en-CA" sz="3600" dirty="0" smtClean="0"/>
              <a:t>or incorrectly placed landmarks</a:t>
            </a:r>
            <a:endParaRPr lang="en-CA" sz="3600" dirty="0"/>
          </a:p>
        </p:txBody>
      </p:sp>
      <p:sp>
        <p:nvSpPr>
          <p:cNvPr id="136" name="Rectangle 9"/>
          <p:cNvSpPr>
            <a:spLocks noChangeArrowheads="1"/>
          </p:cNvSpPr>
          <p:nvPr/>
        </p:nvSpPr>
        <p:spPr bwMode="auto">
          <a:xfrm>
            <a:off x="16668005" y="30611818"/>
            <a:ext cx="15928521" cy="3798570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137" name="Rectangle 25"/>
          <p:cNvSpPr>
            <a:spLocks noChangeArrowheads="1"/>
          </p:cNvSpPr>
          <p:nvPr/>
        </p:nvSpPr>
        <p:spPr bwMode="auto">
          <a:xfrm>
            <a:off x="17026264" y="31585064"/>
            <a:ext cx="15570262" cy="2825323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200" dirty="0"/>
              <a:t>This work was made possible by funding from: Province of Ontario; Cancer Care Ontario with funds from the Ministry of Health; Long-Term Care for an Applied Cancer Research Unit; Research Chair in Cancer Imaging; Natural Sciences and Engineering Research Council of Canada under the Discovery Grants program and Canadian Graduate Scholarship.</a:t>
            </a:r>
            <a:endParaRPr lang="en-CA" sz="3200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4761295"/>
            <a:ext cx="15928521" cy="29361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>
                <a:solidFill>
                  <a:srgbClr val="FBF5CD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5692284"/>
            <a:ext cx="15596670" cy="200516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/>
              <a:t>Visualize full spinal anatomy of patients with spinal deformities using ultrasound-accessible landmark localizations (transverse processes) as the only input for visualization</a:t>
            </a:r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761431" y="1944978"/>
            <a:ext cx="3143313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u="sng" dirty="0">
                <a:solidFill>
                  <a:srgbClr val="F8DBA6"/>
                </a:solidFill>
              </a:rPr>
              <a:t>Ben Church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Lasso, Christopher </a:t>
            </a:r>
            <a:r>
              <a:rPr lang="en-GB" sz="4000" b="1" dirty="0" err="1">
                <a:solidFill>
                  <a:srgbClr val="F8DBA6"/>
                </a:solidFill>
              </a:rPr>
              <a:t>Schlenger</a:t>
            </a:r>
            <a:r>
              <a:rPr lang="en-GB" sz="4000" b="1" dirty="0">
                <a:solidFill>
                  <a:srgbClr val="F8DBA6"/>
                </a:solidFill>
              </a:rPr>
              <a:t>, Daniel P. </a:t>
            </a:r>
            <a:r>
              <a:rPr lang="en-GB" sz="4000" b="1" dirty="0" err="1">
                <a:solidFill>
                  <a:srgbClr val="F8DBA6"/>
                </a:solidFill>
              </a:rPr>
              <a:t>Borschneck</a:t>
            </a:r>
            <a:r>
              <a:rPr lang="en-GB" sz="4000" b="1" dirty="0">
                <a:solidFill>
                  <a:srgbClr val="FBF5CD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Mousavi, Gabor </a:t>
            </a:r>
            <a:r>
              <a:rPr lang="en-GB" sz="4000" b="1" dirty="0" err="1">
                <a:solidFill>
                  <a:srgbClr val="F8DBA6"/>
                </a:solidFill>
              </a:rPr>
              <a:t>Fichtinger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err="1">
                <a:solidFill>
                  <a:srgbClr val="F8DBA6"/>
                </a:solidFill>
              </a:rPr>
              <a:t>Ungi</a:t>
            </a:r>
            <a:endParaRPr lang="en-GB" sz="4000" b="1" dirty="0">
              <a:solidFill>
                <a:srgbClr val="F8DBA6"/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F8DBA6"/>
                </a:solidFill>
              </a:rPr>
              <a:t>Queen’s University, Kingston, Canada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4719311"/>
            <a:ext cx="15928521" cy="2355373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Reference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4" y="5027407"/>
            <a:ext cx="7320399" cy="1759636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/>
              <a:t>Atlas was registered to all patients CTs and compared to ground-truth segmentation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Average and maximum Hausdorff distances were computed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Registration to ground-truth distances were computed and represented as error maps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4" y="35706532"/>
            <a:ext cx="15578302" cy="1368152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/>
              <a:t>Ungi T et al. </a:t>
            </a:r>
            <a:r>
              <a:rPr lang="en-US" sz="3200" dirty="0"/>
              <a:t>Spinal curvature measurement by tracked ultrasound snapshots. Ultrasound in medicine and biology. 2014 Feb;40(10):447-545.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9385" y="4061923"/>
            <a:ext cx="15937415" cy="10344796"/>
            <a:chOff x="357598" y="4061920"/>
            <a:chExt cx="15937415" cy="10842180"/>
          </a:xfrm>
          <a:solidFill>
            <a:srgbClr val="9A0E2C"/>
          </a:solidFill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4061920"/>
              <a:ext cx="15928521" cy="108421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FBF5CD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49" y="4991098"/>
              <a:ext cx="15605564" cy="9913002"/>
            </a:xfrm>
            <a:prstGeom prst="rect">
              <a:avLst/>
            </a:prstGeom>
            <a:solidFill>
              <a:srgbClr val="F8DBA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785752" y="5029199"/>
              <a:ext cx="8667567" cy="9345215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Spine anatomy is complex, and some diseases cause spine deformities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Pathological spine curvatures are often visualized by X-ray, CT, or MRI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The problem with CT and X-ray is radiation exposure, while MRI has limited availability and high cost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Ultrasound is a safe, inexpensive, and widely accessible alternative imaging modality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Spine landmarks, such as transverse processes can be localized in ultrasound (Ungi </a:t>
              </a:r>
              <a:r>
                <a:rPr lang="en-US" sz="3600" i="1" dirty="0"/>
                <a:t>et al</a:t>
              </a:r>
              <a:r>
                <a:rPr lang="en-US" sz="3600" dirty="0"/>
                <a:t>. 2014)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Spinal curvatures can be measured from ultrasound landmarks (Fig 1)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319" y="13089605"/>
              <a:ext cx="672328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/>
                <a:t>Fig 1.</a:t>
              </a:r>
              <a:r>
                <a:rPr lang="en-CA" sz="3000" dirty="0"/>
                <a:t> Series of ultrasound snapshots for locating transverse processes, with curvature angle illustrated in red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60" b="15220"/>
            <a:stretch/>
          </p:blipFill>
          <p:spPr>
            <a:xfrm>
              <a:off x="9594807" y="5220312"/>
              <a:ext cx="6420558" cy="7794659"/>
            </a:xfrm>
            <a:prstGeom prst="rect">
              <a:avLst/>
            </a:prstGeom>
            <a:grpFill/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06785"/>
              </p:ext>
            </p:extLst>
          </p:nvPr>
        </p:nvGraphicFramePr>
        <p:xfrm>
          <a:off x="24632108" y="5209316"/>
          <a:ext cx="7710054" cy="5438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4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5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2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9342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3600" baseline="0" dirty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17.7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2.9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18.1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23.8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033" b="1699"/>
          <a:stretch/>
        </p:blipFill>
        <p:spPr>
          <a:xfrm>
            <a:off x="17323296" y="10880722"/>
            <a:ext cx="15092057" cy="12368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8594" r="3786" b="7150"/>
          <a:stretch/>
        </p:blipFill>
        <p:spPr>
          <a:xfrm>
            <a:off x="10055915" y="19286227"/>
            <a:ext cx="5971237" cy="5996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7" b="9605"/>
          <a:stretch/>
        </p:blipFill>
        <p:spPr>
          <a:xfrm>
            <a:off x="1085492" y="26600678"/>
            <a:ext cx="7362945" cy="910585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055915" y="25351486"/>
            <a:ext cx="5971237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CA" sz="3000" b="1" dirty="0"/>
              <a:t>Fig 2.</a:t>
            </a:r>
            <a:r>
              <a:rPr lang="en-CA" sz="3000" dirty="0"/>
              <a:t> Transverse processes (red), additional anchor points (green)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3" t="7637" r="23173" b="8762"/>
          <a:stretch/>
        </p:blipFill>
        <p:spPr>
          <a:xfrm>
            <a:off x="8744698" y="26600678"/>
            <a:ext cx="7282454" cy="910585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15876" y="35727858"/>
            <a:ext cx="703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3.</a:t>
            </a:r>
            <a:r>
              <a:rPr lang="en-CA" sz="3000" dirty="0"/>
              <a:t> Registration computes transforms displacing model points to patient’s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323296" y="23285152"/>
            <a:ext cx="1505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5.</a:t>
            </a:r>
            <a:r>
              <a:rPr lang="en-CA" sz="3000" dirty="0"/>
              <a:t> Registrations compared to CT-derived patient ground-truth. Error map shows distance between surfaces from blue (most accurate) to red (least accurate)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71477" y="35814667"/>
            <a:ext cx="6425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4.</a:t>
            </a:r>
            <a:r>
              <a:rPr lang="en-CA" sz="3000" dirty="0"/>
              <a:t> </a:t>
            </a:r>
            <a:r>
              <a:rPr lang="en-US" sz="3000" dirty="0"/>
              <a:t>Thin-plate spline interpolation of healthy model to patient anatomy</a:t>
            </a:r>
            <a:endParaRPr lang="en-CA" sz="3000" dirty="0"/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6" y="37477916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1" y="37453106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864" y="37326712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20747"/>
          <a:stretch/>
        </p:blipFill>
        <p:spPr>
          <a:xfrm>
            <a:off x="26292260" y="37347736"/>
            <a:ext cx="4396111" cy="2571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14536</TotalTime>
  <Words>489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 Church</cp:lastModifiedBy>
  <cp:revision>485</cp:revision>
  <dcterms:created xsi:type="dcterms:W3CDTF">2004-06-15T16:27:29Z</dcterms:created>
  <dcterms:modified xsi:type="dcterms:W3CDTF">2017-03-06T01:16:32Z</dcterms:modified>
</cp:coreProperties>
</file>