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50399950" cy="28800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2F87"/>
    <a:srgbClr val="0046C4"/>
    <a:srgbClr val="FFFFFF"/>
    <a:srgbClr val="FCB514"/>
    <a:srgbClr val="634708"/>
    <a:srgbClr val="001235"/>
    <a:srgbClr val="E7E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0" d="100"/>
          <a:sy n="40" d="100"/>
        </p:scale>
        <p:origin x="24"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299994" y="4713405"/>
            <a:ext cx="37799963" cy="10026815"/>
          </a:xfrm>
        </p:spPr>
        <p:txBody>
          <a:bodyPr anchor="b"/>
          <a:lstStyle>
            <a:lvl1pPr algn="ctr">
              <a:defRPr sz="24803"/>
            </a:lvl1pPr>
          </a:lstStyle>
          <a:p>
            <a:r>
              <a:rPr lang="en-US"/>
              <a:t>Click to edit Master title style</a:t>
            </a:r>
            <a:endParaRPr lang="en-US" dirty="0"/>
          </a:p>
        </p:txBody>
      </p:sp>
      <p:sp>
        <p:nvSpPr>
          <p:cNvPr id="3" name="Subtitle 2"/>
          <p:cNvSpPr>
            <a:spLocks noGrp="1"/>
          </p:cNvSpPr>
          <p:nvPr>
            <p:ph type="subTitle" idx="1"/>
          </p:nvPr>
        </p:nvSpPr>
        <p:spPr>
          <a:xfrm>
            <a:off x="6299994" y="15126892"/>
            <a:ext cx="37799963" cy="6953434"/>
          </a:xfrm>
        </p:spPr>
        <p:txBody>
          <a:bodyPr/>
          <a:lstStyle>
            <a:lvl1pPr marL="0" indent="0" algn="ctr">
              <a:buNone/>
              <a:defRPr sz="9921"/>
            </a:lvl1pPr>
            <a:lvl2pPr marL="1890019" indent="0" algn="ctr">
              <a:buNone/>
              <a:defRPr sz="8268"/>
            </a:lvl2pPr>
            <a:lvl3pPr marL="3780038" indent="0" algn="ctr">
              <a:buNone/>
              <a:defRPr sz="7441"/>
            </a:lvl3pPr>
            <a:lvl4pPr marL="5670057" indent="0" algn="ctr">
              <a:buNone/>
              <a:defRPr sz="6614"/>
            </a:lvl4pPr>
            <a:lvl5pPr marL="7560076" indent="0" algn="ctr">
              <a:buNone/>
              <a:defRPr sz="6614"/>
            </a:lvl5pPr>
            <a:lvl6pPr marL="9450095" indent="0" algn="ctr">
              <a:buNone/>
              <a:defRPr sz="6614"/>
            </a:lvl6pPr>
            <a:lvl7pPr marL="11340114" indent="0" algn="ctr">
              <a:buNone/>
              <a:defRPr sz="6614"/>
            </a:lvl7pPr>
            <a:lvl8pPr marL="13230134" indent="0" algn="ctr">
              <a:buNone/>
              <a:defRPr sz="6614"/>
            </a:lvl8pPr>
            <a:lvl9pPr marL="15120153" indent="0" algn="ctr">
              <a:buNone/>
              <a:defRPr sz="661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FDB22C-9D85-4141-A83A-734D1007E787}" type="datetimeFigureOut">
              <a:rPr lang="en-AU" smtClean="0"/>
              <a:t>24/06/2019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629302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DB22C-9D85-4141-A83A-734D1007E787}" type="datetimeFigureOut">
              <a:rPr lang="en-AU" smtClean="0"/>
              <a:t>24/06/2019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17701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067464" y="1533356"/>
            <a:ext cx="10867489" cy="24407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464997" y="1533356"/>
            <a:ext cx="31972468" cy="24407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DB22C-9D85-4141-A83A-734D1007E787}" type="datetimeFigureOut">
              <a:rPr lang="en-AU" smtClean="0"/>
              <a:t>24/06/2019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247020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DB22C-9D85-4141-A83A-734D1007E787}" type="datetimeFigureOut">
              <a:rPr lang="en-AU" smtClean="0"/>
              <a:t>24/06/2019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108915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38747" y="7180110"/>
            <a:ext cx="43469957" cy="11980175"/>
          </a:xfrm>
        </p:spPr>
        <p:txBody>
          <a:bodyPr anchor="b"/>
          <a:lstStyle>
            <a:lvl1pPr>
              <a:defRPr sz="24803"/>
            </a:lvl1pPr>
          </a:lstStyle>
          <a:p>
            <a:r>
              <a:rPr lang="en-US"/>
              <a:t>Click to edit Master title style</a:t>
            </a:r>
            <a:endParaRPr lang="en-US" dirty="0"/>
          </a:p>
        </p:txBody>
      </p:sp>
      <p:sp>
        <p:nvSpPr>
          <p:cNvPr id="3" name="Text Placeholder 2"/>
          <p:cNvSpPr>
            <a:spLocks noGrp="1"/>
          </p:cNvSpPr>
          <p:nvPr>
            <p:ph type="body" idx="1"/>
          </p:nvPr>
        </p:nvSpPr>
        <p:spPr>
          <a:xfrm>
            <a:off x="3438747" y="19273622"/>
            <a:ext cx="43469957" cy="6300091"/>
          </a:xfrm>
        </p:spPr>
        <p:txBody>
          <a:bodyPr/>
          <a:lstStyle>
            <a:lvl1pPr marL="0" indent="0">
              <a:buNone/>
              <a:defRPr sz="9921">
                <a:solidFill>
                  <a:schemeClr val="tx1">
                    <a:tint val="75000"/>
                  </a:schemeClr>
                </a:solidFill>
              </a:defRPr>
            </a:lvl1pPr>
            <a:lvl2pPr marL="1890019" indent="0">
              <a:buNone/>
              <a:defRPr sz="8268">
                <a:solidFill>
                  <a:schemeClr val="tx1">
                    <a:tint val="75000"/>
                  </a:schemeClr>
                </a:solidFill>
              </a:defRPr>
            </a:lvl2pPr>
            <a:lvl3pPr marL="3780038" indent="0">
              <a:buNone/>
              <a:defRPr sz="7441">
                <a:solidFill>
                  <a:schemeClr val="tx1">
                    <a:tint val="75000"/>
                  </a:schemeClr>
                </a:solidFill>
              </a:defRPr>
            </a:lvl3pPr>
            <a:lvl4pPr marL="5670057" indent="0">
              <a:buNone/>
              <a:defRPr sz="6614">
                <a:solidFill>
                  <a:schemeClr val="tx1">
                    <a:tint val="75000"/>
                  </a:schemeClr>
                </a:solidFill>
              </a:defRPr>
            </a:lvl4pPr>
            <a:lvl5pPr marL="7560076" indent="0">
              <a:buNone/>
              <a:defRPr sz="6614">
                <a:solidFill>
                  <a:schemeClr val="tx1">
                    <a:tint val="75000"/>
                  </a:schemeClr>
                </a:solidFill>
              </a:defRPr>
            </a:lvl5pPr>
            <a:lvl6pPr marL="9450095" indent="0">
              <a:buNone/>
              <a:defRPr sz="6614">
                <a:solidFill>
                  <a:schemeClr val="tx1">
                    <a:tint val="75000"/>
                  </a:schemeClr>
                </a:solidFill>
              </a:defRPr>
            </a:lvl6pPr>
            <a:lvl7pPr marL="11340114" indent="0">
              <a:buNone/>
              <a:defRPr sz="6614">
                <a:solidFill>
                  <a:schemeClr val="tx1">
                    <a:tint val="75000"/>
                  </a:schemeClr>
                </a:solidFill>
              </a:defRPr>
            </a:lvl7pPr>
            <a:lvl8pPr marL="13230134" indent="0">
              <a:buNone/>
              <a:defRPr sz="6614">
                <a:solidFill>
                  <a:schemeClr val="tx1">
                    <a:tint val="75000"/>
                  </a:schemeClr>
                </a:solidFill>
              </a:defRPr>
            </a:lvl8pPr>
            <a:lvl9pPr marL="15120153" indent="0">
              <a:buNone/>
              <a:defRPr sz="661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DB22C-9D85-4141-A83A-734D1007E787}" type="datetimeFigureOut">
              <a:rPr lang="en-AU" smtClean="0"/>
              <a:t>24/06/2019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269699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464996" y="7666780"/>
            <a:ext cx="21419979" cy="182736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514975" y="7666780"/>
            <a:ext cx="21419979" cy="182736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FDB22C-9D85-4141-A83A-734D1007E787}" type="datetimeFigureOut">
              <a:rPr lang="en-AU" smtClean="0"/>
              <a:t>24/06/2019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341679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71561" y="1533358"/>
            <a:ext cx="43469957" cy="55667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71563" y="7060106"/>
            <a:ext cx="21321539" cy="3460049"/>
          </a:xfrm>
        </p:spPr>
        <p:txBody>
          <a:bodyPr anchor="b"/>
          <a:lstStyle>
            <a:lvl1pPr marL="0" indent="0">
              <a:buNone/>
              <a:defRPr sz="9921" b="1"/>
            </a:lvl1pPr>
            <a:lvl2pPr marL="1890019" indent="0">
              <a:buNone/>
              <a:defRPr sz="8268" b="1"/>
            </a:lvl2pPr>
            <a:lvl3pPr marL="3780038" indent="0">
              <a:buNone/>
              <a:defRPr sz="7441" b="1"/>
            </a:lvl3pPr>
            <a:lvl4pPr marL="5670057" indent="0">
              <a:buNone/>
              <a:defRPr sz="6614" b="1"/>
            </a:lvl4pPr>
            <a:lvl5pPr marL="7560076" indent="0">
              <a:buNone/>
              <a:defRPr sz="6614" b="1"/>
            </a:lvl5pPr>
            <a:lvl6pPr marL="9450095" indent="0">
              <a:buNone/>
              <a:defRPr sz="6614" b="1"/>
            </a:lvl6pPr>
            <a:lvl7pPr marL="11340114" indent="0">
              <a:buNone/>
              <a:defRPr sz="6614" b="1"/>
            </a:lvl7pPr>
            <a:lvl8pPr marL="13230134" indent="0">
              <a:buNone/>
              <a:defRPr sz="6614" b="1"/>
            </a:lvl8pPr>
            <a:lvl9pPr marL="15120153" indent="0">
              <a:buNone/>
              <a:defRPr sz="6614" b="1"/>
            </a:lvl9pPr>
          </a:lstStyle>
          <a:p>
            <a:pPr lvl="0"/>
            <a:r>
              <a:rPr lang="en-US"/>
              <a:t>Click to edit Master text styles</a:t>
            </a:r>
          </a:p>
        </p:txBody>
      </p:sp>
      <p:sp>
        <p:nvSpPr>
          <p:cNvPr id="4" name="Content Placeholder 3"/>
          <p:cNvSpPr>
            <a:spLocks noGrp="1"/>
          </p:cNvSpPr>
          <p:nvPr>
            <p:ph sz="half" idx="2"/>
          </p:nvPr>
        </p:nvSpPr>
        <p:spPr>
          <a:xfrm>
            <a:off x="3471563" y="10520155"/>
            <a:ext cx="21321539" cy="154735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514975" y="7060106"/>
            <a:ext cx="21426543" cy="3460049"/>
          </a:xfrm>
        </p:spPr>
        <p:txBody>
          <a:bodyPr anchor="b"/>
          <a:lstStyle>
            <a:lvl1pPr marL="0" indent="0">
              <a:buNone/>
              <a:defRPr sz="9921" b="1"/>
            </a:lvl1pPr>
            <a:lvl2pPr marL="1890019" indent="0">
              <a:buNone/>
              <a:defRPr sz="8268" b="1"/>
            </a:lvl2pPr>
            <a:lvl3pPr marL="3780038" indent="0">
              <a:buNone/>
              <a:defRPr sz="7441" b="1"/>
            </a:lvl3pPr>
            <a:lvl4pPr marL="5670057" indent="0">
              <a:buNone/>
              <a:defRPr sz="6614" b="1"/>
            </a:lvl4pPr>
            <a:lvl5pPr marL="7560076" indent="0">
              <a:buNone/>
              <a:defRPr sz="6614" b="1"/>
            </a:lvl5pPr>
            <a:lvl6pPr marL="9450095" indent="0">
              <a:buNone/>
              <a:defRPr sz="6614" b="1"/>
            </a:lvl6pPr>
            <a:lvl7pPr marL="11340114" indent="0">
              <a:buNone/>
              <a:defRPr sz="6614" b="1"/>
            </a:lvl7pPr>
            <a:lvl8pPr marL="13230134" indent="0">
              <a:buNone/>
              <a:defRPr sz="6614" b="1"/>
            </a:lvl8pPr>
            <a:lvl9pPr marL="15120153" indent="0">
              <a:buNone/>
              <a:defRPr sz="6614" b="1"/>
            </a:lvl9pPr>
          </a:lstStyle>
          <a:p>
            <a:pPr lvl="0"/>
            <a:r>
              <a:rPr lang="en-US"/>
              <a:t>Click to edit Master text styles</a:t>
            </a:r>
          </a:p>
        </p:txBody>
      </p:sp>
      <p:sp>
        <p:nvSpPr>
          <p:cNvPr id="6" name="Content Placeholder 5"/>
          <p:cNvSpPr>
            <a:spLocks noGrp="1"/>
          </p:cNvSpPr>
          <p:nvPr>
            <p:ph sz="quarter" idx="4"/>
          </p:nvPr>
        </p:nvSpPr>
        <p:spPr>
          <a:xfrm>
            <a:off x="25514975" y="10520155"/>
            <a:ext cx="21426543" cy="154735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FDB22C-9D85-4141-A83A-734D1007E787}" type="datetimeFigureOut">
              <a:rPr lang="en-AU" smtClean="0"/>
              <a:t>24/06/2019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3621047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FDB22C-9D85-4141-A83A-734D1007E787}" type="datetimeFigureOut">
              <a:rPr lang="en-AU" smtClean="0"/>
              <a:t>24/06/2019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1605391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FDB22C-9D85-4141-A83A-734D1007E787}" type="datetimeFigureOut">
              <a:rPr lang="en-AU" smtClean="0"/>
              <a:t>24/06/2019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2816809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71563" y="1920028"/>
            <a:ext cx="16255294" cy="6720099"/>
          </a:xfrm>
        </p:spPr>
        <p:txBody>
          <a:bodyPr anchor="b"/>
          <a:lstStyle>
            <a:lvl1pPr>
              <a:defRPr sz="13228"/>
            </a:lvl1pPr>
          </a:lstStyle>
          <a:p>
            <a:r>
              <a:rPr lang="en-US"/>
              <a:t>Click to edit Master title style</a:t>
            </a:r>
            <a:endParaRPr lang="en-US" dirty="0"/>
          </a:p>
        </p:txBody>
      </p:sp>
      <p:sp>
        <p:nvSpPr>
          <p:cNvPr id="3" name="Content Placeholder 2"/>
          <p:cNvSpPr>
            <a:spLocks noGrp="1"/>
          </p:cNvSpPr>
          <p:nvPr>
            <p:ph idx="1"/>
          </p:nvPr>
        </p:nvSpPr>
        <p:spPr>
          <a:xfrm>
            <a:off x="21426543" y="4146730"/>
            <a:ext cx="25514975" cy="20466969"/>
          </a:xfrm>
        </p:spPr>
        <p:txBody>
          <a:bodyPr/>
          <a:lstStyle>
            <a:lvl1pPr>
              <a:defRPr sz="13228"/>
            </a:lvl1pPr>
            <a:lvl2pPr>
              <a:defRPr sz="11575"/>
            </a:lvl2pPr>
            <a:lvl3pPr>
              <a:defRPr sz="9921"/>
            </a:lvl3pPr>
            <a:lvl4pPr>
              <a:defRPr sz="8268"/>
            </a:lvl4pPr>
            <a:lvl5pPr>
              <a:defRPr sz="8268"/>
            </a:lvl5pPr>
            <a:lvl6pPr>
              <a:defRPr sz="8268"/>
            </a:lvl6pPr>
            <a:lvl7pPr>
              <a:defRPr sz="8268"/>
            </a:lvl7pPr>
            <a:lvl8pPr>
              <a:defRPr sz="8268"/>
            </a:lvl8pPr>
            <a:lvl9pPr>
              <a:defRPr sz="82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71563" y="8640127"/>
            <a:ext cx="16255294" cy="16006905"/>
          </a:xfrm>
        </p:spPr>
        <p:txBody>
          <a:bodyPr/>
          <a:lstStyle>
            <a:lvl1pPr marL="0" indent="0">
              <a:buNone/>
              <a:defRPr sz="6614"/>
            </a:lvl1pPr>
            <a:lvl2pPr marL="1890019" indent="0">
              <a:buNone/>
              <a:defRPr sz="5787"/>
            </a:lvl2pPr>
            <a:lvl3pPr marL="3780038" indent="0">
              <a:buNone/>
              <a:defRPr sz="4961"/>
            </a:lvl3pPr>
            <a:lvl4pPr marL="5670057" indent="0">
              <a:buNone/>
              <a:defRPr sz="4134"/>
            </a:lvl4pPr>
            <a:lvl5pPr marL="7560076" indent="0">
              <a:buNone/>
              <a:defRPr sz="4134"/>
            </a:lvl5pPr>
            <a:lvl6pPr marL="9450095" indent="0">
              <a:buNone/>
              <a:defRPr sz="4134"/>
            </a:lvl6pPr>
            <a:lvl7pPr marL="11340114" indent="0">
              <a:buNone/>
              <a:defRPr sz="4134"/>
            </a:lvl7pPr>
            <a:lvl8pPr marL="13230134" indent="0">
              <a:buNone/>
              <a:defRPr sz="4134"/>
            </a:lvl8pPr>
            <a:lvl9pPr marL="15120153" indent="0">
              <a:buNone/>
              <a:defRPr sz="4134"/>
            </a:lvl9pPr>
          </a:lstStyle>
          <a:p>
            <a:pPr lvl="0"/>
            <a:r>
              <a:rPr lang="en-US"/>
              <a:t>Click to edit Master text styles</a:t>
            </a:r>
          </a:p>
        </p:txBody>
      </p:sp>
      <p:sp>
        <p:nvSpPr>
          <p:cNvPr id="5" name="Date Placeholder 4"/>
          <p:cNvSpPr>
            <a:spLocks noGrp="1"/>
          </p:cNvSpPr>
          <p:nvPr>
            <p:ph type="dt" sz="half" idx="10"/>
          </p:nvPr>
        </p:nvSpPr>
        <p:spPr/>
        <p:txBody>
          <a:bodyPr/>
          <a:lstStyle/>
          <a:p>
            <a:fld id="{9BFDB22C-9D85-4141-A83A-734D1007E787}" type="datetimeFigureOut">
              <a:rPr lang="en-AU" smtClean="0"/>
              <a:t>24/06/2019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133559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71563" y="1920028"/>
            <a:ext cx="16255294" cy="6720099"/>
          </a:xfrm>
        </p:spPr>
        <p:txBody>
          <a:bodyPr anchor="b"/>
          <a:lstStyle>
            <a:lvl1pPr>
              <a:defRPr sz="13228"/>
            </a:lvl1pPr>
          </a:lstStyle>
          <a:p>
            <a:r>
              <a:rPr lang="en-US"/>
              <a:t>Click to edit Master title style</a:t>
            </a:r>
            <a:endParaRPr lang="en-US" dirty="0"/>
          </a:p>
        </p:txBody>
      </p:sp>
      <p:sp>
        <p:nvSpPr>
          <p:cNvPr id="3" name="Picture Placeholder 2"/>
          <p:cNvSpPr>
            <a:spLocks noGrp="1" noChangeAspect="1"/>
          </p:cNvSpPr>
          <p:nvPr>
            <p:ph type="pic" idx="1"/>
          </p:nvPr>
        </p:nvSpPr>
        <p:spPr>
          <a:xfrm>
            <a:off x="21426543" y="4146730"/>
            <a:ext cx="25514975" cy="20466969"/>
          </a:xfrm>
        </p:spPr>
        <p:txBody>
          <a:bodyPr anchor="t"/>
          <a:lstStyle>
            <a:lvl1pPr marL="0" indent="0">
              <a:buNone/>
              <a:defRPr sz="13228"/>
            </a:lvl1pPr>
            <a:lvl2pPr marL="1890019" indent="0">
              <a:buNone/>
              <a:defRPr sz="11575"/>
            </a:lvl2pPr>
            <a:lvl3pPr marL="3780038" indent="0">
              <a:buNone/>
              <a:defRPr sz="9921"/>
            </a:lvl3pPr>
            <a:lvl4pPr marL="5670057" indent="0">
              <a:buNone/>
              <a:defRPr sz="8268"/>
            </a:lvl4pPr>
            <a:lvl5pPr marL="7560076" indent="0">
              <a:buNone/>
              <a:defRPr sz="8268"/>
            </a:lvl5pPr>
            <a:lvl6pPr marL="9450095" indent="0">
              <a:buNone/>
              <a:defRPr sz="8268"/>
            </a:lvl6pPr>
            <a:lvl7pPr marL="11340114" indent="0">
              <a:buNone/>
              <a:defRPr sz="8268"/>
            </a:lvl7pPr>
            <a:lvl8pPr marL="13230134" indent="0">
              <a:buNone/>
              <a:defRPr sz="8268"/>
            </a:lvl8pPr>
            <a:lvl9pPr marL="15120153" indent="0">
              <a:buNone/>
              <a:defRPr sz="8268"/>
            </a:lvl9pPr>
          </a:lstStyle>
          <a:p>
            <a:r>
              <a:rPr lang="en-US"/>
              <a:t>Click icon to add picture</a:t>
            </a:r>
            <a:endParaRPr lang="en-US" dirty="0"/>
          </a:p>
        </p:txBody>
      </p:sp>
      <p:sp>
        <p:nvSpPr>
          <p:cNvPr id="4" name="Text Placeholder 3"/>
          <p:cNvSpPr>
            <a:spLocks noGrp="1"/>
          </p:cNvSpPr>
          <p:nvPr>
            <p:ph type="body" sz="half" idx="2"/>
          </p:nvPr>
        </p:nvSpPr>
        <p:spPr>
          <a:xfrm>
            <a:off x="3471563" y="8640127"/>
            <a:ext cx="16255294" cy="16006905"/>
          </a:xfrm>
        </p:spPr>
        <p:txBody>
          <a:bodyPr/>
          <a:lstStyle>
            <a:lvl1pPr marL="0" indent="0">
              <a:buNone/>
              <a:defRPr sz="6614"/>
            </a:lvl1pPr>
            <a:lvl2pPr marL="1890019" indent="0">
              <a:buNone/>
              <a:defRPr sz="5787"/>
            </a:lvl2pPr>
            <a:lvl3pPr marL="3780038" indent="0">
              <a:buNone/>
              <a:defRPr sz="4961"/>
            </a:lvl3pPr>
            <a:lvl4pPr marL="5670057" indent="0">
              <a:buNone/>
              <a:defRPr sz="4134"/>
            </a:lvl4pPr>
            <a:lvl5pPr marL="7560076" indent="0">
              <a:buNone/>
              <a:defRPr sz="4134"/>
            </a:lvl5pPr>
            <a:lvl6pPr marL="9450095" indent="0">
              <a:buNone/>
              <a:defRPr sz="4134"/>
            </a:lvl6pPr>
            <a:lvl7pPr marL="11340114" indent="0">
              <a:buNone/>
              <a:defRPr sz="4134"/>
            </a:lvl7pPr>
            <a:lvl8pPr marL="13230134" indent="0">
              <a:buNone/>
              <a:defRPr sz="4134"/>
            </a:lvl8pPr>
            <a:lvl9pPr marL="15120153" indent="0">
              <a:buNone/>
              <a:defRPr sz="4134"/>
            </a:lvl9pPr>
          </a:lstStyle>
          <a:p>
            <a:pPr lvl="0"/>
            <a:r>
              <a:rPr lang="en-US"/>
              <a:t>Click to edit Master text styles</a:t>
            </a:r>
          </a:p>
        </p:txBody>
      </p:sp>
      <p:sp>
        <p:nvSpPr>
          <p:cNvPr id="5" name="Date Placeholder 4"/>
          <p:cNvSpPr>
            <a:spLocks noGrp="1"/>
          </p:cNvSpPr>
          <p:nvPr>
            <p:ph type="dt" sz="half" idx="10"/>
          </p:nvPr>
        </p:nvSpPr>
        <p:spPr/>
        <p:txBody>
          <a:bodyPr/>
          <a:lstStyle/>
          <a:p>
            <a:fld id="{9BFDB22C-9D85-4141-A83A-734D1007E787}" type="datetimeFigureOut">
              <a:rPr lang="en-AU" smtClean="0"/>
              <a:t>24/06/2019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2310741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64997" y="1533358"/>
            <a:ext cx="43469957" cy="55667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464997" y="7666780"/>
            <a:ext cx="43469957" cy="182736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464996" y="26693729"/>
            <a:ext cx="11339989" cy="1533356"/>
          </a:xfrm>
          <a:prstGeom prst="rect">
            <a:avLst/>
          </a:prstGeom>
        </p:spPr>
        <p:txBody>
          <a:bodyPr vert="horz" lIns="91440" tIns="45720" rIns="91440" bIns="45720" rtlCol="0" anchor="ctr"/>
          <a:lstStyle>
            <a:lvl1pPr algn="l">
              <a:defRPr sz="4961">
                <a:solidFill>
                  <a:schemeClr val="tx1">
                    <a:tint val="75000"/>
                  </a:schemeClr>
                </a:solidFill>
              </a:defRPr>
            </a:lvl1pPr>
          </a:lstStyle>
          <a:p>
            <a:fld id="{9BFDB22C-9D85-4141-A83A-734D1007E787}" type="datetimeFigureOut">
              <a:rPr lang="en-AU" smtClean="0"/>
              <a:t>24/06/2019</a:t>
            </a:fld>
            <a:endParaRPr lang="en-AU"/>
          </a:p>
        </p:txBody>
      </p:sp>
      <p:sp>
        <p:nvSpPr>
          <p:cNvPr id="5" name="Footer Placeholder 4"/>
          <p:cNvSpPr>
            <a:spLocks noGrp="1"/>
          </p:cNvSpPr>
          <p:nvPr>
            <p:ph type="ftr" sz="quarter" idx="3"/>
          </p:nvPr>
        </p:nvSpPr>
        <p:spPr>
          <a:xfrm>
            <a:off x="16694984" y="26693729"/>
            <a:ext cx="17009983" cy="1533356"/>
          </a:xfrm>
          <a:prstGeom prst="rect">
            <a:avLst/>
          </a:prstGeom>
        </p:spPr>
        <p:txBody>
          <a:bodyPr vert="horz" lIns="91440" tIns="45720" rIns="91440" bIns="45720" rtlCol="0" anchor="ctr"/>
          <a:lstStyle>
            <a:lvl1pPr algn="ctr">
              <a:defRPr sz="4961">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35594965" y="26693729"/>
            <a:ext cx="11339989" cy="1533356"/>
          </a:xfrm>
          <a:prstGeom prst="rect">
            <a:avLst/>
          </a:prstGeom>
        </p:spPr>
        <p:txBody>
          <a:bodyPr vert="horz" lIns="91440" tIns="45720" rIns="91440" bIns="45720" rtlCol="0" anchor="ctr"/>
          <a:lstStyle>
            <a:lvl1pPr algn="r">
              <a:defRPr sz="4961">
                <a:solidFill>
                  <a:schemeClr val="tx1">
                    <a:tint val="75000"/>
                  </a:schemeClr>
                </a:solidFill>
              </a:defRPr>
            </a:lvl1pPr>
          </a:lstStyle>
          <a:p>
            <a:fld id="{B00ED035-8EA3-43A9-84BB-BFF4CEE24395}" type="slidenum">
              <a:rPr lang="en-AU" smtClean="0"/>
              <a:t>‹#›</a:t>
            </a:fld>
            <a:endParaRPr lang="en-AU"/>
          </a:p>
        </p:txBody>
      </p:sp>
    </p:spTree>
    <p:extLst>
      <p:ext uri="{BB962C8B-B14F-4D97-AF65-F5344CB8AC3E}">
        <p14:creationId xmlns:p14="http://schemas.microsoft.com/office/powerpoint/2010/main" val="716749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780038" rtl="0" eaLnBrk="1" latinLnBrk="0" hangingPunct="1">
        <a:lnSpc>
          <a:spcPct val="90000"/>
        </a:lnSpc>
        <a:spcBef>
          <a:spcPct val="0"/>
        </a:spcBef>
        <a:buNone/>
        <a:defRPr sz="18189" kern="1200">
          <a:solidFill>
            <a:schemeClr val="tx1"/>
          </a:solidFill>
          <a:latin typeface="+mj-lt"/>
          <a:ea typeface="+mj-ea"/>
          <a:cs typeface="+mj-cs"/>
        </a:defRPr>
      </a:lvl1pPr>
    </p:titleStyle>
    <p:bodyStyle>
      <a:lvl1pPr marL="945010" indent="-945010" algn="l" defTabSz="3780038" rtl="0" eaLnBrk="1" latinLnBrk="0" hangingPunct="1">
        <a:lnSpc>
          <a:spcPct val="90000"/>
        </a:lnSpc>
        <a:spcBef>
          <a:spcPts val="4134"/>
        </a:spcBef>
        <a:buFont typeface="Arial" panose="020B0604020202020204" pitchFamily="34" charset="0"/>
        <a:buChar char="•"/>
        <a:defRPr sz="11575" kern="1200">
          <a:solidFill>
            <a:schemeClr val="tx1"/>
          </a:solidFill>
          <a:latin typeface="+mn-lt"/>
          <a:ea typeface="+mn-ea"/>
          <a:cs typeface="+mn-cs"/>
        </a:defRPr>
      </a:lvl1pPr>
      <a:lvl2pPr marL="2835029" indent="-945010" algn="l" defTabSz="3780038" rtl="0" eaLnBrk="1" latinLnBrk="0" hangingPunct="1">
        <a:lnSpc>
          <a:spcPct val="90000"/>
        </a:lnSpc>
        <a:spcBef>
          <a:spcPts val="2067"/>
        </a:spcBef>
        <a:buFont typeface="Arial" panose="020B0604020202020204" pitchFamily="34" charset="0"/>
        <a:buChar char="•"/>
        <a:defRPr sz="9921" kern="1200">
          <a:solidFill>
            <a:schemeClr val="tx1"/>
          </a:solidFill>
          <a:latin typeface="+mn-lt"/>
          <a:ea typeface="+mn-ea"/>
          <a:cs typeface="+mn-cs"/>
        </a:defRPr>
      </a:lvl2pPr>
      <a:lvl3pPr marL="4725048" indent="-945010" algn="l" defTabSz="3780038" rtl="0" eaLnBrk="1" latinLnBrk="0" hangingPunct="1">
        <a:lnSpc>
          <a:spcPct val="90000"/>
        </a:lnSpc>
        <a:spcBef>
          <a:spcPts val="2067"/>
        </a:spcBef>
        <a:buFont typeface="Arial" panose="020B0604020202020204" pitchFamily="34" charset="0"/>
        <a:buChar char="•"/>
        <a:defRPr sz="8268" kern="1200">
          <a:solidFill>
            <a:schemeClr val="tx1"/>
          </a:solidFill>
          <a:latin typeface="+mn-lt"/>
          <a:ea typeface="+mn-ea"/>
          <a:cs typeface="+mn-cs"/>
        </a:defRPr>
      </a:lvl3pPr>
      <a:lvl4pPr marL="6615067" indent="-945010" algn="l" defTabSz="3780038" rtl="0" eaLnBrk="1" latinLnBrk="0" hangingPunct="1">
        <a:lnSpc>
          <a:spcPct val="90000"/>
        </a:lnSpc>
        <a:spcBef>
          <a:spcPts val="2067"/>
        </a:spcBef>
        <a:buFont typeface="Arial" panose="020B0604020202020204" pitchFamily="34" charset="0"/>
        <a:buChar char="•"/>
        <a:defRPr sz="7441" kern="1200">
          <a:solidFill>
            <a:schemeClr val="tx1"/>
          </a:solidFill>
          <a:latin typeface="+mn-lt"/>
          <a:ea typeface="+mn-ea"/>
          <a:cs typeface="+mn-cs"/>
        </a:defRPr>
      </a:lvl4pPr>
      <a:lvl5pPr marL="8505086" indent="-945010" algn="l" defTabSz="3780038" rtl="0" eaLnBrk="1" latinLnBrk="0" hangingPunct="1">
        <a:lnSpc>
          <a:spcPct val="90000"/>
        </a:lnSpc>
        <a:spcBef>
          <a:spcPts val="2067"/>
        </a:spcBef>
        <a:buFont typeface="Arial" panose="020B0604020202020204" pitchFamily="34" charset="0"/>
        <a:buChar char="•"/>
        <a:defRPr sz="7441" kern="1200">
          <a:solidFill>
            <a:schemeClr val="tx1"/>
          </a:solidFill>
          <a:latin typeface="+mn-lt"/>
          <a:ea typeface="+mn-ea"/>
          <a:cs typeface="+mn-cs"/>
        </a:defRPr>
      </a:lvl5pPr>
      <a:lvl6pPr marL="10395105" indent="-945010" algn="l" defTabSz="3780038" rtl="0" eaLnBrk="1" latinLnBrk="0" hangingPunct="1">
        <a:lnSpc>
          <a:spcPct val="90000"/>
        </a:lnSpc>
        <a:spcBef>
          <a:spcPts val="2067"/>
        </a:spcBef>
        <a:buFont typeface="Arial" panose="020B0604020202020204" pitchFamily="34" charset="0"/>
        <a:buChar char="•"/>
        <a:defRPr sz="7441" kern="1200">
          <a:solidFill>
            <a:schemeClr val="tx1"/>
          </a:solidFill>
          <a:latin typeface="+mn-lt"/>
          <a:ea typeface="+mn-ea"/>
          <a:cs typeface="+mn-cs"/>
        </a:defRPr>
      </a:lvl6pPr>
      <a:lvl7pPr marL="12285124" indent="-945010" algn="l" defTabSz="3780038" rtl="0" eaLnBrk="1" latinLnBrk="0" hangingPunct="1">
        <a:lnSpc>
          <a:spcPct val="90000"/>
        </a:lnSpc>
        <a:spcBef>
          <a:spcPts val="2067"/>
        </a:spcBef>
        <a:buFont typeface="Arial" panose="020B0604020202020204" pitchFamily="34" charset="0"/>
        <a:buChar char="•"/>
        <a:defRPr sz="7441" kern="1200">
          <a:solidFill>
            <a:schemeClr val="tx1"/>
          </a:solidFill>
          <a:latin typeface="+mn-lt"/>
          <a:ea typeface="+mn-ea"/>
          <a:cs typeface="+mn-cs"/>
        </a:defRPr>
      </a:lvl7pPr>
      <a:lvl8pPr marL="14175143" indent="-945010" algn="l" defTabSz="3780038" rtl="0" eaLnBrk="1" latinLnBrk="0" hangingPunct="1">
        <a:lnSpc>
          <a:spcPct val="90000"/>
        </a:lnSpc>
        <a:spcBef>
          <a:spcPts val="2067"/>
        </a:spcBef>
        <a:buFont typeface="Arial" panose="020B0604020202020204" pitchFamily="34" charset="0"/>
        <a:buChar char="•"/>
        <a:defRPr sz="7441" kern="1200">
          <a:solidFill>
            <a:schemeClr val="tx1"/>
          </a:solidFill>
          <a:latin typeface="+mn-lt"/>
          <a:ea typeface="+mn-ea"/>
          <a:cs typeface="+mn-cs"/>
        </a:defRPr>
      </a:lvl8pPr>
      <a:lvl9pPr marL="16065162" indent="-945010" algn="l" defTabSz="3780038" rtl="0" eaLnBrk="1" latinLnBrk="0" hangingPunct="1">
        <a:lnSpc>
          <a:spcPct val="90000"/>
        </a:lnSpc>
        <a:spcBef>
          <a:spcPts val="2067"/>
        </a:spcBef>
        <a:buFont typeface="Arial" panose="020B0604020202020204" pitchFamily="34" charset="0"/>
        <a:buChar char="•"/>
        <a:defRPr sz="7441" kern="1200">
          <a:solidFill>
            <a:schemeClr val="tx1"/>
          </a:solidFill>
          <a:latin typeface="+mn-lt"/>
          <a:ea typeface="+mn-ea"/>
          <a:cs typeface="+mn-cs"/>
        </a:defRPr>
      </a:lvl9pPr>
    </p:bodyStyle>
    <p:otherStyle>
      <a:defPPr>
        <a:defRPr lang="en-US"/>
      </a:defPPr>
      <a:lvl1pPr marL="0" algn="l" defTabSz="3780038" rtl="0" eaLnBrk="1" latinLnBrk="0" hangingPunct="1">
        <a:defRPr sz="7441" kern="1200">
          <a:solidFill>
            <a:schemeClr val="tx1"/>
          </a:solidFill>
          <a:latin typeface="+mn-lt"/>
          <a:ea typeface="+mn-ea"/>
          <a:cs typeface="+mn-cs"/>
        </a:defRPr>
      </a:lvl1pPr>
      <a:lvl2pPr marL="1890019" algn="l" defTabSz="3780038" rtl="0" eaLnBrk="1" latinLnBrk="0" hangingPunct="1">
        <a:defRPr sz="7441" kern="1200">
          <a:solidFill>
            <a:schemeClr val="tx1"/>
          </a:solidFill>
          <a:latin typeface="+mn-lt"/>
          <a:ea typeface="+mn-ea"/>
          <a:cs typeface="+mn-cs"/>
        </a:defRPr>
      </a:lvl2pPr>
      <a:lvl3pPr marL="3780038" algn="l" defTabSz="3780038" rtl="0" eaLnBrk="1" latinLnBrk="0" hangingPunct="1">
        <a:defRPr sz="7441" kern="1200">
          <a:solidFill>
            <a:schemeClr val="tx1"/>
          </a:solidFill>
          <a:latin typeface="+mn-lt"/>
          <a:ea typeface="+mn-ea"/>
          <a:cs typeface="+mn-cs"/>
        </a:defRPr>
      </a:lvl3pPr>
      <a:lvl4pPr marL="5670057" algn="l" defTabSz="3780038" rtl="0" eaLnBrk="1" latinLnBrk="0" hangingPunct="1">
        <a:defRPr sz="7441" kern="1200">
          <a:solidFill>
            <a:schemeClr val="tx1"/>
          </a:solidFill>
          <a:latin typeface="+mn-lt"/>
          <a:ea typeface="+mn-ea"/>
          <a:cs typeface="+mn-cs"/>
        </a:defRPr>
      </a:lvl4pPr>
      <a:lvl5pPr marL="7560076" algn="l" defTabSz="3780038" rtl="0" eaLnBrk="1" latinLnBrk="0" hangingPunct="1">
        <a:defRPr sz="7441" kern="1200">
          <a:solidFill>
            <a:schemeClr val="tx1"/>
          </a:solidFill>
          <a:latin typeface="+mn-lt"/>
          <a:ea typeface="+mn-ea"/>
          <a:cs typeface="+mn-cs"/>
        </a:defRPr>
      </a:lvl5pPr>
      <a:lvl6pPr marL="9450095" algn="l" defTabSz="3780038" rtl="0" eaLnBrk="1" latinLnBrk="0" hangingPunct="1">
        <a:defRPr sz="7441" kern="1200">
          <a:solidFill>
            <a:schemeClr val="tx1"/>
          </a:solidFill>
          <a:latin typeface="+mn-lt"/>
          <a:ea typeface="+mn-ea"/>
          <a:cs typeface="+mn-cs"/>
        </a:defRPr>
      </a:lvl6pPr>
      <a:lvl7pPr marL="11340114" algn="l" defTabSz="3780038" rtl="0" eaLnBrk="1" latinLnBrk="0" hangingPunct="1">
        <a:defRPr sz="7441" kern="1200">
          <a:solidFill>
            <a:schemeClr val="tx1"/>
          </a:solidFill>
          <a:latin typeface="+mn-lt"/>
          <a:ea typeface="+mn-ea"/>
          <a:cs typeface="+mn-cs"/>
        </a:defRPr>
      </a:lvl7pPr>
      <a:lvl8pPr marL="13230134" algn="l" defTabSz="3780038" rtl="0" eaLnBrk="1" latinLnBrk="0" hangingPunct="1">
        <a:defRPr sz="7441" kern="1200">
          <a:solidFill>
            <a:schemeClr val="tx1"/>
          </a:solidFill>
          <a:latin typeface="+mn-lt"/>
          <a:ea typeface="+mn-ea"/>
          <a:cs typeface="+mn-cs"/>
        </a:defRPr>
      </a:lvl8pPr>
      <a:lvl9pPr marL="15120153" algn="l" defTabSz="3780038" rtl="0" eaLnBrk="1" latinLnBrk="0" hangingPunct="1">
        <a:defRPr sz="744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grpSp>
        <p:nvGrpSpPr>
          <p:cNvPr id="1055" name="Group 1054">
            <a:extLst>
              <a:ext uri="{FF2B5EF4-FFF2-40B4-BE49-F238E27FC236}">
                <a16:creationId xmlns:a16="http://schemas.microsoft.com/office/drawing/2014/main" id="{2803B3F3-5903-41FB-AFB0-A51DCD4241E7}"/>
              </a:ext>
            </a:extLst>
          </p:cNvPr>
          <p:cNvGrpSpPr/>
          <p:nvPr/>
        </p:nvGrpSpPr>
        <p:grpSpPr>
          <a:xfrm>
            <a:off x="283629" y="241687"/>
            <a:ext cx="49964516" cy="4541520"/>
            <a:chOff x="283629" y="106680"/>
            <a:chExt cx="49964516" cy="4541520"/>
          </a:xfrm>
        </p:grpSpPr>
        <p:grpSp>
          <p:nvGrpSpPr>
            <p:cNvPr id="8" name="Group 7">
              <a:extLst>
                <a:ext uri="{FF2B5EF4-FFF2-40B4-BE49-F238E27FC236}">
                  <a16:creationId xmlns:a16="http://schemas.microsoft.com/office/drawing/2014/main" id="{C93BD444-763D-47AD-B6AB-4A3AB8572D9D}"/>
                </a:ext>
              </a:extLst>
            </p:cNvPr>
            <p:cNvGrpSpPr/>
            <p:nvPr/>
          </p:nvGrpSpPr>
          <p:grpSpPr>
            <a:xfrm>
              <a:off x="283629" y="106680"/>
              <a:ext cx="49832692" cy="4541520"/>
              <a:chOff x="151805" y="106680"/>
              <a:chExt cx="50096340" cy="4541520"/>
            </a:xfrm>
            <a:solidFill>
              <a:srgbClr val="002F87"/>
            </a:solidFill>
          </p:grpSpPr>
          <p:sp>
            <p:nvSpPr>
              <p:cNvPr id="4" name="Rectangle: Rounded Corners 3">
                <a:extLst>
                  <a:ext uri="{FF2B5EF4-FFF2-40B4-BE49-F238E27FC236}">
                    <a16:creationId xmlns:a16="http://schemas.microsoft.com/office/drawing/2014/main" id="{69422479-9DBB-4253-AE77-EE13C4B2CBE8}"/>
                  </a:ext>
                </a:extLst>
              </p:cNvPr>
              <p:cNvSpPr/>
              <p:nvPr/>
            </p:nvSpPr>
            <p:spPr>
              <a:xfrm>
                <a:off x="151805" y="106680"/>
                <a:ext cx="50096340" cy="4541520"/>
              </a:xfrm>
              <a:prstGeom prst="roundRect">
                <a:avLst>
                  <a:gd name="adj" fmla="val 7159"/>
                </a:avLst>
              </a:prstGeom>
              <a:grpFill/>
              <a:ln w="1270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7" name="Picture 6">
                <a:extLst>
                  <a:ext uri="{FF2B5EF4-FFF2-40B4-BE49-F238E27FC236}">
                    <a16:creationId xmlns:a16="http://schemas.microsoft.com/office/drawing/2014/main" id="{ED187611-8B9E-45A6-B469-F6A457C5B390}"/>
                  </a:ext>
                </a:extLst>
              </p:cNvPr>
              <p:cNvPicPr>
                <a:picLocks noChangeAspect="1"/>
              </p:cNvPicPr>
              <p:nvPr/>
            </p:nvPicPr>
            <p:blipFill>
              <a:blip r:embed="rId2"/>
              <a:stretch>
                <a:fillRect/>
              </a:stretch>
            </p:blipFill>
            <p:spPr>
              <a:xfrm>
                <a:off x="1409106" y="754159"/>
                <a:ext cx="9677994" cy="3246562"/>
              </a:xfrm>
              <a:prstGeom prst="rect">
                <a:avLst/>
              </a:prstGeom>
              <a:grpFill/>
            </p:spPr>
          </p:pic>
        </p:grpSp>
        <p:sp>
          <p:nvSpPr>
            <p:cNvPr id="9" name="TextBox 8">
              <a:extLst>
                <a:ext uri="{FF2B5EF4-FFF2-40B4-BE49-F238E27FC236}">
                  <a16:creationId xmlns:a16="http://schemas.microsoft.com/office/drawing/2014/main" id="{7BB02DC9-9C70-4B9C-A120-F8198A3EAC6E}"/>
                </a:ext>
              </a:extLst>
            </p:cNvPr>
            <p:cNvSpPr txBox="1"/>
            <p:nvPr/>
          </p:nvSpPr>
          <p:spPr>
            <a:xfrm>
              <a:off x="12344401" y="311555"/>
              <a:ext cx="20878799" cy="2215991"/>
            </a:xfrm>
            <a:prstGeom prst="rect">
              <a:avLst/>
            </a:prstGeom>
            <a:noFill/>
          </p:spPr>
          <p:txBody>
            <a:bodyPr wrap="square" rtlCol="0">
              <a:spAutoFit/>
            </a:bodyPr>
            <a:lstStyle/>
            <a:p>
              <a:pPr>
                <a:spcBef>
                  <a:spcPts val="1200"/>
                </a:spcBef>
              </a:pPr>
              <a:r>
                <a:rPr lang="en-AU" sz="13800" b="1" cap="small" dirty="0">
                  <a:solidFill>
                    <a:schemeClr val="bg1"/>
                  </a:solidFill>
                  <a:latin typeface="Arial Nova" panose="020B0504020202020204" pitchFamily="34" charset="0"/>
                </a:rPr>
                <a:t>Never Tell Me the Odds!</a:t>
              </a:r>
              <a:endParaRPr lang="en-AU" sz="6400" b="1" dirty="0">
                <a:solidFill>
                  <a:schemeClr val="bg1"/>
                </a:solidFill>
                <a:latin typeface="Arial Nova" panose="020B0504020202020204" pitchFamily="34" charset="0"/>
              </a:endParaRPr>
            </a:p>
          </p:txBody>
        </p:sp>
        <p:sp>
          <p:nvSpPr>
            <p:cNvPr id="10" name="Rectangle 9">
              <a:extLst>
                <a:ext uri="{FF2B5EF4-FFF2-40B4-BE49-F238E27FC236}">
                  <a16:creationId xmlns:a16="http://schemas.microsoft.com/office/drawing/2014/main" id="{903A08DE-2701-41CD-9948-68BB66D72EC6}"/>
                </a:ext>
              </a:extLst>
            </p:cNvPr>
            <p:cNvSpPr/>
            <p:nvPr/>
          </p:nvSpPr>
          <p:spPr>
            <a:xfrm>
              <a:off x="12344401" y="2732421"/>
              <a:ext cx="37903744" cy="1077218"/>
            </a:xfrm>
            <a:prstGeom prst="rect">
              <a:avLst/>
            </a:prstGeom>
          </p:spPr>
          <p:txBody>
            <a:bodyPr wrap="square">
              <a:spAutoFit/>
            </a:bodyPr>
            <a:lstStyle/>
            <a:p>
              <a:r>
                <a:rPr lang="en-AU" sz="6400" dirty="0">
                  <a:solidFill>
                    <a:schemeClr val="bg1"/>
                  </a:solidFill>
                  <a:latin typeface="Arial Nova" panose="020B0504020202020204" pitchFamily="34" charset="0"/>
                </a:rPr>
                <a:t>What were the chances that the St. Louis Blues could go from Second-Last to Winning the Stanley Cup?</a:t>
              </a:r>
              <a:endParaRPr lang="en-AU" sz="6400" dirty="0"/>
            </a:p>
          </p:txBody>
        </p:sp>
      </p:grpSp>
      <p:grpSp>
        <p:nvGrpSpPr>
          <p:cNvPr id="1033" name="Group 1032">
            <a:extLst>
              <a:ext uri="{FF2B5EF4-FFF2-40B4-BE49-F238E27FC236}">
                <a16:creationId xmlns:a16="http://schemas.microsoft.com/office/drawing/2014/main" id="{B963A264-B263-48D8-BB3B-60D4E9636AF4}"/>
              </a:ext>
            </a:extLst>
          </p:cNvPr>
          <p:cNvGrpSpPr/>
          <p:nvPr/>
        </p:nvGrpSpPr>
        <p:grpSpPr>
          <a:xfrm>
            <a:off x="283629" y="5153287"/>
            <a:ext cx="16344957" cy="23210133"/>
            <a:chOff x="151805" y="5153287"/>
            <a:chExt cx="16344957" cy="23210133"/>
          </a:xfrm>
          <a:solidFill>
            <a:srgbClr val="002F87"/>
          </a:solidFill>
        </p:grpSpPr>
        <p:grpSp>
          <p:nvGrpSpPr>
            <p:cNvPr id="1032" name="Group 1031">
              <a:extLst>
                <a:ext uri="{FF2B5EF4-FFF2-40B4-BE49-F238E27FC236}">
                  <a16:creationId xmlns:a16="http://schemas.microsoft.com/office/drawing/2014/main" id="{7D1EE916-13D1-4624-BD80-60F960E2E10F}"/>
                </a:ext>
              </a:extLst>
            </p:cNvPr>
            <p:cNvGrpSpPr/>
            <p:nvPr/>
          </p:nvGrpSpPr>
          <p:grpSpPr>
            <a:xfrm>
              <a:off x="151805" y="5153287"/>
              <a:ext cx="16344957" cy="23210133"/>
              <a:chOff x="151805" y="5153287"/>
              <a:chExt cx="14168253" cy="23210133"/>
            </a:xfrm>
            <a:grpFill/>
          </p:grpSpPr>
          <p:grpSp>
            <p:nvGrpSpPr>
              <p:cNvPr id="1025" name="Group 1024">
                <a:extLst>
                  <a:ext uri="{FF2B5EF4-FFF2-40B4-BE49-F238E27FC236}">
                    <a16:creationId xmlns:a16="http://schemas.microsoft.com/office/drawing/2014/main" id="{222DAA67-F1AD-4B31-B0F6-BDFE52CC0630}"/>
                  </a:ext>
                </a:extLst>
              </p:cNvPr>
              <p:cNvGrpSpPr/>
              <p:nvPr/>
            </p:nvGrpSpPr>
            <p:grpSpPr>
              <a:xfrm>
                <a:off x="151805" y="5153287"/>
                <a:ext cx="14168253" cy="23210133"/>
                <a:chOff x="151805" y="5153287"/>
                <a:chExt cx="14168253" cy="23210133"/>
              </a:xfrm>
              <a:grpFill/>
            </p:grpSpPr>
            <p:grpSp>
              <p:nvGrpSpPr>
                <p:cNvPr id="1024" name="Group 1023">
                  <a:extLst>
                    <a:ext uri="{FF2B5EF4-FFF2-40B4-BE49-F238E27FC236}">
                      <a16:creationId xmlns:a16="http://schemas.microsoft.com/office/drawing/2014/main" id="{263B4FF6-7DBB-4B1C-A4D1-7A466A96AF1D}"/>
                    </a:ext>
                  </a:extLst>
                </p:cNvPr>
                <p:cNvGrpSpPr/>
                <p:nvPr/>
              </p:nvGrpSpPr>
              <p:grpSpPr>
                <a:xfrm>
                  <a:off x="151805" y="5153287"/>
                  <a:ext cx="14135693" cy="10513433"/>
                  <a:chOff x="151805" y="5153287"/>
                  <a:chExt cx="14135695" cy="10513433"/>
                </a:xfrm>
                <a:grpFill/>
              </p:grpSpPr>
              <p:sp>
                <p:nvSpPr>
                  <p:cNvPr id="11" name="Rectangle: Rounded Corners 10">
                    <a:extLst>
                      <a:ext uri="{FF2B5EF4-FFF2-40B4-BE49-F238E27FC236}">
                        <a16:creationId xmlns:a16="http://schemas.microsoft.com/office/drawing/2014/main" id="{A5E5040B-A31F-4C70-9759-5F79362E0354}"/>
                      </a:ext>
                    </a:extLst>
                  </p:cNvPr>
                  <p:cNvSpPr/>
                  <p:nvPr/>
                </p:nvSpPr>
                <p:spPr>
                  <a:xfrm>
                    <a:off x="151805" y="5153287"/>
                    <a:ext cx="14135695" cy="10513433"/>
                  </a:xfrm>
                  <a:prstGeom prst="roundRect">
                    <a:avLst>
                      <a:gd name="adj" fmla="val 3415"/>
                    </a:avLst>
                  </a:prstGeom>
                  <a:grpFill/>
                  <a:ln w="1270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87E2ECE2-8DD2-4938-8B6E-BC09ECC0C77A}"/>
                      </a:ext>
                    </a:extLst>
                  </p:cNvPr>
                  <p:cNvSpPr txBox="1"/>
                  <p:nvPr/>
                </p:nvSpPr>
                <p:spPr>
                  <a:xfrm>
                    <a:off x="494704" y="5358272"/>
                    <a:ext cx="13335595" cy="830997"/>
                  </a:xfrm>
                  <a:prstGeom prst="rect">
                    <a:avLst/>
                  </a:prstGeom>
                  <a:grpFill/>
                </p:spPr>
                <p:txBody>
                  <a:bodyPr wrap="square" rtlCol="0">
                    <a:spAutoFit/>
                  </a:bodyPr>
                  <a:lstStyle/>
                  <a:p>
                    <a:r>
                      <a:rPr lang="en-AU" sz="4800" b="1" dirty="0">
                        <a:solidFill>
                          <a:schemeClr val="bg1"/>
                        </a:solidFill>
                      </a:rPr>
                      <a:t>Introduction</a:t>
                    </a:r>
                  </a:p>
                </p:txBody>
              </p:sp>
              <p:cxnSp>
                <p:nvCxnSpPr>
                  <p:cNvPr id="14" name="Straight Connector 13">
                    <a:extLst>
                      <a:ext uri="{FF2B5EF4-FFF2-40B4-BE49-F238E27FC236}">
                        <a16:creationId xmlns:a16="http://schemas.microsoft.com/office/drawing/2014/main" id="{02162C3F-6416-4071-B7DD-9142B70A0A06}"/>
                      </a:ext>
                    </a:extLst>
                  </p:cNvPr>
                  <p:cNvCxnSpPr>
                    <a:cxnSpLocks/>
                  </p:cNvCxnSpPr>
                  <p:nvPr/>
                </p:nvCxnSpPr>
                <p:spPr>
                  <a:xfrm>
                    <a:off x="151805" y="6529345"/>
                    <a:ext cx="14135695" cy="0"/>
                  </a:xfrm>
                  <a:prstGeom prst="line">
                    <a:avLst/>
                  </a:prstGeom>
                  <a:grpFill/>
                  <a:ln w="127000">
                    <a:solidFill>
                      <a:srgbClr val="E7E200"/>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58F9B86-21FF-4E3E-8B6F-F4D9E8E8E6D2}"/>
                      </a:ext>
                    </a:extLst>
                  </p:cNvPr>
                  <p:cNvSpPr txBox="1"/>
                  <p:nvPr/>
                </p:nvSpPr>
                <p:spPr>
                  <a:xfrm>
                    <a:off x="494704" y="6933205"/>
                    <a:ext cx="13480376" cy="8433078"/>
                  </a:xfrm>
                  <a:prstGeom prst="rect">
                    <a:avLst/>
                  </a:prstGeom>
                  <a:grpFill/>
                </p:spPr>
                <p:txBody>
                  <a:bodyPr wrap="square" rtlCol="0">
                    <a:spAutoFit/>
                  </a:bodyPr>
                  <a:lstStyle/>
                  <a:p>
                    <a:pPr algn="just">
                      <a:spcAft>
                        <a:spcPts val="1800"/>
                      </a:spcAft>
                    </a:pPr>
                    <a:r>
                      <a:rPr lang="en-AU" sz="3200" dirty="0">
                        <a:solidFill>
                          <a:schemeClr val="bg1"/>
                        </a:solidFill>
                        <a:latin typeface="Arial Nova" panose="020B0504020202020204" pitchFamily="34" charset="0"/>
                        <a:cs typeface="Arial" panose="020B0604020202020204" pitchFamily="34" charset="0"/>
                      </a:rPr>
                      <a:t>The National Hockey League comprised 31 teams in the 2018/19 season. The St. Louis Blues, based out of Missouri, were the team that took home the Stanley Cup after the long playoffs series.</a:t>
                    </a:r>
                  </a:p>
                  <a:p>
                    <a:pPr algn="just">
                      <a:spcAft>
                        <a:spcPts val="1800"/>
                      </a:spcAft>
                    </a:pPr>
                    <a:r>
                      <a:rPr lang="en-AU" sz="3200" dirty="0">
                        <a:solidFill>
                          <a:schemeClr val="bg1"/>
                        </a:solidFill>
                        <a:latin typeface="Arial Nova" panose="020B0504020202020204" pitchFamily="34" charset="0"/>
                        <a:cs typeface="Arial" panose="020B0604020202020204" pitchFamily="34" charset="0"/>
                      </a:rPr>
                      <a:t>What made the St. Louis Blues winning the Stanley Cup so exceptional was that they were ranked 30</a:t>
                    </a:r>
                    <a:r>
                      <a:rPr lang="en-AU" sz="3200" baseline="30000" dirty="0">
                        <a:solidFill>
                          <a:schemeClr val="bg1"/>
                        </a:solidFill>
                        <a:latin typeface="Arial Nova" panose="020B0504020202020204" pitchFamily="34" charset="0"/>
                        <a:cs typeface="Arial" panose="020B0604020202020204" pitchFamily="34" charset="0"/>
                      </a:rPr>
                      <a:t>th</a:t>
                    </a:r>
                    <a:r>
                      <a:rPr lang="en-AU" sz="3200" dirty="0">
                        <a:solidFill>
                          <a:schemeClr val="bg1"/>
                        </a:solidFill>
                        <a:latin typeface="Arial Nova" panose="020B0504020202020204" pitchFamily="34" charset="0"/>
                        <a:cs typeface="Arial" panose="020B0604020202020204" pitchFamily="34" charset="0"/>
                      </a:rPr>
                      <a:t> out of 31 teams in the League after their 25</a:t>
                    </a:r>
                    <a:r>
                      <a:rPr lang="en-AU" sz="3200" baseline="30000" dirty="0">
                        <a:solidFill>
                          <a:schemeClr val="bg1"/>
                        </a:solidFill>
                        <a:latin typeface="Arial Nova" panose="020B0504020202020204" pitchFamily="34" charset="0"/>
                        <a:cs typeface="Arial" panose="020B0604020202020204" pitchFamily="34" charset="0"/>
                      </a:rPr>
                      <a:t>th</a:t>
                    </a:r>
                    <a:r>
                      <a:rPr lang="en-AU" sz="3200" dirty="0">
                        <a:solidFill>
                          <a:schemeClr val="bg1"/>
                        </a:solidFill>
                        <a:latin typeface="Arial Nova" panose="020B0504020202020204" pitchFamily="34" charset="0"/>
                        <a:cs typeface="Arial" panose="020B0604020202020204" pitchFamily="34" charset="0"/>
                      </a:rPr>
                      <a:t> game, which was 14</a:t>
                    </a:r>
                    <a:r>
                      <a:rPr lang="en-AU" sz="3200" baseline="30000" dirty="0">
                        <a:solidFill>
                          <a:schemeClr val="bg1"/>
                        </a:solidFill>
                        <a:latin typeface="Arial Nova" panose="020B0504020202020204" pitchFamily="34" charset="0"/>
                        <a:cs typeface="Arial" panose="020B0604020202020204" pitchFamily="34" charset="0"/>
                      </a:rPr>
                      <a:t>th</a:t>
                    </a:r>
                    <a:r>
                      <a:rPr lang="en-AU" sz="3200" dirty="0">
                        <a:solidFill>
                          <a:schemeClr val="bg1"/>
                        </a:solidFill>
                        <a:latin typeface="Arial Nova" panose="020B0504020202020204" pitchFamily="34" charset="0"/>
                        <a:cs typeface="Arial" panose="020B0604020202020204" pitchFamily="34" charset="0"/>
                      </a:rPr>
                      <a:t> out of 15 in the Western Conference and 7</a:t>
                    </a:r>
                    <a:r>
                      <a:rPr lang="en-AU" sz="3200" baseline="30000" dirty="0">
                        <a:solidFill>
                          <a:schemeClr val="bg1"/>
                        </a:solidFill>
                        <a:latin typeface="Arial Nova" panose="020B0504020202020204" pitchFamily="34" charset="0"/>
                        <a:cs typeface="Arial" panose="020B0604020202020204" pitchFamily="34" charset="0"/>
                      </a:rPr>
                      <a:t>th</a:t>
                    </a:r>
                    <a:r>
                      <a:rPr lang="en-AU" sz="3200" dirty="0">
                        <a:solidFill>
                          <a:schemeClr val="bg1"/>
                        </a:solidFill>
                        <a:latin typeface="Arial Nova" panose="020B0504020202020204" pitchFamily="34" charset="0"/>
                        <a:cs typeface="Arial" panose="020B0604020202020204" pitchFamily="34" charset="0"/>
                      </a:rPr>
                      <a:t> out of 7 in the Central Division. From this point, the Blues managed to turn around their season to make it to the playoffs and eventually won the Stanley Cup. By their 50</a:t>
                    </a:r>
                    <a:r>
                      <a:rPr lang="en-AU" sz="3200" baseline="30000" dirty="0">
                        <a:solidFill>
                          <a:schemeClr val="bg1"/>
                        </a:solidFill>
                        <a:latin typeface="Arial Nova" panose="020B0504020202020204" pitchFamily="34" charset="0"/>
                        <a:cs typeface="Arial" panose="020B0604020202020204" pitchFamily="34" charset="0"/>
                      </a:rPr>
                      <a:t>th</a:t>
                    </a:r>
                    <a:r>
                      <a:rPr lang="en-AU" sz="3200" dirty="0">
                        <a:solidFill>
                          <a:schemeClr val="bg1"/>
                        </a:solidFill>
                        <a:latin typeface="Arial Nova" panose="020B0504020202020204" pitchFamily="34" charset="0"/>
                        <a:cs typeface="Arial" panose="020B0604020202020204" pitchFamily="34" charset="0"/>
                      </a:rPr>
                      <a:t> game they were ranked 20</a:t>
                    </a:r>
                    <a:r>
                      <a:rPr lang="en-AU" sz="3200" baseline="30000" dirty="0">
                        <a:solidFill>
                          <a:schemeClr val="bg1"/>
                        </a:solidFill>
                        <a:latin typeface="Arial Nova" panose="020B0504020202020204" pitchFamily="34" charset="0"/>
                        <a:cs typeface="Arial" panose="020B0604020202020204" pitchFamily="34" charset="0"/>
                      </a:rPr>
                      <a:t>th</a:t>
                    </a:r>
                    <a:r>
                      <a:rPr lang="en-AU" sz="3200" dirty="0">
                        <a:solidFill>
                          <a:schemeClr val="bg1"/>
                        </a:solidFill>
                        <a:latin typeface="Arial Nova" panose="020B0504020202020204" pitchFamily="34" charset="0"/>
                        <a:cs typeface="Arial" panose="020B0604020202020204" pitchFamily="34" charset="0"/>
                      </a:rPr>
                      <a:t> in the League, 10</a:t>
                    </a:r>
                    <a:r>
                      <a:rPr lang="en-AU" sz="3200" baseline="30000" dirty="0">
                        <a:solidFill>
                          <a:schemeClr val="bg1"/>
                        </a:solidFill>
                        <a:latin typeface="Arial Nova" panose="020B0504020202020204" pitchFamily="34" charset="0"/>
                        <a:cs typeface="Arial" panose="020B0604020202020204" pitchFamily="34" charset="0"/>
                      </a:rPr>
                      <a:t>th</a:t>
                    </a:r>
                    <a:r>
                      <a:rPr lang="en-AU" sz="3200" dirty="0">
                        <a:solidFill>
                          <a:schemeClr val="bg1"/>
                        </a:solidFill>
                        <a:latin typeface="Arial Nova" panose="020B0504020202020204" pitchFamily="34" charset="0"/>
                        <a:cs typeface="Arial" panose="020B0604020202020204" pitchFamily="34" charset="0"/>
                      </a:rPr>
                      <a:t> in Conference, and 6</a:t>
                    </a:r>
                    <a:r>
                      <a:rPr lang="en-AU" sz="3200" baseline="30000" dirty="0">
                        <a:solidFill>
                          <a:schemeClr val="bg1"/>
                        </a:solidFill>
                        <a:latin typeface="Arial Nova" panose="020B0504020202020204" pitchFamily="34" charset="0"/>
                        <a:cs typeface="Arial" panose="020B0604020202020204" pitchFamily="34" charset="0"/>
                      </a:rPr>
                      <a:t>th</a:t>
                    </a:r>
                    <a:r>
                      <a:rPr lang="en-AU" sz="3200" dirty="0">
                        <a:solidFill>
                          <a:schemeClr val="bg1"/>
                        </a:solidFill>
                        <a:latin typeface="Arial Nova" panose="020B0504020202020204" pitchFamily="34" charset="0"/>
                        <a:cs typeface="Arial" panose="020B0604020202020204" pitchFamily="34" charset="0"/>
                      </a:rPr>
                      <a:t> in Division. By the end of the regular season, 82 games, they clinched a playoffs position from 3</a:t>
                    </a:r>
                    <a:r>
                      <a:rPr lang="en-AU" sz="3200" baseline="30000" dirty="0">
                        <a:solidFill>
                          <a:schemeClr val="bg1"/>
                        </a:solidFill>
                        <a:latin typeface="Arial Nova" panose="020B0504020202020204" pitchFamily="34" charset="0"/>
                        <a:cs typeface="Arial" panose="020B0604020202020204" pitchFamily="34" charset="0"/>
                      </a:rPr>
                      <a:t>rd</a:t>
                    </a:r>
                    <a:r>
                      <a:rPr lang="en-AU" sz="3200" dirty="0">
                        <a:solidFill>
                          <a:schemeClr val="bg1"/>
                        </a:solidFill>
                        <a:latin typeface="Arial Nova" panose="020B0504020202020204" pitchFamily="34" charset="0"/>
                        <a:cs typeface="Arial" panose="020B0604020202020204" pitchFamily="34" charset="0"/>
                      </a:rPr>
                      <a:t> in the Division, 5</a:t>
                    </a:r>
                    <a:r>
                      <a:rPr lang="en-AU" sz="3200" baseline="30000" dirty="0">
                        <a:solidFill>
                          <a:schemeClr val="bg1"/>
                        </a:solidFill>
                        <a:latin typeface="Arial Nova" panose="020B0504020202020204" pitchFamily="34" charset="0"/>
                        <a:cs typeface="Arial" panose="020B0604020202020204" pitchFamily="34" charset="0"/>
                      </a:rPr>
                      <a:t>th</a:t>
                    </a:r>
                    <a:r>
                      <a:rPr lang="en-AU" sz="3200" dirty="0">
                        <a:solidFill>
                          <a:schemeClr val="bg1"/>
                        </a:solidFill>
                        <a:latin typeface="Arial Nova" panose="020B0504020202020204" pitchFamily="34" charset="0"/>
                        <a:cs typeface="Arial" panose="020B0604020202020204" pitchFamily="34" charset="0"/>
                      </a:rPr>
                      <a:t> in Conference, and 11</a:t>
                    </a:r>
                    <a:r>
                      <a:rPr lang="en-AU" sz="3200" baseline="30000" dirty="0">
                        <a:solidFill>
                          <a:schemeClr val="bg1"/>
                        </a:solidFill>
                        <a:latin typeface="Arial Nova" panose="020B0504020202020204" pitchFamily="34" charset="0"/>
                        <a:cs typeface="Arial" panose="020B0604020202020204" pitchFamily="34" charset="0"/>
                      </a:rPr>
                      <a:t>th</a:t>
                    </a:r>
                    <a:r>
                      <a:rPr lang="en-AU" sz="3200" dirty="0">
                        <a:solidFill>
                          <a:schemeClr val="bg1"/>
                        </a:solidFill>
                        <a:latin typeface="Arial Nova" panose="020B0504020202020204" pitchFamily="34" charset="0"/>
                        <a:cs typeface="Arial" panose="020B0604020202020204" pitchFamily="34" charset="0"/>
                      </a:rPr>
                      <a:t> in League.</a:t>
                    </a:r>
                  </a:p>
                  <a:p>
                    <a:pPr algn="just">
                      <a:spcAft>
                        <a:spcPts val="1800"/>
                      </a:spcAft>
                    </a:pPr>
                    <a:r>
                      <a:rPr lang="en-AU" sz="3200" dirty="0">
                        <a:solidFill>
                          <a:schemeClr val="bg1"/>
                        </a:solidFill>
                        <a:latin typeface="Arial Nova" panose="020B0504020202020204" pitchFamily="34" charset="0"/>
                        <a:cs typeface="Arial" panose="020B0604020202020204" pitchFamily="34" charset="0"/>
                      </a:rPr>
                      <a:t>But exactly how unlikely was this turn around? After games 25 and 50, what were the St Louis Blues chances of making it to the playoffs and eventually winning the Stanley Cup? How does this compare to their chances at the end of the season? What were the chances of the St Louis Blues winning the Stanley Cup after games 25 and 50? Did this change compared to game 82?</a:t>
                    </a:r>
                    <a:endParaRPr lang="en-AU" sz="3600" dirty="0">
                      <a:solidFill>
                        <a:schemeClr val="bg1"/>
                      </a:solidFill>
                      <a:latin typeface="Arial Nova" panose="020B0504020202020204" pitchFamily="34" charset="0"/>
                      <a:cs typeface="Arial" panose="020B0604020202020204" pitchFamily="34" charset="0"/>
                    </a:endParaRPr>
                  </a:p>
                </p:txBody>
              </p:sp>
            </p:grpSp>
            <p:grpSp>
              <p:nvGrpSpPr>
                <p:cNvPr id="150" name="Group 149">
                  <a:extLst>
                    <a:ext uri="{FF2B5EF4-FFF2-40B4-BE49-F238E27FC236}">
                      <a16:creationId xmlns:a16="http://schemas.microsoft.com/office/drawing/2014/main" id="{E64E7A62-2F5E-418F-9ECA-C48A91520CCA}"/>
                    </a:ext>
                  </a:extLst>
                </p:cNvPr>
                <p:cNvGrpSpPr/>
                <p:nvPr/>
              </p:nvGrpSpPr>
              <p:grpSpPr>
                <a:xfrm>
                  <a:off x="151805" y="16017209"/>
                  <a:ext cx="14168253" cy="12346211"/>
                  <a:chOff x="94653" y="16017209"/>
                  <a:chExt cx="14168257" cy="12346211"/>
                </a:xfrm>
                <a:grpFill/>
              </p:grpSpPr>
              <p:sp>
                <p:nvSpPr>
                  <p:cNvPr id="22" name="Rectangle: Rounded Corners 21">
                    <a:extLst>
                      <a:ext uri="{FF2B5EF4-FFF2-40B4-BE49-F238E27FC236}">
                        <a16:creationId xmlns:a16="http://schemas.microsoft.com/office/drawing/2014/main" id="{B272832B-CA70-43E1-BC62-97FBD70A4451}"/>
                      </a:ext>
                    </a:extLst>
                  </p:cNvPr>
                  <p:cNvSpPr/>
                  <p:nvPr/>
                </p:nvSpPr>
                <p:spPr>
                  <a:xfrm>
                    <a:off x="127215" y="16017209"/>
                    <a:ext cx="14135695" cy="12346211"/>
                  </a:xfrm>
                  <a:prstGeom prst="roundRect">
                    <a:avLst>
                      <a:gd name="adj" fmla="val 3415"/>
                    </a:avLst>
                  </a:prstGeom>
                  <a:grpFill/>
                  <a:ln w="1270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Arial Nova" panose="020B0504020202020204" pitchFamily="34" charset="0"/>
                    </a:endParaRPr>
                  </a:p>
                </p:txBody>
              </p:sp>
              <p:cxnSp>
                <p:nvCxnSpPr>
                  <p:cNvPr id="24" name="Straight Connector 23">
                    <a:extLst>
                      <a:ext uri="{FF2B5EF4-FFF2-40B4-BE49-F238E27FC236}">
                        <a16:creationId xmlns:a16="http://schemas.microsoft.com/office/drawing/2014/main" id="{70CFA6B3-DD5C-4578-A541-9B86149E235F}"/>
                      </a:ext>
                    </a:extLst>
                  </p:cNvPr>
                  <p:cNvCxnSpPr/>
                  <p:nvPr/>
                </p:nvCxnSpPr>
                <p:spPr>
                  <a:xfrm>
                    <a:off x="94653" y="17240250"/>
                    <a:ext cx="14135695" cy="0"/>
                  </a:xfrm>
                  <a:prstGeom prst="line">
                    <a:avLst/>
                  </a:prstGeom>
                  <a:grpFill/>
                  <a:ln w="127000">
                    <a:solidFill>
                      <a:srgbClr val="E7E20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B8CAAF4-1230-4310-8CD0-C2D65E369427}"/>
                      </a:ext>
                    </a:extLst>
                  </p:cNvPr>
                  <p:cNvSpPr txBox="1"/>
                  <p:nvPr/>
                </p:nvSpPr>
                <p:spPr>
                  <a:xfrm>
                    <a:off x="494702" y="16152315"/>
                    <a:ext cx="13335595" cy="830997"/>
                  </a:xfrm>
                  <a:prstGeom prst="rect">
                    <a:avLst/>
                  </a:prstGeom>
                  <a:grpFill/>
                </p:spPr>
                <p:txBody>
                  <a:bodyPr wrap="square" rtlCol="0">
                    <a:spAutoFit/>
                  </a:bodyPr>
                  <a:lstStyle/>
                  <a:p>
                    <a:r>
                      <a:rPr lang="en-AU" sz="4800" b="1" dirty="0">
                        <a:solidFill>
                          <a:schemeClr val="bg1"/>
                        </a:solidFill>
                      </a:rPr>
                      <a:t>Season Structure</a:t>
                    </a:r>
                  </a:p>
                </p:txBody>
              </p:sp>
              <p:sp>
                <p:nvSpPr>
                  <p:cNvPr id="26" name="TextBox 25">
                    <a:extLst>
                      <a:ext uri="{FF2B5EF4-FFF2-40B4-BE49-F238E27FC236}">
                        <a16:creationId xmlns:a16="http://schemas.microsoft.com/office/drawing/2014/main" id="{6BE7418B-5882-4CDD-ADB0-BEC8F6F9675B}"/>
                      </a:ext>
                    </a:extLst>
                  </p:cNvPr>
                  <p:cNvSpPr txBox="1"/>
                  <p:nvPr/>
                </p:nvSpPr>
                <p:spPr>
                  <a:xfrm>
                    <a:off x="494704" y="17650681"/>
                    <a:ext cx="13480376" cy="4262705"/>
                  </a:xfrm>
                  <a:prstGeom prst="rect">
                    <a:avLst/>
                  </a:prstGeom>
                  <a:grpFill/>
                </p:spPr>
                <p:txBody>
                  <a:bodyPr wrap="square" rtlCol="0">
                    <a:spAutoFit/>
                  </a:bodyPr>
                  <a:lstStyle/>
                  <a:p>
                    <a:pPr algn="just">
                      <a:spcAft>
                        <a:spcPts val="1800"/>
                      </a:spcAft>
                    </a:pPr>
                    <a:r>
                      <a:rPr lang="en-AU" sz="3200" dirty="0">
                        <a:solidFill>
                          <a:schemeClr val="bg1"/>
                        </a:solidFill>
                        <a:latin typeface="Arial Nova" panose="020B0504020202020204" pitchFamily="34" charset="0"/>
                      </a:rPr>
                      <a:t>Unlike many other sports, the NHL doesn’t strictly have rounds. As each team played 82 games in the regular season, this number does not divide evenly into the approximately 26 weeks that the season spans. As such, number of games played was used to calculate ranking position at given points within the season.</a:t>
                    </a:r>
                  </a:p>
                  <a:p>
                    <a:pPr algn="just">
                      <a:spcAft>
                        <a:spcPts val="1800"/>
                      </a:spcAft>
                    </a:pPr>
                    <a:r>
                      <a:rPr lang="en-AU" sz="3200" dirty="0">
                        <a:solidFill>
                          <a:schemeClr val="bg1"/>
                        </a:solidFill>
                        <a:latin typeface="Arial Nova" panose="020B0504020202020204" pitchFamily="34" charset="0"/>
                      </a:rPr>
                      <a:t>The NHL finals series brings together the two conferences within the League; Western and Eastern. The winners of the playoffs series within each conference then play each other in the Stanley Cup finals series. In each finals matchup, both teams play up to seven games, with the team to reach 4 wins progressing to the next stage.</a:t>
                    </a:r>
                    <a:endParaRPr lang="en-AU" sz="3600" dirty="0">
                      <a:solidFill>
                        <a:schemeClr val="bg1"/>
                      </a:solidFill>
                      <a:latin typeface="Arial Nova" panose="020B0504020202020204" pitchFamily="34" charset="0"/>
                    </a:endParaRPr>
                  </a:p>
                </p:txBody>
              </p:sp>
            </p:grpSp>
          </p:grpSp>
          <p:grpSp>
            <p:nvGrpSpPr>
              <p:cNvPr id="1029" name="Group 1028">
                <a:extLst>
                  <a:ext uri="{FF2B5EF4-FFF2-40B4-BE49-F238E27FC236}">
                    <a16:creationId xmlns:a16="http://schemas.microsoft.com/office/drawing/2014/main" id="{86D6879D-2C0D-48C8-BB01-15A11B9BB24D}"/>
                  </a:ext>
                </a:extLst>
              </p:cNvPr>
              <p:cNvGrpSpPr/>
              <p:nvPr/>
            </p:nvGrpSpPr>
            <p:grpSpPr>
              <a:xfrm>
                <a:off x="384511" y="22405827"/>
                <a:ext cx="13670281" cy="5667381"/>
                <a:chOff x="384511" y="22405827"/>
                <a:chExt cx="13670281" cy="5667381"/>
              </a:xfrm>
              <a:grpFill/>
            </p:grpSpPr>
            <p:grpSp>
              <p:nvGrpSpPr>
                <p:cNvPr id="148" name="Group 147">
                  <a:extLst>
                    <a:ext uri="{FF2B5EF4-FFF2-40B4-BE49-F238E27FC236}">
                      <a16:creationId xmlns:a16="http://schemas.microsoft.com/office/drawing/2014/main" id="{3671173A-126B-4180-87FC-216F2B44739B}"/>
                    </a:ext>
                  </a:extLst>
                </p:cNvPr>
                <p:cNvGrpSpPr/>
                <p:nvPr/>
              </p:nvGrpSpPr>
              <p:grpSpPr>
                <a:xfrm>
                  <a:off x="384511" y="22405827"/>
                  <a:ext cx="13670281" cy="5667381"/>
                  <a:chOff x="384511" y="22405827"/>
                  <a:chExt cx="13670281" cy="5667381"/>
                </a:xfrm>
                <a:grpFill/>
              </p:grpSpPr>
              <p:grpSp>
                <p:nvGrpSpPr>
                  <p:cNvPr id="138" name="Group 137">
                    <a:extLst>
                      <a:ext uri="{FF2B5EF4-FFF2-40B4-BE49-F238E27FC236}">
                        <a16:creationId xmlns:a16="http://schemas.microsoft.com/office/drawing/2014/main" id="{2B313DB4-0D88-4FF2-85EA-84BE4236EEE2}"/>
                      </a:ext>
                    </a:extLst>
                  </p:cNvPr>
                  <p:cNvGrpSpPr/>
                  <p:nvPr/>
                </p:nvGrpSpPr>
                <p:grpSpPr>
                  <a:xfrm>
                    <a:off x="384511" y="22926463"/>
                    <a:ext cx="13670281" cy="5146745"/>
                    <a:chOff x="239438" y="22405031"/>
                    <a:chExt cx="13590859" cy="5146745"/>
                  </a:xfrm>
                  <a:grpFill/>
                </p:grpSpPr>
                <p:grpSp>
                  <p:nvGrpSpPr>
                    <p:cNvPr id="101" name="Group 100">
                      <a:extLst>
                        <a:ext uri="{FF2B5EF4-FFF2-40B4-BE49-F238E27FC236}">
                          <a16:creationId xmlns:a16="http://schemas.microsoft.com/office/drawing/2014/main" id="{A7E134DC-A4BF-439B-9324-42A34AE1B7A9}"/>
                        </a:ext>
                      </a:extLst>
                    </p:cNvPr>
                    <p:cNvGrpSpPr/>
                    <p:nvPr/>
                  </p:nvGrpSpPr>
                  <p:grpSpPr>
                    <a:xfrm>
                      <a:off x="6207529" y="22405031"/>
                      <a:ext cx="7622768" cy="5146745"/>
                      <a:chOff x="6207529" y="22405031"/>
                      <a:chExt cx="7622768" cy="5146745"/>
                    </a:xfrm>
                    <a:grpFill/>
                  </p:grpSpPr>
                  <p:grpSp>
                    <p:nvGrpSpPr>
                      <p:cNvPr id="100" name="Group 99">
                        <a:extLst>
                          <a:ext uri="{FF2B5EF4-FFF2-40B4-BE49-F238E27FC236}">
                            <a16:creationId xmlns:a16="http://schemas.microsoft.com/office/drawing/2014/main" id="{2D64BB74-82FF-496F-B00B-3369ED19608C}"/>
                          </a:ext>
                        </a:extLst>
                      </p:cNvPr>
                      <p:cNvGrpSpPr/>
                      <p:nvPr/>
                    </p:nvGrpSpPr>
                    <p:grpSpPr>
                      <a:xfrm>
                        <a:off x="6207529" y="22405031"/>
                        <a:ext cx="7622768" cy="5146745"/>
                        <a:chOff x="6207529" y="22405031"/>
                        <a:chExt cx="7622768" cy="5146745"/>
                      </a:xfrm>
                      <a:grpFill/>
                    </p:grpSpPr>
                    <p:grpSp>
                      <p:nvGrpSpPr>
                        <p:cNvPr id="67" name="Group 66">
                          <a:extLst>
                            <a:ext uri="{FF2B5EF4-FFF2-40B4-BE49-F238E27FC236}">
                              <a16:creationId xmlns:a16="http://schemas.microsoft.com/office/drawing/2014/main" id="{D6305898-ECA7-4587-A0AA-A07A143314C1}"/>
                            </a:ext>
                          </a:extLst>
                        </p:cNvPr>
                        <p:cNvGrpSpPr/>
                        <p:nvPr/>
                      </p:nvGrpSpPr>
                      <p:grpSpPr>
                        <a:xfrm>
                          <a:off x="6207529" y="22405031"/>
                          <a:ext cx="7622768" cy="2886149"/>
                          <a:chOff x="6207529" y="22405031"/>
                          <a:chExt cx="7622768" cy="2886149"/>
                        </a:xfrm>
                        <a:grpFill/>
                      </p:grpSpPr>
                      <p:grpSp>
                        <p:nvGrpSpPr>
                          <p:cNvPr id="62" name="Group 61">
                            <a:extLst>
                              <a:ext uri="{FF2B5EF4-FFF2-40B4-BE49-F238E27FC236}">
                                <a16:creationId xmlns:a16="http://schemas.microsoft.com/office/drawing/2014/main" id="{6F6E01E8-A7EC-41A3-AE04-F70E9523778A}"/>
                              </a:ext>
                            </a:extLst>
                          </p:cNvPr>
                          <p:cNvGrpSpPr/>
                          <p:nvPr/>
                        </p:nvGrpSpPr>
                        <p:grpSpPr>
                          <a:xfrm>
                            <a:off x="6207529" y="22405031"/>
                            <a:ext cx="7622768" cy="2886149"/>
                            <a:chOff x="6207529" y="22405031"/>
                            <a:chExt cx="7622768" cy="2886149"/>
                          </a:xfrm>
                          <a:grpFill/>
                        </p:grpSpPr>
                        <p:grpSp>
                          <p:nvGrpSpPr>
                            <p:cNvPr id="60" name="Group 59">
                              <a:extLst>
                                <a:ext uri="{FF2B5EF4-FFF2-40B4-BE49-F238E27FC236}">
                                  <a16:creationId xmlns:a16="http://schemas.microsoft.com/office/drawing/2014/main" id="{B9747363-F46E-491A-BD3C-ADE84B138763}"/>
                                </a:ext>
                              </a:extLst>
                            </p:cNvPr>
                            <p:cNvGrpSpPr/>
                            <p:nvPr/>
                          </p:nvGrpSpPr>
                          <p:grpSpPr>
                            <a:xfrm>
                              <a:off x="6207529" y="22405031"/>
                              <a:ext cx="7622768" cy="2886149"/>
                              <a:chOff x="6207529" y="22405031"/>
                              <a:chExt cx="7622768" cy="2886149"/>
                            </a:xfrm>
                            <a:grpFill/>
                          </p:grpSpPr>
                          <p:grpSp>
                            <p:nvGrpSpPr>
                              <p:cNvPr id="44" name="Group 43">
                                <a:extLst>
                                  <a:ext uri="{FF2B5EF4-FFF2-40B4-BE49-F238E27FC236}">
                                    <a16:creationId xmlns:a16="http://schemas.microsoft.com/office/drawing/2014/main" id="{BF319F2C-1FF4-4946-A308-600EA61AF77E}"/>
                                  </a:ext>
                                </a:extLst>
                              </p:cNvPr>
                              <p:cNvGrpSpPr/>
                              <p:nvPr/>
                            </p:nvGrpSpPr>
                            <p:grpSpPr>
                              <a:xfrm>
                                <a:off x="6207529" y="23188229"/>
                                <a:ext cx="5592586" cy="2102951"/>
                                <a:chOff x="6207527" y="23096187"/>
                                <a:chExt cx="7062158" cy="2516609"/>
                              </a:xfrm>
                              <a:grpFill/>
                            </p:grpSpPr>
                            <p:grpSp>
                              <p:nvGrpSpPr>
                                <p:cNvPr id="31" name="Group 30">
                                  <a:extLst>
                                    <a:ext uri="{FF2B5EF4-FFF2-40B4-BE49-F238E27FC236}">
                                      <a16:creationId xmlns:a16="http://schemas.microsoft.com/office/drawing/2014/main" id="{C582A386-0E16-408C-84CE-6CDF2026160B}"/>
                                    </a:ext>
                                  </a:extLst>
                                </p:cNvPr>
                                <p:cNvGrpSpPr/>
                                <p:nvPr/>
                              </p:nvGrpSpPr>
                              <p:grpSpPr>
                                <a:xfrm>
                                  <a:off x="6207527" y="24675544"/>
                                  <a:ext cx="2054730" cy="937252"/>
                                  <a:chOff x="5808863" y="24206918"/>
                                  <a:chExt cx="2852058" cy="1273629"/>
                                </a:xfrm>
                                <a:grpFill/>
                              </p:grpSpPr>
                              <p:sp>
                                <p:nvSpPr>
                                  <p:cNvPr id="27" name="Rectangle: Rounded Corners 26">
                                    <a:extLst>
                                      <a:ext uri="{FF2B5EF4-FFF2-40B4-BE49-F238E27FC236}">
                                        <a16:creationId xmlns:a16="http://schemas.microsoft.com/office/drawing/2014/main" id="{83086B99-9F96-4C4F-B34E-88A0CDCBA4CD}"/>
                                      </a:ext>
                                    </a:extLst>
                                  </p:cNvPr>
                                  <p:cNvSpPr/>
                                  <p:nvPr/>
                                </p:nvSpPr>
                                <p:spPr>
                                  <a:xfrm>
                                    <a:off x="5808863" y="24206918"/>
                                    <a:ext cx="2852058" cy="1273629"/>
                                  </a:xfrm>
                                  <a:prstGeom prst="roundRect">
                                    <a:avLst>
                                      <a:gd name="adj" fmla="val 10684"/>
                                    </a:avLst>
                                  </a:prstGeom>
                                  <a:grp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9" name="Straight Connector 28">
                                    <a:extLst>
                                      <a:ext uri="{FF2B5EF4-FFF2-40B4-BE49-F238E27FC236}">
                                        <a16:creationId xmlns:a16="http://schemas.microsoft.com/office/drawing/2014/main" id="{BA9FD50C-E988-4259-AEFB-5BCFD5951348}"/>
                                      </a:ext>
                                    </a:extLst>
                                  </p:cNvPr>
                                  <p:cNvCxnSpPr>
                                    <a:stCxn id="27" idx="1"/>
                                    <a:endCxn id="27" idx="3"/>
                                  </p:cNvCxnSpPr>
                                  <p:nvPr/>
                                </p:nvCxnSpPr>
                                <p:spPr>
                                  <a:xfrm>
                                    <a:off x="5808863" y="24843733"/>
                                    <a:ext cx="2852058"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DD66C7FB-CDC7-40A8-9D94-30AD06D6FE96}"/>
                                    </a:ext>
                                  </a:extLst>
                                </p:cNvPr>
                                <p:cNvGrpSpPr/>
                                <p:nvPr/>
                              </p:nvGrpSpPr>
                              <p:grpSpPr>
                                <a:xfrm>
                                  <a:off x="8787441" y="24675544"/>
                                  <a:ext cx="2054730" cy="937252"/>
                                  <a:chOff x="5808863" y="24206918"/>
                                  <a:chExt cx="2852058" cy="1273629"/>
                                </a:xfrm>
                                <a:grpFill/>
                              </p:grpSpPr>
                              <p:sp>
                                <p:nvSpPr>
                                  <p:cNvPr id="36" name="Rectangle: Rounded Corners 35">
                                    <a:extLst>
                                      <a:ext uri="{FF2B5EF4-FFF2-40B4-BE49-F238E27FC236}">
                                        <a16:creationId xmlns:a16="http://schemas.microsoft.com/office/drawing/2014/main" id="{17E00195-6E18-4D13-BC5A-9BEFBDF69AB3}"/>
                                      </a:ext>
                                    </a:extLst>
                                  </p:cNvPr>
                                  <p:cNvSpPr/>
                                  <p:nvPr/>
                                </p:nvSpPr>
                                <p:spPr>
                                  <a:xfrm>
                                    <a:off x="5808863" y="24206918"/>
                                    <a:ext cx="2852058" cy="1273629"/>
                                  </a:xfrm>
                                  <a:prstGeom prst="roundRect">
                                    <a:avLst>
                                      <a:gd name="adj" fmla="val 10684"/>
                                    </a:avLst>
                                  </a:prstGeom>
                                  <a:solidFill>
                                    <a:srgbClr val="0046C4">
                                      <a:alpha val="50196"/>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7" name="Straight Connector 36">
                                    <a:extLst>
                                      <a:ext uri="{FF2B5EF4-FFF2-40B4-BE49-F238E27FC236}">
                                        <a16:creationId xmlns:a16="http://schemas.microsoft.com/office/drawing/2014/main" id="{A7467C6F-73AE-4709-9DFA-B7CCF5AF544B}"/>
                                      </a:ext>
                                    </a:extLst>
                                  </p:cNvPr>
                                  <p:cNvCxnSpPr>
                                    <a:stCxn id="36" idx="1"/>
                                    <a:endCxn id="36" idx="3"/>
                                  </p:cNvCxnSpPr>
                                  <p:nvPr/>
                                </p:nvCxnSpPr>
                                <p:spPr>
                                  <a:xfrm>
                                    <a:off x="5808863" y="24843733"/>
                                    <a:ext cx="2852058"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C6CB40E6-5A51-4C32-835C-3DE3DFDF2590}"/>
                                    </a:ext>
                                  </a:extLst>
                                </p:cNvPr>
                                <p:cNvGrpSpPr/>
                                <p:nvPr/>
                              </p:nvGrpSpPr>
                              <p:grpSpPr>
                                <a:xfrm>
                                  <a:off x="11214955" y="23096187"/>
                                  <a:ext cx="2054730" cy="937252"/>
                                  <a:chOff x="5808863" y="23445926"/>
                                  <a:chExt cx="2852058" cy="1273629"/>
                                </a:xfrm>
                                <a:grpFill/>
                              </p:grpSpPr>
                              <p:sp>
                                <p:nvSpPr>
                                  <p:cNvPr id="39" name="Rectangle: Rounded Corners 38">
                                    <a:extLst>
                                      <a:ext uri="{FF2B5EF4-FFF2-40B4-BE49-F238E27FC236}">
                                        <a16:creationId xmlns:a16="http://schemas.microsoft.com/office/drawing/2014/main" id="{7727962D-C31E-4B13-8F6D-BD3A57C8B108}"/>
                                      </a:ext>
                                    </a:extLst>
                                  </p:cNvPr>
                                  <p:cNvSpPr/>
                                  <p:nvPr/>
                                </p:nvSpPr>
                                <p:spPr>
                                  <a:xfrm>
                                    <a:off x="5808863" y="23445926"/>
                                    <a:ext cx="2852058" cy="1273629"/>
                                  </a:xfrm>
                                  <a:prstGeom prst="roundRect">
                                    <a:avLst>
                                      <a:gd name="adj" fmla="val 10684"/>
                                    </a:avLst>
                                  </a:prstGeom>
                                  <a:solidFill>
                                    <a:srgbClr val="0046C4">
                                      <a:alpha val="50196"/>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0" name="Straight Connector 39">
                                    <a:extLst>
                                      <a:ext uri="{FF2B5EF4-FFF2-40B4-BE49-F238E27FC236}">
                                        <a16:creationId xmlns:a16="http://schemas.microsoft.com/office/drawing/2014/main" id="{5A0DD8F2-E1C5-488F-B516-DEF942994818}"/>
                                      </a:ext>
                                    </a:extLst>
                                  </p:cNvPr>
                                  <p:cNvCxnSpPr>
                                    <a:stCxn id="39" idx="1"/>
                                    <a:endCxn id="39" idx="3"/>
                                  </p:cNvCxnSpPr>
                                  <p:nvPr/>
                                </p:nvCxnSpPr>
                                <p:spPr>
                                  <a:xfrm>
                                    <a:off x="5808863" y="24082725"/>
                                    <a:ext cx="2852058"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sp>
                            <p:nvSpPr>
                              <p:cNvPr id="56" name="Rectangle: Rounded Corners 55">
                                <a:extLst>
                                  <a:ext uri="{FF2B5EF4-FFF2-40B4-BE49-F238E27FC236}">
                                    <a16:creationId xmlns:a16="http://schemas.microsoft.com/office/drawing/2014/main" id="{244F736F-6AB8-4E46-877F-397B01579322}"/>
                                  </a:ext>
                                </a:extLst>
                              </p:cNvPr>
                              <p:cNvSpPr/>
                              <p:nvPr/>
                            </p:nvSpPr>
                            <p:spPr>
                              <a:xfrm>
                                <a:off x="12203138" y="22405031"/>
                                <a:ext cx="1627159" cy="783195"/>
                              </a:xfrm>
                              <a:prstGeom prst="roundRect">
                                <a:avLst>
                                  <a:gd name="adj" fmla="val 10684"/>
                                </a:avLst>
                              </a:prstGeom>
                              <a:solidFill>
                                <a:srgbClr val="0046C4">
                                  <a:alpha val="50196"/>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cxnSp>
                          <p:nvCxnSpPr>
                            <p:cNvPr id="57" name="Straight Connector 56">
                              <a:extLst>
                                <a:ext uri="{FF2B5EF4-FFF2-40B4-BE49-F238E27FC236}">
                                  <a16:creationId xmlns:a16="http://schemas.microsoft.com/office/drawing/2014/main" id="{F6EB6FEF-155D-40D2-84A0-BDCB98BE1633}"/>
                                </a:ext>
                              </a:extLst>
                            </p:cNvPr>
                            <p:cNvCxnSpPr>
                              <a:stCxn id="56" idx="1"/>
                              <a:endCxn id="56" idx="3"/>
                            </p:cNvCxnSpPr>
                            <p:nvPr/>
                          </p:nvCxnSpPr>
                          <p:spPr>
                            <a:xfrm>
                              <a:off x="12203138" y="22796629"/>
                              <a:ext cx="1627159"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705593CB-AE4B-4821-8C24-2B22FBA989BE}"/>
                              </a:ext>
                            </a:extLst>
                          </p:cNvPr>
                          <p:cNvGrpSpPr/>
                          <p:nvPr/>
                        </p:nvGrpSpPr>
                        <p:grpSpPr>
                          <a:xfrm>
                            <a:off x="12203138" y="23803790"/>
                            <a:ext cx="1627159" cy="783195"/>
                            <a:chOff x="12203138" y="23803790"/>
                            <a:chExt cx="1627159" cy="783195"/>
                          </a:xfrm>
                          <a:grpFill/>
                        </p:grpSpPr>
                        <p:sp>
                          <p:nvSpPr>
                            <p:cNvPr id="58" name="Rectangle: Rounded Corners 57">
                              <a:extLst>
                                <a:ext uri="{FF2B5EF4-FFF2-40B4-BE49-F238E27FC236}">
                                  <a16:creationId xmlns:a16="http://schemas.microsoft.com/office/drawing/2014/main" id="{CB4AE12E-4AA7-43CC-BEE6-531ED9757660}"/>
                                </a:ext>
                              </a:extLst>
                            </p:cNvPr>
                            <p:cNvSpPr/>
                            <p:nvPr/>
                          </p:nvSpPr>
                          <p:spPr>
                            <a:xfrm>
                              <a:off x="12203138" y="23803790"/>
                              <a:ext cx="1627159" cy="783195"/>
                            </a:xfrm>
                            <a:prstGeom prst="roundRect">
                              <a:avLst>
                                <a:gd name="adj" fmla="val 10684"/>
                              </a:avLst>
                            </a:prstGeom>
                            <a:solidFill>
                              <a:srgbClr val="0046C4">
                                <a:alpha val="50196"/>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9" name="Straight Connector 58">
                              <a:extLst>
                                <a:ext uri="{FF2B5EF4-FFF2-40B4-BE49-F238E27FC236}">
                                  <a16:creationId xmlns:a16="http://schemas.microsoft.com/office/drawing/2014/main" id="{86BB0C66-CB29-4CE9-AD85-0C5BC53C4C3A}"/>
                                </a:ext>
                              </a:extLst>
                            </p:cNvPr>
                            <p:cNvCxnSpPr>
                              <a:stCxn id="58" idx="1"/>
                              <a:endCxn id="58" idx="3"/>
                            </p:cNvCxnSpPr>
                            <p:nvPr/>
                          </p:nvCxnSpPr>
                          <p:spPr>
                            <a:xfrm>
                              <a:off x="12203138" y="24195388"/>
                              <a:ext cx="1627159"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grpSp>
                      <p:nvGrpSpPr>
                        <p:cNvPr id="78" name="Group 77">
                          <a:extLst>
                            <a:ext uri="{FF2B5EF4-FFF2-40B4-BE49-F238E27FC236}">
                              <a16:creationId xmlns:a16="http://schemas.microsoft.com/office/drawing/2014/main" id="{6915AFAD-6B38-43F8-B066-83D2B691CF87}"/>
                            </a:ext>
                          </a:extLst>
                        </p:cNvPr>
                        <p:cNvGrpSpPr/>
                        <p:nvPr/>
                      </p:nvGrpSpPr>
                      <p:grpSpPr>
                        <a:xfrm>
                          <a:off x="10172956" y="25369822"/>
                          <a:ext cx="3657341" cy="2181954"/>
                          <a:chOff x="10172956" y="25369822"/>
                          <a:chExt cx="3657341" cy="2181954"/>
                        </a:xfrm>
                        <a:grpFill/>
                      </p:grpSpPr>
                      <p:grpSp>
                        <p:nvGrpSpPr>
                          <p:cNvPr id="75" name="Group 74">
                            <a:extLst>
                              <a:ext uri="{FF2B5EF4-FFF2-40B4-BE49-F238E27FC236}">
                                <a16:creationId xmlns:a16="http://schemas.microsoft.com/office/drawing/2014/main" id="{B074F0C7-0D79-462B-B466-9FD8E68C5F23}"/>
                              </a:ext>
                            </a:extLst>
                          </p:cNvPr>
                          <p:cNvGrpSpPr/>
                          <p:nvPr/>
                        </p:nvGrpSpPr>
                        <p:grpSpPr>
                          <a:xfrm>
                            <a:off x="10172956" y="25369822"/>
                            <a:ext cx="3657341" cy="2181954"/>
                            <a:chOff x="10172956" y="25369822"/>
                            <a:chExt cx="3657341" cy="2181954"/>
                          </a:xfrm>
                          <a:grpFill/>
                        </p:grpSpPr>
                        <p:grpSp>
                          <p:nvGrpSpPr>
                            <p:cNvPr id="72" name="Group 71">
                              <a:extLst>
                                <a:ext uri="{FF2B5EF4-FFF2-40B4-BE49-F238E27FC236}">
                                  <a16:creationId xmlns:a16="http://schemas.microsoft.com/office/drawing/2014/main" id="{457B436C-F59C-47FE-85C2-A898C36067CC}"/>
                                </a:ext>
                              </a:extLst>
                            </p:cNvPr>
                            <p:cNvGrpSpPr/>
                            <p:nvPr/>
                          </p:nvGrpSpPr>
                          <p:grpSpPr>
                            <a:xfrm>
                              <a:off x="10172956" y="25369822"/>
                              <a:ext cx="3657341" cy="2181954"/>
                              <a:chOff x="10172956" y="25369822"/>
                              <a:chExt cx="3657341" cy="2181954"/>
                            </a:xfrm>
                            <a:grpFill/>
                          </p:grpSpPr>
                          <p:sp>
                            <p:nvSpPr>
                              <p:cNvPr id="68" name="Rectangle: Rounded Corners 67">
                                <a:extLst>
                                  <a:ext uri="{FF2B5EF4-FFF2-40B4-BE49-F238E27FC236}">
                                    <a16:creationId xmlns:a16="http://schemas.microsoft.com/office/drawing/2014/main" id="{78859FC5-5692-4AF7-B975-C7E6CB0A0E12}"/>
                                  </a:ext>
                                </a:extLst>
                              </p:cNvPr>
                              <p:cNvSpPr/>
                              <p:nvPr/>
                            </p:nvSpPr>
                            <p:spPr>
                              <a:xfrm>
                                <a:off x="10172956" y="26153020"/>
                                <a:ext cx="1627159" cy="783195"/>
                              </a:xfrm>
                              <a:prstGeom prst="roundRect">
                                <a:avLst>
                                  <a:gd name="adj" fmla="val 10684"/>
                                </a:avLst>
                              </a:prstGeom>
                              <a:solidFill>
                                <a:srgbClr val="0046C4">
                                  <a:alpha val="50196"/>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Rectangle: Rounded Corners 68">
                                <a:extLst>
                                  <a:ext uri="{FF2B5EF4-FFF2-40B4-BE49-F238E27FC236}">
                                    <a16:creationId xmlns:a16="http://schemas.microsoft.com/office/drawing/2014/main" id="{CED4A931-7400-4882-9F6A-8BEA6E900B35}"/>
                                  </a:ext>
                                </a:extLst>
                              </p:cNvPr>
                              <p:cNvSpPr/>
                              <p:nvPr/>
                            </p:nvSpPr>
                            <p:spPr>
                              <a:xfrm>
                                <a:off x="12203138" y="25369822"/>
                                <a:ext cx="1627159" cy="783195"/>
                              </a:xfrm>
                              <a:prstGeom prst="roundRect">
                                <a:avLst>
                                  <a:gd name="adj" fmla="val 10684"/>
                                </a:avLst>
                              </a:prstGeom>
                              <a:solidFill>
                                <a:srgbClr val="0046C4">
                                  <a:alpha val="50196"/>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70" name="Straight Connector 69">
                                <a:extLst>
                                  <a:ext uri="{FF2B5EF4-FFF2-40B4-BE49-F238E27FC236}">
                                    <a16:creationId xmlns:a16="http://schemas.microsoft.com/office/drawing/2014/main" id="{087CC746-9AE1-48B6-BF9B-2E7343BE8039}"/>
                                  </a:ext>
                                </a:extLst>
                              </p:cNvPr>
                              <p:cNvCxnSpPr>
                                <a:stCxn id="69" idx="1"/>
                                <a:endCxn id="69" idx="3"/>
                              </p:cNvCxnSpPr>
                              <p:nvPr/>
                            </p:nvCxnSpPr>
                            <p:spPr>
                              <a:xfrm>
                                <a:off x="12203138" y="25761420"/>
                                <a:ext cx="1627159"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sp>
                            <p:nvSpPr>
                              <p:cNvPr id="71" name="Rectangle: Rounded Corners 70">
                                <a:extLst>
                                  <a:ext uri="{FF2B5EF4-FFF2-40B4-BE49-F238E27FC236}">
                                    <a16:creationId xmlns:a16="http://schemas.microsoft.com/office/drawing/2014/main" id="{4AC72E05-FE2C-416E-9DEA-31C04DDD966C}"/>
                                  </a:ext>
                                </a:extLst>
                              </p:cNvPr>
                              <p:cNvSpPr/>
                              <p:nvPr/>
                            </p:nvSpPr>
                            <p:spPr>
                              <a:xfrm>
                                <a:off x="12203138" y="26768581"/>
                                <a:ext cx="1627159" cy="783195"/>
                              </a:xfrm>
                              <a:prstGeom prst="roundRect">
                                <a:avLst>
                                  <a:gd name="adj" fmla="val 10684"/>
                                </a:avLst>
                              </a:prstGeom>
                              <a:solidFill>
                                <a:srgbClr val="0046C4">
                                  <a:alpha val="50196"/>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74" name="Straight Connector 73">
                              <a:extLst>
                                <a:ext uri="{FF2B5EF4-FFF2-40B4-BE49-F238E27FC236}">
                                  <a16:creationId xmlns:a16="http://schemas.microsoft.com/office/drawing/2014/main" id="{967AE367-877F-4AE4-8C15-FF8C0E786F7E}"/>
                                </a:ext>
                              </a:extLst>
                            </p:cNvPr>
                            <p:cNvCxnSpPr>
                              <a:cxnSpLocks/>
                            </p:cNvCxnSpPr>
                            <p:nvPr/>
                          </p:nvCxnSpPr>
                          <p:spPr>
                            <a:xfrm>
                              <a:off x="12200907" y="27160179"/>
                              <a:ext cx="1629390" cy="1"/>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cxnSp>
                        <p:nvCxnSpPr>
                          <p:cNvPr id="77" name="Straight Connector 76">
                            <a:extLst>
                              <a:ext uri="{FF2B5EF4-FFF2-40B4-BE49-F238E27FC236}">
                                <a16:creationId xmlns:a16="http://schemas.microsoft.com/office/drawing/2014/main" id="{302300FA-1A7D-4B6B-BD56-6D6F53BCCA21}"/>
                              </a:ext>
                            </a:extLst>
                          </p:cNvPr>
                          <p:cNvCxnSpPr/>
                          <p:nvPr/>
                        </p:nvCxnSpPr>
                        <p:spPr>
                          <a:xfrm>
                            <a:off x="10172956" y="26544617"/>
                            <a:ext cx="1627159"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cxnSp>
                      <p:nvCxnSpPr>
                        <p:cNvPr id="83" name="Connector: Elbow 82">
                          <a:extLst>
                            <a:ext uri="{FF2B5EF4-FFF2-40B4-BE49-F238E27FC236}">
                              <a16:creationId xmlns:a16="http://schemas.microsoft.com/office/drawing/2014/main" id="{37556224-0146-4B1A-9C3B-2CF82D88034A}"/>
                            </a:ext>
                          </a:extLst>
                        </p:cNvPr>
                        <p:cNvCxnSpPr>
                          <a:cxnSpLocks/>
                          <a:stCxn id="69" idx="1"/>
                          <a:endCxn id="68" idx="0"/>
                        </p:cNvCxnSpPr>
                        <p:nvPr/>
                      </p:nvCxnSpPr>
                      <p:spPr>
                        <a:xfrm rot="10800000" flipV="1">
                          <a:off x="10986536" y="25761420"/>
                          <a:ext cx="1216602" cy="391600"/>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97551BD9-618B-4133-A91F-3FF66C35ED27}"/>
                            </a:ext>
                          </a:extLst>
                        </p:cNvPr>
                        <p:cNvCxnSpPr>
                          <a:stCxn id="71" idx="1"/>
                          <a:endCxn id="68" idx="2"/>
                        </p:cNvCxnSpPr>
                        <p:nvPr/>
                      </p:nvCxnSpPr>
                      <p:spPr>
                        <a:xfrm rot="10800000">
                          <a:off x="10986536" y="26936215"/>
                          <a:ext cx="1216602" cy="223964"/>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E44C02D1-82A2-4FD5-9DAD-101608BE9842}"/>
                            </a:ext>
                          </a:extLst>
                        </p:cNvPr>
                        <p:cNvCxnSpPr>
                          <a:stCxn id="56" idx="1"/>
                          <a:endCxn id="39" idx="0"/>
                        </p:cNvCxnSpPr>
                        <p:nvPr/>
                      </p:nvCxnSpPr>
                      <p:spPr>
                        <a:xfrm rot="10800000" flipV="1">
                          <a:off x="10986536" y="22796629"/>
                          <a:ext cx="1216602" cy="391600"/>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B2E413C8-F14E-4A73-AFBF-06D870139D3B}"/>
                            </a:ext>
                          </a:extLst>
                        </p:cNvPr>
                        <p:cNvCxnSpPr>
                          <a:stCxn id="58" idx="1"/>
                          <a:endCxn id="39" idx="2"/>
                        </p:cNvCxnSpPr>
                        <p:nvPr/>
                      </p:nvCxnSpPr>
                      <p:spPr>
                        <a:xfrm rot="10800000">
                          <a:off x="10986536" y="23971424"/>
                          <a:ext cx="1216602" cy="223964"/>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486CDC00-5D6C-4030-AE18-8A342547336D}"/>
                            </a:ext>
                          </a:extLst>
                        </p:cNvPr>
                        <p:cNvCxnSpPr>
                          <a:stCxn id="39" idx="1"/>
                          <a:endCxn id="36" idx="0"/>
                        </p:cNvCxnSpPr>
                        <p:nvPr/>
                      </p:nvCxnSpPr>
                      <p:spPr>
                        <a:xfrm rot="10800000" flipV="1">
                          <a:off x="9064166" y="23579827"/>
                          <a:ext cx="1108790" cy="928158"/>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3B8E699F-F58F-44D1-893B-6951CD335462}"/>
                            </a:ext>
                          </a:extLst>
                        </p:cNvPr>
                        <p:cNvCxnSpPr>
                          <a:stCxn id="68" idx="1"/>
                          <a:endCxn id="36" idx="2"/>
                        </p:cNvCxnSpPr>
                        <p:nvPr/>
                      </p:nvCxnSpPr>
                      <p:spPr>
                        <a:xfrm rot="10800000">
                          <a:off x="9064166" y="25291180"/>
                          <a:ext cx="1108790" cy="1253438"/>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9" name="Straight Arrow Connector 98">
                        <a:extLst>
                          <a:ext uri="{FF2B5EF4-FFF2-40B4-BE49-F238E27FC236}">
                            <a16:creationId xmlns:a16="http://schemas.microsoft.com/office/drawing/2014/main" id="{6E292B19-ABDD-4764-971C-16405BA3D19A}"/>
                          </a:ext>
                        </a:extLst>
                      </p:cNvPr>
                      <p:cNvCxnSpPr>
                        <a:stCxn id="36" idx="1"/>
                        <a:endCxn id="27" idx="3"/>
                      </p:cNvCxnSpPr>
                      <p:nvPr/>
                    </p:nvCxnSpPr>
                    <p:spPr>
                      <a:xfrm flipH="1">
                        <a:off x="7834688" y="24899583"/>
                        <a:ext cx="415898" cy="0"/>
                      </a:xfrm>
                      <a:prstGeom prst="straightConnector1">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49D5F4F-F92B-4320-AC45-E26AA5D8E0FC}"/>
                        </a:ext>
                      </a:extLst>
                    </p:cNvPr>
                    <p:cNvGrpSpPr/>
                    <p:nvPr/>
                  </p:nvGrpSpPr>
                  <p:grpSpPr>
                    <a:xfrm flipH="1">
                      <a:off x="239438" y="22405031"/>
                      <a:ext cx="7595247" cy="5146745"/>
                      <a:chOff x="6207529" y="22405031"/>
                      <a:chExt cx="7622768" cy="5146745"/>
                    </a:xfrm>
                    <a:grpFill/>
                  </p:grpSpPr>
                  <p:grpSp>
                    <p:nvGrpSpPr>
                      <p:cNvPr id="103" name="Group 102">
                        <a:extLst>
                          <a:ext uri="{FF2B5EF4-FFF2-40B4-BE49-F238E27FC236}">
                            <a16:creationId xmlns:a16="http://schemas.microsoft.com/office/drawing/2014/main" id="{73FCD513-0E30-43BE-A815-6FCAFCDE9577}"/>
                          </a:ext>
                        </a:extLst>
                      </p:cNvPr>
                      <p:cNvGrpSpPr/>
                      <p:nvPr/>
                    </p:nvGrpSpPr>
                    <p:grpSpPr>
                      <a:xfrm>
                        <a:off x="6207529" y="22405031"/>
                        <a:ext cx="7622768" cy="5146745"/>
                        <a:chOff x="6207529" y="22405031"/>
                        <a:chExt cx="7622768" cy="5146745"/>
                      </a:xfrm>
                      <a:grpFill/>
                    </p:grpSpPr>
                    <p:grpSp>
                      <p:nvGrpSpPr>
                        <p:cNvPr id="105" name="Group 104">
                          <a:extLst>
                            <a:ext uri="{FF2B5EF4-FFF2-40B4-BE49-F238E27FC236}">
                              <a16:creationId xmlns:a16="http://schemas.microsoft.com/office/drawing/2014/main" id="{94F0DCF9-F975-4140-A68E-13A03746A86B}"/>
                            </a:ext>
                          </a:extLst>
                        </p:cNvPr>
                        <p:cNvGrpSpPr/>
                        <p:nvPr/>
                      </p:nvGrpSpPr>
                      <p:grpSpPr>
                        <a:xfrm>
                          <a:off x="6207529" y="22405031"/>
                          <a:ext cx="7622768" cy="2886149"/>
                          <a:chOff x="6207529" y="22405031"/>
                          <a:chExt cx="7622768" cy="2886149"/>
                        </a:xfrm>
                        <a:grpFill/>
                      </p:grpSpPr>
                      <p:grpSp>
                        <p:nvGrpSpPr>
                          <p:cNvPr id="121" name="Group 120">
                            <a:extLst>
                              <a:ext uri="{FF2B5EF4-FFF2-40B4-BE49-F238E27FC236}">
                                <a16:creationId xmlns:a16="http://schemas.microsoft.com/office/drawing/2014/main" id="{2AAE42A9-296E-4C03-9B2C-95E9E438E9A8}"/>
                              </a:ext>
                            </a:extLst>
                          </p:cNvPr>
                          <p:cNvGrpSpPr/>
                          <p:nvPr/>
                        </p:nvGrpSpPr>
                        <p:grpSpPr>
                          <a:xfrm>
                            <a:off x="6207529" y="22405031"/>
                            <a:ext cx="7622768" cy="2886149"/>
                            <a:chOff x="6207529" y="22405031"/>
                            <a:chExt cx="7622768" cy="2886149"/>
                          </a:xfrm>
                          <a:grpFill/>
                        </p:grpSpPr>
                        <p:grpSp>
                          <p:nvGrpSpPr>
                            <p:cNvPr id="125" name="Group 124">
                              <a:extLst>
                                <a:ext uri="{FF2B5EF4-FFF2-40B4-BE49-F238E27FC236}">
                                  <a16:creationId xmlns:a16="http://schemas.microsoft.com/office/drawing/2014/main" id="{9786731E-911B-48BC-BBCA-3A948951F01A}"/>
                                </a:ext>
                              </a:extLst>
                            </p:cNvPr>
                            <p:cNvGrpSpPr/>
                            <p:nvPr/>
                          </p:nvGrpSpPr>
                          <p:grpSpPr>
                            <a:xfrm>
                              <a:off x="6207529" y="22405031"/>
                              <a:ext cx="7622768" cy="2886149"/>
                              <a:chOff x="6207529" y="22405031"/>
                              <a:chExt cx="7622768" cy="2886149"/>
                            </a:xfrm>
                            <a:grpFill/>
                          </p:grpSpPr>
                          <p:grpSp>
                            <p:nvGrpSpPr>
                              <p:cNvPr id="127" name="Group 126">
                                <a:extLst>
                                  <a:ext uri="{FF2B5EF4-FFF2-40B4-BE49-F238E27FC236}">
                                    <a16:creationId xmlns:a16="http://schemas.microsoft.com/office/drawing/2014/main" id="{B5E8479D-5DA2-40FB-8650-C491E724D80D}"/>
                                  </a:ext>
                                </a:extLst>
                              </p:cNvPr>
                              <p:cNvGrpSpPr/>
                              <p:nvPr/>
                            </p:nvGrpSpPr>
                            <p:grpSpPr>
                              <a:xfrm>
                                <a:off x="6207529" y="23188229"/>
                                <a:ext cx="5592586" cy="2102951"/>
                                <a:chOff x="6207527" y="23096187"/>
                                <a:chExt cx="7062158" cy="2516609"/>
                              </a:xfrm>
                              <a:grpFill/>
                            </p:grpSpPr>
                            <p:grpSp>
                              <p:nvGrpSpPr>
                                <p:cNvPr id="129" name="Group 128">
                                  <a:extLst>
                                    <a:ext uri="{FF2B5EF4-FFF2-40B4-BE49-F238E27FC236}">
                                      <a16:creationId xmlns:a16="http://schemas.microsoft.com/office/drawing/2014/main" id="{E2A284A9-1764-4892-8F35-54990B2D5B13}"/>
                                    </a:ext>
                                  </a:extLst>
                                </p:cNvPr>
                                <p:cNvGrpSpPr/>
                                <p:nvPr/>
                              </p:nvGrpSpPr>
                              <p:grpSpPr>
                                <a:xfrm>
                                  <a:off x="6207527" y="24675544"/>
                                  <a:ext cx="2054730" cy="937252"/>
                                  <a:chOff x="5808863" y="24206918"/>
                                  <a:chExt cx="2852058" cy="1273629"/>
                                </a:xfrm>
                                <a:grpFill/>
                              </p:grpSpPr>
                              <p:sp>
                                <p:nvSpPr>
                                  <p:cNvPr id="136" name="Rectangle: Rounded Corners 135">
                                    <a:extLst>
                                      <a:ext uri="{FF2B5EF4-FFF2-40B4-BE49-F238E27FC236}">
                                        <a16:creationId xmlns:a16="http://schemas.microsoft.com/office/drawing/2014/main" id="{B642644C-75C5-4004-84CC-ED039DE6984F}"/>
                                      </a:ext>
                                    </a:extLst>
                                  </p:cNvPr>
                                  <p:cNvSpPr/>
                                  <p:nvPr/>
                                </p:nvSpPr>
                                <p:spPr>
                                  <a:xfrm>
                                    <a:off x="5808863" y="24206918"/>
                                    <a:ext cx="2852058" cy="1273629"/>
                                  </a:xfrm>
                                  <a:prstGeom prst="roundRect">
                                    <a:avLst>
                                      <a:gd name="adj" fmla="val 10684"/>
                                    </a:avLst>
                                  </a:prstGeom>
                                  <a:solidFill>
                                    <a:srgbClr val="0046C4">
                                      <a:alpha val="50196"/>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7" name="Straight Connector 136">
                                    <a:extLst>
                                      <a:ext uri="{FF2B5EF4-FFF2-40B4-BE49-F238E27FC236}">
                                        <a16:creationId xmlns:a16="http://schemas.microsoft.com/office/drawing/2014/main" id="{83A38496-F338-4B18-9023-34A20D624FA8}"/>
                                      </a:ext>
                                    </a:extLst>
                                  </p:cNvPr>
                                  <p:cNvCxnSpPr>
                                    <a:stCxn id="136" idx="1"/>
                                    <a:endCxn id="136" idx="3"/>
                                  </p:cNvCxnSpPr>
                                  <p:nvPr/>
                                </p:nvCxnSpPr>
                                <p:spPr>
                                  <a:xfrm>
                                    <a:off x="5808863" y="24843733"/>
                                    <a:ext cx="2852058"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4E0F3A9-8AD8-4573-8570-1EA83B1834E8}"/>
                                    </a:ext>
                                  </a:extLst>
                                </p:cNvPr>
                                <p:cNvGrpSpPr/>
                                <p:nvPr/>
                              </p:nvGrpSpPr>
                              <p:grpSpPr>
                                <a:xfrm>
                                  <a:off x="8787441" y="24675544"/>
                                  <a:ext cx="2054730" cy="937252"/>
                                  <a:chOff x="5808863" y="24206918"/>
                                  <a:chExt cx="2852058" cy="1273629"/>
                                </a:xfrm>
                                <a:grpFill/>
                              </p:grpSpPr>
                              <p:sp>
                                <p:nvSpPr>
                                  <p:cNvPr id="134" name="Rectangle: Rounded Corners 133">
                                    <a:extLst>
                                      <a:ext uri="{FF2B5EF4-FFF2-40B4-BE49-F238E27FC236}">
                                        <a16:creationId xmlns:a16="http://schemas.microsoft.com/office/drawing/2014/main" id="{BB7D0822-0EEF-4E08-A2DC-4568657DB9CF}"/>
                                      </a:ext>
                                    </a:extLst>
                                  </p:cNvPr>
                                  <p:cNvSpPr/>
                                  <p:nvPr/>
                                </p:nvSpPr>
                                <p:spPr>
                                  <a:xfrm>
                                    <a:off x="5808863" y="24206918"/>
                                    <a:ext cx="2852058" cy="1273629"/>
                                  </a:xfrm>
                                  <a:prstGeom prst="roundRect">
                                    <a:avLst>
                                      <a:gd name="adj" fmla="val 10684"/>
                                    </a:avLst>
                                  </a:prstGeom>
                                  <a:solidFill>
                                    <a:srgbClr val="0046C4">
                                      <a:alpha val="50196"/>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5" name="Straight Connector 134">
                                    <a:extLst>
                                      <a:ext uri="{FF2B5EF4-FFF2-40B4-BE49-F238E27FC236}">
                                        <a16:creationId xmlns:a16="http://schemas.microsoft.com/office/drawing/2014/main" id="{019595B8-AF7C-4794-8A07-0D91EE9303F6}"/>
                                      </a:ext>
                                    </a:extLst>
                                  </p:cNvPr>
                                  <p:cNvCxnSpPr>
                                    <a:stCxn id="134" idx="1"/>
                                    <a:endCxn id="134" idx="3"/>
                                  </p:cNvCxnSpPr>
                                  <p:nvPr/>
                                </p:nvCxnSpPr>
                                <p:spPr>
                                  <a:xfrm>
                                    <a:off x="5808863" y="24843733"/>
                                    <a:ext cx="2852058"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nvGrpSpPr>
                                <p:cNvPr id="131" name="Group 130">
                                  <a:extLst>
                                    <a:ext uri="{FF2B5EF4-FFF2-40B4-BE49-F238E27FC236}">
                                      <a16:creationId xmlns:a16="http://schemas.microsoft.com/office/drawing/2014/main" id="{E31BDABF-239D-4CD1-925A-7FBFDD03DEE7}"/>
                                    </a:ext>
                                  </a:extLst>
                                </p:cNvPr>
                                <p:cNvGrpSpPr/>
                                <p:nvPr/>
                              </p:nvGrpSpPr>
                              <p:grpSpPr>
                                <a:xfrm>
                                  <a:off x="11214955" y="23096187"/>
                                  <a:ext cx="2054730" cy="937252"/>
                                  <a:chOff x="5808863" y="23445926"/>
                                  <a:chExt cx="2852058" cy="1273629"/>
                                </a:xfrm>
                                <a:grpFill/>
                              </p:grpSpPr>
                              <p:sp>
                                <p:nvSpPr>
                                  <p:cNvPr id="132" name="Rectangle: Rounded Corners 131">
                                    <a:extLst>
                                      <a:ext uri="{FF2B5EF4-FFF2-40B4-BE49-F238E27FC236}">
                                        <a16:creationId xmlns:a16="http://schemas.microsoft.com/office/drawing/2014/main" id="{479A16F0-D97E-466A-B56C-B1B7903ED9B2}"/>
                                      </a:ext>
                                    </a:extLst>
                                  </p:cNvPr>
                                  <p:cNvSpPr/>
                                  <p:nvPr/>
                                </p:nvSpPr>
                                <p:spPr>
                                  <a:xfrm>
                                    <a:off x="5808863" y="23445926"/>
                                    <a:ext cx="2852058" cy="1273629"/>
                                  </a:xfrm>
                                  <a:prstGeom prst="roundRect">
                                    <a:avLst>
                                      <a:gd name="adj" fmla="val 10684"/>
                                    </a:avLst>
                                  </a:prstGeom>
                                  <a:solidFill>
                                    <a:srgbClr val="0046C4">
                                      <a:alpha val="50196"/>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3" name="Straight Connector 132">
                                    <a:extLst>
                                      <a:ext uri="{FF2B5EF4-FFF2-40B4-BE49-F238E27FC236}">
                                        <a16:creationId xmlns:a16="http://schemas.microsoft.com/office/drawing/2014/main" id="{D0CB75B6-6AC3-4BBB-AEB3-B4C43382E0DB}"/>
                                      </a:ext>
                                    </a:extLst>
                                  </p:cNvPr>
                                  <p:cNvCxnSpPr>
                                    <a:stCxn id="132" idx="1"/>
                                    <a:endCxn id="132" idx="3"/>
                                  </p:cNvCxnSpPr>
                                  <p:nvPr/>
                                </p:nvCxnSpPr>
                                <p:spPr>
                                  <a:xfrm>
                                    <a:off x="5808863" y="24082725"/>
                                    <a:ext cx="2852058"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sp>
                            <p:nvSpPr>
                              <p:cNvPr id="128" name="Rectangle: Rounded Corners 127">
                                <a:extLst>
                                  <a:ext uri="{FF2B5EF4-FFF2-40B4-BE49-F238E27FC236}">
                                    <a16:creationId xmlns:a16="http://schemas.microsoft.com/office/drawing/2014/main" id="{B3181312-0BF6-450F-88A8-C3D1F6EBE3CE}"/>
                                  </a:ext>
                                </a:extLst>
                              </p:cNvPr>
                              <p:cNvSpPr/>
                              <p:nvPr/>
                            </p:nvSpPr>
                            <p:spPr>
                              <a:xfrm>
                                <a:off x="12203138" y="22405031"/>
                                <a:ext cx="1627159" cy="783195"/>
                              </a:xfrm>
                              <a:prstGeom prst="roundRect">
                                <a:avLst>
                                  <a:gd name="adj" fmla="val 10684"/>
                                </a:avLst>
                              </a:prstGeom>
                              <a:solidFill>
                                <a:srgbClr val="0046C4">
                                  <a:alpha val="50196"/>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cxnSp>
                          <p:nvCxnSpPr>
                            <p:cNvPr id="126" name="Straight Connector 125">
                              <a:extLst>
                                <a:ext uri="{FF2B5EF4-FFF2-40B4-BE49-F238E27FC236}">
                                  <a16:creationId xmlns:a16="http://schemas.microsoft.com/office/drawing/2014/main" id="{11B36522-8C93-4E76-BCA9-59AD3B552BB4}"/>
                                </a:ext>
                              </a:extLst>
                            </p:cNvPr>
                            <p:cNvCxnSpPr>
                              <a:stCxn id="128" idx="1"/>
                              <a:endCxn id="128" idx="3"/>
                            </p:cNvCxnSpPr>
                            <p:nvPr/>
                          </p:nvCxnSpPr>
                          <p:spPr>
                            <a:xfrm>
                              <a:off x="12203138" y="22796629"/>
                              <a:ext cx="1627159"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1E2B10EC-2E95-4217-ABA0-8AA59C0F54DB}"/>
                              </a:ext>
                            </a:extLst>
                          </p:cNvPr>
                          <p:cNvGrpSpPr/>
                          <p:nvPr/>
                        </p:nvGrpSpPr>
                        <p:grpSpPr>
                          <a:xfrm>
                            <a:off x="12203138" y="23803790"/>
                            <a:ext cx="1627159" cy="783195"/>
                            <a:chOff x="12203138" y="23803790"/>
                            <a:chExt cx="1627159" cy="783195"/>
                          </a:xfrm>
                          <a:grpFill/>
                        </p:grpSpPr>
                        <p:sp>
                          <p:nvSpPr>
                            <p:cNvPr id="123" name="Rectangle: Rounded Corners 122">
                              <a:extLst>
                                <a:ext uri="{FF2B5EF4-FFF2-40B4-BE49-F238E27FC236}">
                                  <a16:creationId xmlns:a16="http://schemas.microsoft.com/office/drawing/2014/main" id="{4D5FC354-7CB5-42CF-9BF7-90FDEFA3DA06}"/>
                                </a:ext>
                              </a:extLst>
                            </p:cNvPr>
                            <p:cNvSpPr/>
                            <p:nvPr/>
                          </p:nvSpPr>
                          <p:spPr>
                            <a:xfrm>
                              <a:off x="12203138" y="23803790"/>
                              <a:ext cx="1627159" cy="783195"/>
                            </a:xfrm>
                            <a:prstGeom prst="roundRect">
                              <a:avLst>
                                <a:gd name="adj" fmla="val 10684"/>
                              </a:avLst>
                            </a:prstGeom>
                            <a:solidFill>
                              <a:srgbClr val="0046C4">
                                <a:alpha val="50196"/>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4" name="Straight Connector 123">
                              <a:extLst>
                                <a:ext uri="{FF2B5EF4-FFF2-40B4-BE49-F238E27FC236}">
                                  <a16:creationId xmlns:a16="http://schemas.microsoft.com/office/drawing/2014/main" id="{2B430E48-22F6-4615-9C57-B9A38278CAC8}"/>
                                </a:ext>
                              </a:extLst>
                            </p:cNvPr>
                            <p:cNvCxnSpPr>
                              <a:stCxn id="123" idx="1"/>
                              <a:endCxn id="123" idx="3"/>
                            </p:cNvCxnSpPr>
                            <p:nvPr/>
                          </p:nvCxnSpPr>
                          <p:spPr>
                            <a:xfrm>
                              <a:off x="12203138" y="24195388"/>
                              <a:ext cx="1627159"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grpSp>
                      <p:nvGrpSpPr>
                        <p:cNvPr id="106" name="Group 105">
                          <a:extLst>
                            <a:ext uri="{FF2B5EF4-FFF2-40B4-BE49-F238E27FC236}">
                              <a16:creationId xmlns:a16="http://schemas.microsoft.com/office/drawing/2014/main" id="{B5920CD8-A183-4261-B312-883F2C8BEBC2}"/>
                            </a:ext>
                          </a:extLst>
                        </p:cNvPr>
                        <p:cNvGrpSpPr/>
                        <p:nvPr/>
                      </p:nvGrpSpPr>
                      <p:grpSpPr>
                        <a:xfrm>
                          <a:off x="10172956" y="25369822"/>
                          <a:ext cx="3657341" cy="2181954"/>
                          <a:chOff x="10172956" y="25369822"/>
                          <a:chExt cx="3657341" cy="2181954"/>
                        </a:xfrm>
                        <a:grpFill/>
                      </p:grpSpPr>
                      <p:grpSp>
                        <p:nvGrpSpPr>
                          <p:cNvPr id="113" name="Group 112">
                            <a:extLst>
                              <a:ext uri="{FF2B5EF4-FFF2-40B4-BE49-F238E27FC236}">
                                <a16:creationId xmlns:a16="http://schemas.microsoft.com/office/drawing/2014/main" id="{36C7F420-7CA6-4526-A253-8B49A6B25853}"/>
                              </a:ext>
                            </a:extLst>
                          </p:cNvPr>
                          <p:cNvGrpSpPr/>
                          <p:nvPr/>
                        </p:nvGrpSpPr>
                        <p:grpSpPr>
                          <a:xfrm>
                            <a:off x="10172956" y="25369822"/>
                            <a:ext cx="3657341" cy="2181954"/>
                            <a:chOff x="10172956" y="25369822"/>
                            <a:chExt cx="3657341" cy="2181954"/>
                          </a:xfrm>
                          <a:grpFill/>
                        </p:grpSpPr>
                        <p:grpSp>
                          <p:nvGrpSpPr>
                            <p:cNvPr id="115" name="Group 114">
                              <a:extLst>
                                <a:ext uri="{FF2B5EF4-FFF2-40B4-BE49-F238E27FC236}">
                                  <a16:creationId xmlns:a16="http://schemas.microsoft.com/office/drawing/2014/main" id="{86353BE8-C711-4C18-86B7-FD3CEA1C5598}"/>
                                </a:ext>
                              </a:extLst>
                            </p:cNvPr>
                            <p:cNvGrpSpPr/>
                            <p:nvPr/>
                          </p:nvGrpSpPr>
                          <p:grpSpPr>
                            <a:xfrm>
                              <a:off x="10172956" y="25369822"/>
                              <a:ext cx="3657341" cy="2181954"/>
                              <a:chOff x="10172956" y="25369822"/>
                              <a:chExt cx="3657341" cy="2181954"/>
                            </a:xfrm>
                            <a:grpFill/>
                          </p:grpSpPr>
                          <p:sp>
                            <p:nvSpPr>
                              <p:cNvPr id="117" name="Rectangle: Rounded Corners 116">
                                <a:extLst>
                                  <a:ext uri="{FF2B5EF4-FFF2-40B4-BE49-F238E27FC236}">
                                    <a16:creationId xmlns:a16="http://schemas.microsoft.com/office/drawing/2014/main" id="{B0CB4E4C-D9EA-4FC1-886E-D2AD03014236}"/>
                                  </a:ext>
                                </a:extLst>
                              </p:cNvPr>
                              <p:cNvSpPr/>
                              <p:nvPr/>
                            </p:nvSpPr>
                            <p:spPr>
                              <a:xfrm>
                                <a:off x="10172956" y="26153020"/>
                                <a:ext cx="1627159" cy="783195"/>
                              </a:xfrm>
                              <a:prstGeom prst="roundRect">
                                <a:avLst>
                                  <a:gd name="adj" fmla="val 10684"/>
                                </a:avLst>
                              </a:prstGeom>
                              <a:solidFill>
                                <a:srgbClr val="0046C4">
                                  <a:alpha val="50196"/>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 name="Rectangle: Rounded Corners 117">
                                <a:extLst>
                                  <a:ext uri="{FF2B5EF4-FFF2-40B4-BE49-F238E27FC236}">
                                    <a16:creationId xmlns:a16="http://schemas.microsoft.com/office/drawing/2014/main" id="{778E0F81-69C3-4280-864D-B2E65A963195}"/>
                                  </a:ext>
                                </a:extLst>
                              </p:cNvPr>
                              <p:cNvSpPr/>
                              <p:nvPr/>
                            </p:nvSpPr>
                            <p:spPr>
                              <a:xfrm>
                                <a:off x="12203138" y="25369822"/>
                                <a:ext cx="1627159" cy="783195"/>
                              </a:xfrm>
                              <a:prstGeom prst="roundRect">
                                <a:avLst>
                                  <a:gd name="adj" fmla="val 10684"/>
                                </a:avLst>
                              </a:prstGeom>
                              <a:solidFill>
                                <a:srgbClr val="0046C4">
                                  <a:alpha val="50196"/>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19" name="Straight Connector 118">
                                <a:extLst>
                                  <a:ext uri="{FF2B5EF4-FFF2-40B4-BE49-F238E27FC236}">
                                    <a16:creationId xmlns:a16="http://schemas.microsoft.com/office/drawing/2014/main" id="{5E6A978E-10DB-4CDC-AEB1-2D36F45F100B}"/>
                                  </a:ext>
                                </a:extLst>
                              </p:cNvPr>
                              <p:cNvCxnSpPr>
                                <a:stCxn id="118" idx="1"/>
                                <a:endCxn id="118" idx="3"/>
                              </p:cNvCxnSpPr>
                              <p:nvPr/>
                            </p:nvCxnSpPr>
                            <p:spPr>
                              <a:xfrm>
                                <a:off x="12203138" y="25761420"/>
                                <a:ext cx="1627159"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sp>
                            <p:nvSpPr>
                              <p:cNvPr id="120" name="Rectangle: Rounded Corners 119">
                                <a:extLst>
                                  <a:ext uri="{FF2B5EF4-FFF2-40B4-BE49-F238E27FC236}">
                                    <a16:creationId xmlns:a16="http://schemas.microsoft.com/office/drawing/2014/main" id="{08D27B30-DBA8-4373-B3F4-7607A0A0B9F1}"/>
                                  </a:ext>
                                </a:extLst>
                              </p:cNvPr>
                              <p:cNvSpPr/>
                              <p:nvPr/>
                            </p:nvSpPr>
                            <p:spPr>
                              <a:xfrm>
                                <a:off x="12203138" y="26768581"/>
                                <a:ext cx="1627159" cy="783195"/>
                              </a:xfrm>
                              <a:prstGeom prst="roundRect">
                                <a:avLst>
                                  <a:gd name="adj" fmla="val 10684"/>
                                </a:avLst>
                              </a:prstGeom>
                              <a:solidFill>
                                <a:srgbClr val="0046C4">
                                  <a:alpha val="50196"/>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116" name="Straight Connector 115">
                              <a:extLst>
                                <a:ext uri="{FF2B5EF4-FFF2-40B4-BE49-F238E27FC236}">
                                  <a16:creationId xmlns:a16="http://schemas.microsoft.com/office/drawing/2014/main" id="{FAAF05BA-F4D3-4A12-B97D-1D994E0C6A11}"/>
                                </a:ext>
                              </a:extLst>
                            </p:cNvPr>
                            <p:cNvCxnSpPr>
                              <a:cxnSpLocks/>
                            </p:cNvCxnSpPr>
                            <p:nvPr/>
                          </p:nvCxnSpPr>
                          <p:spPr>
                            <a:xfrm>
                              <a:off x="12200907" y="27160179"/>
                              <a:ext cx="1629390" cy="1"/>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25E5ED32-791A-4488-B483-A6887FF76070}"/>
                              </a:ext>
                            </a:extLst>
                          </p:cNvPr>
                          <p:cNvCxnSpPr/>
                          <p:nvPr/>
                        </p:nvCxnSpPr>
                        <p:spPr>
                          <a:xfrm>
                            <a:off x="10172956" y="26544617"/>
                            <a:ext cx="1627159"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cxnSp>
                      <p:nvCxnSpPr>
                        <p:cNvPr id="107" name="Connector: Elbow 106">
                          <a:extLst>
                            <a:ext uri="{FF2B5EF4-FFF2-40B4-BE49-F238E27FC236}">
                              <a16:creationId xmlns:a16="http://schemas.microsoft.com/office/drawing/2014/main" id="{A063D703-19B5-420D-9740-F62D210A324F}"/>
                            </a:ext>
                          </a:extLst>
                        </p:cNvPr>
                        <p:cNvCxnSpPr>
                          <a:cxnSpLocks/>
                          <a:stCxn id="118" idx="1"/>
                          <a:endCxn id="117" idx="0"/>
                        </p:cNvCxnSpPr>
                        <p:nvPr/>
                      </p:nvCxnSpPr>
                      <p:spPr>
                        <a:xfrm rot="10800000" flipV="1">
                          <a:off x="10986536" y="25761420"/>
                          <a:ext cx="1216602" cy="391600"/>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108BB65D-5AF2-4CB7-9BCD-EC0CC9CB8D7E}"/>
                            </a:ext>
                          </a:extLst>
                        </p:cNvPr>
                        <p:cNvCxnSpPr>
                          <a:stCxn id="120" idx="1"/>
                          <a:endCxn id="117" idx="2"/>
                        </p:cNvCxnSpPr>
                        <p:nvPr/>
                      </p:nvCxnSpPr>
                      <p:spPr>
                        <a:xfrm rot="10800000">
                          <a:off x="10986536" y="26936215"/>
                          <a:ext cx="1216602" cy="223964"/>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2A0C082B-D09E-46F5-AF2A-BB8167EA0B1E}"/>
                            </a:ext>
                          </a:extLst>
                        </p:cNvPr>
                        <p:cNvCxnSpPr>
                          <a:stCxn id="128" idx="1"/>
                          <a:endCxn id="132" idx="0"/>
                        </p:cNvCxnSpPr>
                        <p:nvPr/>
                      </p:nvCxnSpPr>
                      <p:spPr>
                        <a:xfrm rot="10800000" flipV="1">
                          <a:off x="10986536" y="22796629"/>
                          <a:ext cx="1216602" cy="391600"/>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C28CB7B1-F18E-4CD7-8A32-B2227FE78B40}"/>
                            </a:ext>
                          </a:extLst>
                        </p:cNvPr>
                        <p:cNvCxnSpPr>
                          <a:stCxn id="123" idx="1"/>
                          <a:endCxn id="132" idx="2"/>
                        </p:cNvCxnSpPr>
                        <p:nvPr/>
                      </p:nvCxnSpPr>
                      <p:spPr>
                        <a:xfrm rot="10800000">
                          <a:off x="10986536" y="23971424"/>
                          <a:ext cx="1216602" cy="223964"/>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97977AA3-EFE3-4F05-9091-C647A6A52EA6}"/>
                            </a:ext>
                          </a:extLst>
                        </p:cNvPr>
                        <p:cNvCxnSpPr>
                          <a:stCxn id="132" idx="1"/>
                          <a:endCxn id="134" idx="0"/>
                        </p:cNvCxnSpPr>
                        <p:nvPr/>
                      </p:nvCxnSpPr>
                      <p:spPr>
                        <a:xfrm rot="10800000" flipV="1">
                          <a:off x="9064166" y="23579827"/>
                          <a:ext cx="1108790" cy="928158"/>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983AA15F-FA17-4203-9F88-07A76E6F9427}"/>
                            </a:ext>
                          </a:extLst>
                        </p:cNvPr>
                        <p:cNvCxnSpPr>
                          <a:stCxn id="117" idx="1"/>
                          <a:endCxn id="134" idx="2"/>
                        </p:cNvCxnSpPr>
                        <p:nvPr/>
                      </p:nvCxnSpPr>
                      <p:spPr>
                        <a:xfrm rot="10800000">
                          <a:off x="9064166" y="25291180"/>
                          <a:ext cx="1108790" cy="1253438"/>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4" name="Straight Arrow Connector 103">
                        <a:extLst>
                          <a:ext uri="{FF2B5EF4-FFF2-40B4-BE49-F238E27FC236}">
                            <a16:creationId xmlns:a16="http://schemas.microsoft.com/office/drawing/2014/main" id="{B800EACA-DD41-4C76-BBA1-DABED40EA4E9}"/>
                          </a:ext>
                        </a:extLst>
                      </p:cNvPr>
                      <p:cNvCxnSpPr>
                        <a:stCxn id="134" idx="1"/>
                        <a:endCxn id="136" idx="3"/>
                      </p:cNvCxnSpPr>
                      <p:nvPr/>
                    </p:nvCxnSpPr>
                    <p:spPr>
                      <a:xfrm flipH="1">
                        <a:off x="7834688" y="24899583"/>
                        <a:ext cx="415898" cy="0"/>
                      </a:xfrm>
                      <a:prstGeom prst="straightConnector1">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39" name="TextBox 138">
                    <a:extLst>
                      <a:ext uri="{FF2B5EF4-FFF2-40B4-BE49-F238E27FC236}">
                        <a16:creationId xmlns:a16="http://schemas.microsoft.com/office/drawing/2014/main" id="{CC2CCEA2-9C99-4058-B3E9-5D7E4FCB5BEF}"/>
                      </a:ext>
                    </a:extLst>
                  </p:cNvPr>
                  <p:cNvSpPr txBox="1"/>
                  <p:nvPr/>
                </p:nvSpPr>
                <p:spPr>
                  <a:xfrm>
                    <a:off x="399654" y="22405827"/>
                    <a:ext cx="1618641" cy="338554"/>
                  </a:xfrm>
                  <a:prstGeom prst="rect">
                    <a:avLst/>
                  </a:prstGeom>
                  <a:grpFill/>
                </p:spPr>
                <p:txBody>
                  <a:bodyPr wrap="square" rtlCol="0">
                    <a:spAutoFit/>
                  </a:bodyPr>
                  <a:lstStyle/>
                  <a:p>
                    <a:pPr algn="ctr"/>
                    <a:r>
                      <a:rPr lang="en-AU" sz="1600" dirty="0">
                        <a:solidFill>
                          <a:schemeClr val="bg1"/>
                        </a:solidFill>
                        <a:latin typeface="Arial Nova" panose="020B0504020202020204" pitchFamily="34" charset="0"/>
                      </a:rPr>
                      <a:t>First Round</a:t>
                    </a:r>
                  </a:p>
                </p:txBody>
              </p:sp>
              <p:sp>
                <p:nvSpPr>
                  <p:cNvPr id="140" name="TextBox 139">
                    <a:extLst>
                      <a:ext uri="{FF2B5EF4-FFF2-40B4-BE49-F238E27FC236}">
                        <a16:creationId xmlns:a16="http://schemas.microsoft.com/office/drawing/2014/main" id="{6619202A-1180-4F57-B247-F5CB99E3A9CB}"/>
                      </a:ext>
                    </a:extLst>
                  </p:cNvPr>
                  <p:cNvSpPr txBox="1"/>
                  <p:nvPr/>
                </p:nvSpPr>
                <p:spPr>
                  <a:xfrm>
                    <a:off x="2413849" y="22434924"/>
                    <a:ext cx="1630759" cy="338554"/>
                  </a:xfrm>
                  <a:prstGeom prst="rect">
                    <a:avLst/>
                  </a:prstGeom>
                  <a:grpFill/>
                </p:spPr>
                <p:txBody>
                  <a:bodyPr wrap="square" rtlCol="0">
                    <a:spAutoFit/>
                  </a:bodyPr>
                  <a:lstStyle/>
                  <a:p>
                    <a:pPr algn="ctr"/>
                    <a:r>
                      <a:rPr lang="en-AU" sz="1600" dirty="0">
                        <a:solidFill>
                          <a:schemeClr val="bg1"/>
                        </a:solidFill>
                        <a:latin typeface="Arial Nova" panose="020B0504020202020204" pitchFamily="34" charset="0"/>
                      </a:rPr>
                      <a:t>Second Round</a:t>
                    </a:r>
                  </a:p>
                </p:txBody>
              </p:sp>
              <p:sp>
                <p:nvSpPr>
                  <p:cNvPr id="141" name="TextBox 140">
                    <a:extLst>
                      <a:ext uri="{FF2B5EF4-FFF2-40B4-BE49-F238E27FC236}">
                        <a16:creationId xmlns:a16="http://schemas.microsoft.com/office/drawing/2014/main" id="{D79A29A9-0692-4DE5-8BE4-4C4B24508AFB}"/>
                      </a:ext>
                    </a:extLst>
                  </p:cNvPr>
                  <p:cNvSpPr txBox="1"/>
                  <p:nvPr/>
                </p:nvSpPr>
                <p:spPr>
                  <a:xfrm>
                    <a:off x="4343591" y="22410741"/>
                    <a:ext cx="1630759" cy="584775"/>
                  </a:xfrm>
                  <a:prstGeom prst="rect">
                    <a:avLst/>
                  </a:prstGeom>
                  <a:grpFill/>
                </p:spPr>
                <p:txBody>
                  <a:bodyPr wrap="square" rtlCol="0">
                    <a:spAutoFit/>
                  </a:bodyPr>
                  <a:lstStyle/>
                  <a:p>
                    <a:pPr algn="ctr"/>
                    <a:r>
                      <a:rPr lang="en-AU" sz="1600" dirty="0">
                        <a:solidFill>
                          <a:schemeClr val="bg1"/>
                        </a:solidFill>
                        <a:latin typeface="Arial Nova" panose="020B0504020202020204" pitchFamily="34" charset="0"/>
                      </a:rPr>
                      <a:t>Conference Finals</a:t>
                    </a:r>
                  </a:p>
                </p:txBody>
              </p:sp>
              <p:sp>
                <p:nvSpPr>
                  <p:cNvPr id="142" name="TextBox 141">
                    <a:extLst>
                      <a:ext uri="{FF2B5EF4-FFF2-40B4-BE49-F238E27FC236}">
                        <a16:creationId xmlns:a16="http://schemas.microsoft.com/office/drawing/2014/main" id="{3FE0B1B5-2B27-47F0-BEE1-17B4CCE8A13A}"/>
                      </a:ext>
                    </a:extLst>
                  </p:cNvPr>
                  <p:cNvSpPr txBox="1"/>
                  <p:nvPr/>
                </p:nvSpPr>
                <p:spPr>
                  <a:xfrm>
                    <a:off x="6390432" y="22410741"/>
                    <a:ext cx="1630759" cy="584775"/>
                  </a:xfrm>
                  <a:prstGeom prst="rect">
                    <a:avLst/>
                  </a:prstGeom>
                  <a:grpFill/>
                </p:spPr>
                <p:txBody>
                  <a:bodyPr wrap="square" rtlCol="0">
                    <a:spAutoFit/>
                  </a:bodyPr>
                  <a:lstStyle/>
                  <a:p>
                    <a:pPr algn="ctr"/>
                    <a:r>
                      <a:rPr lang="en-AU" sz="1600" dirty="0">
                        <a:solidFill>
                          <a:schemeClr val="bg1"/>
                        </a:solidFill>
                        <a:latin typeface="Arial Nova" panose="020B0504020202020204" pitchFamily="34" charset="0"/>
                      </a:rPr>
                      <a:t>Stanley Cup Finals</a:t>
                    </a:r>
                  </a:p>
                </p:txBody>
              </p:sp>
              <p:sp>
                <p:nvSpPr>
                  <p:cNvPr id="143" name="TextBox 142">
                    <a:extLst>
                      <a:ext uri="{FF2B5EF4-FFF2-40B4-BE49-F238E27FC236}">
                        <a16:creationId xmlns:a16="http://schemas.microsoft.com/office/drawing/2014/main" id="{D7D56CAE-080F-4CF9-9A0F-F2D964178212}"/>
                      </a:ext>
                    </a:extLst>
                  </p:cNvPr>
                  <p:cNvSpPr txBox="1"/>
                  <p:nvPr/>
                </p:nvSpPr>
                <p:spPr>
                  <a:xfrm>
                    <a:off x="8445428" y="22430740"/>
                    <a:ext cx="1630759" cy="584775"/>
                  </a:xfrm>
                  <a:prstGeom prst="rect">
                    <a:avLst/>
                  </a:prstGeom>
                  <a:grpFill/>
                </p:spPr>
                <p:txBody>
                  <a:bodyPr wrap="square" rtlCol="0">
                    <a:spAutoFit/>
                  </a:bodyPr>
                  <a:lstStyle/>
                  <a:p>
                    <a:pPr algn="ctr"/>
                    <a:r>
                      <a:rPr lang="en-AU" sz="1600" dirty="0">
                        <a:solidFill>
                          <a:schemeClr val="bg1"/>
                        </a:solidFill>
                        <a:latin typeface="Arial Nova" panose="020B0504020202020204" pitchFamily="34" charset="0"/>
                      </a:rPr>
                      <a:t>Conference Finals</a:t>
                    </a:r>
                  </a:p>
                </p:txBody>
              </p:sp>
              <p:sp>
                <p:nvSpPr>
                  <p:cNvPr id="144" name="TextBox 143">
                    <a:extLst>
                      <a:ext uri="{FF2B5EF4-FFF2-40B4-BE49-F238E27FC236}">
                        <a16:creationId xmlns:a16="http://schemas.microsoft.com/office/drawing/2014/main" id="{168430A8-6138-44D2-8073-C7F0122F5662}"/>
                      </a:ext>
                    </a:extLst>
                  </p:cNvPr>
                  <p:cNvSpPr txBox="1"/>
                  <p:nvPr/>
                </p:nvSpPr>
                <p:spPr>
                  <a:xfrm>
                    <a:off x="10370742" y="22430740"/>
                    <a:ext cx="1630759" cy="338554"/>
                  </a:xfrm>
                  <a:prstGeom prst="rect">
                    <a:avLst/>
                  </a:prstGeom>
                  <a:grpFill/>
                </p:spPr>
                <p:txBody>
                  <a:bodyPr wrap="square" rtlCol="0">
                    <a:spAutoFit/>
                  </a:bodyPr>
                  <a:lstStyle/>
                  <a:p>
                    <a:pPr algn="ctr"/>
                    <a:r>
                      <a:rPr lang="en-AU" sz="1600" dirty="0">
                        <a:solidFill>
                          <a:schemeClr val="bg1"/>
                        </a:solidFill>
                        <a:latin typeface="Arial Nova" panose="020B0504020202020204" pitchFamily="34" charset="0"/>
                      </a:rPr>
                      <a:t>Second Round</a:t>
                    </a:r>
                  </a:p>
                </p:txBody>
              </p:sp>
              <p:sp>
                <p:nvSpPr>
                  <p:cNvPr id="145" name="TextBox 144">
                    <a:extLst>
                      <a:ext uri="{FF2B5EF4-FFF2-40B4-BE49-F238E27FC236}">
                        <a16:creationId xmlns:a16="http://schemas.microsoft.com/office/drawing/2014/main" id="{2DC6232A-A2DF-4072-A117-2AABAC7FC078}"/>
                      </a:ext>
                    </a:extLst>
                  </p:cNvPr>
                  <p:cNvSpPr txBox="1"/>
                  <p:nvPr/>
                </p:nvSpPr>
                <p:spPr>
                  <a:xfrm>
                    <a:off x="12401555" y="22409870"/>
                    <a:ext cx="1653237" cy="338554"/>
                  </a:xfrm>
                  <a:prstGeom prst="rect">
                    <a:avLst/>
                  </a:prstGeom>
                  <a:grpFill/>
                </p:spPr>
                <p:txBody>
                  <a:bodyPr wrap="square" rtlCol="0">
                    <a:spAutoFit/>
                  </a:bodyPr>
                  <a:lstStyle/>
                  <a:p>
                    <a:pPr algn="ctr"/>
                    <a:r>
                      <a:rPr lang="en-AU" sz="1600" dirty="0">
                        <a:solidFill>
                          <a:schemeClr val="bg1"/>
                        </a:solidFill>
                        <a:latin typeface="Arial Nova" panose="020B0504020202020204" pitchFamily="34" charset="0"/>
                      </a:rPr>
                      <a:t>First Round</a:t>
                    </a:r>
                  </a:p>
                </p:txBody>
              </p:sp>
            </p:grpSp>
            <p:sp>
              <p:nvSpPr>
                <p:cNvPr id="149" name="TextBox 148">
                  <a:extLst>
                    <a:ext uri="{FF2B5EF4-FFF2-40B4-BE49-F238E27FC236}">
                      <a16:creationId xmlns:a16="http://schemas.microsoft.com/office/drawing/2014/main" id="{E87CB477-0211-41E0-86E9-D485F07F9980}"/>
                    </a:ext>
                  </a:extLst>
                </p:cNvPr>
                <p:cNvSpPr txBox="1"/>
                <p:nvPr/>
              </p:nvSpPr>
              <p:spPr>
                <a:xfrm>
                  <a:off x="442913" y="22995516"/>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1</a:t>
                  </a:r>
                  <a:r>
                    <a:rPr lang="en-AU" sz="1200" baseline="30000" dirty="0">
                      <a:solidFill>
                        <a:schemeClr val="bg1"/>
                      </a:solidFill>
                      <a:latin typeface="Arial Nova" panose="020B0504020202020204" pitchFamily="34" charset="0"/>
                    </a:rPr>
                    <a:t>st</a:t>
                  </a:r>
                  <a:r>
                    <a:rPr lang="en-AU" sz="1200" dirty="0">
                      <a:solidFill>
                        <a:schemeClr val="bg1"/>
                      </a:solidFill>
                      <a:latin typeface="Arial Nova" panose="020B0504020202020204" pitchFamily="34" charset="0"/>
                    </a:rPr>
                    <a:t> Atlantic</a:t>
                  </a:r>
                </a:p>
              </p:txBody>
            </p:sp>
            <p:sp>
              <p:nvSpPr>
                <p:cNvPr id="151" name="TextBox 150">
                  <a:extLst>
                    <a:ext uri="{FF2B5EF4-FFF2-40B4-BE49-F238E27FC236}">
                      <a16:creationId xmlns:a16="http://schemas.microsoft.com/office/drawing/2014/main" id="{19762A29-1646-4A9C-8021-1053E0D94163}"/>
                    </a:ext>
                  </a:extLst>
                </p:cNvPr>
                <p:cNvSpPr txBox="1"/>
                <p:nvPr/>
              </p:nvSpPr>
              <p:spPr>
                <a:xfrm>
                  <a:off x="438883" y="23352816"/>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Wild Card Eastern</a:t>
                  </a:r>
                </a:p>
              </p:txBody>
            </p:sp>
            <p:sp>
              <p:nvSpPr>
                <p:cNvPr id="152" name="TextBox 151">
                  <a:extLst>
                    <a:ext uri="{FF2B5EF4-FFF2-40B4-BE49-F238E27FC236}">
                      <a16:creationId xmlns:a16="http://schemas.microsoft.com/office/drawing/2014/main" id="{A98CB17A-DC4C-4E4B-9C99-CE4718DFF3B0}"/>
                    </a:ext>
                  </a:extLst>
                </p:cNvPr>
                <p:cNvSpPr txBox="1"/>
                <p:nvPr/>
              </p:nvSpPr>
              <p:spPr>
                <a:xfrm>
                  <a:off x="442913" y="24391171"/>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2</a:t>
                  </a:r>
                  <a:r>
                    <a:rPr lang="en-AU" sz="1200" baseline="30000" dirty="0">
                      <a:solidFill>
                        <a:schemeClr val="bg1"/>
                      </a:solidFill>
                      <a:latin typeface="Arial Nova" panose="020B0504020202020204" pitchFamily="34" charset="0"/>
                    </a:rPr>
                    <a:t>nd</a:t>
                  </a:r>
                  <a:r>
                    <a:rPr lang="en-AU" sz="1200" dirty="0">
                      <a:solidFill>
                        <a:schemeClr val="bg1"/>
                      </a:solidFill>
                      <a:latin typeface="Arial Nova" panose="020B0504020202020204" pitchFamily="34" charset="0"/>
                    </a:rPr>
                    <a:t> Atlantic</a:t>
                  </a:r>
                </a:p>
              </p:txBody>
            </p:sp>
            <p:sp>
              <p:nvSpPr>
                <p:cNvPr id="153" name="TextBox 152">
                  <a:extLst>
                    <a:ext uri="{FF2B5EF4-FFF2-40B4-BE49-F238E27FC236}">
                      <a16:creationId xmlns:a16="http://schemas.microsoft.com/office/drawing/2014/main" id="{8416DAEC-2818-4AA8-BBB3-EB3D82B4E988}"/>
                    </a:ext>
                  </a:extLst>
                </p:cNvPr>
                <p:cNvSpPr txBox="1"/>
                <p:nvPr/>
              </p:nvSpPr>
              <p:spPr>
                <a:xfrm>
                  <a:off x="433585" y="24774119"/>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3</a:t>
                  </a:r>
                  <a:r>
                    <a:rPr lang="en-AU" sz="1200" baseline="30000" dirty="0">
                      <a:solidFill>
                        <a:schemeClr val="bg1"/>
                      </a:solidFill>
                      <a:latin typeface="Arial Nova" panose="020B0504020202020204" pitchFamily="34" charset="0"/>
                    </a:rPr>
                    <a:t>rd</a:t>
                  </a:r>
                  <a:r>
                    <a:rPr lang="en-AU" sz="1200" dirty="0">
                      <a:solidFill>
                        <a:schemeClr val="bg1"/>
                      </a:solidFill>
                      <a:latin typeface="Arial Nova" panose="020B0504020202020204" pitchFamily="34" charset="0"/>
                    </a:rPr>
                    <a:t> Atlantic</a:t>
                  </a:r>
                </a:p>
              </p:txBody>
            </p:sp>
            <p:sp>
              <p:nvSpPr>
                <p:cNvPr id="154" name="TextBox 153">
                  <a:extLst>
                    <a:ext uri="{FF2B5EF4-FFF2-40B4-BE49-F238E27FC236}">
                      <a16:creationId xmlns:a16="http://schemas.microsoft.com/office/drawing/2014/main" id="{1763394C-CF73-433D-B55B-1A9D0B204E2D}"/>
                    </a:ext>
                  </a:extLst>
                </p:cNvPr>
                <p:cNvSpPr txBox="1"/>
                <p:nvPr/>
              </p:nvSpPr>
              <p:spPr>
                <a:xfrm>
                  <a:off x="433585" y="25952683"/>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1</a:t>
                  </a:r>
                  <a:r>
                    <a:rPr lang="en-AU" sz="1200" baseline="30000" dirty="0">
                      <a:solidFill>
                        <a:schemeClr val="bg1"/>
                      </a:solidFill>
                      <a:latin typeface="Arial Nova" panose="020B0504020202020204" pitchFamily="34" charset="0"/>
                    </a:rPr>
                    <a:t>st</a:t>
                  </a:r>
                  <a:r>
                    <a:rPr lang="en-AU" sz="1200" dirty="0">
                      <a:solidFill>
                        <a:schemeClr val="bg1"/>
                      </a:solidFill>
                      <a:latin typeface="Arial Nova" panose="020B0504020202020204" pitchFamily="34" charset="0"/>
                    </a:rPr>
                    <a:t> Metropolitan</a:t>
                  </a:r>
                </a:p>
              </p:txBody>
            </p:sp>
            <p:sp>
              <p:nvSpPr>
                <p:cNvPr id="155" name="TextBox 154">
                  <a:extLst>
                    <a:ext uri="{FF2B5EF4-FFF2-40B4-BE49-F238E27FC236}">
                      <a16:creationId xmlns:a16="http://schemas.microsoft.com/office/drawing/2014/main" id="{1EDA04E9-3DAE-472E-B067-9F436DC59AC8}"/>
                    </a:ext>
                  </a:extLst>
                </p:cNvPr>
                <p:cNvSpPr txBox="1"/>
                <p:nvPr/>
              </p:nvSpPr>
              <p:spPr>
                <a:xfrm>
                  <a:off x="430844" y="26339564"/>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Wild Card Eastern</a:t>
                  </a:r>
                </a:p>
              </p:txBody>
            </p:sp>
            <p:sp>
              <p:nvSpPr>
                <p:cNvPr id="156" name="TextBox 155">
                  <a:extLst>
                    <a:ext uri="{FF2B5EF4-FFF2-40B4-BE49-F238E27FC236}">
                      <a16:creationId xmlns:a16="http://schemas.microsoft.com/office/drawing/2014/main" id="{FCC228BD-F752-4798-9D45-8AE2F9B19DE3}"/>
                    </a:ext>
                  </a:extLst>
                </p:cNvPr>
                <p:cNvSpPr txBox="1"/>
                <p:nvPr/>
              </p:nvSpPr>
              <p:spPr>
                <a:xfrm>
                  <a:off x="399654" y="27361027"/>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2</a:t>
                  </a:r>
                  <a:r>
                    <a:rPr lang="en-AU" sz="1200" baseline="30000" dirty="0">
                      <a:solidFill>
                        <a:schemeClr val="bg1"/>
                      </a:solidFill>
                      <a:latin typeface="Arial Nova" panose="020B0504020202020204" pitchFamily="34" charset="0"/>
                    </a:rPr>
                    <a:t>nd</a:t>
                  </a:r>
                  <a:r>
                    <a:rPr lang="en-AU" sz="1200" dirty="0">
                      <a:solidFill>
                        <a:schemeClr val="bg1"/>
                      </a:solidFill>
                      <a:latin typeface="Arial Nova" panose="020B0504020202020204" pitchFamily="34" charset="0"/>
                    </a:rPr>
                    <a:t> Metropolitan</a:t>
                  </a:r>
                </a:p>
              </p:txBody>
            </p:sp>
            <p:sp>
              <p:nvSpPr>
                <p:cNvPr id="157" name="TextBox 156">
                  <a:extLst>
                    <a:ext uri="{FF2B5EF4-FFF2-40B4-BE49-F238E27FC236}">
                      <a16:creationId xmlns:a16="http://schemas.microsoft.com/office/drawing/2014/main" id="{3897E878-3DF4-4D27-9269-8D7B20A141F2}"/>
                    </a:ext>
                  </a:extLst>
                </p:cNvPr>
                <p:cNvSpPr txBox="1"/>
                <p:nvPr/>
              </p:nvSpPr>
              <p:spPr>
                <a:xfrm>
                  <a:off x="399654" y="27738910"/>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3</a:t>
                  </a:r>
                  <a:r>
                    <a:rPr lang="en-AU" sz="1200" baseline="30000" dirty="0">
                      <a:solidFill>
                        <a:schemeClr val="bg1"/>
                      </a:solidFill>
                      <a:latin typeface="Arial Nova" panose="020B0504020202020204" pitchFamily="34" charset="0"/>
                    </a:rPr>
                    <a:t>rd</a:t>
                  </a:r>
                  <a:r>
                    <a:rPr lang="en-AU" sz="1200" dirty="0">
                      <a:solidFill>
                        <a:schemeClr val="bg1"/>
                      </a:solidFill>
                      <a:latin typeface="Arial Nova" panose="020B0504020202020204" pitchFamily="34" charset="0"/>
                    </a:rPr>
                    <a:t> Metropolitan</a:t>
                  </a:r>
                </a:p>
              </p:txBody>
            </p:sp>
            <p:sp>
              <p:nvSpPr>
                <p:cNvPr id="158" name="TextBox 157">
                  <a:extLst>
                    <a:ext uri="{FF2B5EF4-FFF2-40B4-BE49-F238E27FC236}">
                      <a16:creationId xmlns:a16="http://schemas.microsoft.com/office/drawing/2014/main" id="{25B81267-8917-478B-8683-07E13652086A}"/>
                    </a:ext>
                  </a:extLst>
                </p:cNvPr>
                <p:cNvSpPr txBox="1"/>
                <p:nvPr/>
              </p:nvSpPr>
              <p:spPr>
                <a:xfrm>
                  <a:off x="12474893" y="22983763"/>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1</a:t>
                  </a:r>
                  <a:r>
                    <a:rPr lang="en-AU" sz="1200" baseline="30000" dirty="0">
                      <a:solidFill>
                        <a:schemeClr val="bg1"/>
                      </a:solidFill>
                      <a:latin typeface="Arial Nova" panose="020B0504020202020204" pitchFamily="34" charset="0"/>
                    </a:rPr>
                    <a:t>st</a:t>
                  </a:r>
                  <a:r>
                    <a:rPr lang="en-AU" sz="1200" dirty="0">
                      <a:solidFill>
                        <a:schemeClr val="bg1"/>
                      </a:solidFill>
                      <a:latin typeface="Arial Nova" panose="020B0504020202020204" pitchFamily="34" charset="0"/>
                    </a:rPr>
                    <a:t> Central</a:t>
                  </a:r>
                </a:p>
              </p:txBody>
            </p:sp>
            <p:sp>
              <p:nvSpPr>
                <p:cNvPr id="159" name="TextBox 158">
                  <a:extLst>
                    <a:ext uri="{FF2B5EF4-FFF2-40B4-BE49-F238E27FC236}">
                      <a16:creationId xmlns:a16="http://schemas.microsoft.com/office/drawing/2014/main" id="{FD901582-99E5-4154-8A57-69F97C772CCC}"/>
                    </a:ext>
                  </a:extLst>
                </p:cNvPr>
                <p:cNvSpPr txBox="1"/>
                <p:nvPr/>
              </p:nvSpPr>
              <p:spPr>
                <a:xfrm>
                  <a:off x="12474892" y="23376828"/>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Wild Card Western</a:t>
                  </a:r>
                </a:p>
              </p:txBody>
            </p:sp>
            <p:sp>
              <p:nvSpPr>
                <p:cNvPr id="160" name="TextBox 159">
                  <a:extLst>
                    <a:ext uri="{FF2B5EF4-FFF2-40B4-BE49-F238E27FC236}">
                      <a16:creationId xmlns:a16="http://schemas.microsoft.com/office/drawing/2014/main" id="{48D60BB9-E805-49BB-B97C-058CF0264FD3}"/>
                    </a:ext>
                  </a:extLst>
                </p:cNvPr>
                <p:cNvSpPr txBox="1"/>
                <p:nvPr/>
              </p:nvSpPr>
              <p:spPr>
                <a:xfrm>
                  <a:off x="12474892" y="24381720"/>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2</a:t>
                  </a:r>
                  <a:r>
                    <a:rPr lang="en-AU" sz="1200" baseline="30000" dirty="0">
                      <a:solidFill>
                        <a:schemeClr val="bg1"/>
                      </a:solidFill>
                      <a:latin typeface="Arial Nova" panose="020B0504020202020204" pitchFamily="34" charset="0"/>
                    </a:rPr>
                    <a:t>nd</a:t>
                  </a:r>
                  <a:r>
                    <a:rPr lang="en-AU" sz="1200" dirty="0">
                      <a:solidFill>
                        <a:schemeClr val="bg1"/>
                      </a:solidFill>
                      <a:latin typeface="Arial Nova" panose="020B0504020202020204" pitchFamily="34" charset="0"/>
                    </a:rPr>
                    <a:t> Central</a:t>
                  </a:r>
                </a:p>
              </p:txBody>
            </p:sp>
            <p:sp>
              <p:nvSpPr>
                <p:cNvPr id="161" name="TextBox 160">
                  <a:extLst>
                    <a:ext uri="{FF2B5EF4-FFF2-40B4-BE49-F238E27FC236}">
                      <a16:creationId xmlns:a16="http://schemas.microsoft.com/office/drawing/2014/main" id="{09A9195F-EC0D-4CEB-BD13-D3DC4EB1A265}"/>
                    </a:ext>
                  </a:extLst>
                </p:cNvPr>
                <p:cNvSpPr txBox="1"/>
                <p:nvPr/>
              </p:nvSpPr>
              <p:spPr>
                <a:xfrm>
                  <a:off x="12474891" y="24774785"/>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3</a:t>
                  </a:r>
                  <a:r>
                    <a:rPr lang="en-AU" sz="1200" baseline="30000" dirty="0">
                      <a:solidFill>
                        <a:schemeClr val="bg1"/>
                      </a:solidFill>
                      <a:latin typeface="Arial Nova" panose="020B0504020202020204" pitchFamily="34" charset="0"/>
                    </a:rPr>
                    <a:t>rd</a:t>
                  </a:r>
                  <a:r>
                    <a:rPr lang="en-AU" sz="1200" dirty="0">
                      <a:solidFill>
                        <a:schemeClr val="bg1"/>
                      </a:solidFill>
                      <a:latin typeface="Arial Nova" panose="020B0504020202020204" pitchFamily="34" charset="0"/>
                    </a:rPr>
                    <a:t> Central</a:t>
                  </a:r>
                </a:p>
              </p:txBody>
            </p:sp>
            <p:sp>
              <p:nvSpPr>
                <p:cNvPr id="162" name="TextBox 161">
                  <a:extLst>
                    <a:ext uri="{FF2B5EF4-FFF2-40B4-BE49-F238E27FC236}">
                      <a16:creationId xmlns:a16="http://schemas.microsoft.com/office/drawing/2014/main" id="{1C2EC57C-BE83-438A-869D-4F29EA94811C}"/>
                    </a:ext>
                  </a:extLst>
                </p:cNvPr>
                <p:cNvSpPr txBox="1"/>
                <p:nvPr/>
              </p:nvSpPr>
              <p:spPr>
                <a:xfrm>
                  <a:off x="12474892" y="25946354"/>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1</a:t>
                  </a:r>
                  <a:r>
                    <a:rPr lang="en-AU" sz="1200" baseline="30000" dirty="0">
                      <a:solidFill>
                        <a:schemeClr val="bg1"/>
                      </a:solidFill>
                      <a:latin typeface="Arial Nova" panose="020B0504020202020204" pitchFamily="34" charset="0"/>
                    </a:rPr>
                    <a:t>st</a:t>
                  </a:r>
                  <a:r>
                    <a:rPr lang="en-AU" sz="1200" dirty="0">
                      <a:solidFill>
                        <a:schemeClr val="bg1"/>
                      </a:solidFill>
                      <a:latin typeface="Arial Nova" panose="020B0504020202020204" pitchFamily="34" charset="0"/>
                    </a:rPr>
                    <a:t> Pacific</a:t>
                  </a:r>
                </a:p>
              </p:txBody>
            </p:sp>
            <p:sp>
              <p:nvSpPr>
                <p:cNvPr id="163" name="TextBox 162">
                  <a:extLst>
                    <a:ext uri="{FF2B5EF4-FFF2-40B4-BE49-F238E27FC236}">
                      <a16:creationId xmlns:a16="http://schemas.microsoft.com/office/drawing/2014/main" id="{C8E57567-C2EB-4069-BF5B-8C09F04B60AB}"/>
                    </a:ext>
                  </a:extLst>
                </p:cNvPr>
                <p:cNvSpPr txBox="1"/>
                <p:nvPr/>
              </p:nvSpPr>
              <p:spPr>
                <a:xfrm>
                  <a:off x="12474891" y="26339419"/>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Wild Card Western</a:t>
                  </a:r>
                </a:p>
              </p:txBody>
            </p:sp>
            <p:sp>
              <p:nvSpPr>
                <p:cNvPr id="164" name="TextBox 163">
                  <a:extLst>
                    <a:ext uri="{FF2B5EF4-FFF2-40B4-BE49-F238E27FC236}">
                      <a16:creationId xmlns:a16="http://schemas.microsoft.com/office/drawing/2014/main" id="{9F11C954-EA17-4A2E-8BE5-390E9E74E8E5}"/>
                    </a:ext>
                  </a:extLst>
                </p:cNvPr>
                <p:cNvSpPr txBox="1"/>
                <p:nvPr/>
              </p:nvSpPr>
              <p:spPr>
                <a:xfrm>
                  <a:off x="12474891" y="27345845"/>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2</a:t>
                  </a:r>
                  <a:r>
                    <a:rPr lang="en-AU" sz="1200" baseline="30000" dirty="0">
                      <a:solidFill>
                        <a:schemeClr val="bg1"/>
                      </a:solidFill>
                      <a:latin typeface="Arial Nova" panose="020B0504020202020204" pitchFamily="34" charset="0"/>
                    </a:rPr>
                    <a:t>nd</a:t>
                  </a:r>
                  <a:r>
                    <a:rPr lang="en-AU" sz="1200" dirty="0">
                      <a:solidFill>
                        <a:schemeClr val="bg1"/>
                      </a:solidFill>
                      <a:latin typeface="Arial Nova" panose="020B0504020202020204" pitchFamily="34" charset="0"/>
                    </a:rPr>
                    <a:t> Central</a:t>
                  </a:r>
                </a:p>
              </p:txBody>
            </p:sp>
            <p:sp>
              <p:nvSpPr>
                <p:cNvPr id="165" name="TextBox 164">
                  <a:extLst>
                    <a:ext uri="{FF2B5EF4-FFF2-40B4-BE49-F238E27FC236}">
                      <a16:creationId xmlns:a16="http://schemas.microsoft.com/office/drawing/2014/main" id="{C8826BD4-972F-4B92-9C81-80C9991992B7}"/>
                    </a:ext>
                  </a:extLst>
                </p:cNvPr>
                <p:cNvSpPr txBox="1"/>
                <p:nvPr/>
              </p:nvSpPr>
              <p:spPr>
                <a:xfrm>
                  <a:off x="12474890" y="27738910"/>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3</a:t>
                  </a:r>
                  <a:r>
                    <a:rPr lang="en-AU" sz="1200" baseline="30000" dirty="0">
                      <a:solidFill>
                        <a:schemeClr val="bg1"/>
                      </a:solidFill>
                      <a:latin typeface="Arial Nova" panose="020B0504020202020204" pitchFamily="34" charset="0"/>
                    </a:rPr>
                    <a:t>rd</a:t>
                  </a:r>
                  <a:r>
                    <a:rPr lang="en-AU" sz="1200" dirty="0">
                      <a:solidFill>
                        <a:schemeClr val="bg1"/>
                      </a:solidFill>
                      <a:latin typeface="Arial Nova" panose="020B0504020202020204" pitchFamily="34" charset="0"/>
                    </a:rPr>
                    <a:t> Central</a:t>
                  </a:r>
                </a:p>
              </p:txBody>
            </p:sp>
          </p:grpSp>
        </p:grpSp>
        <p:pic>
          <p:nvPicPr>
            <p:cNvPr id="146" name="Picture 145">
              <a:extLst>
                <a:ext uri="{FF2B5EF4-FFF2-40B4-BE49-F238E27FC236}">
                  <a16:creationId xmlns:a16="http://schemas.microsoft.com/office/drawing/2014/main" id="{5D3032C7-C071-463C-AF76-15C710BF61D3}"/>
                </a:ext>
              </a:extLst>
            </p:cNvPr>
            <p:cNvPicPr>
              <a:picLocks noChangeAspect="1"/>
            </p:cNvPicPr>
            <p:nvPr/>
          </p:nvPicPr>
          <p:blipFill>
            <a:blip r:embed="rId3"/>
            <a:stretch>
              <a:fillRect/>
            </a:stretch>
          </p:blipFill>
          <p:spPr>
            <a:xfrm>
              <a:off x="7881168" y="23136840"/>
              <a:ext cx="716806" cy="1572991"/>
            </a:xfrm>
            <a:prstGeom prst="rect">
              <a:avLst/>
            </a:prstGeom>
            <a:grpFill/>
          </p:spPr>
        </p:pic>
      </p:grpSp>
      <p:grpSp>
        <p:nvGrpSpPr>
          <p:cNvPr id="205" name="Group 204">
            <a:extLst>
              <a:ext uri="{FF2B5EF4-FFF2-40B4-BE49-F238E27FC236}">
                <a16:creationId xmlns:a16="http://schemas.microsoft.com/office/drawing/2014/main" id="{3A28D291-F9ED-4D5A-9A87-6FEDBE57ACC6}"/>
              </a:ext>
            </a:extLst>
          </p:cNvPr>
          <p:cNvGrpSpPr/>
          <p:nvPr/>
        </p:nvGrpSpPr>
        <p:grpSpPr>
          <a:xfrm>
            <a:off x="17065062" y="5153289"/>
            <a:ext cx="16307397" cy="23199714"/>
            <a:chOff x="151803" y="5153289"/>
            <a:chExt cx="14135695" cy="23199714"/>
          </a:xfrm>
          <a:solidFill>
            <a:srgbClr val="002F87"/>
          </a:solidFill>
        </p:grpSpPr>
        <p:grpSp>
          <p:nvGrpSpPr>
            <p:cNvPr id="304" name="Group 303">
              <a:extLst>
                <a:ext uri="{FF2B5EF4-FFF2-40B4-BE49-F238E27FC236}">
                  <a16:creationId xmlns:a16="http://schemas.microsoft.com/office/drawing/2014/main" id="{5512DEDC-20B9-4324-A4B9-C99F20493ED8}"/>
                </a:ext>
              </a:extLst>
            </p:cNvPr>
            <p:cNvGrpSpPr/>
            <p:nvPr/>
          </p:nvGrpSpPr>
          <p:grpSpPr>
            <a:xfrm>
              <a:off x="151805" y="5153289"/>
              <a:ext cx="14135693" cy="9419784"/>
              <a:chOff x="151805" y="5153289"/>
              <a:chExt cx="14135695" cy="9419784"/>
            </a:xfrm>
            <a:grpFill/>
          </p:grpSpPr>
          <p:sp>
            <p:nvSpPr>
              <p:cNvPr id="310" name="Rectangle: Rounded Corners 309">
                <a:extLst>
                  <a:ext uri="{FF2B5EF4-FFF2-40B4-BE49-F238E27FC236}">
                    <a16:creationId xmlns:a16="http://schemas.microsoft.com/office/drawing/2014/main" id="{AED8CC97-D0F8-4082-A882-C7E45A6AAB34}"/>
                  </a:ext>
                </a:extLst>
              </p:cNvPr>
              <p:cNvSpPr/>
              <p:nvPr/>
            </p:nvSpPr>
            <p:spPr>
              <a:xfrm>
                <a:off x="151805" y="5153289"/>
                <a:ext cx="14135695" cy="9419784"/>
              </a:xfrm>
              <a:prstGeom prst="roundRect">
                <a:avLst>
                  <a:gd name="adj" fmla="val 3415"/>
                </a:avLst>
              </a:prstGeom>
              <a:grpFill/>
              <a:ln w="1270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1" name="TextBox 310">
                <a:extLst>
                  <a:ext uri="{FF2B5EF4-FFF2-40B4-BE49-F238E27FC236}">
                    <a16:creationId xmlns:a16="http://schemas.microsoft.com/office/drawing/2014/main" id="{CBCABAF3-CBF7-44BB-9CA3-DE90D4A9C514}"/>
                  </a:ext>
                </a:extLst>
              </p:cNvPr>
              <p:cNvSpPr txBox="1"/>
              <p:nvPr/>
            </p:nvSpPr>
            <p:spPr>
              <a:xfrm>
                <a:off x="494704" y="5358272"/>
                <a:ext cx="13335595" cy="830997"/>
              </a:xfrm>
              <a:prstGeom prst="rect">
                <a:avLst/>
              </a:prstGeom>
              <a:grpFill/>
            </p:spPr>
            <p:txBody>
              <a:bodyPr wrap="square" rtlCol="0">
                <a:spAutoFit/>
              </a:bodyPr>
              <a:lstStyle/>
              <a:p>
                <a:r>
                  <a:rPr lang="en-AU" sz="4800" b="1" dirty="0">
                    <a:solidFill>
                      <a:schemeClr val="bg1"/>
                    </a:solidFill>
                  </a:rPr>
                  <a:t>Constant Elo Ratings – 3 points in Time</a:t>
                </a:r>
              </a:p>
            </p:txBody>
          </p:sp>
          <p:cxnSp>
            <p:nvCxnSpPr>
              <p:cNvPr id="312" name="Straight Connector 311">
                <a:extLst>
                  <a:ext uri="{FF2B5EF4-FFF2-40B4-BE49-F238E27FC236}">
                    <a16:creationId xmlns:a16="http://schemas.microsoft.com/office/drawing/2014/main" id="{B5C2901C-32D7-4387-9A2B-2E5088876378}"/>
                  </a:ext>
                </a:extLst>
              </p:cNvPr>
              <p:cNvCxnSpPr>
                <a:cxnSpLocks/>
              </p:cNvCxnSpPr>
              <p:nvPr/>
            </p:nvCxnSpPr>
            <p:spPr>
              <a:xfrm>
                <a:off x="151805" y="6529345"/>
                <a:ext cx="14135695" cy="0"/>
              </a:xfrm>
              <a:prstGeom prst="line">
                <a:avLst/>
              </a:prstGeom>
              <a:grpFill/>
              <a:ln w="127000">
                <a:solidFill>
                  <a:srgbClr val="E7E2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3" name="TextBox 312">
                    <a:extLst>
                      <a:ext uri="{FF2B5EF4-FFF2-40B4-BE49-F238E27FC236}">
                        <a16:creationId xmlns:a16="http://schemas.microsoft.com/office/drawing/2014/main" id="{6D212832-3B22-4141-AC48-B35DE0A5E35A}"/>
                      </a:ext>
                    </a:extLst>
                  </p:cNvPr>
                  <p:cNvSpPr txBox="1"/>
                  <p:nvPr/>
                </p:nvSpPr>
                <p:spPr>
                  <a:xfrm>
                    <a:off x="494704" y="6933205"/>
                    <a:ext cx="13480376" cy="7387407"/>
                  </a:xfrm>
                  <a:prstGeom prst="rect">
                    <a:avLst/>
                  </a:prstGeom>
                  <a:grpFill/>
                </p:spPr>
                <p:txBody>
                  <a:bodyPr wrap="square" rtlCol="0">
                    <a:spAutoFit/>
                  </a:bodyPr>
                  <a:lstStyle/>
                  <a:p>
                    <a:pPr algn="just">
                      <a:spcAft>
                        <a:spcPts val="1800"/>
                      </a:spcAft>
                    </a:pPr>
                    <a:r>
                      <a:rPr lang="en-AU" sz="3200" dirty="0">
                        <a:solidFill>
                          <a:schemeClr val="bg1"/>
                        </a:solidFill>
                        <a:latin typeface="Arial Nova" panose="020B0504020202020204" pitchFamily="34" charset="0"/>
                      </a:rPr>
                      <a:t>A constant Elo model was used to create ratings for every team at three points in time; after games 25, 50, and 82. No home ice advantage was factored into the model, so the rating formula was:</a:t>
                    </a:r>
                    <a:endParaRPr lang="en-AU" sz="3600" dirty="0">
                      <a:solidFill>
                        <a:schemeClr val="bg1"/>
                      </a:solidFill>
                      <a:latin typeface="Arial Nova" panose="020B0504020202020204" pitchFamily="34" charset="0"/>
                    </a:endParaRPr>
                  </a:p>
                  <a:p>
                    <a:pPr algn="ctr">
                      <a:spcAft>
                        <a:spcPts val="1800"/>
                      </a:spcAft>
                    </a:pPr>
                    <a14:m>
                      <m:oMathPara xmlns:m="http://schemas.openxmlformats.org/officeDocument/2006/math">
                        <m:oMathParaPr>
                          <m:jc m:val="center"/>
                        </m:oMathParaPr>
                        <m:oMath xmlns:m="http://schemas.openxmlformats.org/officeDocument/2006/math">
                          <m:r>
                            <a:rPr lang="en-AU" sz="3200" b="0" i="1" smtClean="0">
                              <a:solidFill>
                                <a:schemeClr val="bg1"/>
                              </a:solidFill>
                              <a:latin typeface="Cambria Math" panose="02040503050406030204" pitchFamily="18" charset="0"/>
                            </a:rPr>
                            <m:t>𝐸</m:t>
                          </m:r>
                          <m:r>
                            <a:rPr lang="en-AU" sz="3200" b="0" i="1" smtClean="0">
                              <a:solidFill>
                                <a:schemeClr val="bg1"/>
                              </a:solidFill>
                              <a:latin typeface="Cambria Math" panose="02040503050406030204" pitchFamily="18" charset="0"/>
                            </a:rPr>
                            <m:t>= </m:t>
                          </m:r>
                          <m:f>
                            <m:fPr>
                              <m:ctrlPr>
                                <a:rPr lang="en-AU" sz="3200" b="0" i="1" smtClean="0">
                                  <a:solidFill>
                                    <a:schemeClr val="bg1"/>
                                  </a:solidFill>
                                  <a:latin typeface="Cambria Math" panose="02040503050406030204" pitchFamily="18" charset="0"/>
                                </a:rPr>
                              </m:ctrlPr>
                            </m:fPr>
                            <m:num>
                              <m:r>
                                <a:rPr lang="en-AU" sz="3200" b="0" i="1" smtClean="0">
                                  <a:solidFill>
                                    <a:schemeClr val="bg1"/>
                                  </a:solidFill>
                                  <a:latin typeface="Cambria Math" panose="02040503050406030204" pitchFamily="18" charset="0"/>
                                </a:rPr>
                                <m:t>1</m:t>
                              </m:r>
                            </m:num>
                            <m:den>
                              <m:r>
                                <a:rPr lang="en-AU" sz="3200" i="1">
                                  <a:solidFill>
                                    <a:schemeClr val="bg1"/>
                                  </a:solidFill>
                                  <a:latin typeface="Cambria Math" panose="02040503050406030204" pitchFamily="18" charset="0"/>
                                </a:rPr>
                                <m:t>1+</m:t>
                              </m:r>
                              <m:sSup>
                                <m:sSupPr>
                                  <m:ctrlPr>
                                    <a:rPr lang="en-AU" sz="3200" i="1" smtClean="0">
                                      <a:solidFill>
                                        <a:schemeClr val="bg1"/>
                                      </a:solidFill>
                                      <a:latin typeface="Cambria Math" panose="02040503050406030204" pitchFamily="18" charset="0"/>
                                    </a:rPr>
                                  </m:ctrlPr>
                                </m:sSupPr>
                                <m:e>
                                  <m:r>
                                    <a:rPr lang="en-AU" sz="3200" b="0" i="1" smtClean="0">
                                      <a:solidFill>
                                        <a:schemeClr val="bg1"/>
                                      </a:solidFill>
                                      <a:latin typeface="Cambria Math" panose="02040503050406030204" pitchFamily="18" charset="0"/>
                                    </a:rPr>
                                    <m:t>10</m:t>
                                  </m:r>
                                </m:e>
                                <m:sup>
                                  <m:d>
                                    <m:dPr>
                                      <m:ctrlPr>
                                        <a:rPr lang="en-AU" sz="3200" i="1" smtClean="0">
                                          <a:solidFill>
                                            <a:schemeClr val="bg1"/>
                                          </a:solidFill>
                                          <a:latin typeface="Cambria Math" panose="02040503050406030204" pitchFamily="18" charset="0"/>
                                        </a:rPr>
                                      </m:ctrlPr>
                                    </m:dPr>
                                    <m:e>
                                      <m:f>
                                        <m:fPr>
                                          <m:ctrlPr>
                                            <a:rPr lang="en-AU" sz="3200" i="1">
                                              <a:solidFill>
                                                <a:schemeClr val="bg1"/>
                                              </a:solidFill>
                                              <a:latin typeface="Cambria Math" panose="02040503050406030204" pitchFamily="18" charset="0"/>
                                            </a:rPr>
                                          </m:ctrlPr>
                                        </m:fPr>
                                        <m:num>
                                          <m:sSub>
                                            <m:sSubPr>
                                              <m:ctrlPr>
                                                <a:rPr lang="en-AU" sz="3200" i="1">
                                                  <a:solidFill>
                                                    <a:schemeClr val="bg1"/>
                                                  </a:solidFill>
                                                  <a:latin typeface="Cambria Math" panose="02040503050406030204" pitchFamily="18" charset="0"/>
                                                </a:rPr>
                                              </m:ctrlPr>
                                            </m:sSubPr>
                                            <m:e>
                                              <m:r>
                                                <a:rPr lang="en-AU" sz="3200" i="1">
                                                  <a:solidFill>
                                                    <a:schemeClr val="bg1"/>
                                                  </a:solidFill>
                                                  <a:latin typeface="Cambria Math" panose="02040503050406030204" pitchFamily="18" charset="0"/>
                                                </a:rPr>
                                                <m:t>𝑅</m:t>
                                              </m:r>
                                            </m:e>
                                            <m:sub>
                                              <m:r>
                                                <a:rPr lang="en-AU" sz="3200" i="1">
                                                  <a:solidFill>
                                                    <a:schemeClr val="bg1"/>
                                                  </a:solidFill>
                                                  <a:latin typeface="Cambria Math" panose="02040503050406030204" pitchFamily="18" charset="0"/>
                                                </a:rPr>
                                                <m:t>𝑏</m:t>
                                              </m:r>
                                            </m:sub>
                                          </m:sSub>
                                          <m:r>
                                            <a:rPr lang="en-AU" sz="3200" i="1">
                                              <a:solidFill>
                                                <a:schemeClr val="bg1"/>
                                              </a:solidFill>
                                              <a:latin typeface="Cambria Math" panose="02040503050406030204" pitchFamily="18" charset="0"/>
                                            </a:rPr>
                                            <m:t>−</m:t>
                                          </m:r>
                                          <m:sSub>
                                            <m:sSubPr>
                                              <m:ctrlPr>
                                                <a:rPr lang="en-AU" sz="3200" i="1">
                                                  <a:solidFill>
                                                    <a:schemeClr val="bg1"/>
                                                  </a:solidFill>
                                                  <a:latin typeface="Cambria Math" panose="02040503050406030204" pitchFamily="18" charset="0"/>
                                                </a:rPr>
                                              </m:ctrlPr>
                                            </m:sSubPr>
                                            <m:e>
                                              <m:r>
                                                <a:rPr lang="en-AU" sz="3200" i="1">
                                                  <a:solidFill>
                                                    <a:schemeClr val="bg1"/>
                                                  </a:solidFill>
                                                  <a:latin typeface="Cambria Math" panose="02040503050406030204" pitchFamily="18" charset="0"/>
                                                </a:rPr>
                                                <m:t>𝑅</m:t>
                                              </m:r>
                                            </m:e>
                                            <m:sub>
                                              <m:r>
                                                <a:rPr lang="en-AU" sz="3200" i="1">
                                                  <a:solidFill>
                                                    <a:schemeClr val="bg1"/>
                                                  </a:solidFill>
                                                  <a:latin typeface="Cambria Math" panose="02040503050406030204" pitchFamily="18" charset="0"/>
                                                </a:rPr>
                                                <m:t>𝑎</m:t>
                                              </m:r>
                                            </m:sub>
                                          </m:sSub>
                                        </m:num>
                                        <m:den>
                                          <m:r>
                                            <a:rPr lang="en-AU" sz="3200" i="1">
                                              <a:solidFill>
                                                <a:schemeClr val="bg1"/>
                                              </a:solidFill>
                                              <a:latin typeface="Cambria Math" panose="02040503050406030204" pitchFamily="18" charset="0"/>
                                            </a:rPr>
                                            <m:t>400</m:t>
                                          </m:r>
                                        </m:den>
                                      </m:f>
                                    </m:e>
                                  </m:d>
                                </m:sup>
                              </m:sSup>
                            </m:den>
                          </m:f>
                        </m:oMath>
                      </m:oMathPara>
                    </a14:m>
                    <a:endParaRPr lang="en-AU" sz="3200" dirty="0">
                      <a:solidFill>
                        <a:schemeClr val="bg1"/>
                      </a:solidFill>
                      <a:latin typeface="Arial Nova" panose="020B0504020202020204" pitchFamily="34" charset="0"/>
                    </a:endParaRPr>
                  </a:p>
                  <a:p>
                    <a:pPr algn="just">
                      <a:spcAft>
                        <a:spcPts val="1800"/>
                      </a:spcAft>
                    </a:pPr>
                    <a:r>
                      <a:rPr lang="en-AU" sz="3200" dirty="0">
                        <a:solidFill>
                          <a:schemeClr val="bg1"/>
                        </a:solidFill>
                        <a:latin typeface="Arial Nova" panose="020B0504020202020204" pitchFamily="34" charset="0"/>
                      </a:rPr>
                      <a:t>The standard MS Solver was used to find team ratings that minimised the sum of the squares of the differences between predicted results </a:t>
                    </a:r>
                    <a:r>
                      <a:rPr lang="en-AU" sz="3200" dirty="0">
                        <a:solidFill>
                          <a:schemeClr val="bg1"/>
                        </a:solidFill>
                        <a:latin typeface="Cambria" panose="02040503050406030204" pitchFamily="18" charset="0"/>
                        <a:ea typeface="Cambria" panose="02040503050406030204" pitchFamily="18" charset="0"/>
                      </a:rPr>
                      <a:t>(E above)</a:t>
                    </a:r>
                    <a:r>
                      <a:rPr lang="en-AU" sz="3200" dirty="0">
                        <a:solidFill>
                          <a:schemeClr val="bg1"/>
                        </a:solidFill>
                        <a:latin typeface="Arial Nova" panose="020B0504020202020204" pitchFamily="34" charset="0"/>
                        <a:ea typeface="Cambria" panose="02040503050406030204" pitchFamily="18" charset="0"/>
                      </a:rPr>
                      <a:t> and the actual results of each match. Data was partitioned twice based on the game numbers of both teams being more than 25 and then 50. All team ratings were centred around 1500.</a:t>
                    </a:r>
                  </a:p>
                  <a:p>
                    <a:pPr algn="just">
                      <a:spcAft>
                        <a:spcPts val="1800"/>
                      </a:spcAft>
                    </a:pPr>
                    <a:r>
                      <a:rPr lang="en-AU" sz="3200" dirty="0">
                        <a:solidFill>
                          <a:schemeClr val="bg1"/>
                        </a:solidFill>
                        <a:latin typeface="Arial Nova" panose="020B0504020202020204" pitchFamily="34" charset="0"/>
                        <a:ea typeface="Cambria" panose="02040503050406030204" pitchFamily="18" charset="0"/>
                      </a:rPr>
                      <a:t>After game 25, the team rating for the St. Louis Blues was found to be 1,389.5; 31</a:t>
                    </a:r>
                    <a:r>
                      <a:rPr lang="en-AU" sz="3200" baseline="30000" dirty="0">
                        <a:solidFill>
                          <a:schemeClr val="bg1"/>
                        </a:solidFill>
                        <a:latin typeface="Arial Nova" panose="020B0504020202020204" pitchFamily="34" charset="0"/>
                        <a:ea typeface="Cambria" panose="02040503050406030204" pitchFamily="18" charset="0"/>
                      </a:rPr>
                      <a:t>st</a:t>
                    </a:r>
                    <a:r>
                      <a:rPr lang="en-AU" sz="3200" dirty="0">
                        <a:solidFill>
                          <a:schemeClr val="bg1"/>
                        </a:solidFill>
                        <a:latin typeface="Arial Nova" panose="020B0504020202020204" pitchFamily="34" charset="0"/>
                        <a:ea typeface="Cambria" panose="02040503050406030204" pitchFamily="18" charset="0"/>
                      </a:rPr>
                      <a:t> out of 31 in the League. After game 50, the St. Louis Blues had a team rating of 1472.0, which was 21</a:t>
                    </a:r>
                    <a:r>
                      <a:rPr lang="en-AU" sz="3200" baseline="30000" dirty="0">
                        <a:solidFill>
                          <a:schemeClr val="bg1"/>
                        </a:solidFill>
                        <a:latin typeface="Arial Nova" panose="020B0504020202020204" pitchFamily="34" charset="0"/>
                        <a:ea typeface="Cambria" panose="02040503050406030204" pitchFamily="18" charset="0"/>
                      </a:rPr>
                      <a:t>st</a:t>
                    </a:r>
                    <a:r>
                      <a:rPr lang="en-AU" sz="3200" dirty="0">
                        <a:solidFill>
                          <a:schemeClr val="bg1"/>
                        </a:solidFill>
                        <a:latin typeface="Arial Nova" panose="020B0504020202020204" pitchFamily="34" charset="0"/>
                        <a:ea typeface="Cambria" panose="02040503050406030204" pitchFamily="18" charset="0"/>
                      </a:rPr>
                      <a:t> out of 31. At the end of the regular season, the team rating for St. Louis was 1535.4, which was 10</a:t>
                    </a:r>
                    <a:r>
                      <a:rPr lang="en-AU" sz="3200" baseline="30000" dirty="0">
                        <a:solidFill>
                          <a:schemeClr val="bg1"/>
                        </a:solidFill>
                        <a:latin typeface="Arial Nova" panose="020B0504020202020204" pitchFamily="34" charset="0"/>
                        <a:ea typeface="Cambria" panose="02040503050406030204" pitchFamily="18" charset="0"/>
                      </a:rPr>
                      <a:t>th</a:t>
                    </a:r>
                    <a:r>
                      <a:rPr lang="en-AU" sz="3200" dirty="0">
                        <a:solidFill>
                          <a:schemeClr val="bg1"/>
                        </a:solidFill>
                        <a:latin typeface="Arial Nova" panose="020B0504020202020204" pitchFamily="34" charset="0"/>
                        <a:ea typeface="Cambria" panose="02040503050406030204" pitchFamily="18" charset="0"/>
                      </a:rPr>
                      <a:t> out of 31 teams.</a:t>
                    </a:r>
                  </a:p>
                </p:txBody>
              </p:sp>
            </mc:Choice>
            <mc:Fallback>
              <p:sp>
                <p:nvSpPr>
                  <p:cNvPr id="313" name="TextBox 312">
                    <a:extLst>
                      <a:ext uri="{FF2B5EF4-FFF2-40B4-BE49-F238E27FC236}">
                        <a16:creationId xmlns:a16="http://schemas.microsoft.com/office/drawing/2014/main" id="{6D212832-3B22-4141-AC48-B35DE0A5E35A}"/>
                      </a:ext>
                    </a:extLst>
                  </p:cNvPr>
                  <p:cNvSpPr txBox="1">
                    <a:spLocks noRot="1" noChangeAspect="1" noMove="1" noResize="1" noEditPoints="1" noAdjustHandles="1" noChangeArrowheads="1" noChangeShapeType="1" noTextEdit="1"/>
                  </p:cNvSpPr>
                  <p:nvPr/>
                </p:nvSpPr>
                <p:spPr>
                  <a:xfrm>
                    <a:off x="494704" y="6933205"/>
                    <a:ext cx="13480376" cy="7387407"/>
                  </a:xfrm>
                  <a:prstGeom prst="rect">
                    <a:avLst/>
                  </a:prstGeom>
                  <a:blipFill>
                    <a:blip r:embed="rId4"/>
                    <a:stretch>
                      <a:fillRect l="-980" t="-1073" r="-1019" b="-1733"/>
                    </a:stretch>
                  </a:blipFill>
                </p:spPr>
                <p:txBody>
                  <a:bodyPr/>
                  <a:lstStyle/>
                  <a:p>
                    <a:r>
                      <a:rPr lang="en-AU">
                        <a:noFill/>
                      </a:rPr>
                      <a:t> </a:t>
                    </a:r>
                  </a:p>
                </p:txBody>
              </p:sp>
            </mc:Fallback>
          </mc:AlternateContent>
        </p:grpSp>
        <p:grpSp>
          <p:nvGrpSpPr>
            <p:cNvPr id="305" name="Group 304">
              <a:extLst>
                <a:ext uri="{FF2B5EF4-FFF2-40B4-BE49-F238E27FC236}">
                  <a16:creationId xmlns:a16="http://schemas.microsoft.com/office/drawing/2014/main" id="{FE40FF9F-1159-439C-BA82-C9594FBD91DD}"/>
                </a:ext>
              </a:extLst>
            </p:cNvPr>
            <p:cNvGrpSpPr/>
            <p:nvPr/>
          </p:nvGrpSpPr>
          <p:grpSpPr>
            <a:xfrm>
              <a:off x="151803" y="14913149"/>
              <a:ext cx="14135693" cy="13439854"/>
              <a:chOff x="94651" y="14913149"/>
              <a:chExt cx="14135697" cy="13439854"/>
            </a:xfrm>
            <a:grpFill/>
          </p:grpSpPr>
          <p:sp>
            <p:nvSpPr>
              <p:cNvPr id="306" name="Rectangle: Rounded Corners 305">
                <a:extLst>
                  <a:ext uri="{FF2B5EF4-FFF2-40B4-BE49-F238E27FC236}">
                    <a16:creationId xmlns:a16="http://schemas.microsoft.com/office/drawing/2014/main" id="{669EB314-7127-4331-80E9-A4A26D0BCBEC}"/>
                  </a:ext>
                </a:extLst>
              </p:cNvPr>
              <p:cNvSpPr/>
              <p:nvPr/>
            </p:nvSpPr>
            <p:spPr>
              <a:xfrm>
                <a:off x="94651" y="14913149"/>
                <a:ext cx="14135695" cy="13439854"/>
              </a:xfrm>
              <a:prstGeom prst="roundRect">
                <a:avLst>
                  <a:gd name="adj" fmla="val 3415"/>
                </a:avLst>
              </a:prstGeom>
              <a:grpFill/>
              <a:ln w="1270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07" name="Straight Connector 306">
                <a:extLst>
                  <a:ext uri="{FF2B5EF4-FFF2-40B4-BE49-F238E27FC236}">
                    <a16:creationId xmlns:a16="http://schemas.microsoft.com/office/drawing/2014/main" id="{B4B7A4C2-FB7A-4893-9BAB-8990B9A19DA8}"/>
                  </a:ext>
                </a:extLst>
              </p:cNvPr>
              <p:cNvCxnSpPr/>
              <p:nvPr/>
            </p:nvCxnSpPr>
            <p:spPr>
              <a:xfrm>
                <a:off x="94653" y="16454218"/>
                <a:ext cx="14135695" cy="0"/>
              </a:xfrm>
              <a:prstGeom prst="line">
                <a:avLst/>
              </a:prstGeom>
              <a:grpFill/>
              <a:ln w="127000">
                <a:solidFill>
                  <a:srgbClr val="E7E200"/>
                </a:solidFill>
              </a:ln>
            </p:spPr>
            <p:style>
              <a:lnRef idx="1">
                <a:schemeClr val="accent1"/>
              </a:lnRef>
              <a:fillRef idx="0">
                <a:schemeClr val="accent1"/>
              </a:fillRef>
              <a:effectRef idx="0">
                <a:schemeClr val="accent1"/>
              </a:effectRef>
              <a:fontRef idx="minor">
                <a:schemeClr val="tx1"/>
              </a:fontRef>
            </p:style>
          </p:cxnSp>
          <p:sp>
            <p:nvSpPr>
              <p:cNvPr id="308" name="TextBox 307">
                <a:extLst>
                  <a:ext uri="{FF2B5EF4-FFF2-40B4-BE49-F238E27FC236}">
                    <a16:creationId xmlns:a16="http://schemas.microsoft.com/office/drawing/2014/main" id="{86C25ABB-CF90-4E6C-937B-5DE9B967C85C}"/>
                  </a:ext>
                </a:extLst>
              </p:cNvPr>
              <p:cNvSpPr txBox="1"/>
              <p:nvPr/>
            </p:nvSpPr>
            <p:spPr>
              <a:xfrm>
                <a:off x="494702" y="15366283"/>
                <a:ext cx="13335595" cy="830997"/>
              </a:xfrm>
              <a:prstGeom prst="rect">
                <a:avLst/>
              </a:prstGeom>
              <a:grpFill/>
            </p:spPr>
            <p:txBody>
              <a:bodyPr wrap="square" rtlCol="0">
                <a:spAutoFit/>
              </a:bodyPr>
              <a:lstStyle/>
              <a:p>
                <a:r>
                  <a:rPr lang="en-AU" sz="4800" b="1" dirty="0">
                    <a:solidFill>
                      <a:schemeClr val="bg1"/>
                    </a:solidFill>
                  </a:rPr>
                  <a:t>Simulation</a:t>
                </a:r>
              </a:p>
            </p:txBody>
          </p:sp>
          <p:sp>
            <p:nvSpPr>
              <p:cNvPr id="309" name="TextBox 308">
                <a:extLst>
                  <a:ext uri="{FF2B5EF4-FFF2-40B4-BE49-F238E27FC236}">
                    <a16:creationId xmlns:a16="http://schemas.microsoft.com/office/drawing/2014/main" id="{0F1C3552-B877-427E-91C7-A51E067FBF60}"/>
                  </a:ext>
                </a:extLst>
              </p:cNvPr>
              <p:cNvSpPr txBox="1"/>
              <p:nvPr/>
            </p:nvSpPr>
            <p:spPr>
              <a:xfrm>
                <a:off x="494704" y="16703353"/>
                <a:ext cx="13480376" cy="11618565"/>
              </a:xfrm>
              <a:prstGeom prst="rect">
                <a:avLst/>
              </a:prstGeom>
              <a:grpFill/>
            </p:spPr>
            <p:txBody>
              <a:bodyPr wrap="square" rtlCol="0">
                <a:spAutoFit/>
              </a:bodyPr>
              <a:lstStyle/>
              <a:p>
                <a:pPr algn="just">
                  <a:spcAft>
                    <a:spcPts val="1800"/>
                  </a:spcAft>
                </a:pPr>
                <a:r>
                  <a:rPr lang="en-AU" sz="3200" dirty="0">
                    <a:solidFill>
                      <a:schemeClr val="bg1"/>
                    </a:solidFill>
                    <a:latin typeface="Arial Nova" panose="020B0504020202020204" pitchFamily="34" charset="0"/>
                  </a:rPr>
                  <a:t>Three simulations were run to match each of the partitions of data and each of the Elo team ratings. Using the ratings determined for games 1 to 25, games from 26 onwards were simulated. Similarly, using the Elo ratings for games 1 to 50, games from 51 onwards were simulated. For these two simulations the final standings, as determined by the simulation, were used to further simulate the finals series. The Elo ratings as determined for the entire regular season were also used to simulate the finals series. As such, three likelihoods were calculated; the likelihood of St. Louis winning the Stanley Cup at game 25, at game 50, and at game 82.</a:t>
                </a:r>
              </a:p>
              <a:p>
                <a:pPr algn="just">
                  <a:spcAft>
                    <a:spcPts val="1800"/>
                  </a:spcAft>
                </a:pPr>
                <a:r>
                  <a:rPr lang="en-AU" sz="3200" dirty="0">
                    <a:solidFill>
                      <a:schemeClr val="bg1"/>
                    </a:solidFill>
                    <a:latin typeface="Arial Nova" panose="020B0504020202020204" pitchFamily="34" charset="0"/>
                  </a:rPr>
                  <a:t>Each of the simulations were run across 10,000 trials. For each game within each trial a number was chosen at random from a uniform distribution between 0 and 1. If this number was lesser than the expected result of the match, Team A was determined to win the simulated game. Conversely, if the value of the random number was greater than the expected value, Team B was determined to win. This was repeated for each of the remaining games of the regular season and the finals series.</a:t>
                </a:r>
              </a:p>
              <a:p>
                <a:pPr algn="just">
                  <a:spcAft>
                    <a:spcPts val="1800"/>
                  </a:spcAft>
                </a:pPr>
                <a:r>
                  <a:rPr lang="en-AU" sz="3200" dirty="0">
                    <a:solidFill>
                      <a:schemeClr val="bg1"/>
                    </a:solidFill>
                    <a:latin typeface="Arial Nova" panose="020B0504020202020204" pitchFamily="34" charset="0"/>
                  </a:rPr>
                  <a:t>Points were determined for each of the simulated games in the remaining season to align with standard scoring in the NHL. Two points were awarded for a win and zero points for a loss. Ties in season points were broken by total goals scored over the season, with the team that scored more goals being ranked higher. These season rankings were used to decide the teams that progressed into the finals.</a:t>
                </a:r>
              </a:p>
              <a:p>
                <a:pPr algn="just">
                  <a:spcAft>
                    <a:spcPts val="1800"/>
                  </a:spcAft>
                </a:pPr>
                <a:r>
                  <a:rPr lang="en-AU" sz="3200" dirty="0">
                    <a:solidFill>
                      <a:schemeClr val="bg1"/>
                    </a:solidFill>
                    <a:latin typeface="Arial Nova" panose="020B0504020202020204" pitchFamily="34" charset="0"/>
                  </a:rPr>
                  <a:t>The playoffs series were decided by the same method as above, with expected results compared to a value from random number generator. Each winner progressed to the next stage, and ultimately the final playoffs series.</a:t>
                </a:r>
              </a:p>
            </p:txBody>
          </p:sp>
        </p:grpSp>
      </p:grpSp>
      <p:grpSp>
        <p:nvGrpSpPr>
          <p:cNvPr id="426" name="Group 425">
            <a:extLst>
              <a:ext uri="{FF2B5EF4-FFF2-40B4-BE49-F238E27FC236}">
                <a16:creationId xmlns:a16="http://schemas.microsoft.com/office/drawing/2014/main" id="{843B4202-22EF-4E5A-9DA5-A0AAF94A790A}"/>
              </a:ext>
            </a:extLst>
          </p:cNvPr>
          <p:cNvGrpSpPr/>
          <p:nvPr/>
        </p:nvGrpSpPr>
        <p:grpSpPr>
          <a:xfrm>
            <a:off x="33808928" y="5153287"/>
            <a:ext cx="16307397" cy="23199720"/>
            <a:chOff x="151803" y="5153287"/>
            <a:chExt cx="14135695" cy="23199720"/>
          </a:xfrm>
          <a:solidFill>
            <a:srgbClr val="002F87"/>
          </a:solidFill>
        </p:grpSpPr>
        <p:grpSp>
          <p:nvGrpSpPr>
            <p:cNvPr id="427" name="Group 426">
              <a:extLst>
                <a:ext uri="{FF2B5EF4-FFF2-40B4-BE49-F238E27FC236}">
                  <a16:creationId xmlns:a16="http://schemas.microsoft.com/office/drawing/2014/main" id="{C534EE6B-7F45-4105-9CA5-916DBFE2C17C}"/>
                </a:ext>
              </a:extLst>
            </p:cNvPr>
            <p:cNvGrpSpPr/>
            <p:nvPr/>
          </p:nvGrpSpPr>
          <p:grpSpPr>
            <a:xfrm>
              <a:off x="151805" y="5153287"/>
              <a:ext cx="14135693" cy="10513433"/>
              <a:chOff x="151805" y="5153287"/>
              <a:chExt cx="14135695" cy="10513433"/>
            </a:xfrm>
            <a:grpFill/>
          </p:grpSpPr>
          <p:sp>
            <p:nvSpPr>
              <p:cNvPr id="433" name="Rectangle: Rounded Corners 432">
                <a:extLst>
                  <a:ext uri="{FF2B5EF4-FFF2-40B4-BE49-F238E27FC236}">
                    <a16:creationId xmlns:a16="http://schemas.microsoft.com/office/drawing/2014/main" id="{E9F45012-B0F2-4C95-B665-91240ACE0702}"/>
                  </a:ext>
                </a:extLst>
              </p:cNvPr>
              <p:cNvSpPr/>
              <p:nvPr/>
            </p:nvSpPr>
            <p:spPr>
              <a:xfrm>
                <a:off x="151805" y="5153287"/>
                <a:ext cx="14135695" cy="10513433"/>
              </a:xfrm>
              <a:prstGeom prst="roundRect">
                <a:avLst>
                  <a:gd name="adj" fmla="val 3415"/>
                </a:avLst>
              </a:prstGeom>
              <a:grpFill/>
              <a:ln w="1270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4" name="TextBox 433">
                <a:extLst>
                  <a:ext uri="{FF2B5EF4-FFF2-40B4-BE49-F238E27FC236}">
                    <a16:creationId xmlns:a16="http://schemas.microsoft.com/office/drawing/2014/main" id="{55F3B480-A725-4B02-9299-0E907E91D5BA}"/>
                  </a:ext>
                </a:extLst>
              </p:cNvPr>
              <p:cNvSpPr txBox="1"/>
              <p:nvPr/>
            </p:nvSpPr>
            <p:spPr>
              <a:xfrm>
                <a:off x="494704" y="5358272"/>
                <a:ext cx="13335595" cy="830997"/>
              </a:xfrm>
              <a:prstGeom prst="rect">
                <a:avLst/>
              </a:prstGeom>
              <a:grpFill/>
            </p:spPr>
            <p:txBody>
              <a:bodyPr wrap="square" rtlCol="0">
                <a:spAutoFit/>
              </a:bodyPr>
              <a:lstStyle/>
              <a:p>
                <a:r>
                  <a:rPr lang="en-AU" sz="4800" b="1" dirty="0">
                    <a:solidFill>
                      <a:schemeClr val="bg1"/>
                    </a:solidFill>
                  </a:rPr>
                  <a:t>In What Parallel Universe Could the Blues Win? </a:t>
                </a:r>
              </a:p>
            </p:txBody>
          </p:sp>
          <p:cxnSp>
            <p:nvCxnSpPr>
              <p:cNvPr id="435" name="Straight Connector 434">
                <a:extLst>
                  <a:ext uri="{FF2B5EF4-FFF2-40B4-BE49-F238E27FC236}">
                    <a16:creationId xmlns:a16="http://schemas.microsoft.com/office/drawing/2014/main" id="{2097CA99-3423-4AD5-9673-C5C147D71785}"/>
                  </a:ext>
                </a:extLst>
              </p:cNvPr>
              <p:cNvCxnSpPr>
                <a:cxnSpLocks/>
              </p:cNvCxnSpPr>
              <p:nvPr/>
            </p:nvCxnSpPr>
            <p:spPr>
              <a:xfrm>
                <a:off x="151805" y="6529345"/>
                <a:ext cx="14135695" cy="0"/>
              </a:xfrm>
              <a:prstGeom prst="line">
                <a:avLst/>
              </a:prstGeom>
              <a:grpFill/>
              <a:ln w="127000">
                <a:solidFill>
                  <a:srgbClr val="E7E200"/>
                </a:solidFill>
              </a:ln>
            </p:spPr>
            <p:style>
              <a:lnRef idx="1">
                <a:schemeClr val="accent1"/>
              </a:lnRef>
              <a:fillRef idx="0">
                <a:schemeClr val="accent1"/>
              </a:fillRef>
              <a:effectRef idx="0">
                <a:schemeClr val="accent1"/>
              </a:effectRef>
              <a:fontRef idx="minor">
                <a:schemeClr val="tx1"/>
              </a:fontRef>
            </p:style>
          </p:cxnSp>
          <p:sp>
            <p:nvSpPr>
              <p:cNvPr id="436" name="TextBox 435">
                <a:extLst>
                  <a:ext uri="{FF2B5EF4-FFF2-40B4-BE49-F238E27FC236}">
                    <a16:creationId xmlns:a16="http://schemas.microsoft.com/office/drawing/2014/main" id="{C465ADB5-CBD6-4767-845C-7C05CFE64E8A}"/>
                  </a:ext>
                </a:extLst>
              </p:cNvPr>
              <p:cNvSpPr txBox="1"/>
              <p:nvPr/>
            </p:nvSpPr>
            <p:spPr>
              <a:xfrm>
                <a:off x="494704" y="6933205"/>
                <a:ext cx="13480376" cy="2062103"/>
              </a:xfrm>
              <a:prstGeom prst="rect">
                <a:avLst/>
              </a:prstGeom>
              <a:grpFill/>
            </p:spPr>
            <p:txBody>
              <a:bodyPr wrap="square" rtlCol="0">
                <a:spAutoFit/>
              </a:bodyPr>
              <a:lstStyle/>
              <a:p>
                <a:pPr>
                  <a:spcAft>
                    <a:spcPts val="1800"/>
                  </a:spcAft>
                </a:pPr>
                <a:r>
                  <a:rPr lang="en-AU" sz="3200" dirty="0">
                    <a:solidFill>
                      <a:schemeClr val="bg1"/>
                    </a:solidFill>
                    <a:latin typeface="Arial Nova" panose="020B0504020202020204" pitchFamily="34" charset="0"/>
                    <a:ea typeface="Cambria" panose="02040503050406030204" pitchFamily="18" charset="0"/>
                  </a:rPr>
                  <a:t>The simulations found the likelihood of the St. Louis Blues winning the Stanley Cup from game 25 to be 1/1000. The Blues’ chances improved by game 50, which were 1/500. At the end of the regular season, with a position in the playoffs clinched, their chances were still only 1/200.</a:t>
                </a:r>
              </a:p>
            </p:txBody>
          </p:sp>
        </p:grpSp>
        <p:grpSp>
          <p:nvGrpSpPr>
            <p:cNvPr id="428" name="Group 427">
              <a:extLst>
                <a:ext uri="{FF2B5EF4-FFF2-40B4-BE49-F238E27FC236}">
                  <a16:creationId xmlns:a16="http://schemas.microsoft.com/office/drawing/2014/main" id="{0D7393A1-5F68-42A6-A38B-D4AC2B20DCDC}"/>
                </a:ext>
              </a:extLst>
            </p:cNvPr>
            <p:cNvGrpSpPr/>
            <p:nvPr/>
          </p:nvGrpSpPr>
          <p:grpSpPr>
            <a:xfrm>
              <a:off x="151803" y="16006796"/>
              <a:ext cx="14135693" cy="12346211"/>
              <a:chOff x="94651" y="16006796"/>
              <a:chExt cx="14135697" cy="12346211"/>
            </a:xfrm>
            <a:grpFill/>
          </p:grpSpPr>
          <p:sp>
            <p:nvSpPr>
              <p:cNvPr id="429" name="Rectangle: Rounded Corners 428">
                <a:extLst>
                  <a:ext uri="{FF2B5EF4-FFF2-40B4-BE49-F238E27FC236}">
                    <a16:creationId xmlns:a16="http://schemas.microsoft.com/office/drawing/2014/main" id="{3B40151E-DB78-49AB-82CB-DF2E1ABF7863}"/>
                  </a:ext>
                </a:extLst>
              </p:cNvPr>
              <p:cNvSpPr/>
              <p:nvPr/>
            </p:nvSpPr>
            <p:spPr>
              <a:xfrm>
                <a:off x="94651" y="16006796"/>
                <a:ext cx="14135695" cy="12346211"/>
              </a:xfrm>
              <a:prstGeom prst="roundRect">
                <a:avLst>
                  <a:gd name="adj" fmla="val 3415"/>
                </a:avLst>
              </a:prstGeom>
              <a:grpFill/>
              <a:ln w="1270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30" name="Straight Connector 429">
                <a:extLst>
                  <a:ext uri="{FF2B5EF4-FFF2-40B4-BE49-F238E27FC236}">
                    <a16:creationId xmlns:a16="http://schemas.microsoft.com/office/drawing/2014/main" id="{225D94E1-2D55-4B20-8A58-AA3C28CEB408}"/>
                  </a:ext>
                </a:extLst>
              </p:cNvPr>
              <p:cNvCxnSpPr/>
              <p:nvPr/>
            </p:nvCxnSpPr>
            <p:spPr>
              <a:xfrm>
                <a:off x="94653" y="17240250"/>
                <a:ext cx="14135695" cy="0"/>
              </a:xfrm>
              <a:prstGeom prst="line">
                <a:avLst/>
              </a:prstGeom>
              <a:grpFill/>
              <a:ln w="127000">
                <a:solidFill>
                  <a:srgbClr val="E7E200"/>
                </a:solidFill>
              </a:ln>
            </p:spPr>
            <p:style>
              <a:lnRef idx="1">
                <a:schemeClr val="accent1"/>
              </a:lnRef>
              <a:fillRef idx="0">
                <a:schemeClr val="accent1"/>
              </a:fillRef>
              <a:effectRef idx="0">
                <a:schemeClr val="accent1"/>
              </a:effectRef>
              <a:fontRef idx="minor">
                <a:schemeClr val="tx1"/>
              </a:fontRef>
            </p:style>
          </p:cxnSp>
          <p:sp>
            <p:nvSpPr>
              <p:cNvPr id="431" name="TextBox 430">
                <a:extLst>
                  <a:ext uri="{FF2B5EF4-FFF2-40B4-BE49-F238E27FC236}">
                    <a16:creationId xmlns:a16="http://schemas.microsoft.com/office/drawing/2014/main" id="{67E28EE6-6BA2-4F75-8A2F-A0A3C18E2C8D}"/>
                  </a:ext>
                </a:extLst>
              </p:cNvPr>
              <p:cNvSpPr txBox="1"/>
              <p:nvPr/>
            </p:nvSpPr>
            <p:spPr>
              <a:xfrm>
                <a:off x="494703" y="16152315"/>
                <a:ext cx="13335595" cy="830997"/>
              </a:xfrm>
              <a:prstGeom prst="rect">
                <a:avLst/>
              </a:prstGeom>
              <a:grpFill/>
            </p:spPr>
            <p:txBody>
              <a:bodyPr wrap="square" rtlCol="0">
                <a:spAutoFit/>
              </a:bodyPr>
              <a:lstStyle/>
              <a:p>
                <a:r>
                  <a:rPr lang="en-AU" sz="4800" b="1" dirty="0">
                    <a:solidFill>
                      <a:schemeClr val="bg1"/>
                    </a:solidFill>
                  </a:rPr>
                  <a:t>Limitations and Conclusions</a:t>
                </a:r>
              </a:p>
            </p:txBody>
          </p:sp>
          <p:sp>
            <p:nvSpPr>
              <p:cNvPr id="432" name="TextBox 431">
                <a:extLst>
                  <a:ext uri="{FF2B5EF4-FFF2-40B4-BE49-F238E27FC236}">
                    <a16:creationId xmlns:a16="http://schemas.microsoft.com/office/drawing/2014/main" id="{FD8DB52A-C5A9-4660-BF32-23EE6C4D195A}"/>
                  </a:ext>
                </a:extLst>
              </p:cNvPr>
              <p:cNvSpPr txBox="1"/>
              <p:nvPr/>
            </p:nvSpPr>
            <p:spPr>
              <a:xfrm>
                <a:off x="494704" y="17650681"/>
                <a:ext cx="13480376" cy="10110460"/>
              </a:xfrm>
              <a:prstGeom prst="rect">
                <a:avLst/>
              </a:prstGeom>
              <a:grpFill/>
            </p:spPr>
            <p:txBody>
              <a:bodyPr wrap="square" rtlCol="0">
                <a:spAutoFit/>
              </a:bodyPr>
              <a:lstStyle/>
              <a:p>
                <a:pPr>
                  <a:spcAft>
                    <a:spcPts val="1800"/>
                  </a:spcAft>
                </a:pPr>
                <a:r>
                  <a:rPr lang="en-AU" sz="3200" dirty="0">
                    <a:solidFill>
                      <a:schemeClr val="bg1"/>
                    </a:solidFill>
                    <a:latin typeface="Arial Nova" panose="020B0504020202020204" pitchFamily="34" charset="0"/>
                  </a:rPr>
                  <a:t>Firstly, the model did not account for points awarded for Over Time Losses, which are awarded to the losing team when a game goes into overtime.</a:t>
                </a:r>
              </a:p>
              <a:p>
                <a:pPr>
                  <a:spcAft>
                    <a:spcPts val="1800"/>
                  </a:spcAft>
                </a:pPr>
                <a:r>
                  <a:rPr lang="en-AU" sz="3200" dirty="0">
                    <a:solidFill>
                      <a:schemeClr val="bg1"/>
                    </a:solidFill>
                    <a:latin typeface="Arial Nova" panose="020B0504020202020204" pitchFamily="34" charset="0"/>
                  </a:rPr>
                  <a:t>Secondly, the model assumed that there was only one game in each stage of the playoffs series. As such, the first-to-four nature of the playoffs series was not incorporated.</a:t>
                </a:r>
              </a:p>
              <a:p>
                <a:pPr>
                  <a:spcAft>
                    <a:spcPts val="1800"/>
                  </a:spcAft>
                </a:pPr>
                <a:r>
                  <a:rPr lang="en-AU" sz="3200" dirty="0">
                    <a:solidFill>
                      <a:schemeClr val="bg1"/>
                    </a:solidFill>
                    <a:latin typeface="Arial Nova" panose="020B0504020202020204" pitchFamily="34" charset="0"/>
                  </a:rPr>
                  <a:t>Lastly, data partitions were determined based on the game number of </a:t>
                </a:r>
                <a:r>
                  <a:rPr lang="en-AU" sz="3200" i="1" dirty="0">
                    <a:solidFill>
                      <a:schemeClr val="bg1"/>
                    </a:solidFill>
                    <a:latin typeface="Arial Nova" panose="020B0504020202020204" pitchFamily="34" charset="0"/>
                  </a:rPr>
                  <a:t>both</a:t>
                </a:r>
                <a:r>
                  <a:rPr lang="en-AU" sz="3200" dirty="0">
                    <a:solidFill>
                      <a:schemeClr val="bg1"/>
                    </a:solidFill>
                    <a:latin typeface="Arial Nova" panose="020B0504020202020204" pitchFamily="34" charset="0"/>
                  </a:rPr>
                  <a:t> teams. That is, many games where one team was playing their 26</a:t>
                </a:r>
                <a:r>
                  <a:rPr lang="en-AU" sz="3200" baseline="30000" dirty="0">
                    <a:solidFill>
                      <a:schemeClr val="bg1"/>
                    </a:solidFill>
                    <a:latin typeface="Arial Nova" panose="020B0504020202020204" pitchFamily="34" charset="0"/>
                  </a:rPr>
                  <a:t>th</a:t>
                </a:r>
                <a:r>
                  <a:rPr lang="en-AU" sz="3200" dirty="0">
                    <a:solidFill>
                      <a:schemeClr val="bg1"/>
                    </a:solidFill>
                    <a:latin typeface="Arial Nova" panose="020B0504020202020204" pitchFamily="34" charset="0"/>
                  </a:rPr>
                  <a:t> game but the competitor was playing their 24</a:t>
                </a:r>
                <a:r>
                  <a:rPr lang="en-AU" sz="3200" baseline="30000" dirty="0">
                    <a:solidFill>
                      <a:schemeClr val="bg1"/>
                    </a:solidFill>
                    <a:latin typeface="Arial Nova" panose="020B0504020202020204" pitchFamily="34" charset="0"/>
                  </a:rPr>
                  <a:t>th</a:t>
                </a:r>
                <a:r>
                  <a:rPr lang="en-AU" sz="3200" dirty="0">
                    <a:solidFill>
                      <a:schemeClr val="bg1"/>
                    </a:solidFill>
                    <a:latin typeface="Arial Nova" panose="020B0504020202020204" pitchFamily="34" charset="0"/>
                  </a:rPr>
                  <a:t> were excluded from partitions. More over, team standings were also determined based on similar methods, so often ratings for teams were determined at points in time where one team may have only just played their 25</a:t>
                </a:r>
                <a:r>
                  <a:rPr lang="en-AU" sz="3200" baseline="30000" dirty="0">
                    <a:solidFill>
                      <a:schemeClr val="bg1"/>
                    </a:solidFill>
                    <a:latin typeface="Arial Nova" panose="020B0504020202020204" pitchFamily="34" charset="0"/>
                  </a:rPr>
                  <a:t>th</a:t>
                </a:r>
                <a:r>
                  <a:rPr lang="en-AU" sz="3200" dirty="0">
                    <a:solidFill>
                      <a:schemeClr val="bg1"/>
                    </a:solidFill>
                    <a:latin typeface="Arial Nova" panose="020B0504020202020204" pitchFamily="34" charset="0"/>
                  </a:rPr>
                  <a:t> game whilst others had played their 26</a:t>
                </a:r>
                <a:r>
                  <a:rPr lang="en-AU" sz="3200" baseline="30000" dirty="0">
                    <a:solidFill>
                      <a:schemeClr val="bg1"/>
                    </a:solidFill>
                    <a:latin typeface="Arial Nova" panose="020B0504020202020204" pitchFamily="34" charset="0"/>
                  </a:rPr>
                  <a:t>th</a:t>
                </a:r>
                <a:r>
                  <a:rPr lang="en-AU" sz="3200" dirty="0">
                    <a:solidFill>
                      <a:schemeClr val="bg1"/>
                    </a:solidFill>
                    <a:latin typeface="Arial Nova" panose="020B0504020202020204" pitchFamily="34" charset="0"/>
                  </a:rPr>
                  <a:t> or more.</a:t>
                </a:r>
              </a:p>
              <a:p>
                <a:pPr>
                  <a:spcAft>
                    <a:spcPts val="1800"/>
                  </a:spcAft>
                </a:pPr>
                <a:endParaRPr lang="en-AU" sz="3200" dirty="0">
                  <a:solidFill>
                    <a:schemeClr val="bg1"/>
                  </a:solidFill>
                  <a:latin typeface="Arial Nova" panose="020B0504020202020204" pitchFamily="34" charset="0"/>
                </a:endParaRPr>
              </a:p>
              <a:p>
                <a:pPr>
                  <a:spcAft>
                    <a:spcPts val="1800"/>
                  </a:spcAft>
                </a:pPr>
                <a:r>
                  <a:rPr lang="en-AU" sz="3200" dirty="0">
                    <a:solidFill>
                      <a:schemeClr val="bg1"/>
                    </a:solidFill>
                    <a:latin typeface="Arial Nova" panose="020B0504020202020204" pitchFamily="34" charset="0"/>
                  </a:rPr>
                  <a:t>St. Louis Blues’ likelihood of both making it to and winning the Stanley Cup playoffs were slim throughout all points in the season, despite the dramatic increase in wins as the weeks progressed. Even after clinching a playoffs position at the end of the regular season, the Blues’ likelihood of winning each successive series was still low. They truly overcame the odds.</a:t>
                </a:r>
              </a:p>
              <a:p>
                <a:pPr>
                  <a:spcAft>
                    <a:spcPts val="1800"/>
                  </a:spcAft>
                </a:pPr>
                <a:endParaRPr lang="en-AU" sz="3200" dirty="0">
                  <a:solidFill>
                    <a:schemeClr val="bg1"/>
                  </a:solidFill>
                  <a:latin typeface="Arial Nova" panose="020B0504020202020204" pitchFamily="34" charset="0"/>
                </a:endParaRPr>
              </a:p>
            </p:txBody>
          </p:sp>
        </p:grpSp>
      </p:grpSp>
      <p:pic>
        <p:nvPicPr>
          <p:cNvPr id="1050" name="Picture 1049">
            <a:extLst>
              <a:ext uri="{FF2B5EF4-FFF2-40B4-BE49-F238E27FC236}">
                <a16:creationId xmlns:a16="http://schemas.microsoft.com/office/drawing/2014/main" id="{22B2D44D-8AB0-4069-BA03-F7E4D4BE818E}"/>
              </a:ext>
            </a:extLst>
          </p:cNvPr>
          <p:cNvPicPr>
            <a:picLocks noChangeAspect="1"/>
          </p:cNvPicPr>
          <p:nvPr/>
        </p:nvPicPr>
        <p:blipFill>
          <a:blip r:embed="rId5"/>
          <a:stretch>
            <a:fillRect/>
          </a:stretch>
        </p:blipFill>
        <p:spPr>
          <a:xfrm>
            <a:off x="42120143" y="9941986"/>
            <a:ext cx="7468740" cy="4458226"/>
          </a:xfrm>
          <a:prstGeom prst="rect">
            <a:avLst/>
          </a:prstGeom>
        </p:spPr>
      </p:pic>
      <p:pic>
        <p:nvPicPr>
          <p:cNvPr id="1054" name="Picture 1053">
            <a:extLst>
              <a:ext uri="{FF2B5EF4-FFF2-40B4-BE49-F238E27FC236}">
                <a16:creationId xmlns:a16="http://schemas.microsoft.com/office/drawing/2014/main" id="{85EA33FA-301C-4120-9123-CB5518683906}"/>
              </a:ext>
            </a:extLst>
          </p:cNvPr>
          <p:cNvPicPr>
            <a:picLocks noChangeAspect="1"/>
          </p:cNvPicPr>
          <p:nvPr/>
        </p:nvPicPr>
        <p:blipFill>
          <a:blip r:embed="rId6"/>
          <a:stretch>
            <a:fillRect/>
          </a:stretch>
        </p:blipFill>
        <p:spPr>
          <a:xfrm>
            <a:off x="34270442" y="9941986"/>
            <a:ext cx="7468740" cy="4461845"/>
          </a:xfrm>
          <a:prstGeom prst="rect">
            <a:avLst/>
          </a:prstGeom>
        </p:spPr>
      </p:pic>
    </p:spTree>
    <p:extLst>
      <p:ext uri="{BB962C8B-B14F-4D97-AF65-F5344CB8AC3E}">
        <p14:creationId xmlns:p14="http://schemas.microsoft.com/office/powerpoint/2010/main" val="7548077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422</TotalTime>
  <Words>1263</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Nova</vt:lpstr>
      <vt:lpstr>Calibri</vt:lpstr>
      <vt:lpstr>Calibri Light</vt:lpstr>
      <vt:lpstr>Cambria</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Eldstrom</dc:creator>
  <cp:lastModifiedBy>Ben Eldstrom</cp:lastModifiedBy>
  <cp:revision>30</cp:revision>
  <dcterms:created xsi:type="dcterms:W3CDTF">2019-06-24T04:39:48Z</dcterms:created>
  <dcterms:modified xsi:type="dcterms:W3CDTF">2019-06-24T11:42:16Z</dcterms:modified>
</cp:coreProperties>
</file>