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5" r:id="rId7"/>
    <p:sldId id="266" r:id="rId8"/>
    <p:sldId id="263" r:id="rId9"/>
    <p:sldId id="261" r:id="rId10"/>
    <p:sldId id="268" r:id="rId11"/>
    <p:sldId id="270" r:id="rId12"/>
    <p:sldId id="262" r:id="rId13"/>
    <p:sldId id="269" r:id="rId14"/>
    <p:sldId id="271"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4BAAD0-86BD-A249-9D29-4C3B23C99DDC}"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403B371E-6849-0846-91BD-90F43EC3218C}"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55480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BAAD0-86BD-A249-9D29-4C3B23C99DDC}"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B371E-6849-0846-91BD-90F43EC3218C}" type="slidenum">
              <a:rPr lang="en-US" smtClean="0"/>
              <a:t>‹#›</a:t>
            </a:fld>
            <a:endParaRPr lang="en-US"/>
          </a:p>
        </p:txBody>
      </p:sp>
    </p:spTree>
    <p:extLst>
      <p:ext uri="{BB962C8B-B14F-4D97-AF65-F5344CB8AC3E}">
        <p14:creationId xmlns:p14="http://schemas.microsoft.com/office/powerpoint/2010/main" val="258661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BAAD0-86BD-A249-9D29-4C3B23C99DDC}"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B371E-6849-0846-91BD-90F43EC3218C}" type="slidenum">
              <a:rPr lang="en-US" smtClean="0"/>
              <a:t>‹#›</a:t>
            </a:fld>
            <a:endParaRPr lang="en-US"/>
          </a:p>
        </p:txBody>
      </p:sp>
    </p:spTree>
    <p:extLst>
      <p:ext uri="{BB962C8B-B14F-4D97-AF65-F5344CB8AC3E}">
        <p14:creationId xmlns:p14="http://schemas.microsoft.com/office/powerpoint/2010/main" val="262933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BAAD0-86BD-A249-9D29-4C3B23C99DDC}"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B371E-6849-0846-91BD-90F43EC3218C}"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805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BAAD0-86BD-A249-9D29-4C3B23C99DDC}"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B371E-6849-0846-91BD-90F43EC3218C}" type="slidenum">
              <a:rPr lang="en-US" smtClean="0"/>
              <a:t>‹#›</a:t>
            </a:fld>
            <a:endParaRPr lang="en-US"/>
          </a:p>
        </p:txBody>
      </p:sp>
    </p:spTree>
    <p:extLst>
      <p:ext uri="{BB962C8B-B14F-4D97-AF65-F5344CB8AC3E}">
        <p14:creationId xmlns:p14="http://schemas.microsoft.com/office/powerpoint/2010/main" val="92637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4BAAD0-86BD-A249-9D29-4C3B23C99DDC}" type="datetimeFigureOut">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B371E-6849-0846-91BD-90F43EC3218C}"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8471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4BAAD0-86BD-A249-9D29-4C3B23C99DDC}" type="datetimeFigureOut">
              <a:rPr lang="en-US" smtClean="0"/>
              <a:t>11/8/20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B371E-6849-0846-91BD-90F43EC3218C}" type="slidenum">
              <a:rPr lang="en-US" smtClean="0"/>
              <a:t>‹#›</a:t>
            </a:fld>
            <a:endParaRPr lang="en-US"/>
          </a:p>
        </p:txBody>
      </p:sp>
    </p:spTree>
    <p:extLst>
      <p:ext uri="{BB962C8B-B14F-4D97-AF65-F5344CB8AC3E}">
        <p14:creationId xmlns:p14="http://schemas.microsoft.com/office/powerpoint/2010/main" val="84572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4BAAD0-86BD-A249-9D29-4C3B23C99DDC}" type="datetimeFigureOut">
              <a:rPr lang="en-US" smtClean="0"/>
              <a:t>11/8/20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B371E-6849-0846-91BD-90F43EC3218C}"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1931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04BAAD0-86BD-A249-9D29-4C3B23C99DDC}" type="datetimeFigureOut">
              <a:rPr lang="en-US" smtClean="0"/>
              <a:t>11/8/20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B371E-6849-0846-91BD-90F43EC3218C}" type="slidenum">
              <a:rPr lang="en-US" smtClean="0"/>
              <a:t>‹#›</a:t>
            </a:fld>
            <a:endParaRPr lang="en-US"/>
          </a:p>
        </p:txBody>
      </p:sp>
    </p:spTree>
    <p:extLst>
      <p:ext uri="{BB962C8B-B14F-4D97-AF65-F5344CB8AC3E}">
        <p14:creationId xmlns:p14="http://schemas.microsoft.com/office/powerpoint/2010/main" val="153446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4BAAD0-86BD-A249-9D29-4C3B23C99DDC}" type="datetimeFigureOut">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B371E-6849-0846-91BD-90F43EC3218C}" type="slidenum">
              <a:rPr lang="en-US" smtClean="0"/>
              <a:t>‹#›</a:t>
            </a:fld>
            <a:endParaRPr lang="en-US"/>
          </a:p>
        </p:txBody>
      </p:sp>
    </p:spTree>
    <p:extLst>
      <p:ext uri="{BB962C8B-B14F-4D97-AF65-F5344CB8AC3E}">
        <p14:creationId xmlns:p14="http://schemas.microsoft.com/office/powerpoint/2010/main" val="203019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4BAAD0-86BD-A249-9D29-4C3B23C99DDC}" type="datetimeFigureOut">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B371E-6849-0846-91BD-90F43EC3218C}" type="slidenum">
              <a:rPr lang="en-US" smtClean="0"/>
              <a:t>‹#›</a:t>
            </a:fld>
            <a:endParaRPr lang="en-US"/>
          </a:p>
        </p:txBody>
      </p:sp>
    </p:spTree>
    <p:extLst>
      <p:ext uri="{BB962C8B-B14F-4D97-AF65-F5344CB8AC3E}">
        <p14:creationId xmlns:p14="http://schemas.microsoft.com/office/powerpoint/2010/main" val="47810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04BAAD0-86BD-A249-9D29-4C3B23C99DDC}" type="datetimeFigureOut">
              <a:rPr lang="en-US" smtClean="0"/>
              <a:t>11/8/20</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03B371E-6849-0846-91BD-90F43EC3218C}"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79282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784362B-1BC2-4D61-BBC1-75E5AFB9E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47FEC87D-B560-4AA1-90A4-F9F1D5A945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5" name="Picture 74">
            <a:extLst>
              <a:ext uri="{FF2B5EF4-FFF2-40B4-BE49-F238E27FC236}">
                <a16:creationId xmlns:a16="http://schemas.microsoft.com/office/drawing/2014/main" id="{E9CBAC3D-8976-47FF-8E03-C8D4BDB358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7" name="Rectangle 76">
            <a:extLst>
              <a:ext uri="{FF2B5EF4-FFF2-40B4-BE49-F238E27FC236}">
                <a16:creationId xmlns:a16="http://schemas.microsoft.com/office/drawing/2014/main" id="{469431F3-C8DA-4F3D-BC23-56FBCBBB7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A6FB8F0-8565-4EC3-917D-22A0CFB55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2940" y="0"/>
            <a:ext cx="652490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ownload Tesla Logo in SVG Vector or PNG File Format - Logo.wine">
            <a:extLst>
              <a:ext uri="{FF2B5EF4-FFF2-40B4-BE49-F238E27FC236}">
                <a16:creationId xmlns:a16="http://schemas.microsoft.com/office/drawing/2014/main" id="{2E9B0910-9855-034C-A1F6-53ACE4E6B5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640" r="30836" b="-2"/>
          <a:stretch/>
        </p:blipFill>
        <p:spPr bwMode="auto">
          <a:xfrm>
            <a:off x="1007760" y="227"/>
            <a:ext cx="3855179" cy="68580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90E85565-5837-4630-B749-8EB5508C9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A6EE5-4CBB-E244-8251-18CC558101EB}"/>
              </a:ext>
            </a:extLst>
          </p:cNvPr>
          <p:cNvSpPr>
            <a:spLocks noGrp="1"/>
          </p:cNvSpPr>
          <p:nvPr>
            <p:ph type="ctrTitle"/>
          </p:nvPr>
        </p:nvSpPr>
        <p:spPr>
          <a:xfrm>
            <a:off x="5826851" y="3428998"/>
            <a:ext cx="4745117" cy="2268559"/>
          </a:xfrm>
        </p:spPr>
        <p:txBody>
          <a:bodyPr>
            <a:normAutofit/>
          </a:bodyPr>
          <a:lstStyle/>
          <a:p>
            <a:r>
              <a:rPr lang="en-US" sz="5100"/>
              <a:t>Elon Tweets and Tesla Stock Analysis</a:t>
            </a:r>
          </a:p>
        </p:txBody>
      </p:sp>
      <p:sp>
        <p:nvSpPr>
          <p:cNvPr id="3" name="Subtitle 2">
            <a:extLst>
              <a:ext uri="{FF2B5EF4-FFF2-40B4-BE49-F238E27FC236}">
                <a16:creationId xmlns:a16="http://schemas.microsoft.com/office/drawing/2014/main" id="{C0560484-A171-7746-AF0E-4738B18D12C3}"/>
              </a:ext>
            </a:extLst>
          </p:cNvPr>
          <p:cNvSpPr>
            <a:spLocks noGrp="1"/>
          </p:cNvSpPr>
          <p:nvPr>
            <p:ph type="subTitle" idx="1"/>
          </p:nvPr>
        </p:nvSpPr>
        <p:spPr>
          <a:xfrm>
            <a:off x="5999205" y="2268786"/>
            <a:ext cx="4572764" cy="1160213"/>
          </a:xfrm>
        </p:spPr>
        <p:txBody>
          <a:bodyPr>
            <a:normAutofit/>
          </a:bodyPr>
          <a:lstStyle/>
          <a:p>
            <a:r>
              <a:rPr lang="en-US" dirty="0"/>
              <a:t>BTMA 431 Mini Project</a:t>
            </a:r>
          </a:p>
          <a:p>
            <a:r>
              <a:rPr lang="en-US" dirty="0"/>
              <a:t>Ben Cook</a:t>
            </a:r>
          </a:p>
        </p:txBody>
      </p:sp>
      <p:sp>
        <p:nvSpPr>
          <p:cNvPr id="83" name="Rectangle 82">
            <a:extLst>
              <a:ext uri="{FF2B5EF4-FFF2-40B4-BE49-F238E27FC236}">
                <a16:creationId xmlns:a16="http://schemas.microsoft.com/office/drawing/2014/main" id="{13756D9B-712D-4066-9D24-053A5EF2E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451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131B3231-1C4D-4AB4-AB8B-D39CCC393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11">
            <a:extLst>
              <a:ext uri="{FF2B5EF4-FFF2-40B4-BE49-F238E27FC236}">
                <a16:creationId xmlns:a16="http://schemas.microsoft.com/office/drawing/2014/main" id="{1A82619F-6BBD-4913-A4EA-27A2A01F2A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2" name="Picture 13">
            <a:extLst>
              <a:ext uri="{FF2B5EF4-FFF2-40B4-BE49-F238E27FC236}">
                <a16:creationId xmlns:a16="http://schemas.microsoft.com/office/drawing/2014/main" id="{7D32623C-82B3-4C43-98E0-31A4ACA2F7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15">
            <a:extLst>
              <a:ext uri="{FF2B5EF4-FFF2-40B4-BE49-F238E27FC236}">
                <a16:creationId xmlns:a16="http://schemas.microsoft.com/office/drawing/2014/main" id="{A28FAB9D-1EE6-43AC-B8F1-6569A0B8E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7">
            <a:extLst>
              <a:ext uri="{FF2B5EF4-FFF2-40B4-BE49-F238E27FC236}">
                <a16:creationId xmlns:a16="http://schemas.microsoft.com/office/drawing/2014/main" id="{B4962323-B671-484D-B5A3-CD4754337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9">
            <a:extLst>
              <a:ext uri="{FF2B5EF4-FFF2-40B4-BE49-F238E27FC236}">
                <a16:creationId xmlns:a16="http://schemas.microsoft.com/office/drawing/2014/main" id="{181DEBE4-9960-46D9-8D96-FBDE91728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43C8C-7CA2-6C44-9F37-6D5E70A79263}"/>
              </a:ext>
            </a:extLst>
          </p:cNvPr>
          <p:cNvSpPr>
            <a:spLocks noGrp="1"/>
          </p:cNvSpPr>
          <p:nvPr>
            <p:ph type="title"/>
          </p:nvPr>
        </p:nvSpPr>
        <p:spPr>
          <a:xfrm>
            <a:off x="1926216" y="-9788"/>
            <a:ext cx="3974905" cy="1077229"/>
          </a:xfrm>
        </p:spPr>
        <p:txBody>
          <a:bodyPr>
            <a:normAutofit/>
          </a:bodyPr>
          <a:lstStyle/>
          <a:p>
            <a:pPr algn="l"/>
            <a:r>
              <a:rPr lang="en-US" dirty="0"/>
              <a:t>Content Implementation</a:t>
            </a:r>
          </a:p>
        </p:txBody>
      </p:sp>
      <p:sp>
        <p:nvSpPr>
          <p:cNvPr id="3" name="Content Placeholder 2">
            <a:extLst>
              <a:ext uri="{FF2B5EF4-FFF2-40B4-BE49-F238E27FC236}">
                <a16:creationId xmlns:a16="http://schemas.microsoft.com/office/drawing/2014/main" id="{018CCB76-AD42-F947-9DE7-CC33A0E1A2D9}"/>
              </a:ext>
            </a:extLst>
          </p:cNvPr>
          <p:cNvSpPr>
            <a:spLocks noGrp="1"/>
          </p:cNvSpPr>
          <p:nvPr>
            <p:ph idx="1"/>
          </p:nvPr>
        </p:nvSpPr>
        <p:spPr>
          <a:xfrm>
            <a:off x="962042" y="1173729"/>
            <a:ext cx="3966801" cy="3997828"/>
          </a:xfrm>
        </p:spPr>
        <p:txBody>
          <a:bodyPr>
            <a:normAutofit fontScale="92500" lnSpcReduction="20000"/>
          </a:bodyPr>
          <a:lstStyle/>
          <a:p>
            <a:pPr>
              <a:lnSpc>
                <a:spcPct val="110000"/>
              </a:lnSpc>
            </a:pPr>
            <a:r>
              <a:rPr lang="en-US" sz="1700" dirty="0"/>
              <a:t>Manually skimmed Elon’s Twitter and created a list of words that were most commonly found in tweets that can be considered “memes”</a:t>
            </a:r>
          </a:p>
          <a:p>
            <a:pPr>
              <a:lnSpc>
                <a:spcPct val="110000"/>
              </a:lnSpc>
            </a:pPr>
            <a:r>
              <a:rPr lang="en-US" sz="1700" dirty="0"/>
              <a:t>If a Tweet contains at least one of these words, then it is assigned a value of 1 (meme), otherwise it is assigned a value of 0</a:t>
            </a:r>
          </a:p>
          <a:p>
            <a:pPr>
              <a:lnSpc>
                <a:spcPct val="110000"/>
              </a:lnSpc>
            </a:pPr>
            <a:r>
              <a:rPr lang="en-US" sz="1700" dirty="0"/>
              <a:t>Counts the number of “meme” tweets per day and compares to the change in stock price</a:t>
            </a:r>
          </a:p>
          <a:p>
            <a:r>
              <a:rPr lang="en-US" sz="1800" dirty="0"/>
              <a:t>Run a regression test on the daily return and the number of meme tweets</a:t>
            </a:r>
          </a:p>
        </p:txBody>
      </p:sp>
      <p:pic>
        <p:nvPicPr>
          <p:cNvPr id="5" name="Picture 4">
            <a:extLst>
              <a:ext uri="{FF2B5EF4-FFF2-40B4-BE49-F238E27FC236}">
                <a16:creationId xmlns:a16="http://schemas.microsoft.com/office/drawing/2014/main" id="{EC12E04A-B491-C240-B0E2-EAED04EADFF9}"/>
              </a:ext>
            </a:extLst>
          </p:cNvPr>
          <p:cNvPicPr>
            <a:picLocks noChangeAspect="1"/>
          </p:cNvPicPr>
          <p:nvPr/>
        </p:nvPicPr>
        <p:blipFill rotWithShape="1">
          <a:blip r:embed="rId5"/>
          <a:srcRect t="2" r="24132" b="2"/>
          <a:stretch/>
        </p:blipFill>
        <p:spPr>
          <a:xfrm>
            <a:off x="5517686" y="0"/>
            <a:ext cx="5868914" cy="3422917"/>
          </a:xfrm>
          <a:prstGeom prst="rect">
            <a:avLst/>
          </a:prstGeom>
          <a:ln w="12700">
            <a:solidFill>
              <a:schemeClr val="tx1"/>
            </a:solidFill>
          </a:ln>
        </p:spPr>
      </p:pic>
      <p:pic>
        <p:nvPicPr>
          <p:cNvPr id="4" name="Picture 3">
            <a:extLst>
              <a:ext uri="{FF2B5EF4-FFF2-40B4-BE49-F238E27FC236}">
                <a16:creationId xmlns:a16="http://schemas.microsoft.com/office/drawing/2014/main" id="{D3D18EDF-D2B0-0549-9ACC-8DF38ADB9DA6}"/>
              </a:ext>
            </a:extLst>
          </p:cNvPr>
          <p:cNvPicPr>
            <a:picLocks noChangeAspect="1"/>
          </p:cNvPicPr>
          <p:nvPr/>
        </p:nvPicPr>
        <p:blipFill rotWithShape="1">
          <a:blip r:embed="rId6"/>
          <a:srcRect l="-67" r="24077" b="2"/>
          <a:stretch/>
        </p:blipFill>
        <p:spPr>
          <a:xfrm>
            <a:off x="4833259" y="3432705"/>
            <a:ext cx="7399967" cy="3432592"/>
          </a:xfrm>
          <a:prstGeom prst="rect">
            <a:avLst/>
          </a:prstGeom>
          <a:ln w="12700">
            <a:solidFill>
              <a:schemeClr val="tx1"/>
            </a:solidFill>
          </a:ln>
        </p:spPr>
      </p:pic>
      <p:sp>
        <p:nvSpPr>
          <p:cNvPr id="36" name="Rectangle 21">
            <a:extLst>
              <a:ext uri="{FF2B5EF4-FFF2-40B4-BE49-F238E27FC236}">
                <a16:creationId xmlns:a16="http://schemas.microsoft.com/office/drawing/2014/main" id="{2C5CA78E-387F-4DB6-8894-AA38E5EAF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409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779B9-3DCC-D24C-8017-4AE6B5A14E7D}"/>
              </a:ext>
            </a:extLst>
          </p:cNvPr>
          <p:cNvSpPr>
            <a:spLocks noGrp="1"/>
          </p:cNvSpPr>
          <p:nvPr>
            <p:ph type="title"/>
          </p:nvPr>
        </p:nvSpPr>
        <p:spPr>
          <a:xfrm>
            <a:off x="1969803" y="808056"/>
            <a:ext cx="8608037" cy="1077229"/>
          </a:xfrm>
        </p:spPr>
        <p:txBody>
          <a:bodyPr>
            <a:normAutofit/>
          </a:bodyPr>
          <a:lstStyle/>
          <a:p>
            <a:pPr algn="l"/>
            <a:r>
              <a:rPr lang="en-US" dirty="0"/>
              <a:t>Frequency Result:</a:t>
            </a:r>
            <a:endParaRPr lang="en-US"/>
          </a:p>
        </p:txBody>
      </p:sp>
      <p:pic>
        <p:nvPicPr>
          <p:cNvPr id="5" name="Picture 4">
            <a:extLst>
              <a:ext uri="{FF2B5EF4-FFF2-40B4-BE49-F238E27FC236}">
                <a16:creationId xmlns:a16="http://schemas.microsoft.com/office/drawing/2014/main" id="{90AEEE1C-E473-C147-987F-89BD7088F1FD}"/>
              </a:ext>
            </a:extLst>
          </p:cNvPr>
          <p:cNvPicPr>
            <a:picLocks noChangeAspect="1"/>
          </p:cNvPicPr>
          <p:nvPr/>
        </p:nvPicPr>
        <p:blipFill>
          <a:blip r:embed="rId5"/>
          <a:stretch>
            <a:fillRect/>
          </a:stretch>
        </p:blipFill>
        <p:spPr>
          <a:xfrm>
            <a:off x="2181719" y="2815662"/>
            <a:ext cx="4454381" cy="246104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5C577460-D7E9-744F-87BC-8841FC1DB6F3}"/>
              </a:ext>
            </a:extLst>
          </p:cNvPr>
          <p:cNvSpPr>
            <a:spLocks noGrp="1"/>
          </p:cNvSpPr>
          <p:nvPr>
            <p:ph idx="1"/>
          </p:nvPr>
        </p:nvSpPr>
        <p:spPr>
          <a:xfrm>
            <a:off x="7286175" y="2052116"/>
            <a:ext cx="3289986" cy="3997828"/>
          </a:xfrm>
        </p:spPr>
        <p:txBody>
          <a:bodyPr>
            <a:normAutofit/>
          </a:bodyPr>
          <a:lstStyle/>
          <a:p>
            <a:r>
              <a:rPr lang="en-US" sz="1800" dirty="0"/>
              <a:t>According to the output (completed on November 8</a:t>
            </a:r>
            <a:r>
              <a:rPr lang="en-US" sz="1800" baseline="30000" dirty="0"/>
              <a:t>th</a:t>
            </a:r>
            <a:r>
              <a:rPr lang="en-US" sz="1800" dirty="0"/>
              <a:t> 2020), the p-value of 0.4822 &gt; 0.05 so we </a:t>
            </a:r>
            <a:r>
              <a:rPr lang="en-US" sz="1800" b="1" dirty="0"/>
              <a:t>accept the null hypothesis</a:t>
            </a:r>
          </a:p>
          <a:p>
            <a:r>
              <a:rPr lang="en-US" sz="1800" dirty="0"/>
              <a:t>As a result, the content of Elon Musk’s Tweets have </a:t>
            </a:r>
            <a:r>
              <a:rPr lang="en-US" sz="1800" b="1" dirty="0"/>
              <a:t>no</a:t>
            </a:r>
            <a:r>
              <a:rPr lang="en-US" sz="1800" dirty="0"/>
              <a:t> predictive power on Tesla’s stock price </a:t>
            </a:r>
          </a:p>
        </p:txBody>
      </p:sp>
      <p:sp>
        <p:nvSpPr>
          <p:cNvPr id="22" name="Rectangle 21">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91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24A1565-B7E1-4C59-84A2-5831F1160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8B134C-47B2-49B8-B810-2931B20EA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1550BD34-8417-42DB-BEA7-96B1E41562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EE04A24D-ECF7-4024-BAC2-981BA69CF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C3D135-9831-45A9-8FBE-2A2548C8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8375ABF-52E0-4C78-B2CF-0A949D7D8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2296B-798C-A442-9404-F86F380479DC}"/>
              </a:ext>
            </a:extLst>
          </p:cNvPr>
          <p:cNvSpPr>
            <a:spLocks noGrp="1"/>
          </p:cNvSpPr>
          <p:nvPr>
            <p:ph type="title"/>
          </p:nvPr>
        </p:nvSpPr>
        <p:spPr>
          <a:xfrm>
            <a:off x="1969804" y="808056"/>
            <a:ext cx="3969504" cy="1077229"/>
          </a:xfrm>
        </p:spPr>
        <p:txBody>
          <a:bodyPr>
            <a:normAutofit/>
          </a:bodyPr>
          <a:lstStyle/>
          <a:p>
            <a:pPr algn="l"/>
            <a:r>
              <a:rPr lang="en-US" dirty="0"/>
              <a:t>Visualization 2: Content</a:t>
            </a:r>
            <a:endParaRPr lang="en-US"/>
          </a:p>
        </p:txBody>
      </p:sp>
      <p:sp>
        <p:nvSpPr>
          <p:cNvPr id="9" name="Content Placeholder 8">
            <a:extLst>
              <a:ext uri="{FF2B5EF4-FFF2-40B4-BE49-F238E27FC236}">
                <a16:creationId xmlns:a16="http://schemas.microsoft.com/office/drawing/2014/main" id="{F521A190-0513-4A9B-A4F5-507C57BEA670}"/>
              </a:ext>
            </a:extLst>
          </p:cNvPr>
          <p:cNvSpPr>
            <a:spLocks noGrp="1"/>
          </p:cNvSpPr>
          <p:nvPr>
            <p:ph idx="1"/>
          </p:nvPr>
        </p:nvSpPr>
        <p:spPr>
          <a:xfrm>
            <a:off x="1969803" y="2052116"/>
            <a:ext cx="3969505" cy="3997828"/>
          </a:xfrm>
        </p:spPr>
        <p:txBody>
          <a:bodyPr>
            <a:normAutofit/>
          </a:bodyPr>
          <a:lstStyle/>
          <a:p>
            <a:r>
              <a:rPr lang="en-US" sz="1800" dirty="0"/>
              <a:t>See a convergence from both the negative and positive sides</a:t>
            </a:r>
          </a:p>
          <a:p>
            <a:r>
              <a:rPr lang="en-US" sz="1800" dirty="0"/>
              <a:t>For the most part each bar is equally positive and negative indicating that the number of meme tweets does not significantly impact stock price</a:t>
            </a:r>
          </a:p>
        </p:txBody>
      </p:sp>
      <p:pic>
        <p:nvPicPr>
          <p:cNvPr id="5" name="Content Placeholder 4" descr="Chart, waterfall chart&#10;&#10;Description automatically generated">
            <a:extLst>
              <a:ext uri="{FF2B5EF4-FFF2-40B4-BE49-F238E27FC236}">
                <a16:creationId xmlns:a16="http://schemas.microsoft.com/office/drawing/2014/main" id="{A3B4402A-561F-EA4C-B615-4DE93CE00939}"/>
              </a:ext>
            </a:extLst>
          </p:cNvPr>
          <p:cNvPicPr>
            <a:picLocks noChangeAspect="1"/>
          </p:cNvPicPr>
          <p:nvPr/>
        </p:nvPicPr>
        <p:blipFill>
          <a:blip r:embed="rId5"/>
          <a:stretch>
            <a:fillRect/>
          </a:stretch>
        </p:blipFill>
        <p:spPr>
          <a:xfrm>
            <a:off x="6751768" y="893067"/>
            <a:ext cx="3994617" cy="507252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34BB1BDF-EAFF-49B6-ABF3-7F9B3201C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5607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F426FC-BC5A-2741-9769-2F597D27A7CE}"/>
              </a:ext>
            </a:extLst>
          </p:cNvPr>
          <p:cNvSpPr>
            <a:spLocks noGrp="1"/>
          </p:cNvSpPr>
          <p:nvPr>
            <p:ph type="title"/>
          </p:nvPr>
        </p:nvSpPr>
        <p:spPr>
          <a:xfrm>
            <a:off x="1969803" y="808056"/>
            <a:ext cx="8608037" cy="1077229"/>
          </a:xfrm>
        </p:spPr>
        <p:txBody>
          <a:bodyPr>
            <a:normAutofit/>
          </a:bodyPr>
          <a:lstStyle/>
          <a:p>
            <a:pPr algn="l"/>
            <a:r>
              <a:rPr lang="en-US" dirty="0"/>
              <a:t>Combined Results</a:t>
            </a:r>
            <a:endParaRPr lang="en-US"/>
          </a:p>
        </p:txBody>
      </p:sp>
      <p:pic>
        <p:nvPicPr>
          <p:cNvPr id="4" name="Picture 3">
            <a:extLst>
              <a:ext uri="{FF2B5EF4-FFF2-40B4-BE49-F238E27FC236}">
                <a16:creationId xmlns:a16="http://schemas.microsoft.com/office/drawing/2014/main" id="{3B499A78-EDD5-1E4B-A05C-D00AD09551EF}"/>
              </a:ext>
            </a:extLst>
          </p:cNvPr>
          <p:cNvPicPr>
            <a:picLocks noChangeAspect="1"/>
          </p:cNvPicPr>
          <p:nvPr/>
        </p:nvPicPr>
        <p:blipFill>
          <a:blip r:embed="rId5"/>
          <a:stretch>
            <a:fillRect/>
          </a:stretch>
        </p:blipFill>
        <p:spPr>
          <a:xfrm>
            <a:off x="1585663" y="2105202"/>
            <a:ext cx="5050438" cy="34721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E9C8F3CD-2D66-614B-B486-889C2DBAAB96}"/>
              </a:ext>
            </a:extLst>
          </p:cNvPr>
          <p:cNvSpPr>
            <a:spLocks noGrp="1"/>
          </p:cNvSpPr>
          <p:nvPr>
            <p:ph idx="1"/>
          </p:nvPr>
        </p:nvSpPr>
        <p:spPr>
          <a:xfrm>
            <a:off x="7286175" y="2052116"/>
            <a:ext cx="3289986" cy="3997828"/>
          </a:xfrm>
        </p:spPr>
        <p:txBody>
          <a:bodyPr>
            <a:normAutofit/>
          </a:bodyPr>
          <a:lstStyle/>
          <a:p>
            <a:r>
              <a:rPr lang="en-US" sz="1700"/>
              <a:t>Since I had a data frame containing both the frequency of Tweets, as well as the number of meme tweets per day, I decided to run a combined regression to confirm my results</a:t>
            </a:r>
          </a:p>
          <a:p>
            <a:r>
              <a:rPr lang="en-US" sz="1700"/>
              <a:t>This combined regression returned the same result as the individual regressions indicating no significant predictive power</a:t>
            </a:r>
          </a:p>
        </p:txBody>
      </p:sp>
      <p:sp>
        <p:nvSpPr>
          <p:cNvPr id="21" name="Rectangle 20">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563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0" name="Rectangle 25">
            <a:extLst>
              <a:ext uri="{FF2B5EF4-FFF2-40B4-BE49-F238E27FC236}">
                <a16:creationId xmlns:a16="http://schemas.microsoft.com/office/drawing/2014/main" id="{AE1DC627-4ABE-46C9-81E9-5BB1D8CE0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7">
            <a:extLst>
              <a:ext uri="{FF2B5EF4-FFF2-40B4-BE49-F238E27FC236}">
                <a16:creationId xmlns:a16="http://schemas.microsoft.com/office/drawing/2014/main" id="{D1C6DF18-30CC-455D-BEF5-AD8ABBB631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2" name="Picture 29">
            <a:extLst>
              <a:ext uri="{FF2B5EF4-FFF2-40B4-BE49-F238E27FC236}">
                <a16:creationId xmlns:a16="http://schemas.microsoft.com/office/drawing/2014/main" id="{4397A168-9964-4557-8B18-18F68C7109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3" name="Rectangle 31">
            <a:extLst>
              <a:ext uri="{FF2B5EF4-FFF2-40B4-BE49-F238E27FC236}">
                <a16:creationId xmlns:a16="http://schemas.microsoft.com/office/drawing/2014/main" id="{EB4E0424-26BF-4CAF-B60C-9FA333BA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3">
            <a:extLst>
              <a:ext uri="{FF2B5EF4-FFF2-40B4-BE49-F238E27FC236}">
                <a16:creationId xmlns:a16="http://schemas.microsoft.com/office/drawing/2014/main" id="{6F5EAC93-4557-436A-BA08-FC04B4229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5">
            <a:extLst>
              <a:ext uri="{FF2B5EF4-FFF2-40B4-BE49-F238E27FC236}">
                <a16:creationId xmlns:a16="http://schemas.microsoft.com/office/drawing/2014/main" id="{A7E12A95-2D51-4F5B-B468-3C7BF914E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7BDD9-0B3A-D242-B1B6-63E4BB3EABBE}"/>
              </a:ext>
            </a:extLst>
          </p:cNvPr>
          <p:cNvSpPr>
            <a:spLocks noGrp="1"/>
          </p:cNvSpPr>
          <p:nvPr>
            <p:ph type="title"/>
          </p:nvPr>
        </p:nvSpPr>
        <p:spPr>
          <a:xfrm>
            <a:off x="7559704" y="808056"/>
            <a:ext cx="3013024" cy="1077229"/>
          </a:xfrm>
        </p:spPr>
        <p:txBody>
          <a:bodyPr>
            <a:normAutofit/>
          </a:bodyPr>
          <a:lstStyle/>
          <a:p>
            <a:pPr algn="l"/>
            <a:r>
              <a:rPr lang="en-US"/>
              <a:t>Combined 3-D Visualization</a:t>
            </a:r>
          </a:p>
        </p:txBody>
      </p:sp>
      <p:pic>
        <p:nvPicPr>
          <p:cNvPr id="4" name="Picture 3">
            <a:extLst>
              <a:ext uri="{FF2B5EF4-FFF2-40B4-BE49-F238E27FC236}">
                <a16:creationId xmlns:a16="http://schemas.microsoft.com/office/drawing/2014/main" id="{4D6400CE-169E-994C-8515-D9421F493213}"/>
              </a:ext>
            </a:extLst>
          </p:cNvPr>
          <p:cNvPicPr>
            <a:picLocks noChangeAspect="1"/>
          </p:cNvPicPr>
          <p:nvPr/>
        </p:nvPicPr>
        <p:blipFill>
          <a:blip r:embed="rId5"/>
          <a:stretch>
            <a:fillRect/>
          </a:stretch>
        </p:blipFill>
        <p:spPr>
          <a:xfrm>
            <a:off x="1659296" y="1549394"/>
            <a:ext cx="5663297" cy="433242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76BE24A1-E8E8-B845-B153-1E47FACBFB3E}"/>
              </a:ext>
            </a:extLst>
          </p:cNvPr>
          <p:cNvSpPr>
            <a:spLocks noGrp="1"/>
          </p:cNvSpPr>
          <p:nvPr>
            <p:ph idx="1"/>
          </p:nvPr>
        </p:nvSpPr>
        <p:spPr>
          <a:xfrm>
            <a:off x="7556290" y="2052116"/>
            <a:ext cx="3016439" cy="3997828"/>
          </a:xfrm>
        </p:spPr>
        <p:txBody>
          <a:bodyPr>
            <a:normAutofit/>
          </a:bodyPr>
          <a:lstStyle/>
          <a:p>
            <a:pPr>
              <a:lnSpc>
                <a:spcPct val="110000"/>
              </a:lnSpc>
            </a:pPr>
            <a:r>
              <a:rPr lang="en-US" sz="1400" dirty="0"/>
              <a:t>Note after running a correlation test between frequency of tweets and number of meme tweets the result was 0.49847… </a:t>
            </a:r>
          </a:p>
          <a:p>
            <a:pPr lvl="1">
              <a:lnSpc>
                <a:spcPct val="110000"/>
              </a:lnSpc>
            </a:pPr>
            <a:r>
              <a:rPr lang="en-US" sz="1400" dirty="0"/>
              <a:t>This fairly strong correlation makes sense. As the number of Tweets increase then so too does the number of Tweets that are memes</a:t>
            </a:r>
          </a:p>
          <a:p>
            <a:pPr>
              <a:lnSpc>
                <a:spcPct val="110000"/>
              </a:lnSpc>
            </a:pPr>
            <a:r>
              <a:rPr lang="en-US" sz="1400" dirty="0"/>
              <a:t>This correlation may have caused multi-collinearity issues with the combined plot</a:t>
            </a:r>
          </a:p>
        </p:txBody>
      </p:sp>
      <p:sp>
        <p:nvSpPr>
          <p:cNvPr id="46" name="Rectangle 37">
            <a:extLst>
              <a:ext uri="{FF2B5EF4-FFF2-40B4-BE49-F238E27FC236}">
                <a16:creationId xmlns:a16="http://schemas.microsoft.com/office/drawing/2014/main" id="{451DB18B-281E-4563-841D-F2464BEBD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427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827F-19D8-6341-9373-24CFBFB040E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3F79983-A4BA-B741-A2FB-7DA31F1E6CD7}"/>
              </a:ext>
            </a:extLst>
          </p:cNvPr>
          <p:cNvSpPr>
            <a:spLocks noGrp="1"/>
          </p:cNvSpPr>
          <p:nvPr>
            <p:ph idx="1"/>
          </p:nvPr>
        </p:nvSpPr>
        <p:spPr/>
        <p:txBody>
          <a:bodyPr/>
          <a:lstStyle/>
          <a:p>
            <a:r>
              <a:rPr lang="en-US" dirty="0"/>
              <a:t>Overall Elon Musk’s Tweets do not seem to have a significant impact on the overall change in stock price of Tesla.</a:t>
            </a:r>
          </a:p>
          <a:p>
            <a:r>
              <a:rPr lang="en-US" dirty="0"/>
              <a:t>More in-depth analysis can be done on specific tweets, as well as better algorithms and heuristics to more accurately classify a “meme” vs a “professional” Tweet would confirm this</a:t>
            </a:r>
          </a:p>
          <a:p>
            <a:pPr lvl="1"/>
            <a:r>
              <a:rPr lang="en-US" dirty="0"/>
              <a:t>This may be an incredibly difficult task as one would need to program an AI capable of understanding “sarcasm” to accurately categorize these Tweets.</a:t>
            </a:r>
          </a:p>
        </p:txBody>
      </p:sp>
    </p:spTree>
    <p:extLst>
      <p:ext uri="{BB962C8B-B14F-4D97-AF65-F5344CB8AC3E}">
        <p14:creationId xmlns:p14="http://schemas.microsoft.com/office/powerpoint/2010/main" val="387119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42FD9-9D97-324C-9C5D-81B0FC88A94E}"/>
              </a:ext>
            </a:extLst>
          </p:cNvPr>
          <p:cNvSpPr>
            <a:spLocks noGrp="1"/>
          </p:cNvSpPr>
          <p:nvPr>
            <p:ph type="title"/>
          </p:nvPr>
        </p:nvSpPr>
        <p:spPr/>
        <p:txBody>
          <a:bodyPr/>
          <a:lstStyle/>
          <a:p>
            <a:r>
              <a:rPr lang="en-US"/>
              <a:t>Motivation</a:t>
            </a:r>
            <a:endParaRPr lang="en-US" dirty="0"/>
          </a:p>
        </p:txBody>
      </p:sp>
      <p:sp>
        <p:nvSpPr>
          <p:cNvPr id="3" name="Content Placeholder 2">
            <a:extLst>
              <a:ext uri="{FF2B5EF4-FFF2-40B4-BE49-F238E27FC236}">
                <a16:creationId xmlns:a16="http://schemas.microsoft.com/office/drawing/2014/main" id="{20EC9251-3842-724D-9EBB-F5031A8F8187}"/>
              </a:ext>
            </a:extLst>
          </p:cNvPr>
          <p:cNvSpPr>
            <a:spLocks noGrp="1"/>
          </p:cNvSpPr>
          <p:nvPr>
            <p:ph idx="1"/>
          </p:nvPr>
        </p:nvSpPr>
        <p:spPr/>
        <p:txBody>
          <a:bodyPr>
            <a:normAutofit fontScale="77500" lnSpcReduction="20000"/>
          </a:bodyPr>
          <a:lstStyle/>
          <a:p>
            <a:r>
              <a:rPr lang="en-US" sz="2000"/>
              <a:t>Corporations and CEO’s have been using social media sites such as Twitter for marketing and public relations from the very beginning. Traditional usage of these sites by companies have usually taken a very professional and “corporate” approach to marketing. </a:t>
            </a:r>
          </a:p>
          <a:p>
            <a:r>
              <a:rPr lang="en-US" sz="2000"/>
              <a:t> Over the past few years however, the trend has been moving towards “riskier” social media tactics to appear more relatable to the general public. CEO’s and Companies are slowly removing this professionalism in Tweets and instead using memes as a tool to attract attention.</a:t>
            </a:r>
          </a:p>
          <a:p>
            <a:r>
              <a:rPr lang="en-US" sz="2000"/>
              <a:t>One of the most prominent example of this is Elon Musk. Over the past few years Elon has moved from a relatively forgettable CEO to an internet sensation using his Twitter account and engaging with internet memes.</a:t>
            </a:r>
          </a:p>
          <a:p>
            <a:r>
              <a:rPr lang="en-US" sz="2000"/>
              <a:t>The goal of this project is to analyze the effect that Elon Musk’s Twitter activity has on Tesla’s stock price.</a:t>
            </a:r>
            <a:endParaRPr lang="en-US" sz="2000" dirty="0"/>
          </a:p>
        </p:txBody>
      </p:sp>
      <p:pic>
        <p:nvPicPr>
          <p:cNvPr id="2052" name="Picture 4" descr="Twitter Logo transparent PNG - StickPNG">
            <a:extLst>
              <a:ext uri="{FF2B5EF4-FFF2-40B4-BE49-F238E27FC236}">
                <a16:creationId xmlns:a16="http://schemas.microsoft.com/office/drawing/2014/main" id="{056F5262-23FF-D645-8224-EDB49C00B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808" y="472643"/>
            <a:ext cx="1556951" cy="155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676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A716-8804-1C4F-ACFB-14EE89C3C8A7}"/>
              </a:ext>
            </a:extLst>
          </p:cNvPr>
          <p:cNvSpPr>
            <a:spLocks noGrp="1"/>
          </p:cNvSpPr>
          <p:nvPr>
            <p:ph type="title"/>
          </p:nvPr>
        </p:nvSpPr>
        <p:spPr/>
        <p:txBody>
          <a:bodyPr/>
          <a:lstStyle/>
          <a:p>
            <a:r>
              <a:rPr lang="en-US" dirty="0"/>
              <a:t>Question Breakdown</a:t>
            </a:r>
          </a:p>
        </p:txBody>
      </p:sp>
      <p:sp>
        <p:nvSpPr>
          <p:cNvPr id="4" name="Rectangle 3">
            <a:extLst>
              <a:ext uri="{FF2B5EF4-FFF2-40B4-BE49-F238E27FC236}">
                <a16:creationId xmlns:a16="http://schemas.microsoft.com/office/drawing/2014/main" id="{E6B8DD07-BDDD-BC4C-8C15-EBDC7AD4DB2D}"/>
              </a:ext>
            </a:extLst>
          </p:cNvPr>
          <p:cNvSpPr/>
          <p:nvPr/>
        </p:nvSpPr>
        <p:spPr>
          <a:xfrm>
            <a:off x="3991800" y="1504542"/>
            <a:ext cx="3682313" cy="1507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Main question: D</a:t>
            </a:r>
            <a:r>
              <a:rPr lang="en-US" dirty="0"/>
              <a:t>oes Elon Musk’s Twitter activity influence Tesla’s Stock Price</a:t>
            </a:r>
          </a:p>
        </p:txBody>
      </p:sp>
      <p:sp>
        <p:nvSpPr>
          <p:cNvPr id="5" name="Rectangle 4">
            <a:extLst>
              <a:ext uri="{FF2B5EF4-FFF2-40B4-BE49-F238E27FC236}">
                <a16:creationId xmlns:a16="http://schemas.microsoft.com/office/drawing/2014/main" id="{1AA76511-D144-8E48-A2A1-64842CAAF79D}"/>
              </a:ext>
            </a:extLst>
          </p:cNvPr>
          <p:cNvSpPr/>
          <p:nvPr/>
        </p:nvSpPr>
        <p:spPr>
          <a:xfrm>
            <a:off x="1918714" y="4218951"/>
            <a:ext cx="3682313" cy="1507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Sub question: </a:t>
            </a:r>
            <a:r>
              <a:rPr lang="en-US" dirty="0"/>
              <a:t>Does the </a:t>
            </a:r>
            <a:r>
              <a:rPr lang="en-US" b="1" dirty="0"/>
              <a:t>Frequency</a:t>
            </a:r>
            <a:r>
              <a:rPr lang="en-US" dirty="0"/>
              <a:t> of Tweets impact stock price</a:t>
            </a:r>
          </a:p>
        </p:txBody>
      </p:sp>
      <p:sp>
        <p:nvSpPr>
          <p:cNvPr id="6" name="Rectangle 5">
            <a:extLst>
              <a:ext uri="{FF2B5EF4-FFF2-40B4-BE49-F238E27FC236}">
                <a16:creationId xmlns:a16="http://schemas.microsoft.com/office/drawing/2014/main" id="{8889EA28-CB66-3A42-BAD5-BAAE5F6A88B2}"/>
              </a:ext>
            </a:extLst>
          </p:cNvPr>
          <p:cNvSpPr/>
          <p:nvPr/>
        </p:nvSpPr>
        <p:spPr>
          <a:xfrm>
            <a:off x="6590973" y="4218952"/>
            <a:ext cx="3682313" cy="1507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Sub question: </a:t>
            </a:r>
            <a:r>
              <a:rPr lang="en-US" dirty="0"/>
              <a:t>Does </a:t>
            </a:r>
            <a:r>
              <a:rPr lang="en-US"/>
              <a:t>the </a:t>
            </a:r>
            <a:r>
              <a:rPr lang="en-US" b="1"/>
              <a:t>Content</a:t>
            </a:r>
            <a:r>
              <a:rPr lang="en-US"/>
              <a:t> </a:t>
            </a:r>
            <a:r>
              <a:rPr lang="en-US" dirty="0"/>
              <a:t>of Tweets impact stock price</a:t>
            </a:r>
          </a:p>
        </p:txBody>
      </p:sp>
      <p:cxnSp>
        <p:nvCxnSpPr>
          <p:cNvPr id="9" name="Elbow Connector 8">
            <a:extLst>
              <a:ext uri="{FF2B5EF4-FFF2-40B4-BE49-F238E27FC236}">
                <a16:creationId xmlns:a16="http://schemas.microsoft.com/office/drawing/2014/main" id="{628C3418-5ADC-DF48-97CF-E94B18C6871D}"/>
              </a:ext>
            </a:extLst>
          </p:cNvPr>
          <p:cNvCxnSpPr>
            <a:cxnSpLocks/>
            <a:stCxn id="4" idx="1"/>
          </p:cNvCxnSpPr>
          <p:nvPr/>
        </p:nvCxnSpPr>
        <p:spPr>
          <a:xfrm rot="10800000" flipV="1">
            <a:off x="3643906" y="2258305"/>
            <a:ext cx="347894" cy="1903692"/>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10" name="Elbow Connector 9">
            <a:extLst>
              <a:ext uri="{FF2B5EF4-FFF2-40B4-BE49-F238E27FC236}">
                <a16:creationId xmlns:a16="http://schemas.microsoft.com/office/drawing/2014/main" id="{044DE99E-EB60-934F-A26D-6FB9ACEB768F}"/>
              </a:ext>
            </a:extLst>
          </p:cNvPr>
          <p:cNvCxnSpPr>
            <a:cxnSpLocks/>
          </p:cNvCxnSpPr>
          <p:nvPr/>
        </p:nvCxnSpPr>
        <p:spPr>
          <a:xfrm>
            <a:off x="7237122" y="2258305"/>
            <a:ext cx="873982" cy="1960646"/>
          </a:xfrm>
          <a:prstGeom prst="bentConnector2">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86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25BC238-C762-4D13-A195-D96782130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E46C2F34-1655-46BB-AA7C-FE1E7C94DE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4" name="Picture 63">
            <a:extLst>
              <a:ext uri="{FF2B5EF4-FFF2-40B4-BE49-F238E27FC236}">
                <a16:creationId xmlns:a16="http://schemas.microsoft.com/office/drawing/2014/main" id="{9E212255-06CB-48A7-8DDC-16BB691C27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6" name="Rectangle 65">
            <a:extLst>
              <a:ext uri="{FF2B5EF4-FFF2-40B4-BE49-F238E27FC236}">
                <a16:creationId xmlns:a16="http://schemas.microsoft.com/office/drawing/2014/main" id="{380DDC1E-06A0-46BA-AE64-DBDD05947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39C1BC9-83BE-489D-9B3E-B164525B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00FBAF5-0C55-4EC9-9950-7797B8DF7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761" y="0"/>
            <a:ext cx="10389107"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FA250-9983-7640-BFC3-2CF536850F78}"/>
              </a:ext>
            </a:extLst>
          </p:cNvPr>
          <p:cNvSpPr>
            <a:spLocks noGrp="1"/>
          </p:cNvSpPr>
          <p:nvPr>
            <p:ph type="title"/>
          </p:nvPr>
        </p:nvSpPr>
        <p:spPr>
          <a:xfrm>
            <a:off x="1969803" y="808056"/>
            <a:ext cx="3784705" cy="1077229"/>
          </a:xfrm>
        </p:spPr>
        <p:txBody>
          <a:bodyPr>
            <a:normAutofit/>
          </a:bodyPr>
          <a:lstStyle/>
          <a:p>
            <a:pPr algn="l"/>
            <a:r>
              <a:rPr lang="en-US"/>
              <a:t>Data Sources and Collection</a:t>
            </a:r>
          </a:p>
        </p:txBody>
      </p:sp>
      <p:sp>
        <p:nvSpPr>
          <p:cNvPr id="3" name="Content Placeholder 2">
            <a:extLst>
              <a:ext uri="{FF2B5EF4-FFF2-40B4-BE49-F238E27FC236}">
                <a16:creationId xmlns:a16="http://schemas.microsoft.com/office/drawing/2014/main" id="{C5707CCF-EE5A-F345-A116-994D7573D5CB}"/>
              </a:ext>
            </a:extLst>
          </p:cNvPr>
          <p:cNvSpPr>
            <a:spLocks noGrp="1"/>
          </p:cNvSpPr>
          <p:nvPr>
            <p:ph idx="1"/>
          </p:nvPr>
        </p:nvSpPr>
        <p:spPr>
          <a:xfrm>
            <a:off x="1969803" y="2052116"/>
            <a:ext cx="3784705" cy="3997828"/>
          </a:xfrm>
        </p:spPr>
        <p:txBody>
          <a:bodyPr>
            <a:normAutofit/>
          </a:bodyPr>
          <a:lstStyle/>
          <a:p>
            <a:r>
              <a:rPr lang="en-US" sz="1800" dirty="0"/>
              <a:t>Utilized the </a:t>
            </a:r>
            <a:r>
              <a:rPr lang="en-US" sz="1800" dirty="0" err="1"/>
              <a:t>Rtweet</a:t>
            </a:r>
            <a:r>
              <a:rPr lang="en-US" sz="1800" dirty="0"/>
              <a:t> library to scrape the last ~3200 tweets</a:t>
            </a:r>
          </a:p>
          <a:p>
            <a:pPr lvl="1"/>
            <a:r>
              <a:rPr lang="en-US" sz="1600" dirty="0"/>
              <a:t>Filtered out unused columns</a:t>
            </a:r>
          </a:p>
          <a:p>
            <a:r>
              <a:rPr lang="en-US" sz="1800" dirty="0"/>
              <a:t>Utilized the </a:t>
            </a:r>
            <a:r>
              <a:rPr lang="en-US" sz="1800" dirty="0" err="1"/>
              <a:t>Quantmod</a:t>
            </a:r>
            <a:r>
              <a:rPr lang="en-US" sz="1800" dirty="0"/>
              <a:t> package to get Stock information In the date range of the oldest tweet to the newest (~ten months of data)</a:t>
            </a:r>
          </a:p>
          <a:p>
            <a:pPr lvl="1"/>
            <a:r>
              <a:rPr lang="en-US" sz="1600" dirty="0"/>
              <a:t>Filtered out Tweets where financial data is not available</a:t>
            </a:r>
          </a:p>
        </p:txBody>
      </p:sp>
      <p:pic>
        <p:nvPicPr>
          <p:cNvPr id="5" name="Picture 4">
            <a:extLst>
              <a:ext uri="{FF2B5EF4-FFF2-40B4-BE49-F238E27FC236}">
                <a16:creationId xmlns:a16="http://schemas.microsoft.com/office/drawing/2014/main" id="{38C1CDBD-841F-0141-9A34-488B25BA4B8A}"/>
              </a:ext>
            </a:extLst>
          </p:cNvPr>
          <p:cNvPicPr>
            <a:picLocks noChangeAspect="1"/>
          </p:cNvPicPr>
          <p:nvPr/>
        </p:nvPicPr>
        <p:blipFill rotWithShape="1">
          <a:blip r:embed="rId5"/>
          <a:srcRect r="45174"/>
          <a:stretch/>
        </p:blipFill>
        <p:spPr>
          <a:xfrm>
            <a:off x="6408981" y="646088"/>
            <a:ext cx="4330179" cy="270507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4" name="Picture 3">
            <a:extLst>
              <a:ext uri="{FF2B5EF4-FFF2-40B4-BE49-F238E27FC236}">
                <a16:creationId xmlns:a16="http://schemas.microsoft.com/office/drawing/2014/main" id="{CF4FA46B-3F8E-1A45-A7BA-D068187E5CD9}"/>
              </a:ext>
            </a:extLst>
          </p:cNvPr>
          <p:cNvPicPr>
            <a:picLocks noChangeAspect="1"/>
          </p:cNvPicPr>
          <p:nvPr/>
        </p:nvPicPr>
        <p:blipFill rotWithShape="1">
          <a:blip r:embed="rId6"/>
          <a:srcRect r="27565" b="-1"/>
          <a:stretch/>
        </p:blipFill>
        <p:spPr>
          <a:xfrm>
            <a:off x="6416206" y="3506402"/>
            <a:ext cx="4330179" cy="270507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2" name="Rectangle 71">
            <a:extLst>
              <a:ext uri="{FF2B5EF4-FFF2-40B4-BE49-F238E27FC236}">
                <a16:creationId xmlns:a16="http://schemas.microsoft.com/office/drawing/2014/main" id="{12BC0108-11C3-4CBB-B5D0-7945DB64D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69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DAAB-A69C-4847-81E2-E77B44481B1C}"/>
              </a:ext>
            </a:extLst>
          </p:cNvPr>
          <p:cNvSpPr>
            <a:spLocks noGrp="1"/>
          </p:cNvSpPr>
          <p:nvPr>
            <p:ph type="title"/>
          </p:nvPr>
        </p:nvSpPr>
        <p:spPr/>
        <p:txBody>
          <a:bodyPr/>
          <a:lstStyle/>
          <a:p>
            <a:r>
              <a:rPr lang="en-US" dirty="0"/>
              <a:t>Analysis 1: Frequency</a:t>
            </a:r>
          </a:p>
        </p:txBody>
      </p:sp>
      <p:sp>
        <p:nvSpPr>
          <p:cNvPr id="3" name="Content Placeholder 2">
            <a:extLst>
              <a:ext uri="{FF2B5EF4-FFF2-40B4-BE49-F238E27FC236}">
                <a16:creationId xmlns:a16="http://schemas.microsoft.com/office/drawing/2014/main" id="{3610C094-B305-A746-9685-AEAC9FAE1096}"/>
              </a:ext>
            </a:extLst>
          </p:cNvPr>
          <p:cNvSpPr>
            <a:spLocks noGrp="1"/>
          </p:cNvSpPr>
          <p:nvPr>
            <p:ph idx="1"/>
          </p:nvPr>
        </p:nvSpPr>
        <p:spPr/>
        <p:txBody>
          <a:bodyPr/>
          <a:lstStyle/>
          <a:p>
            <a:r>
              <a:rPr lang="en-US" b="1" dirty="0"/>
              <a:t>Null Hypothesis: </a:t>
            </a:r>
            <a:r>
              <a:rPr lang="en-US" dirty="0"/>
              <a:t>The frequency of Elon Musk Tweets have </a:t>
            </a:r>
            <a:r>
              <a:rPr lang="en-US" b="1" u="sng" dirty="0"/>
              <a:t>no</a:t>
            </a:r>
            <a:r>
              <a:rPr lang="en-US" dirty="0"/>
              <a:t> predictive power on the change in Tesla Stock Price</a:t>
            </a:r>
          </a:p>
          <a:p>
            <a:r>
              <a:rPr lang="en-US" b="1" dirty="0"/>
              <a:t>Alternative Hypothesis: </a:t>
            </a:r>
            <a:r>
              <a:rPr lang="en-US" dirty="0"/>
              <a:t>The frequency of Elon Musk Tweets have predictive power on the change in Tesla Stock Price</a:t>
            </a:r>
          </a:p>
          <a:p>
            <a:pPr marL="0" indent="0">
              <a:buNone/>
            </a:pPr>
            <a:endParaRPr lang="en-US" dirty="0"/>
          </a:p>
        </p:txBody>
      </p:sp>
    </p:spTree>
    <p:extLst>
      <p:ext uri="{BB962C8B-B14F-4D97-AF65-F5344CB8AC3E}">
        <p14:creationId xmlns:p14="http://schemas.microsoft.com/office/powerpoint/2010/main" val="190770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5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0" name="Picture 54">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7" name="Rectangle 56">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43C8C-7CA2-6C44-9F37-6D5E70A79263}"/>
              </a:ext>
            </a:extLst>
          </p:cNvPr>
          <p:cNvSpPr>
            <a:spLocks noGrp="1"/>
          </p:cNvSpPr>
          <p:nvPr>
            <p:ph type="title"/>
          </p:nvPr>
        </p:nvSpPr>
        <p:spPr>
          <a:xfrm>
            <a:off x="1969803" y="808056"/>
            <a:ext cx="8608037" cy="1077229"/>
          </a:xfrm>
        </p:spPr>
        <p:txBody>
          <a:bodyPr>
            <a:normAutofit/>
          </a:bodyPr>
          <a:lstStyle/>
          <a:p>
            <a:pPr algn="l"/>
            <a:r>
              <a:rPr lang="en-US"/>
              <a:t>Frequency Implementation</a:t>
            </a:r>
          </a:p>
        </p:txBody>
      </p:sp>
      <p:sp>
        <p:nvSpPr>
          <p:cNvPr id="3" name="Content Placeholder 2">
            <a:extLst>
              <a:ext uri="{FF2B5EF4-FFF2-40B4-BE49-F238E27FC236}">
                <a16:creationId xmlns:a16="http://schemas.microsoft.com/office/drawing/2014/main" id="{018CCB76-AD42-F947-9DE7-CC33A0E1A2D9}"/>
              </a:ext>
            </a:extLst>
          </p:cNvPr>
          <p:cNvSpPr>
            <a:spLocks noGrp="1"/>
          </p:cNvSpPr>
          <p:nvPr>
            <p:ph idx="1"/>
          </p:nvPr>
        </p:nvSpPr>
        <p:spPr>
          <a:xfrm>
            <a:off x="1975805" y="2052116"/>
            <a:ext cx="2658877" cy="3997828"/>
          </a:xfrm>
        </p:spPr>
        <p:txBody>
          <a:bodyPr>
            <a:normAutofit/>
          </a:bodyPr>
          <a:lstStyle/>
          <a:p>
            <a:r>
              <a:rPr lang="en-US" sz="1600" dirty="0"/>
              <a:t>Count the number of Tweets each day, add the count to an output data frame</a:t>
            </a:r>
          </a:p>
          <a:p>
            <a:r>
              <a:rPr lang="en-US" sz="1600" dirty="0"/>
              <a:t>Run a regression test on the daily return and the frequency list</a:t>
            </a:r>
          </a:p>
          <a:p>
            <a:endParaRPr lang="en-US" sz="1600" dirty="0"/>
          </a:p>
        </p:txBody>
      </p:sp>
      <p:pic>
        <p:nvPicPr>
          <p:cNvPr id="6" name="Picture 5">
            <a:extLst>
              <a:ext uri="{FF2B5EF4-FFF2-40B4-BE49-F238E27FC236}">
                <a16:creationId xmlns:a16="http://schemas.microsoft.com/office/drawing/2014/main" id="{9EAB423A-983F-544C-B9BE-4D55C719A6DE}"/>
              </a:ext>
            </a:extLst>
          </p:cNvPr>
          <p:cNvPicPr>
            <a:picLocks noChangeAspect="1"/>
          </p:cNvPicPr>
          <p:nvPr/>
        </p:nvPicPr>
        <p:blipFill rotWithShape="1">
          <a:blip r:embed="rId5"/>
          <a:srcRect r="26627"/>
          <a:stretch/>
        </p:blipFill>
        <p:spPr>
          <a:xfrm>
            <a:off x="4732650" y="2105202"/>
            <a:ext cx="6554915" cy="308213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3" name="Rectangle 62">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52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779B9-3DCC-D24C-8017-4AE6B5A14E7D}"/>
              </a:ext>
            </a:extLst>
          </p:cNvPr>
          <p:cNvSpPr>
            <a:spLocks noGrp="1"/>
          </p:cNvSpPr>
          <p:nvPr>
            <p:ph type="title"/>
          </p:nvPr>
        </p:nvSpPr>
        <p:spPr>
          <a:xfrm>
            <a:off x="1969803" y="808056"/>
            <a:ext cx="8608037" cy="1077229"/>
          </a:xfrm>
        </p:spPr>
        <p:txBody>
          <a:bodyPr>
            <a:normAutofit/>
          </a:bodyPr>
          <a:lstStyle/>
          <a:p>
            <a:pPr algn="l"/>
            <a:r>
              <a:rPr lang="en-US" dirty="0"/>
              <a:t>Frequency Result:</a:t>
            </a:r>
            <a:endParaRPr lang="en-US"/>
          </a:p>
        </p:txBody>
      </p:sp>
      <p:pic>
        <p:nvPicPr>
          <p:cNvPr id="4" name="Picture 3">
            <a:extLst>
              <a:ext uri="{FF2B5EF4-FFF2-40B4-BE49-F238E27FC236}">
                <a16:creationId xmlns:a16="http://schemas.microsoft.com/office/drawing/2014/main" id="{F97DB8FE-2A49-E247-9A41-DE83D61AF34D}"/>
              </a:ext>
            </a:extLst>
          </p:cNvPr>
          <p:cNvPicPr>
            <a:picLocks noChangeAspect="1"/>
          </p:cNvPicPr>
          <p:nvPr/>
        </p:nvPicPr>
        <p:blipFill>
          <a:blip r:embed="rId5"/>
          <a:stretch>
            <a:fillRect/>
          </a:stretch>
        </p:blipFill>
        <p:spPr>
          <a:xfrm>
            <a:off x="1565601" y="2212250"/>
            <a:ext cx="5070500" cy="327047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5C577460-D7E9-744F-87BC-8841FC1DB6F3}"/>
              </a:ext>
            </a:extLst>
          </p:cNvPr>
          <p:cNvSpPr>
            <a:spLocks noGrp="1"/>
          </p:cNvSpPr>
          <p:nvPr>
            <p:ph idx="1"/>
          </p:nvPr>
        </p:nvSpPr>
        <p:spPr>
          <a:xfrm>
            <a:off x="7286175" y="2052116"/>
            <a:ext cx="3289986" cy="3997828"/>
          </a:xfrm>
        </p:spPr>
        <p:txBody>
          <a:bodyPr>
            <a:normAutofit/>
          </a:bodyPr>
          <a:lstStyle/>
          <a:p>
            <a:r>
              <a:rPr lang="en-US" sz="1800" dirty="0"/>
              <a:t>According to the output (completed on November 8</a:t>
            </a:r>
            <a:r>
              <a:rPr lang="en-US" sz="1800" baseline="30000" dirty="0"/>
              <a:t>th</a:t>
            </a:r>
            <a:r>
              <a:rPr lang="en-US" sz="1800" dirty="0"/>
              <a:t> 2020), the p-value of 0.0507 &gt; 0.05 so we </a:t>
            </a:r>
            <a:r>
              <a:rPr lang="en-US" sz="1800" b="1" dirty="0"/>
              <a:t>accept the null hypothesis</a:t>
            </a:r>
          </a:p>
          <a:p>
            <a:r>
              <a:rPr lang="en-US" sz="1800" dirty="0"/>
              <a:t>As a result, the frequency of Elon Musk’s Tweets have </a:t>
            </a:r>
            <a:r>
              <a:rPr lang="en-US" sz="1800" b="1" dirty="0"/>
              <a:t>no</a:t>
            </a:r>
            <a:r>
              <a:rPr lang="en-US" sz="1800" dirty="0"/>
              <a:t> predictive power on Tesla’s stock price </a:t>
            </a:r>
          </a:p>
        </p:txBody>
      </p:sp>
      <p:sp>
        <p:nvSpPr>
          <p:cNvPr id="21" name="Rectangle 20">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91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8" name="Rectangle 11">
            <a:extLst>
              <a:ext uri="{FF2B5EF4-FFF2-40B4-BE49-F238E27FC236}">
                <a16:creationId xmlns:a16="http://schemas.microsoft.com/office/drawing/2014/main" id="{624A1565-B7E1-4C59-84A2-5831F1160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13">
            <a:extLst>
              <a:ext uri="{FF2B5EF4-FFF2-40B4-BE49-F238E27FC236}">
                <a16:creationId xmlns:a16="http://schemas.microsoft.com/office/drawing/2014/main" id="{3B8B134C-47B2-49B8-B810-2931B20EA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0" name="Picture 15">
            <a:extLst>
              <a:ext uri="{FF2B5EF4-FFF2-40B4-BE49-F238E27FC236}">
                <a16:creationId xmlns:a16="http://schemas.microsoft.com/office/drawing/2014/main" id="{1550BD34-8417-42DB-BEA7-96B1E41562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1" name="Rectangle 17">
            <a:extLst>
              <a:ext uri="{FF2B5EF4-FFF2-40B4-BE49-F238E27FC236}">
                <a16:creationId xmlns:a16="http://schemas.microsoft.com/office/drawing/2014/main" id="{EE04A24D-ECF7-4024-BAC2-981BA69CF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9">
            <a:extLst>
              <a:ext uri="{FF2B5EF4-FFF2-40B4-BE49-F238E27FC236}">
                <a16:creationId xmlns:a16="http://schemas.microsoft.com/office/drawing/2014/main" id="{F1C3D135-9831-45A9-8FBE-2A2548C8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1">
            <a:extLst>
              <a:ext uri="{FF2B5EF4-FFF2-40B4-BE49-F238E27FC236}">
                <a16:creationId xmlns:a16="http://schemas.microsoft.com/office/drawing/2014/main" id="{F8375ABF-52E0-4C78-B2CF-0A949D7D8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3F2EB-5117-DA4D-9A54-5368A37D2B90}"/>
              </a:ext>
            </a:extLst>
          </p:cNvPr>
          <p:cNvSpPr>
            <a:spLocks noGrp="1"/>
          </p:cNvSpPr>
          <p:nvPr>
            <p:ph type="title"/>
          </p:nvPr>
        </p:nvSpPr>
        <p:spPr>
          <a:xfrm>
            <a:off x="1969804" y="808056"/>
            <a:ext cx="3969504" cy="1077229"/>
          </a:xfrm>
        </p:spPr>
        <p:txBody>
          <a:bodyPr>
            <a:normAutofit/>
          </a:bodyPr>
          <a:lstStyle/>
          <a:p>
            <a:pPr algn="l"/>
            <a:r>
              <a:rPr lang="en-US"/>
              <a:t>Frequency Visualization</a:t>
            </a:r>
          </a:p>
        </p:txBody>
      </p:sp>
      <p:sp>
        <p:nvSpPr>
          <p:cNvPr id="9" name="Content Placeholder 8">
            <a:extLst>
              <a:ext uri="{FF2B5EF4-FFF2-40B4-BE49-F238E27FC236}">
                <a16:creationId xmlns:a16="http://schemas.microsoft.com/office/drawing/2014/main" id="{6A9682B8-9EF4-44E0-92A5-6C0F1E6E4F4E}"/>
              </a:ext>
            </a:extLst>
          </p:cNvPr>
          <p:cNvSpPr>
            <a:spLocks noGrp="1"/>
          </p:cNvSpPr>
          <p:nvPr>
            <p:ph idx="1"/>
          </p:nvPr>
        </p:nvSpPr>
        <p:spPr>
          <a:xfrm>
            <a:off x="1969803" y="2052116"/>
            <a:ext cx="3969505" cy="3997828"/>
          </a:xfrm>
        </p:spPr>
        <p:txBody>
          <a:bodyPr>
            <a:normAutofit/>
          </a:bodyPr>
          <a:lstStyle/>
          <a:p>
            <a:r>
              <a:rPr lang="en-US" sz="1800" dirty="0"/>
              <a:t>Visualization shows clustered datapoints that don’t seem to have an obvious correlation</a:t>
            </a:r>
          </a:p>
        </p:txBody>
      </p:sp>
      <p:pic>
        <p:nvPicPr>
          <p:cNvPr id="5" name="Content Placeholder 4">
            <a:extLst>
              <a:ext uri="{FF2B5EF4-FFF2-40B4-BE49-F238E27FC236}">
                <a16:creationId xmlns:a16="http://schemas.microsoft.com/office/drawing/2014/main" id="{F72AE7EF-76B0-1A43-BED1-1C19CD37C549}"/>
              </a:ext>
            </a:extLst>
          </p:cNvPr>
          <p:cNvPicPr>
            <a:picLocks noChangeAspect="1"/>
          </p:cNvPicPr>
          <p:nvPr/>
        </p:nvPicPr>
        <p:blipFill>
          <a:blip r:embed="rId5"/>
          <a:stretch>
            <a:fillRect/>
          </a:stretch>
        </p:blipFill>
        <p:spPr>
          <a:xfrm>
            <a:off x="6912863" y="647190"/>
            <a:ext cx="3672426"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4" name="Rectangle 23">
            <a:extLst>
              <a:ext uri="{FF2B5EF4-FFF2-40B4-BE49-F238E27FC236}">
                <a16:creationId xmlns:a16="http://schemas.microsoft.com/office/drawing/2014/main" id="{34BB1BDF-EAFF-49B6-ABF3-7F9B3201C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234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952-777F-FA4F-87A0-4C72E0414291}"/>
              </a:ext>
            </a:extLst>
          </p:cNvPr>
          <p:cNvSpPr>
            <a:spLocks noGrp="1"/>
          </p:cNvSpPr>
          <p:nvPr>
            <p:ph type="title"/>
          </p:nvPr>
        </p:nvSpPr>
        <p:spPr/>
        <p:txBody>
          <a:bodyPr/>
          <a:lstStyle/>
          <a:p>
            <a:r>
              <a:rPr lang="en-US" dirty="0"/>
              <a:t>Analysis 2: Content</a:t>
            </a:r>
          </a:p>
        </p:txBody>
      </p:sp>
      <p:sp>
        <p:nvSpPr>
          <p:cNvPr id="4" name="Content Placeholder 2">
            <a:extLst>
              <a:ext uri="{FF2B5EF4-FFF2-40B4-BE49-F238E27FC236}">
                <a16:creationId xmlns:a16="http://schemas.microsoft.com/office/drawing/2014/main" id="{3DCB78E9-E170-7A43-99F5-E2B059BC259B}"/>
              </a:ext>
            </a:extLst>
          </p:cNvPr>
          <p:cNvSpPr>
            <a:spLocks noGrp="1"/>
          </p:cNvSpPr>
          <p:nvPr>
            <p:ph idx="1"/>
          </p:nvPr>
        </p:nvSpPr>
        <p:spPr/>
        <p:txBody>
          <a:bodyPr/>
          <a:lstStyle/>
          <a:p>
            <a:r>
              <a:rPr lang="en-US" dirty="0"/>
              <a:t>Null Hypothesis: The Content of Elon Musk Tweets have </a:t>
            </a:r>
            <a:r>
              <a:rPr lang="en-US" b="1" u="sng" dirty="0"/>
              <a:t>no</a:t>
            </a:r>
            <a:r>
              <a:rPr lang="en-US" dirty="0"/>
              <a:t> predictive power on the change in Tesla Stock Price</a:t>
            </a:r>
          </a:p>
          <a:p>
            <a:r>
              <a:rPr lang="en-US" dirty="0"/>
              <a:t>Alternative Hypothesis: The Content of Elon Musk Tweets have predictive power on the change in Tesla Stock Price</a:t>
            </a:r>
          </a:p>
          <a:p>
            <a:pPr marL="0" indent="0">
              <a:buNone/>
            </a:pPr>
            <a:endParaRPr lang="en-US" dirty="0"/>
          </a:p>
        </p:txBody>
      </p:sp>
    </p:spTree>
    <p:extLst>
      <p:ext uri="{BB962C8B-B14F-4D97-AF65-F5344CB8AC3E}">
        <p14:creationId xmlns:p14="http://schemas.microsoft.com/office/powerpoint/2010/main" val="2455459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3</TotalTime>
  <Words>794</Words>
  <Application>Microsoft Macintosh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MS Shell Dlg 2</vt:lpstr>
      <vt:lpstr>Wingdings</vt:lpstr>
      <vt:lpstr>Wingdings 3</vt:lpstr>
      <vt:lpstr>Madison</vt:lpstr>
      <vt:lpstr>Elon Tweets and Tesla Stock Analysis</vt:lpstr>
      <vt:lpstr>Motivation</vt:lpstr>
      <vt:lpstr>Question Breakdown</vt:lpstr>
      <vt:lpstr>Data Sources and Collection</vt:lpstr>
      <vt:lpstr>Analysis 1: Frequency</vt:lpstr>
      <vt:lpstr>Frequency Implementation</vt:lpstr>
      <vt:lpstr>Frequency Result:</vt:lpstr>
      <vt:lpstr>Frequency Visualization</vt:lpstr>
      <vt:lpstr>Analysis 2: Content</vt:lpstr>
      <vt:lpstr>Content Implementation</vt:lpstr>
      <vt:lpstr>Frequency Result:</vt:lpstr>
      <vt:lpstr>Visualization 2: Content</vt:lpstr>
      <vt:lpstr>Combined Results</vt:lpstr>
      <vt:lpstr>Combined 3-D Visualization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Elon Tweets and Tesla Stock Analysis</dc:title>
  <dc:creator>Ben Cook</dc:creator>
  <cp:lastModifiedBy>Ben Cook</cp:lastModifiedBy>
  <cp:revision>1</cp:revision>
  <dcterms:created xsi:type="dcterms:W3CDTF">2020-11-08T21:27:47Z</dcterms:created>
  <dcterms:modified xsi:type="dcterms:W3CDTF">2020-11-08T21:30:50Z</dcterms:modified>
</cp:coreProperties>
</file>