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8"/>
  </p:notesMasterIdLst>
  <p:sldIdLst>
    <p:sldId id="256" r:id="rId2"/>
    <p:sldId id="257" r:id="rId3"/>
    <p:sldId id="259" r:id="rId4"/>
    <p:sldId id="268" r:id="rId5"/>
    <p:sldId id="258" r:id="rId6"/>
    <p:sldId id="271" r:id="rId7"/>
    <p:sldId id="267" r:id="rId8"/>
    <p:sldId id="273" r:id="rId9"/>
    <p:sldId id="274" r:id="rId10"/>
    <p:sldId id="272" r:id="rId11"/>
    <p:sldId id="260" r:id="rId12"/>
    <p:sldId id="262" r:id="rId13"/>
    <p:sldId id="269" r:id="rId14"/>
    <p:sldId id="261"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392" autoAdjust="0"/>
  </p:normalViewPr>
  <p:slideViewPr>
    <p:cSldViewPr snapToGrid="0">
      <p:cViewPr varScale="1">
        <p:scale>
          <a:sx n="72" d="100"/>
          <a:sy n="72"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A50BD-A636-418D-B0E5-DD80ACB1AC70}" type="datetimeFigureOut">
              <a:rPr lang="nl-NL" smtClean="0"/>
              <a:t>14-5-2019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AD4D-05E5-44FD-9C92-6E79E895C1C8}" type="slidenum">
              <a:rPr lang="nl-NL" smtClean="0"/>
              <a:t>‹#›</a:t>
            </a:fld>
            <a:endParaRPr lang="nl-NL"/>
          </a:p>
        </p:txBody>
      </p:sp>
    </p:spTree>
    <p:extLst>
      <p:ext uri="{BB962C8B-B14F-4D97-AF65-F5344CB8AC3E}">
        <p14:creationId xmlns:p14="http://schemas.microsoft.com/office/powerpoint/2010/main" val="101462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5</a:t>
            </a:fld>
            <a:endParaRPr lang="nl-NL"/>
          </a:p>
        </p:txBody>
      </p:sp>
    </p:spTree>
    <p:extLst>
      <p:ext uri="{BB962C8B-B14F-4D97-AF65-F5344CB8AC3E}">
        <p14:creationId xmlns:p14="http://schemas.microsoft.com/office/powerpoint/2010/main" val="126738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epidemiological ABMs and EBMs share common </a:t>
            </a:r>
          </a:p>
          <a:p>
            <a:r>
              <a:rPr lang="en-US" sz="1200" b="0" i="0" kern="1200" dirty="0">
                <a:solidFill>
                  <a:schemeClr val="tx1"/>
                </a:solidFill>
                <a:effectLst/>
                <a:latin typeface="+mn-lt"/>
                <a:ea typeface="+mn-ea"/>
                <a:cs typeface="+mn-cs"/>
              </a:rPr>
              <a:t>goals, they differ in how they model the fundamental </a:t>
            </a:r>
          </a:p>
          <a:p>
            <a:r>
              <a:rPr lang="en-US" sz="1200" b="0" i="0" kern="1200" dirty="0">
                <a:solidFill>
                  <a:schemeClr val="tx1"/>
                </a:solidFill>
                <a:effectLst/>
                <a:latin typeface="+mn-lt"/>
                <a:ea typeface="+mn-ea"/>
                <a:cs typeface="+mn-cs"/>
              </a:rPr>
              <a:t>relationships among entities and attention to the level-of-</a:t>
            </a:r>
          </a:p>
          <a:p>
            <a:r>
              <a:rPr lang="en-US" sz="1200" b="0" i="0" kern="1200" dirty="0">
                <a:solidFill>
                  <a:schemeClr val="tx1"/>
                </a:solidFill>
                <a:effectLst/>
                <a:latin typeface="+mn-lt"/>
                <a:ea typeface="+mn-ea"/>
                <a:cs typeface="+mn-cs"/>
              </a:rPr>
              <a:t>detail. Both approaches operate in a world that includes </a:t>
            </a:r>
          </a:p>
          <a:p>
            <a:r>
              <a:rPr lang="en-US" sz="1200" b="0" i="0" kern="1200" dirty="0">
                <a:solidFill>
                  <a:schemeClr val="tx1"/>
                </a:solidFill>
                <a:effectLst/>
                <a:latin typeface="+mn-lt"/>
                <a:ea typeface="+mn-ea"/>
                <a:cs typeface="+mn-cs"/>
              </a:rPr>
              <a:t>entities and observables tracked over a temporal period. </a:t>
            </a:r>
          </a:p>
          <a:p>
            <a:r>
              <a:rPr lang="en-US" sz="1200" b="0" i="0" kern="1200" dirty="0">
                <a:solidFill>
                  <a:schemeClr val="tx1"/>
                </a:solidFill>
                <a:effectLst/>
                <a:latin typeface="+mn-lt"/>
                <a:ea typeface="+mn-ea"/>
                <a:cs typeface="+mn-cs"/>
              </a:rPr>
              <a:t>Observables within the models are measurable characteristics </a:t>
            </a:r>
          </a:p>
          <a:p>
            <a:r>
              <a:rPr lang="en-US" sz="1200" b="0" i="0" kern="1200" dirty="0">
                <a:solidFill>
                  <a:schemeClr val="tx1"/>
                </a:solidFill>
                <a:effectLst/>
                <a:latin typeface="+mn-lt"/>
                <a:ea typeface="+mn-ea"/>
                <a:cs typeface="+mn-cs"/>
              </a:rPr>
              <a:t>of actionable interest. </a:t>
            </a: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6</a:t>
            </a:fld>
            <a:endParaRPr lang="nl-NL"/>
          </a:p>
        </p:txBody>
      </p:sp>
    </p:spTree>
    <p:extLst>
      <p:ext uri="{BB962C8B-B14F-4D97-AF65-F5344CB8AC3E}">
        <p14:creationId xmlns:p14="http://schemas.microsoft.com/office/powerpoint/2010/main" val="85378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8</a:t>
            </a:fld>
            <a:endParaRPr lang="nl-NL"/>
          </a:p>
        </p:txBody>
      </p:sp>
    </p:spTree>
    <p:extLst>
      <p:ext uri="{BB962C8B-B14F-4D97-AF65-F5344CB8AC3E}">
        <p14:creationId xmlns:p14="http://schemas.microsoft.com/office/powerpoint/2010/main" val="318662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9</a:t>
            </a:fld>
            <a:endParaRPr lang="nl-NL"/>
          </a:p>
        </p:txBody>
      </p:sp>
    </p:spTree>
    <p:extLst>
      <p:ext uri="{BB962C8B-B14F-4D97-AF65-F5344CB8AC3E}">
        <p14:creationId xmlns:p14="http://schemas.microsoft.com/office/powerpoint/2010/main" val="238795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10</a:t>
            </a:fld>
            <a:endParaRPr lang="nl-NL"/>
          </a:p>
        </p:txBody>
      </p:sp>
    </p:spTree>
    <p:extLst>
      <p:ext uri="{BB962C8B-B14F-4D97-AF65-F5344CB8AC3E}">
        <p14:creationId xmlns:p14="http://schemas.microsoft.com/office/powerpoint/2010/main" val="149639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12</a:t>
            </a:fld>
            <a:endParaRPr lang="nl-NL"/>
          </a:p>
        </p:txBody>
      </p:sp>
    </p:spTree>
    <p:extLst>
      <p:ext uri="{BB962C8B-B14F-4D97-AF65-F5344CB8AC3E}">
        <p14:creationId xmlns:p14="http://schemas.microsoft.com/office/powerpoint/2010/main" val="372536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13</a:t>
            </a:fld>
            <a:endParaRPr lang="nl-NL"/>
          </a:p>
        </p:txBody>
      </p:sp>
    </p:spTree>
    <p:extLst>
      <p:ext uri="{BB962C8B-B14F-4D97-AF65-F5344CB8AC3E}">
        <p14:creationId xmlns:p14="http://schemas.microsoft.com/office/powerpoint/2010/main" val="128696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9823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38945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7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2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5684-C550-4FD4-B350-720158561533}" type="datetimeFigureOut">
              <a:rPr lang="nl-NL" smtClean="0"/>
              <a:t>14-5-2019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7877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5684-C550-4FD4-B350-720158561533}" type="datetimeFigureOut">
              <a:rPr lang="nl-NL" smtClean="0"/>
              <a:t>14-5-2019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1816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125684-C550-4FD4-B350-720158561533}" type="datetimeFigureOut">
              <a:rPr lang="nl-NL" smtClean="0"/>
              <a:t>14-5-2019</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9447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A90CF4-DBE5-4599-BC22-A53E302D6B92}" type="slidenum">
              <a:rPr lang="nl-NL" smtClean="0"/>
              <a:t>‹#›</a:t>
            </a:fld>
            <a:endParaRPr lang="nl-NL"/>
          </a:p>
        </p:txBody>
      </p:sp>
    </p:spTree>
    <p:extLst>
      <p:ext uri="{BB962C8B-B14F-4D97-AF65-F5344CB8AC3E}">
        <p14:creationId xmlns:p14="http://schemas.microsoft.com/office/powerpoint/2010/main" val="24180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4201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125684-C550-4FD4-B350-720158561533}" type="datetimeFigureOut">
              <a:rPr lang="nl-NL" smtClean="0"/>
              <a:t>14-5-2019</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A90CF4-DBE5-4599-BC22-A53E302D6B92}" type="slidenum">
              <a:rPr lang="nl-NL" smtClean="0"/>
              <a:t>‹#›</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438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592E-51E3-4966-942B-2ECDFA03D7BE}"/>
              </a:ext>
            </a:extLst>
          </p:cNvPr>
          <p:cNvSpPr>
            <a:spLocks noGrp="1"/>
          </p:cNvSpPr>
          <p:nvPr>
            <p:ph type="ctrTitle" idx="4294967295"/>
          </p:nvPr>
        </p:nvSpPr>
        <p:spPr>
          <a:xfrm>
            <a:off x="1066800" y="524941"/>
            <a:ext cx="10058400" cy="3565525"/>
          </a:xfrm>
        </p:spPr>
        <p:txBody>
          <a:bodyPr/>
          <a:lstStyle/>
          <a:p>
            <a:r>
              <a:rPr lang="nl-NL" sz="4800" b="1" dirty="0">
                <a:solidFill>
                  <a:schemeClr val="tx1">
                    <a:lumMod val="75000"/>
                    <a:lumOff val="25000"/>
                  </a:schemeClr>
                </a:solidFill>
              </a:rPr>
              <a:t>Burn wound healing model</a:t>
            </a:r>
          </a:p>
        </p:txBody>
      </p:sp>
      <p:sp>
        <p:nvSpPr>
          <p:cNvPr id="4" name="TextBox 3">
            <a:extLst>
              <a:ext uri="{FF2B5EF4-FFF2-40B4-BE49-F238E27FC236}">
                <a16:creationId xmlns:a16="http://schemas.microsoft.com/office/drawing/2014/main" id="{E9D258E2-84AB-4BC4-A3AE-65785729F8DA}"/>
              </a:ext>
            </a:extLst>
          </p:cNvPr>
          <p:cNvSpPr txBox="1"/>
          <p:nvPr/>
        </p:nvSpPr>
        <p:spPr>
          <a:xfrm>
            <a:off x="1166070" y="4665677"/>
            <a:ext cx="1569660" cy="923330"/>
          </a:xfrm>
          <a:prstGeom prst="rect">
            <a:avLst/>
          </a:prstGeom>
          <a:noFill/>
        </p:spPr>
        <p:txBody>
          <a:bodyPr wrap="none" rtlCol="0">
            <a:spAutoFit/>
          </a:bodyPr>
          <a:lstStyle/>
          <a:p>
            <a:r>
              <a:rPr lang="nl-NL" dirty="0">
                <a:solidFill>
                  <a:schemeClr val="bg2">
                    <a:lumMod val="50000"/>
                  </a:schemeClr>
                </a:solidFill>
              </a:rPr>
              <a:t>Mark de Boer	</a:t>
            </a:r>
          </a:p>
          <a:p>
            <a:r>
              <a:rPr lang="nl-NL" dirty="0">
                <a:solidFill>
                  <a:schemeClr val="bg2">
                    <a:lumMod val="50000"/>
                  </a:schemeClr>
                </a:solidFill>
              </a:rPr>
              <a:t>Ben Dickens</a:t>
            </a:r>
          </a:p>
          <a:p>
            <a:endParaRPr lang="nl-NL" dirty="0"/>
          </a:p>
        </p:txBody>
      </p:sp>
      <p:pic>
        <p:nvPicPr>
          <p:cNvPr id="3076" name="Picture 4" descr="Afbeeldingsresultaat voor computer systems">
            <a:extLst>
              <a:ext uri="{FF2B5EF4-FFF2-40B4-BE49-F238E27FC236}">
                <a16:creationId xmlns:a16="http://schemas.microsoft.com/office/drawing/2014/main" id="{5844EA76-C7CA-479A-B2BE-0FBB090F0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338"/>
            <a:ext cx="12481494" cy="44933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63B53BC-941A-45E8-96B5-024760EA90C6}"/>
              </a:ext>
            </a:extLst>
          </p:cNvPr>
          <p:cNvCxnSpPr>
            <a:cxnSpLocks/>
          </p:cNvCxnSpPr>
          <p:nvPr/>
        </p:nvCxnSpPr>
        <p:spPr>
          <a:xfrm>
            <a:off x="1166070" y="4090466"/>
            <a:ext cx="63373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661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6" y="1737797"/>
            <a:ext cx="10767289" cy="1449387"/>
          </a:xfrm>
        </p:spPr>
        <p:txBody>
          <a:bodyPr>
            <a:normAutofit fontScale="90000"/>
          </a:bodyPr>
          <a:lstStyle/>
          <a:p>
            <a:br>
              <a:rPr lang="en-US" b="1" i="1" dirty="0"/>
            </a:br>
            <a:r>
              <a:rPr lang="en-US" sz="5300" b="1" dirty="0" err="1"/>
              <a:t>Tepole</a:t>
            </a:r>
            <a:r>
              <a:rPr lang="en-US" sz="5300" b="1" dirty="0"/>
              <a:t> et al. 2017 ~</a:t>
            </a:r>
            <a:br>
              <a:rPr lang="en-US" sz="5300" dirty="0"/>
            </a:br>
            <a:r>
              <a:rPr lang="en-US" sz="5300" dirty="0"/>
              <a:t>Computational systems mechanobiology of Wound Healing</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88850" y="2042597"/>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000437" y="2042597"/>
            <a:ext cx="4403188" cy="132343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err="1"/>
              <a:t>blabla</a:t>
            </a: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Tree>
    <p:extLst>
      <p:ext uri="{BB962C8B-B14F-4D97-AF65-F5344CB8AC3E}">
        <p14:creationId xmlns:p14="http://schemas.microsoft.com/office/powerpoint/2010/main" val="176365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DAC2-BEFD-4A05-8854-7A1BDEF6DD65}"/>
              </a:ext>
            </a:extLst>
          </p:cNvPr>
          <p:cNvSpPr>
            <a:spLocks noGrp="1"/>
          </p:cNvSpPr>
          <p:nvPr>
            <p:ph type="title" idx="4294967295"/>
          </p:nvPr>
        </p:nvSpPr>
        <p:spPr>
          <a:xfrm>
            <a:off x="742950" y="639763"/>
            <a:ext cx="10058400" cy="1449387"/>
          </a:xfrm>
        </p:spPr>
        <p:txBody>
          <a:bodyPr/>
          <a:lstStyle/>
          <a:p>
            <a:r>
              <a:rPr lang="en-US" b="1" dirty="0"/>
              <a:t>Research Questions + Aim:</a:t>
            </a:r>
            <a:br>
              <a:rPr lang="nl-NL" dirty="0"/>
            </a:br>
            <a:endParaRPr lang="nl-NL" dirty="0"/>
          </a:p>
        </p:txBody>
      </p:sp>
      <p:sp>
        <p:nvSpPr>
          <p:cNvPr id="3" name="Content Placeholder 2">
            <a:extLst>
              <a:ext uri="{FF2B5EF4-FFF2-40B4-BE49-F238E27FC236}">
                <a16:creationId xmlns:a16="http://schemas.microsoft.com/office/drawing/2014/main" id="{5C64C442-8063-4FC1-AA1C-F6D8F2038B98}"/>
              </a:ext>
            </a:extLst>
          </p:cNvPr>
          <p:cNvSpPr>
            <a:spLocks noGrp="1"/>
          </p:cNvSpPr>
          <p:nvPr>
            <p:ph idx="4294967295"/>
          </p:nvPr>
        </p:nvSpPr>
        <p:spPr>
          <a:xfrm>
            <a:off x="3082812" y="2608263"/>
            <a:ext cx="10058400" cy="4022725"/>
          </a:xfrm>
        </p:spPr>
        <p:txBody>
          <a:bodyPr/>
          <a:lstStyle/>
          <a:p>
            <a:pPr marL="457200" indent="-457200">
              <a:buClrTx/>
              <a:buFont typeface="+mj-lt"/>
              <a:buAutoNum type="arabicPeriod"/>
            </a:pPr>
            <a:r>
              <a:rPr lang="en-US" sz="1800" dirty="0">
                <a:solidFill>
                  <a:schemeClr val="tx1"/>
                </a:solidFill>
              </a:rPr>
              <a:t>What causes a better healing of burn wounds? </a:t>
            </a:r>
            <a:endParaRPr lang="nl-NL" sz="1800" dirty="0">
              <a:solidFill>
                <a:schemeClr val="tx1"/>
              </a:solidFill>
            </a:endParaRPr>
          </a:p>
          <a:p>
            <a:pPr marL="457200" indent="-457200">
              <a:buClrTx/>
              <a:buFont typeface="+mj-lt"/>
              <a:buAutoNum type="arabicPeriod"/>
            </a:pPr>
            <a:r>
              <a:rPr lang="en-US" sz="1800" dirty="0">
                <a:solidFill>
                  <a:schemeClr val="tx1"/>
                </a:solidFill>
              </a:rPr>
              <a:t>What is the link between the AP model and the cutaneous wound healing model?</a:t>
            </a:r>
            <a:endParaRPr lang="nl-NL" sz="1800" dirty="0">
              <a:solidFill>
                <a:schemeClr val="tx1"/>
              </a:solidFill>
            </a:endParaRPr>
          </a:p>
          <a:p>
            <a:endParaRPr lang="nl-NL" dirty="0"/>
          </a:p>
        </p:txBody>
      </p:sp>
      <p:cxnSp>
        <p:nvCxnSpPr>
          <p:cNvPr id="4" name="Straight Connector 3">
            <a:extLst>
              <a:ext uri="{FF2B5EF4-FFF2-40B4-BE49-F238E27FC236}">
                <a16:creationId xmlns:a16="http://schemas.microsoft.com/office/drawing/2014/main" id="{E8178395-DEF3-4E1A-A7D4-D9DA2E5B8DFB}"/>
              </a:ext>
            </a:extLst>
          </p:cNvPr>
          <p:cNvCxnSpPr>
            <a:cxnSpLocks/>
          </p:cNvCxnSpPr>
          <p:nvPr/>
        </p:nvCxnSpPr>
        <p:spPr>
          <a:xfrm>
            <a:off x="853962" y="1521098"/>
            <a:ext cx="7747113"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id="{CB97A1B8-53DC-445A-8D70-13AC83654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356" y="4337324"/>
            <a:ext cx="1073283" cy="1073283"/>
          </a:xfrm>
          <a:prstGeom prst="rect">
            <a:avLst/>
          </a:prstGeom>
        </p:spPr>
      </p:pic>
      <p:cxnSp>
        <p:nvCxnSpPr>
          <p:cNvPr id="10" name="Straight Connector 9">
            <a:extLst>
              <a:ext uri="{FF2B5EF4-FFF2-40B4-BE49-F238E27FC236}">
                <a16:creationId xmlns:a16="http://schemas.microsoft.com/office/drawing/2014/main" id="{3868A95B-109C-4FEC-883F-FF87E831F168}"/>
              </a:ext>
            </a:extLst>
          </p:cNvPr>
          <p:cNvCxnSpPr>
            <a:cxnSpLocks/>
          </p:cNvCxnSpPr>
          <p:nvPr/>
        </p:nvCxnSpPr>
        <p:spPr>
          <a:xfrm>
            <a:off x="1493772" y="3574870"/>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60B1BF88-A4AB-4C18-805A-AF9BD9B3876A}"/>
              </a:ext>
            </a:extLst>
          </p:cNvPr>
          <p:cNvCxnSpPr>
            <a:cxnSpLocks/>
          </p:cNvCxnSpPr>
          <p:nvPr/>
        </p:nvCxnSpPr>
        <p:spPr>
          <a:xfrm>
            <a:off x="1488341" y="5575120"/>
            <a:ext cx="1183298" cy="0"/>
          </a:xfrm>
          <a:prstGeom prst="line">
            <a:avLst/>
          </a:prstGeom>
        </p:spPr>
        <p:style>
          <a:lnRef idx="3">
            <a:schemeClr val="accent2"/>
          </a:lnRef>
          <a:fillRef idx="0">
            <a:schemeClr val="accent2"/>
          </a:fillRef>
          <a:effectRef idx="2">
            <a:schemeClr val="accent2"/>
          </a:effectRef>
          <a:fontRef idx="minor">
            <a:schemeClr val="tx1"/>
          </a:fontRef>
        </p:style>
      </p:cxnSp>
      <p:pic>
        <p:nvPicPr>
          <p:cNvPr id="16" name="Picture 15">
            <a:extLst>
              <a:ext uri="{FF2B5EF4-FFF2-40B4-BE49-F238E27FC236}">
                <a16:creationId xmlns:a16="http://schemas.microsoft.com/office/drawing/2014/main" id="{C363CC9B-C18D-4792-9112-8E8B2F863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72" y="2466521"/>
            <a:ext cx="943836" cy="943836"/>
          </a:xfrm>
          <a:prstGeom prst="rect">
            <a:avLst/>
          </a:prstGeom>
        </p:spPr>
      </p:pic>
      <p:sp>
        <p:nvSpPr>
          <p:cNvPr id="17" name="TextBox 16">
            <a:extLst>
              <a:ext uri="{FF2B5EF4-FFF2-40B4-BE49-F238E27FC236}">
                <a16:creationId xmlns:a16="http://schemas.microsoft.com/office/drawing/2014/main" id="{D8460B85-0DC0-4EAC-B38F-D4361F110C6A}"/>
              </a:ext>
            </a:extLst>
          </p:cNvPr>
          <p:cNvSpPr txBox="1"/>
          <p:nvPr/>
        </p:nvSpPr>
        <p:spPr>
          <a:xfrm>
            <a:off x="3202543" y="4690571"/>
            <a:ext cx="6793013" cy="646331"/>
          </a:xfrm>
          <a:prstGeom prst="rect">
            <a:avLst/>
          </a:prstGeom>
          <a:noFill/>
        </p:spPr>
        <p:txBody>
          <a:bodyPr wrap="none" rtlCol="0">
            <a:spAutoFit/>
          </a:bodyPr>
          <a:lstStyle/>
          <a:p>
            <a:r>
              <a:rPr lang="en-US" dirty="0"/>
              <a:t>A novel computational framework combining the AP and ABM models </a:t>
            </a:r>
          </a:p>
          <a:p>
            <a:r>
              <a:rPr lang="en-US" dirty="0"/>
              <a:t>to simulate the healing of burn wounds</a:t>
            </a:r>
            <a:endParaRPr lang="nl-NL" dirty="0"/>
          </a:p>
        </p:txBody>
      </p:sp>
    </p:spTree>
    <p:extLst>
      <p:ext uri="{BB962C8B-B14F-4D97-AF65-F5344CB8AC3E}">
        <p14:creationId xmlns:p14="http://schemas.microsoft.com/office/powerpoint/2010/main" val="368436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8A9-C162-40D6-A04A-406120C5D899}"/>
              </a:ext>
            </a:extLst>
          </p:cNvPr>
          <p:cNvSpPr>
            <a:spLocks noGrp="1"/>
          </p:cNvSpPr>
          <p:nvPr>
            <p:ph type="title"/>
          </p:nvPr>
        </p:nvSpPr>
        <p:spPr>
          <a:xfrm>
            <a:off x="570866" y="2160549"/>
            <a:ext cx="10058400" cy="1450757"/>
          </a:xfrm>
        </p:spPr>
        <p:txBody>
          <a:bodyPr/>
          <a:lstStyle/>
          <a:p>
            <a:r>
              <a:rPr lang="nl-NL" b="1" dirty="0"/>
              <a:t>Proposal</a:t>
            </a:r>
          </a:p>
        </p:txBody>
      </p:sp>
      <p:pic>
        <p:nvPicPr>
          <p:cNvPr id="1026" name="Picture 2" descr="Afbeeldingsresultaat voor proposal">
            <a:extLst>
              <a:ext uri="{FF2B5EF4-FFF2-40B4-BE49-F238E27FC236}">
                <a16:creationId xmlns:a16="http://schemas.microsoft.com/office/drawing/2014/main" id="{09D4B3C8-957B-4EBB-82C2-F8F72620A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 b="23369"/>
          <a:stretch/>
        </p:blipFill>
        <p:spPr bwMode="auto">
          <a:xfrm>
            <a:off x="-189548" y="-2002354"/>
            <a:ext cx="12571095" cy="48101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5C4FDA1-516A-4BE3-9350-4DFE8E16E466}"/>
              </a:ext>
            </a:extLst>
          </p:cNvPr>
          <p:cNvCxnSpPr/>
          <p:nvPr/>
        </p:nvCxnSpPr>
        <p:spPr>
          <a:xfrm>
            <a:off x="671830" y="3611306"/>
            <a:ext cx="2112645"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89B050A-8FB5-4C94-A970-49EA915CCF9A}"/>
              </a:ext>
            </a:extLst>
          </p:cNvPr>
          <p:cNvSpPr txBox="1"/>
          <p:nvPr/>
        </p:nvSpPr>
        <p:spPr>
          <a:xfrm>
            <a:off x="671830" y="3754441"/>
            <a:ext cx="9653270" cy="218521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nl-NL" sz="2000" dirty="0"/>
              <a:t>Discrete Spatio-temporal (</a:t>
            </a:r>
            <a:r>
              <a:rPr lang="en-US" sz="2000" dirty="0"/>
              <a:t>existing in both space and time)</a:t>
            </a:r>
            <a:r>
              <a:rPr lang="nl-NL" sz="2000" dirty="0"/>
              <a:t> Agent-Based Model combining both the immune response model and the ABM wound healing models</a:t>
            </a:r>
          </a:p>
          <a:p>
            <a:pPr marL="285750" indent="-285750">
              <a:buClr>
                <a:schemeClr val="accent2"/>
              </a:buClr>
              <a:buFont typeface="Arial" panose="020B0604020202020204" pitchFamily="34" charset="0"/>
              <a:buChar char="•"/>
            </a:pPr>
            <a:endParaRPr lang="nl-NL" sz="2000" dirty="0"/>
          </a:p>
          <a:p>
            <a:pPr marL="285750" indent="-285750">
              <a:buClr>
                <a:schemeClr val="accent2"/>
              </a:buClr>
              <a:buFont typeface="Arial" panose="020B0604020202020204" pitchFamily="34" charset="0"/>
              <a:buChar char="•"/>
            </a:pPr>
            <a:r>
              <a:rPr lang="en-US" sz="2000" dirty="0"/>
              <a:t>The AP model will act like an </a:t>
            </a:r>
            <a:r>
              <a:rPr lang="en-US" sz="2000" b="1" dirty="0"/>
              <a:t>engine for the blood composition </a:t>
            </a:r>
            <a:r>
              <a:rPr lang="en-US" sz="2000" dirty="0"/>
              <a:t>of a 3-dimensional ABM model.</a:t>
            </a:r>
            <a:endParaRPr lang="nl-NL" sz="2000" dirty="0"/>
          </a:p>
          <a:p>
            <a:endParaRPr lang="nl-NL" dirty="0"/>
          </a:p>
        </p:txBody>
      </p:sp>
    </p:spTree>
    <p:extLst>
      <p:ext uri="{BB962C8B-B14F-4D97-AF65-F5344CB8AC3E}">
        <p14:creationId xmlns:p14="http://schemas.microsoft.com/office/powerpoint/2010/main" val="6710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Blood Composition</a:t>
            </a:r>
            <a:endParaRPr lang="nl-NL" b="1" dirty="0"/>
          </a:p>
        </p:txBody>
      </p:sp>
      <p:sp>
        <p:nvSpPr>
          <p:cNvPr id="2" name="TextBox 1">
            <a:extLst>
              <a:ext uri="{FF2B5EF4-FFF2-40B4-BE49-F238E27FC236}">
                <a16:creationId xmlns:a16="http://schemas.microsoft.com/office/drawing/2014/main" id="{8F3FB358-BDF6-4D79-82BB-89101015C417}"/>
              </a:ext>
            </a:extLst>
          </p:cNvPr>
          <p:cNvSpPr txBox="1"/>
          <p:nvPr/>
        </p:nvSpPr>
        <p:spPr>
          <a:xfrm>
            <a:off x="3179561" y="2360582"/>
            <a:ext cx="2916439" cy="4247317"/>
          </a:xfrm>
          <a:prstGeom prst="rect">
            <a:avLst/>
          </a:prstGeom>
          <a:noFill/>
        </p:spPr>
        <p:txBody>
          <a:bodyPr wrap="none" rtlCol="0">
            <a:spAutoFit/>
          </a:bodyPr>
          <a:lstStyle/>
          <a:p>
            <a:r>
              <a:rPr lang="en-US" dirty="0"/>
              <a:t>Pro-inflammatory Cytokines: </a:t>
            </a:r>
          </a:p>
          <a:p>
            <a:pPr marL="285750" indent="-285750">
              <a:buFont typeface="Arial" panose="020B0604020202020204" pitchFamily="34" charset="0"/>
              <a:buChar char="•"/>
            </a:pPr>
            <a:r>
              <a:rPr lang="en-US" b="1" dirty="0"/>
              <a:t>IL-8</a:t>
            </a:r>
          </a:p>
          <a:p>
            <a:pPr marL="285750" indent="-285750">
              <a:buFont typeface="Arial" panose="020B0604020202020204" pitchFamily="34" charset="0"/>
              <a:buChar char="•"/>
            </a:pPr>
            <a:r>
              <a:rPr lang="en-US" b="1" dirty="0"/>
              <a:t>IL-6</a:t>
            </a:r>
            <a:r>
              <a:rPr lang="en-US" dirty="0"/>
              <a:t> </a:t>
            </a:r>
          </a:p>
          <a:p>
            <a:pPr marL="285750" indent="-285750">
              <a:buFont typeface="Arial" panose="020B0604020202020204" pitchFamily="34" charset="0"/>
              <a:buChar char="•"/>
            </a:pPr>
            <a:r>
              <a:rPr lang="en-US" b="1" dirty="0"/>
              <a:t>IL-1β</a:t>
            </a:r>
          </a:p>
          <a:p>
            <a:pPr marL="285750" indent="-285750">
              <a:buFont typeface="Arial" panose="020B0604020202020204" pitchFamily="34" charset="0"/>
              <a:buChar char="•"/>
            </a:pPr>
            <a:r>
              <a:rPr lang="en-US" b="1" dirty="0"/>
              <a:t>TNF-</a:t>
            </a:r>
            <a:r>
              <a:rPr lang="nl-NL" b="1" dirty="0"/>
              <a:t>α</a:t>
            </a:r>
            <a:r>
              <a:rPr lang="en-US" dirty="0"/>
              <a:t> </a:t>
            </a:r>
          </a:p>
          <a:p>
            <a:endParaRPr lang="en-US" b="1" dirty="0"/>
          </a:p>
          <a:p>
            <a:r>
              <a:rPr lang="en-US" dirty="0"/>
              <a:t>Anti-inflammatory Cytokines</a:t>
            </a:r>
            <a:endParaRPr lang="en-US" b="1" dirty="0"/>
          </a:p>
          <a:p>
            <a:pPr marL="285750" indent="-285750">
              <a:buFont typeface="Arial" panose="020B0604020202020204" pitchFamily="34" charset="0"/>
              <a:buChar char="•"/>
            </a:pPr>
            <a:r>
              <a:rPr lang="en-US" b="1" dirty="0"/>
              <a:t>Interleukin 10 (IL-10) </a:t>
            </a:r>
          </a:p>
          <a:p>
            <a:pPr marL="285750" indent="-285750">
              <a:buFont typeface="Arial" panose="020B0604020202020204" pitchFamily="34" charset="0"/>
              <a:buChar char="•"/>
            </a:pPr>
            <a:r>
              <a:rPr lang="en-US" b="1" dirty="0"/>
              <a:t>IL-6 </a:t>
            </a:r>
          </a:p>
          <a:p>
            <a:pPr marL="285750" indent="-285750">
              <a:buFont typeface="Arial" panose="020B0604020202020204" pitchFamily="34" charset="0"/>
              <a:buChar char="•"/>
            </a:pPr>
            <a:r>
              <a:rPr lang="en-US" b="1" dirty="0"/>
              <a:t>TGF-β</a:t>
            </a:r>
          </a:p>
          <a:p>
            <a:endParaRPr lang="nl-NL" b="1" dirty="0"/>
          </a:p>
          <a:p>
            <a:endParaRPr lang="en-US" dirty="0"/>
          </a:p>
          <a:p>
            <a:endParaRPr lang="en-US" dirty="0"/>
          </a:p>
          <a:p>
            <a:endParaRPr lang="en-US" b="1" dirty="0"/>
          </a:p>
          <a:p>
            <a:endParaRPr lang="nl-NL" dirty="0"/>
          </a:p>
        </p:txBody>
      </p:sp>
      <p:pic>
        <p:nvPicPr>
          <p:cNvPr id="6" name="Picture 5">
            <a:extLst>
              <a:ext uri="{FF2B5EF4-FFF2-40B4-BE49-F238E27FC236}">
                <a16:creationId xmlns:a16="http://schemas.microsoft.com/office/drawing/2014/main" id="{6E1437E3-717F-47EE-BC41-0652E5DE3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753" y="3010268"/>
            <a:ext cx="1226156" cy="1226156"/>
          </a:xfrm>
          <a:prstGeom prst="rect">
            <a:avLst/>
          </a:prstGeom>
        </p:spPr>
      </p:pic>
      <p:cxnSp>
        <p:nvCxnSpPr>
          <p:cNvPr id="11" name="Straight Connector 10">
            <a:extLst>
              <a:ext uri="{FF2B5EF4-FFF2-40B4-BE49-F238E27FC236}">
                <a16:creationId xmlns:a16="http://schemas.microsoft.com/office/drawing/2014/main" id="{7BA946EB-38F3-424F-A2E3-9A933E632392}"/>
              </a:ext>
            </a:extLst>
          </p:cNvPr>
          <p:cNvCxnSpPr>
            <a:cxnSpLocks/>
          </p:cNvCxnSpPr>
          <p:nvPr/>
        </p:nvCxnSpPr>
        <p:spPr>
          <a:xfrm>
            <a:off x="1316072" y="4400370"/>
            <a:ext cx="1303518"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93B9B4E8-09B3-4F19-913F-87B409A3BB44}"/>
              </a:ext>
            </a:extLst>
          </p:cNvPr>
          <p:cNvSpPr txBox="1"/>
          <p:nvPr/>
        </p:nvSpPr>
        <p:spPr>
          <a:xfrm>
            <a:off x="7048500" y="2360582"/>
            <a:ext cx="2804870" cy="2308324"/>
          </a:xfrm>
          <a:prstGeom prst="rect">
            <a:avLst/>
          </a:prstGeom>
          <a:noFill/>
        </p:spPr>
        <p:txBody>
          <a:bodyPr wrap="none" rtlCol="0">
            <a:spAutoFit/>
          </a:bodyPr>
          <a:lstStyle/>
          <a:p>
            <a:r>
              <a:rPr lang="en-US" dirty="0"/>
              <a:t>Other:</a:t>
            </a:r>
          </a:p>
          <a:p>
            <a:pPr marL="285750" indent="-285750">
              <a:buFont typeface="Arial" panose="020B0604020202020204" pitchFamily="34" charset="0"/>
              <a:buChar char="•"/>
            </a:pPr>
            <a:r>
              <a:rPr lang="en-US" b="1" dirty="0"/>
              <a:t>C-reactive protein (CRP) </a:t>
            </a:r>
          </a:p>
          <a:p>
            <a:pPr marL="285750" indent="-285750">
              <a:buFont typeface="Arial" panose="020B0604020202020204" pitchFamily="34" charset="0"/>
              <a:buChar char="•"/>
            </a:pPr>
            <a:r>
              <a:rPr lang="en-US" b="1" dirty="0"/>
              <a:t>Leptin</a:t>
            </a:r>
          </a:p>
          <a:p>
            <a:pPr marL="285750" indent="-285750">
              <a:buFont typeface="Arial" panose="020B0604020202020204" pitchFamily="34" charset="0"/>
              <a:buChar char="•"/>
            </a:pPr>
            <a:r>
              <a:rPr lang="en-US" b="1" dirty="0"/>
              <a:t>Neutrophils</a:t>
            </a:r>
          </a:p>
          <a:p>
            <a:pPr marL="285750" indent="-285750">
              <a:buFont typeface="Arial" panose="020B0604020202020204" pitchFamily="34" charset="0"/>
              <a:buChar char="•"/>
            </a:pPr>
            <a:r>
              <a:rPr lang="en-US" b="1" dirty="0"/>
              <a:t>Macrophages</a:t>
            </a:r>
            <a:endParaRPr lang="nl-NL" b="1" dirty="0"/>
          </a:p>
          <a:p>
            <a:pPr marL="285750" indent="-285750">
              <a:buFont typeface="Arial" panose="020B0604020202020204" pitchFamily="34" charset="0"/>
              <a:buChar char="•"/>
            </a:pPr>
            <a:r>
              <a:rPr lang="en-US" b="1" dirty="0"/>
              <a:t>TGF-</a:t>
            </a:r>
            <a:r>
              <a:rPr lang="nl-NL" b="1" dirty="0"/>
              <a:t>α</a:t>
            </a:r>
            <a:r>
              <a:rPr lang="en-US" b="1" dirty="0"/>
              <a:t>  </a:t>
            </a:r>
            <a:endParaRPr lang="nl-NL" b="1" dirty="0"/>
          </a:p>
          <a:p>
            <a:endParaRPr lang="en-US" dirty="0"/>
          </a:p>
          <a:p>
            <a:endParaRPr lang="nl-NL" dirty="0"/>
          </a:p>
        </p:txBody>
      </p:sp>
    </p:spTree>
    <p:extLst>
      <p:ext uri="{BB962C8B-B14F-4D97-AF65-F5344CB8AC3E}">
        <p14:creationId xmlns:p14="http://schemas.microsoft.com/office/powerpoint/2010/main" val="342217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Relevant parameters/markers</a:t>
            </a:r>
            <a:endParaRPr lang="nl-NL" b="1" dirty="0"/>
          </a:p>
        </p:txBody>
      </p:sp>
      <p:pic>
        <p:nvPicPr>
          <p:cNvPr id="17" name="Picture 16">
            <a:extLst>
              <a:ext uri="{FF2B5EF4-FFF2-40B4-BE49-F238E27FC236}">
                <a16:creationId xmlns:a16="http://schemas.microsoft.com/office/drawing/2014/main" id="{BE90411F-FC30-4250-850C-3403130A8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292" y="3029890"/>
            <a:ext cx="1449388" cy="1449388"/>
          </a:xfrm>
          <a:prstGeom prst="rect">
            <a:avLst/>
          </a:prstGeom>
        </p:spPr>
      </p:pic>
      <p:sp>
        <p:nvSpPr>
          <p:cNvPr id="18" name="TextBox 17">
            <a:extLst>
              <a:ext uri="{FF2B5EF4-FFF2-40B4-BE49-F238E27FC236}">
                <a16:creationId xmlns:a16="http://schemas.microsoft.com/office/drawing/2014/main" id="{B3905E73-4483-49ED-977D-2DC135C0E9A1}"/>
              </a:ext>
            </a:extLst>
          </p:cNvPr>
          <p:cNvSpPr txBox="1"/>
          <p:nvPr/>
        </p:nvSpPr>
        <p:spPr>
          <a:xfrm>
            <a:off x="3603624" y="2461922"/>
            <a:ext cx="4116383" cy="2585323"/>
          </a:xfrm>
          <a:prstGeom prst="rect">
            <a:avLst/>
          </a:prstGeom>
          <a:noFill/>
        </p:spPr>
        <p:txBody>
          <a:bodyPr wrap="none" rtlCol="0">
            <a:spAutoFit/>
          </a:bodyPr>
          <a:lstStyle/>
          <a:p>
            <a:r>
              <a:rPr lang="nl-NL" b="1" dirty="0"/>
              <a:t>Geometrical Paramaters:</a:t>
            </a:r>
          </a:p>
          <a:p>
            <a:pPr marL="285750" indent="-285750" fontAlgn="t">
              <a:buFont typeface="Arial" panose="020B0604020202020204" pitchFamily="34" charset="0"/>
              <a:buChar char="•"/>
            </a:pPr>
            <a:r>
              <a:rPr lang="en-US" dirty="0"/>
              <a:t>Length</a:t>
            </a:r>
            <a:endParaRPr lang="nl-NL" dirty="0"/>
          </a:p>
          <a:p>
            <a:pPr marL="285750" indent="-285750" fontAlgn="t">
              <a:buFont typeface="Arial" panose="020B0604020202020204" pitchFamily="34" charset="0"/>
              <a:buChar char="•"/>
            </a:pPr>
            <a:r>
              <a:rPr lang="en-US" dirty="0"/>
              <a:t>Width</a:t>
            </a:r>
            <a:endParaRPr lang="nl-NL" dirty="0"/>
          </a:p>
          <a:p>
            <a:pPr marL="285750" indent="-285750" fontAlgn="t">
              <a:buFont typeface="Arial" panose="020B0604020202020204" pitchFamily="34" charset="0"/>
              <a:buChar char="•"/>
            </a:pPr>
            <a:r>
              <a:rPr lang="en-US" dirty="0"/>
              <a:t>Depth of burn</a:t>
            </a:r>
          </a:p>
          <a:p>
            <a:pPr marL="285750" indent="-285750" fontAlgn="t">
              <a:buFont typeface="Arial" panose="020B0604020202020204" pitchFamily="34" charset="0"/>
              <a:buChar char="•"/>
            </a:pPr>
            <a:r>
              <a:rPr lang="en-US" dirty="0"/>
              <a:t>Surface</a:t>
            </a:r>
            <a:endParaRPr lang="nl-NL" dirty="0"/>
          </a:p>
          <a:p>
            <a:pPr marL="285750" indent="-285750" fontAlgn="t">
              <a:buFont typeface="Arial" panose="020B0604020202020204" pitchFamily="34" charset="0"/>
              <a:buChar char="•"/>
            </a:pPr>
            <a:r>
              <a:rPr lang="en-US" dirty="0"/>
              <a:t>Volume</a:t>
            </a:r>
            <a:endParaRPr lang="nl-NL" dirty="0"/>
          </a:p>
          <a:p>
            <a:pPr marL="285750" indent="-285750">
              <a:buFont typeface="Arial" panose="020B0604020202020204" pitchFamily="34" charset="0"/>
              <a:buChar char="•"/>
            </a:pPr>
            <a:r>
              <a:rPr lang="en-US" dirty="0"/>
              <a:t>Total Body surface area of burn (TBSA) </a:t>
            </a:r>
            <a:endParaRPr lang="nl-NL" dirty="0"/>
          </a:p>
          <a:p>
            <a:pPr marL="285750" indent="-285750">
              <a:buFont typeface="Arial" panose="020B0604020202020204" pitchFamily="34" charset="0"/>
              <a:buChar char="•"/>
            </a:pPr>
            <a:r>
              <a:rPr lang="en-US" dirty="0"/>
              <a:t>Burn Location/s </a:t>
            </a:r>
            <a:endParaRPr lang="nl-NL" dirty="0"/>
          </a:p>
          <a:p>
            <a:endParaRPr lang="nl-NL" dirty="0"/>
          </a:p>
        </p:txBody>
      </p:sp>
      <p:sp>
        <p:nvSpPr>
          <p:cNvPr id="20" name="TextBox 19">
            <a:extLst>
              <a:ext uri="{FF2B5EF4-FFF2-40B4-BE49-F238E27FC236}">
                <a16:creationId xmlns:a16="http://schemas.microsoft.com/office/drawing/2014/main" id="{C44E8F80-2CC4-4B08-9852-15ADDB5CA1E6}"/>
              </a:ext>
            </a:extLst>
          </p:cNvPr>
          <p:cNvSpPr txBox="1"/>
          <p:nvPr/>
        </p:nvSpPr>
        <p:spPr>
          <a:xfrm>
            <a:off x="8562951" y="2461922"/>
            <a:ext cx="2422523" cy="2031325"/>
          </a:xfrm>
          <a:prstGeom prst="rect">
            <a:avLst/>
          </a:prstGeom>
          <a:noFill/>
        </p:spPr>
        <p:txBody>
          <a:bodyPr wrap="none" rtlCol="0">
            <a:spAutoFit/>
          </a:bodyPr>
          <a:lstStyle/>
          <a:p>
            <a:r>
              <a:rPr lang="en-US" b="1" dirty="0"/>
              <a:t>Relevant Socio-markers</a:t>
            </a:r>
            <a:endParaRPr lang="nl-NL" dirty="0"/>
          </a:p>
          <a:p>
            <a:pPr marL="285750" indent="-285750" fontAlgn="t">
              <a:buFont typeface="Arial" panose="020B0604020202020204" pitchFamily="34" charset="0"/>
              <a:buChar char="•"/>
            </a:pPr>
            <a:r>
              <a:rPr lang="en-US" dirty="0"/>
              <a:t>Age</a:t>
            </a:r>
            <a:endParaRPr lang="nl-NL" dirty="0"/>
          </a:p>
          <a:p>
            <a:pPr marL="285750" indent="-285750" fontAlgn="t">
              <a:buFont typeface="Arial" panose="020B0604020202020204" pitchFamily="34" charset="0"/>
              <a:buChar char="•"/>
            </a:pPr>
            <a:r>
              <a:rPr lang="en-US" dirty="0"/>
              <a:t>Weight</a:t>
            </a:r>
            <a:endParaRPr lang="nl-NL" dirty="0"/>
          </a:p>
          <a:p>
            <a:pPr marL="285750" indent="-285750" fontAlgn="t">
              <a:buFont typeface="Arial" panose="020B0604020202020204" pitchFamily="34" charset="0"/>
              <a:buChar char="•"/>
            </a:pPr>
            <a:r>
              <a:rPr lang="en-US" dirty="0"/>
              <a:t>Height</a:t>
            </a:r>
            <a:endParaRPr lang="nl-NL" dirty="0"/>
          </a:p>
          <a:p>
            <a:pPr marL="285750" indent="-285750" fontAlgn="t">
              <a:buFont typeface="Arial" panose="020B0604020202020204" pitchFamily="34" charset="0"/>
              <a:buChar char="•"/>
            </a:pPr>
            <a:r>
              <a:rPr lang="en-US" dirty="0"/>
              <a:t>Gender</a:t>
            </a:r>
            <a:endParaRPr lang="nl-NL" dirty="0"/>
          </a:p>
          <a:p>
            <a:pPr marL="285750" indent="-285750">
              <a:buFont typeface="Arial" panose="020B0604020202020204" pitchFamily="34" charset="0"/>
              <a:buChar char="•"/>
            </a:pPr>
            <a:r>
              <a:rPr lang="en-US" dirty="0"/>
              <a:t>Skin type </a:t>
            </a:r>
            <a:endParaRPr lang="nl-NL" dirty="0"/>
          </a:p>
          <a:p>
            <a:endParaRPr lang="nl-NL" dirty="0"/>
          </a:p>
        </p:txBody>
      </p:sp>
      <p:cxnSp>
        <p:nvCxnSpPr>
          <p:cNvPr id="21" name="Straight Connector 20">
            <a:extLst>
              <a:ext uri="{FF2B5EF4-FFF2-40B4-BE49-F238E27FC236}">
                <a16:creationId xmlns:a16="http://schemas.microsoft.com/office/drawing/2014/main" id="{3E4B1607-CEA4-40EB-9C00-774EF146468A}"/>
              </a:ext>
            </a:extLst>
          </p:cNvPr>
          <p:cNvCxnSpPr>
            <a:cxnSpLocks/>
          </p:cNvCxnSpPr>
          <p:nvPr/>
        </p:nvCxnSpPr>
        <p:spPr>
          <a:xfrm>
            <a:off x="1214472" y="4483523"/>
            <a:ext cx="16430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844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7EB-FF44-4D49-9E36-9522ED56925B}"/>
              </a:ext>
            </a:extLst>
          </p:cNvPr>
          <p:cNvSpPr>
            <a:spLocks noGrp="1"/>
          </p:cNvSpPr>
          <p:nvPr>
            <p:ph type="title" idx="4294967295"/>
          </p:nvPr>
        </p:nvSpPr>
        <p:spPr>
          <a:xfrm>
            <a:off x="1038225" y="287338"/>
            <a:ext cx="10058400" cy="1449387"/>
          </a:xfrm>
        </p:spPr>
        <p:txBody>
          <a:bodyPr/>
          <a:lstStyle/>
          <a:p>
            <a:r>
              <a:rPr lang="nl-NL" b="1" dirty="0"/>
              <a:t>Data available?</a:t>
            </a:r>
          </a:p>
        </p:txBody>
      </p:sp>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58987438-FC9A-40B0-93B0-CC0439A6EC23}"/>
              </a:ext>
            </a:extLst>
          </p:cNvPr>
          <p:cNvCxnSpPr>
            <a:cxnSpLocks/>
          </p:cNvCxnSpPr>
          <p:nvPr/>
        </p:nvCxnSpPr>
        <p:spPr>
          <a:xfrm>
            <a:off x="1038225" y="1732479"/>
            <a:ext cx="393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2801A540-C9CC-4394-B745-F4B195A10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115" y="2795157"/>
            <a:ext cx="1267685" cy="1267685"/>
          </a:xfrm>
          <a:prstGeom prst="rect">
            <a:avLst/>
          </a:prstGeom>
        </p:spPr>
      </p:pic>
      <p:cxnSp>
        <p:nvCxnSpPr>
          <p:cNvPr id="8" name="Straight Connector 7">
            <a:extLst>
              <a:ext uri="{FF2B5EF4-FFF2-40B4-BE49-F238E27FC236}">
                <a16:creationId xmlns:a16="http://schemas.microsoft.com/office/drawing/2014/main" id="{3F1FAA7F-7E23-4938-BF93-2FFC241E6BB8}"/>
              </a:ext>
            </a:extLst>
          </p:cNvPr>
          <p:cNvCxnSpPr>
            <a:cxnSpLocks/>
          </p:cNvCxnSpPr>
          <p:nvPr/>
        </p:nvCxnSpPr>
        <p:spPr>
          <a:xfrm>
            <a:off x="1414282" y="4361112"/>
            <a:ext cx="145591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1424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7170" name="Picture 2" descr="Afbeeldingsresultaat voor book wallpaper">
            <a:extLst>
              <a:ext uri="{FF2B5EF4-FFF2-40B4-BE49-F238E27FC236}">
                <a16:creationId xmlns:a16="http://schemas.microsoft.com/office/drawing/2014/main" id="{780A1D9D-2A55-49A1-9E21-D4A0EEBD96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80" r="31839"/>
          <a:stretch/>
        </p:blipFill>
        <p:spPr bwMode="auto">
          <a:xfrm>
            <a:off x="0" y="0"/>
            <a:ext cx="5016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D931C58-3840-493B-AF2E-05BE4FF03DF1}"/>
              </a:ext>
            </a:extLst>
          </p:cNvPr>
          <p:cNvSpPr txBox="1">
            <a:spLocks/>
          </p:cNvSpPr>
          <p:nvPr/>
        </p:nvSpPr>
        <p:spPr>
          <a:xfrm>
            <a:off x="5432425"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b="1" dirty="0"/>
              <a:t>Conclusion</a:t>
            </a:r>
          </a:p>
        </p:txBody>
      </p:sp>
      <p:sp>
        <p:nvSpPr>
          <p:cNvPr id="6" name="Title 1">
            <a:extLst>
              <a:ext uri="{FF2B5EF4-FFF2-40B4-BE49-F238E27FC236}">
                <a16:creationId xmlns:a16="http://schemas.microsoft.com/office/drawing/2014/main" id="{036259C9-8850-47BD-963B-D8D1A67A4EBD}"/>
              </a:ext>
            </a:extLst>
          </p:cNvPr>
          <p:cNvSpPr txBox="1">
            <a:spLocks/>
          </p:cNvSpPr>
          <p:nvPr/>
        </p:nvSpPr>
        <p:spPr>
          <a:xfrm>
            <a:off x="5346700"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7" name="Straight Connector 6">
            <a:extLst>
              <a:ext uri="{FF2B5EF4-FFF2-40B4-BE49-F238E27FC236}">
                <a16:creationId xmlns:a16="http://schemas.microsoft.com/office/drawing/2014/main" id="{AD4EC05F-3F42-4E88-A8EE-66D48BB72214}"/>
              </a:ext>
            </a:extLst>
          </p:cNvPr>
          <p:cNvCxnSpPr>
            <a:cxnSpLocks/>
          </p:cNvCxnSpPr>
          <p:nvPr/>
        </p:nvCxnSpPr>
        <p:spPr>
          <a:xfrm>
            <a:off x="5432425" y="1445141"/>
            <a:ext cx="3937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5965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48-F8F9-435D-878C-F1FDFC4754A0}"/>
              </a:ext>
            </a:extLst>
          </p:cNvPr>
          <p:cNvSpPr>
            <a:spLocks noGrp="1"/>
          </p:cNvSpPr>
          <p:nvPr>
            <p:ph type="title" idx="4294967295"/>
          </p:nvPr>
        </p:nvSpPr>
        <p:spPr>
          <a:xfrm>
            <a:off x="1257300" y="256381"/>
            <a:ext cx="10058400" cy="1449387"/>
          </a:xfrm>
        </p:spPr>
        <p:txBody>
          <a:bodyPr/>
          <a:lstStyle/>
          <a:p>
            <a:r>
              <a:rPr lang="nl-NL" b="1" dirty="0"/>
              <a:t>Index</a:t>
            </a:r>
          </a:p>
        </p:txBody>
      </p:sp>
      <p:cxnSp>
        <p:nvCxnSpPr>
          <p:cNvPr id="4" name="Straight Connector 3">
            <a:extLst>
              <a:ext uri="{FF2B5EF4-FFF2-40B4-BE49-F238E27FC236}">
                <a16:creationId xmlns:a16="http://schemas.microsoft.com/office/drawing/2014/main" id="{6005F997-D145-4352-8E0F-7A3761EE8F0A}"/>
              </a:ext>
            </a:extLst>
          </p:cNvPr>
          <p:cNvCxnSpPr>
            <a:cxnSpLocks/>
          </p:cNvCxnSpPr>
          <p:nvPr/>
        </p:nvCxnSpPr>
        <p:spPr>
          <a:xfrm>
            <a:off x="1257300" y="1683816"/>
            <a:ext cx="165735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94A4827F-6EDB-409B-8754-776E2783C2F3}"/>
              </a:ext>
            </a:extLst>
          </p:cNvPr>
          <p:cNvSpPr txBox="1"/>
          <p:nvPr/>
        </p:nvSpPr>
        <p:spPr>
          <a:xfrm>
            <a:off x="1155699" y="2064809"/>
            <a:ext cx="4940301" cy="295465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800" dirty="0"/>
              <a:t>Introduction</a:t>
            </a:r>
          </a:p>
          <a:p>
            <a:pPr marL="285750" indent="-285750">
              <a:buClr>
                <a:schemeClr val="accent2"/>
              </a:buClr>
              <a:buFont typeface="Arial" panose="020B0604020202020204" pitchFamily="34" charset="0"/>
              <a:buChar char="•"/>
            </a:pPr>
            <a:r>
              <a:rPr lang="nl-NL" sz="2800" dirty="0"/>
              <a:t>Previously built models</a:t>
            </a:r>
          </a:p>
          <a:p>
            <a:pPr marL="285750" indent="-285750">
              <a:buClr>
                <a:schemeClr val="accent2"/>
              </a:buClr>
              <a:buFont typeface="Arial" panose="020B0604020202020204" pitchFamily="34" charset="0"/>
              <a:buChar char="•"/>
            </a:pPr>
            <a:r>
              <a:rPr lang="nl-NL" sz="2800" dirty="0"/>
              <a:t>Research proposal</a:t>
            </a:r>
          </a:p>
          <a:p>
            <a:pPr marL="285750" indent="-285750">
              <a:buClr>
                <a:schemeClr val="accent2"/>
              </a:buClr>
              <a:buFont typeface="Arial" panose="020B0604020202020204" pitchFamily="34" charset="0"/>
              <a:buChar char="•"/>
            </a:pPr>
            <a:r>
              <a:rPr lang="nl-NL" sz="2800" dirty="0"/>
              <a:t>Possible biomarkers</a:t>
            </a:r>
          </a:p>
          <a:p>
            <a:pPr marL="285750" indent="-285750">
              <a:buClr>
                <a:schemeClr val="accent2"/>
              </a:buClr>
              <a:buFont typeface="Arial" panose="020B0604020202020204" pitchFamily="34" charset="0"/>
              <a:buChar char="•"/>
            </a:pPr>
            <a:r>
              <a:rPr lang="nl-NL" sz="2800" dirty="0"/>
              <a:t>Possible sociomarkers</a:t>
            </a:r>
          </a:p>
          <a:p>
            <a:pPr marL="285750" indent="-285750">
              <a:buClr>
                <a:schemeClr val="accent2"/>
              </a:buClr>
              <a:buFont typeface="Arial" panose="020B0604020202020204" pitchFamily="34" charset="0"/>
              <a:buChar char="•"/>
            </a:pPr>
            <a:r>
              <a:rPr lang="nl-NL" sz="2800" dirty="0"/>
              <a:t>Data available?</a:t>
            </a:r>
          </a:p>
          <a:p>
            <a:endParaRPr lang="nl-NL" dirty="0"/>
          </a:p>
        </p:txBody>
      </p:sp>
      <p:pic>
        <p:nvPicPr>
          <p:cNvPr id="10" name="Picture 9">
            <a:extLst>
              <a:ext uri="{FF2B5EF4-FFF2-40B4-BE49-F238E27FC236}">
                <a16:creationId xmlns:a16="http://schemas.microsoft.com/office/drawing/2014/main" id="{997E683C-3967-4BF5-80EA-ED0B359E9E72}"/>
              </a:ext>
            </a:extLst>
          </p:cNvPr>
          <p:cNvPicPr>
            <a:picLocks noChangeAspect="1"/>
          </p:cNvPicPr>
          <p:nvPr/>
        </p:nvPicPr>
        <p:blipFill>
          <a:blip r:embed="rId2"/>
          <a:stretch>
            <a:fillRect/>
          </a:stretch>
        </p:blipFill>
        <p:spPr>
          <a:xfrm>
            <a:off x="6572978" y="764315"/>
            <a:ext cx="3724275" cy="4886325"/>
          </a:xfrm>
          <a:prstGeom prst="rect">
            <a:avLst/>
          </a:prstGeom>
        </p:spPr>
      </p:pic>
    </p:spTree>
    <p:extLst>
      <p:ext uri="{BB962C8B-B14F-4D97-AF65-F5344CB8AC3E}">
        <p14:creationId xmlns:p14="http://schemas.microsoft.com/office/powerpoint/2010/main" val="86471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3211-BDC2-454C-848E-6095CFB392E6}"/>
              </a:ext>
            </a:extLst>
          </p:cNvPr>
          <p:cNvSpPr>
            <a:spLocks noGrp="1"/>
          </p:cNvSpPr>
          <p:nvPr>
            <p:ph type="title" idx="4294967295"/>
          </p:nvPr>
        </p:nvSpPr>
        <p:spPr>
          <a:xfrm>
            <a:off x="482600" y="0"/>
            <a:ext cx="10058400" cy="1450975"/>
          </a:xfrm>
        </p:spPr>
        <p:txBody>
          <a:bodyPr>
            <a:normAutofit/>
          </a:bodyPr>
          <a:lstStyle/>
          <a:p>
            <a:r>
              <a:rPr lang="nl-NL" b="1" dirty="0"/>
              <a:t>Stages of healing</a:t>
            </a:r>
          </a:p>
        </p:txBody>
      </p:sp>
      <p:sp>
        <p:nvSpPr>
          <p:cNvPr id="4" name="AutoShape 2" descr="Afbeeldingsresultaat voor verrekijker tekening">
            <a:extLst>
              <a:ext uri="{FF2B5EF4-FFF2-40B4-BE49-F238E27FC236}">
                <a16:creationId xmlns:a16="http://schemas.microsoft.com/office/drawing/2014/main" id="{00CA94A8-266E-45ED-98FC-F00FFB3047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 name="TextBox 9">
            <a:extLst>
              <a:ext uri="{FF2B5EF4-FFF2-40B4-BE49-F238E27FC236}">
                <a16:creationId xmlns:a16="http://schemas.microsoft.com/office/drawing/2014/main" id="{1DC5C702-71E0-4775-B197-ED25C775444E}"/>
              </a:ext>
            </a:extLst>
          </p:cNvPr>
          <p:cNvSpPr txBox="1"/>
          <p:nvPr/>
        </p:nvSpPr>
        <p:spPr>
          <a:xfrm>
            <a:off x="323852" y="1508126"/>
            <a:ext cx="5327648"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400" dirty="0"/>
              <a:t>4 Stages</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en-US" sz="2400" dirty="0"/>
              <a:t>When a patient comes in, they are likely to have gone through the first stage of response.</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nl-NL" sz="2400" dirty="0"/>
              <a:t>Inflammatory response is fundamental to the healing process -&gt; scarring</a:t>
            </a:r>
          </a:p>
        </p:txBody>
      </p:sp>
      <p:pic>
        <p:nvPicPr>
          <p:cNvPr id="13" name="Picture 12">
            <a:extLst>
              <a:ext uri="{FF2B5EF4-FFF2-40B4-BE49-F238E27FC236}">
                <a16:creationId xmlns:a16="http://schemas.microsoft.com/office/drawing/2014/main" id="{51EB804D-282F-4BA9-98E9-745DC424462C}"/>
              </a:ext>
            </a:extLst>
          </p:cNvPr>
          <p:cNvPicPr>
            <a:picLocks noChangeAspect="1"/>
          </p:cNvPicPr>
          <p:nvPr/>
        </p:nvPicPr>
        <p:blipFill rotWithShape="1">
          <a:blip r:embed="rId2"/>
          <a:srcRect l="8487"/>
          <a:stretch/>
        </p:blipFill>
        <p:spPr>
          <a:xfrm>
            <a:off x="5816600" y="910189"/>
            <a:ext cx="6162675" cy="5037621"/>
          </a:xfrm>
          <a:prstGeom prst="rect">
            <a:avLst/>
          </a:prstGeom>
        </p:spPr>
      </p:pic>
      <p:cxnSp>
        <p:nvCxnSpPr>
          <p:cNvPr id="14" name="Straight Connector 13">
            <a:extLst>
              <a:ext uri="{FF2B5EF4-FFF2-40B4-BE49-F238E27FC236}">
                <a16:creationId xmlns:a16="http://schemas.microsoft.com/office/drawing/2014/main" id="{A3AC993C-C20E-4AFC-8300-5A46FE5C19F8}"/>
              </a:ext>
            </a:extLst>
          </p:cNvPr>
          <p:cNvCxnSpPr>
            <a:cxnSpLocks/>
          </p:cNvCxnSpPr>
          <p:nvPr/>
        </p:nvCxnSpPr>
        <p:spPr>
          <a:xfrm>
            <a:off x="482600" y="1479550"/>
            <a:ext cx="406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1306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309-D92E-48A9-B920-F613F921CF49}"/>
              </a:ext>
            </a:extLst>
          </p:cNvPr>
          <p:cNvSpPr>
            <a:spLocks noGrp="1"/>
          </p:cNvSpPr>
          <p:nvPr>
            <p:ph type="title" idx="4294967295"/>
          </p:nvPr>
        </p:nvSpPr>
        <p:spPr>
          <a:xfrm>
            <a:off x="922457" y="142118"/>
            <a:ext cx="10058400" cy="1449387"/>
          </a:xfrm>
        </p:spPr>
        <p:txBody>
          <a:bodyPr/>
          <a:lstStyle/>
          <a:p>
            <a:r>
              <a:rPr lang="en-US" b="1" dirty="0"/>
              <a:t>Zones of injury</a:t>
            </a:r>
            <a:endParaRPr lang="nl-NL" b="1" dirty="0"/>
          </a:p>
        </p:txBody>
      </p:sp>
      <p:pic>
        <p:nvPicPr>
          <p:cNvPr id="4" name="Content Placeholder 3" descr="An external file that holds a picture, illustration, etc.&#10;Object name is fig-3.jpg">
            <a:extLst>
              <a:ext uri="{FF2B5EF4-FFF2-40B4-BE49-F238E27FC236}">
                <a16:creationId xmlns:a16="http://schemas.microsoft.com/office/drawing/2014/main" id="{DB9DCF8F-F9EB-460A-B42F-F58C2F86483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400800" y="3429000"/>
            <a:ext cx="5791200" cy="2790825"/>
          </a:xfrm>
          <a:prstGeom prst="rect">
            <a:avLst/>
          </a:prstGeom>
          <a:noFill/>
          <a:ln>
            <a:noFill/>
          </a:ln>
        </p:spPr>
      </p:pic>
      <p:cxnSp>
        <p:nvCxnSpPr>
          <p:cNvPr id="5" name="Straight Connector 4">
            <a:extLst>
              <a:ext uri="{FF2B5EF4-FFF2-40B4-BE49-F238E27FC236}">
                <a16:creationId xmlns:a16="http://schemas.microsoft.com/office/drawing/2014/main" id="{54332340-239A-4F2B-8CE0-F4A5E74CBD9D}"/>
              </a:ext>
            </a:extLst>
          </p:cNvPr>
          <p:cNvCxnSpPr>
            <a:cxnSpLocks/>
          </p:cNvCxnSpPr>
          <p:nvPr/>
        </p:nvCxnSpPr>
        <p:spPr>
          <a:xfrm>
            <a:off x="922457" y="1591505"/>
            <a:ext cx="3597275"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4A18E0F7-7437-4BE6-AAC2-E66CF760ED2E}"/>
              </a:ext>
            </a:extLst>
          </p:cNvPr>
          <p:cNvSpPr txBox="1"/>
          <p:nvPr/>
        </p:nvSpPr>
        <p:spPr>
          <a:xfrm>
            <a:off x="829408" y="1702064"/>
            <a:ext cx="8263791" cy="267765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Burns consist of three zones of injury</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nl-NL" sz="2400" dirty="0"/>
              <a:t>Main difference from cuteanous wounds is the </a:t>
            </a:r>
            <a:r>
              <a:rPr lang="en-US" sz="2400" dirty="0"/>
              <a:t>the loss of the skin appendages and re-</a:t>
            </a:r>
            <a:r>
              <a:rPr lang="en-US" sz="2400" dirty="0" err="1"/>
              <a:t>epithelialisation</a:t>
            </a:r>
            <a:r>
              <a:rPr lang="en-US" sz="2400" dirty="0"/>
              <a:t>, which can only occur from the edges </a:t>
            </a:r>
            <a:r>
              <a:rPr lang="nl-NL" sz="2400" dirty="0"/>
              <a:t>of the wound.</a:t>
            </a:r>
          </a:p>
          <a:p>
            <a:pPr marL="285750" indent="-285750">
              <a:buClr>
                <a:schemeClr val="accent2"/>
              </a:buClr>
              <a:buFont typeface="Arial" panose="020B0604020202020204" pitchFamily="34" charset="0"/>
              <a:buChar char="•"/>
            </a:pPr>
            <a:endParaRPr lang="en-US" sz="2400" dirty="0"/>
          </a:p>
          <a:p>
            <a:endParaRPr lang="nl-NL" sz="2400" dirty="0"/>
          </a:p>
        </p:txBody>
      </p:sp>
    </p:spTree>
    <p:extLst>
      <p:ext uri="{BB962C8B-B14F-4D97-AF65-F5344CB8AC3E}">
        <p14:creationId xmlns:p14="http://schemas.microsoft.com/office/powerpoint/2010/main" val="311395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62050" y="243161"/>
            <a:ext cx="10058400" cy="1449387"/>
          </a:xfrm>
        </p:spPr>
        <p:txBody>
          <a:bodyPr/>
          <a:lstStyle/>
          <a:p>
            <a:r>
              <a:rPr lang="nl-NL" b="1" dirty="0"/>
              <a:t>Previously built models</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292112" y="3630623"/>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pic>
        <p:nvPicPr>
          <p:cNvPr id="6" name="Picture 5">
            <a:extLst>
              <a:ext uri="{FF2B5EF4-FFF2-40B4-BE49-F238E27FC236}">
                <a16:creationId xmlns:a16="http://schemas.microsoft.com/office/drawing/2014/main" id="{B649655D-0D13-4A36-AE32-688914EC4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3264" y="3857744"/>
            <a:ext cx="1077186" cy="1077186"/>
          </a:xfrm>
          <a:prstGeom prst="rect">
            <a:avLst/>
          </a:prstGeom>
        </p:spPr>
      </p:pic>
      <p:sp>
        <p:nvSpPr>
          <p:cNvPr id="7" name="TextBox 6">
            <a:extLst>
              <a:ext uri="{FF2B5EF4-FFF2-40B4-BE49-F238E27FC236}">
                <a16:creationId xmlns:a16="http://schemas.microsoft.com/office/drawing/2014/main" id="{ABAE27EF-2C3E-4F02-9930-2391AD343157}"/>
              </a:ext>
            </a:extLst>
          </p:cNvPr>
          <p:cNvSpPr txBox="1"/>
          <p:nvPr/>
        </p:nvSpPr>
        <p:spPr>
          <a:xfrm>
            <a:off x="2571750" y="2568382"/>
            <a:ext cx="5182957" cy="923330"/>
          </a:xfrm>
          <a:prstGeom prst="rect">
            <a:avLst/>
          </a:prstGeom>
          <a:noFill/>
        </p:spPr>
        <p:txBody>
          <a:bodyPr wrap="none" rtlCol="0">
            <a:spAutoFit/>
          </a:bodyPr>
          <a:lstStyle/>
          <a:p>
            <a:r>
              <a:rPr lang="en-US" dirty="0"/>
              <a:t>Dynamic </a:t>
            </a:r>
            <a:r>
              <a:rPr lang="en-US" b="1" dirty="0"/>
              <a:t>ABM</a:t>
            </a:r>
            <a:r>
              <a:rPr lang="en-US" dirty="0"/>
              <a:t> computational frameworks simulating </a:t>
            </a:r>
          </a:p>
          <a:p>
            <a:r>
              <a:rPr lang="en-US" b="1" dirty="0"/>
              <a:t>cutaneous</a:t>
            </a:r>
            <a:r>
              <a:rPr lang="en-US" dirty="0"/>
              <a:t> </a:t>
            </a:r>
            <a:r>
              <a:rPr lang="en-US" b="1" dirty="0"/>
              <a:t>wound healing</a:t>
            </a:r>
            <a:r>
              <a:rPr lang="en-US" dirty="0"/>
              <a:t>. </a:t>
            </a:r>
          </a:p>
          <a:p>
            <a:endParaRPr lang="nl-NL" dirty="0"/>
          </a:p>
        </p:txBody>
      </p:sp>
      <p:pic>
        <p:nvPicPr>
          <p:cNvPr id="11" name="Picture 10">
            <a:extLst>
              <a:ext uri="{FF2B5EF4-FFF2-40B4-BE49-F238E27FC236}">
                <a16:creationId xmlns:a16="http://schemas.microsoft.com/office/drawing/2014/main" id="{E860AFE9-02D6-411B-8F53-9B7450AAC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777" y="2170630"/>
            <a:ext cx="1294817" cy="1294817"/>
          </a:xfrm>
          <a:prstGeom prst="rect">
            <a:avLst/>
          </a:prstGeom>
        </p:spPr>
      </p:pic>
      <p:sp>
        <p:nvSpPr>
          <p:cNvPr id="12" name="TextBox 11">
            <a:extLst>
              <a:ext uri="{FF2B5EF4-FFF2-40B4-BE49-F238E27FC236}">
                <a16:creationId xmlns:a16="http://schemas.microsoft.com/office/drawing/2014/main" id="{1706E686-3FAC-4375-9F3C-3259F4BE8910}"/>
              </a:ext>
            </a:extLst>
          </p:cNvPr>
          <p:cNvSpPr txBox="1"/>
          <p:nvPr/>
        </p:nvSpPr>
        <p:spPr>
          <a:xfrm>
            <a:off x="3954780" y="4150511"/>
            <a:ext cx="6270050" cy="923330"/>
          </a:xfrm>
          <a:prstGeom prst="rect">
            <a:avLst/>
          </a:prstGeom>
          <a:noFill/>
        </p:spPr>
        <p:txBody>
          <a:bodyPr wrap="none" rtlCol="0">
            <a:spAutoFit/>
          </a:bodyPr>
          <a:lstStyle/>
          <a:p>
            <a:r>
              <a:rPr lang="en-US" dirty="0"/>
              <a:t>Dynamic </a:t>
            </a:r>
            <a:r>
              <a:rPr lang="en-US" b="1" dirty="0"/>
              <a:t>EBM</a:t>
            </a:r>
            <a:r>
              <a:rPr lang="en-US" dirty="0"/>
              <a:t> computational </a:t>
            </a:r>
            <a:r>
              <a:rPr lang="en-US" b="1" dirty="0"/>
              <a:t>Alkaline Phosphatase (AP) models </a:t>
            </a:r>
          </a:p>
          <a:p>
            <a:r>
              <a:rPr lang="en-US" dirty="0"/>
              <a:t>to study the </a:t>
            </a:r>
            <a:r>
              <a:rPr lang="en-US" b="1" dirty="0"/>
              <a:t>immune response </a:t>
            </a:r>
            <a:r>
              <a:rPr lang="en-US" dirty="0"/>
              <a:t>process in wound healing.  </a:t>
            </a:r>
          </a:p>
          <a:p>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62050" y="1692548"/>
            <a:ext cx="558546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2432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292112" y="262586"/>
            <a:ext cx="10058400" cy="1449387"/>
          </a:xfrm>
        </p:spPr>
        <p:txBody>
          <a:bodyPr/>
          <a:lstStyle/>
          <a:p>
            <a:r>
              <a:rPr lang="nl-NL" b="1" dirty="0"/>
              <a:t>ABM</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292112" y="3630623"/>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92112" y="1641556"/>
            <a:ext cx="1301750"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6FA620FF-9E7C-4DB7-BA28-8C3402E47B65}"/>
              </a:ext>
            </a:extLst>
          </p:cNvPr>
          <p:cNvSpPr txBox="1">
            <a:spLocks/>
          </p:cNvSpPr>
          <p:nvPr/>
        </p:nvSpPr>
        <p:spPr>
          <a:xfrm>
            <a:off x="7076661" y="313486"/>
            <a:ext cx="6382026"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EBM</a:t>
            </a:r>
            <a:endParaRPr lang="nl-NL" b="1" dirty="0"/>
          </a:p>
        </p:txBody>
      </p:sp>
      <p:cxnSp>
        <p:nvCxnSpPr>
          <p:cNvPr id="10" name="Straight Connector 9">
            <a:extLst>
              <a:ext uri="{FF2B5EF4-FFF2-40B4-BE49-F238E27FC236}">
                <a16:creationId xmlns:a16="http://schemas.microsoft.com/office/drawing/2014/main" id="{7DDA2EB3-6728-4D74-B67C-0BDB3158A6A0}"/>
              </a:ext>
            </a:extLst>
          </p:cNvPr>
          <p:cNvCxnSpPr>
            <a:cxnSpLocks/>
          </p:cNvCxnSpPr>
          <p:nvPr/>
        </p:nvCxnSpPr>
        <p:spPr>
          <a:xfrm>
            <a:off x="7164210" y="1731401"/>
            <a:ext cx="1243919"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026941" y="1955799"/>
            <a:ext cx="4403188" cy="347787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000" dirty="0"/>
              <a:t>Simulating the actions and interactions of autonomous agents</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a:t>Behaviors through which individuals interact with one another.</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a:t>Discrete</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
        <p:nvSpPr>
          <p:cNvPr id="6" name="TextBox 5">
            <a:extLst>
              <a:ext uri="{FF2B5EF4-FFF2-40B4-BE49-F238E27FC236}">
                <a16:creationId xmlns:a16="http://schemas.microsoft.com/office/drawing/2014/main" id="{0CF1DA89-DBA9-4D57-B2C9-250D5ED0C2CA}"/>
              </a:ext>
            </a:extLst>
          </p:cNvPr>
          <p:cNvSpPr txBox="1"/>
          <p:nvPr/>
        </p:nvSpPr>
        <p:spPr>
          <a:xfrm>
            <a:off x="6891208" y="1975065"/>
            <a:ext cx="4273851" cy="317009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000" dirty="0"/>
              <a:t>Set of equations that expresses relationships among observables:</a:t>
            </a:r>
          </a:p>
          <a:p>
            <a:pPr marL="742950" lvl="1" indent="-285750">
              <a:buClr>
                <a:schemeClr val="accent2"/>
              </a:buClr>
              <a:buFont typeface="Arial" panose="020B0604020202020204" pitchFamily="34" charset="0"/>
              <a:buChar char="•"/>
            </a:pPr>
            <a:r>
              <a:rPr lang="en-US" sz="2000" dirty="0"/>
              <a:t>Time-varying ordinary differential equations (ODE)</a:t>
            </a:r>
          </a:p>
          <a:p>
            <a:pPr marL="742950" lvl="1" indent="-285750">
              <a:buClr>
                <a:schemeClr val="accent2"/>
              </a:buClr>
              <a:buFont typeface="Arial" panose="020B0604020202020204" pitchFamily="34" charset="0"/>
              <a:buChar char="•"/>
            </a:pPr>
            <a:r>
              <a:rPr lang="en-US" sz="2000" dirty="0"/>
              <a:t>Space- time varying partial differential equations (PDE)</a:t>
            </a:r>
          </a:p>
          <a:p>
            <a:pPr marL="742950" lvl="1"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nl-NL" sz="2000" dirty="0"/>
              <a:t>Continuous</a:t>
            </a:r>
            <a:endParaRPr lang="en-US" sz="2400" dirty="0"/>
          </a:p>
          <a:p>
            <a:pPr marL="285750" indent="-285750">
              <a:buClr>
                <a:schemeClr val="accent2"/>
              </a:buClr>
              <a:buFont typeface="Arial" panose="020B0604020202020204" pitchFamily="34" charset="0"/>
              <a:buChar char="•"/>
            </a:pPr>
            <a:endParaRPr lang="en-US" sz="2000" dirty="0"/>
          </a:p>
          <a:p>
            <a:endParaRPr lang="nl-NL" sz="2000" dirty="0"/>
          </a:p>
        </p:txBody>
      </p:sp>
    </p:spTree>
    <p:extLst>
      <p:ext uri="{BB962C8B-B14F-4D97-AF65-F5344CB8AC3E}">
        <p14:creationId xmlns:p14="http://schemas.microsoft.com/office/powerpoint/2010/main" val="329473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78C245C-6464-4CB7-82D0-9198132BBF32}"/>
              </a:ext>
            </a:extLst>
          </p:cNvPr>
          <p:cNvCxnSpPr/>
          <p:nvPr/>
        </p:nvCxnSpPr>
        <p:spPr>
          <a:xfrm>
            <a:off x="923925" y="3114675"/>
            <a:ext cx="99631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D34E041-A700-4F5F-85D3-A3DC9ED52F8E}"/>
              </a:ext>
            </a:extLst>
          </p:cNvPr>
          <p:cNvCxnSpPr>
            <a:cxnSpLocks/>
          </p:cNvCxnSpPr>
          <p:nvPr/>
        </p:nvCxnSpPr>
        <p:spPr>
          <a:xfrm>
            <a:off x="4294014" y="3114674"/>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22476B4-2D68-4778-B944-9FE16FEFC379}"/>
              </a:ext>
            </a:extLst>
          </p:cNvPr>
          <p:cNvCxnSpPr>
            <a:cxnSpLocks/>
          </p:cNvCxnSpPr>
          <p:nvPr/>
        </p:nvCxnSpPr>
        <p:spPr>
          <a:xfrm>
            <a:off x="8216265" y="3130550"/>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AD4AB80-75AD-48C9-AEA6-A27F46A9C26A}"/>
              </a:ext>
            </a:extLst>
          </p:cNvPr>
          <p:cNvCxnSpPr>
            <a:cxnSpLocks/>
          </p:cNvCxnSpPr>
          <p:nvPr/>
        </p:nvCxnSpPr>
        <p:spPr>
          <a:xfrm>
            <a:off x="1104900" y="3114674"/>
            <a:ext cx="0" cy="71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71F0BF00-3904-4C16-853A-2773C5888232}"/>
              </a:ext>
            </a:extLst>
          </p:cNvPr>
          <p:cNvCxnSpPr>
            <a:cxnSpLocks/>
          </p:cNvCxnSpPr>
          <p:nvPr/>
        </p:nvCxnSpPr>
        <p:spPr>
          <a:xfrm flipH="1">
            <a:off x="9772650" y="3130550"/>
            <a:ext cx="3175" cy="121285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CF468F0-E162-49C8-BA68-1041E0761208}"/>
              </a:ext>
            </a:extLst>
          </p:cNvPr>
          <p:cNvSpPr txBox="1"/>
          <p:nvPr/>
        </p:nvSpPr>
        <p:spPr>
          <a:xfrm>
            <a:off x="9153162" y="4441431"/>
            <a:ext cx="2695574" cy="1477328"/>
          </a:xfrm>
          <a:prstGeom prst="rect">
            <a:avLst/>
          </a:prstGeom>
          <a:noFill/>
        </p:spPr>
        <p:txBody>
          <a:bodyPr wrap="square" rtlCol="0">
            <a:spAutoFit/>
          </a:bodyPr>
          <a:lstStyle/>
          <a:p>
            <a:r>
              <a:rPr lang="en-US" b="1" i="1" dirty="0" err="1"/>
              <a:t>Sloot</a:t>
            </a:r>
            <a:r>
              <a:rPr lang="en-US" b="1" i="1" dirty="0"/>
              <a:t> et al. ~</a:t>
            </a:r>
            <a:endParaRPr lang="en-US" b="1" i="1" dirty="0">
              <a:solidFill>
                <a:srgbClr val="00B050"/>
              </a:solidFill>
            </a:endParaRPr>
          </a:p>
          <a:p>
            <a:r>
              <a:rPr lang="en-US" dirty="0">
                <a:solidFill>
                  <a:srgbClr val="00B050"/>
                </a:solidFill>
              </a:rPr>
              <a:t>Alkaline </a:t>
            </a:r>
            <a:r>
              <a:rPr lang="en-US" dirty="0" err="1">
                <a:solidFill>
                  <a:srgbClr val="00B050"/>
                </a:solidFill>
              </a:rPr>
              <a:t>Phospatase</a:t>
            </a:r>
            <a:r>
              <a:rPr lang="en-US" dirty="0">
                <a:solidFill>
                  <a:srgbClr val="00B050"/>
                </a:solidFill>
              </a:rPr>
              <a:t> </a:t>
            </a:r>
            <a:r>
              <a:rPr lang="en-US" dirty="0"/>
              <a:t>and it’s role in the Immune System</a:t>
            </a:r>
          </a:p>
          <a:p>
            <a:endParaRPr lang="nl-NL" dirty="0"/>
          </a:p>
        </p:txBody>
      </p:sp>
      <p:sp>
        <p:nvSpPr>
          <p:cNvPr id="24" name="TextBox 23">
            <a:extLst>
              <a:ext uri="{FF2B5EF4-FFF2-40B4-BE49-F238E27FC236}">
                <a16:creationId xmlns:a16="http://schemas.microsoft.com/office/drawing/2014/main" id="{2C8B8D25-8BF3-4BAF-B3D2-E880DDE347AD}"/>
              </a:ext>
            </a:extLst>
          </p:cNvPr>
          <p:cNvSpPr txBox="1"/>
          <p:nvPr/>
        </p:nvSpPr>
        <p:spPr>
          <a:xfrm>
            <a:off x="9772650" y="3136900"/>
            <a:ext cx="752474" cy="307777"/>
          </a:xfrm>
          <a:prstGeom prst="rect">
            <a:avLst/>
          </a:prstGeom>
          <a:noFill/>
        </p:spPr>
        <p:txBody>
          <a:bodyPr wrap="square" rtlCol="0">
            <a:spAutoFit/>
          </a:bodyPr>
          <a:lstStyle/>
          <a:p>
            <a:r>
              <a:rPr lang="en-US" sz="1400" b="1" i="1" dirty="0"/>
              <a:t>2018</a:t>
            </a:r>
          </a:p>
        </p:txBody>
      </p:sp>
      <p:sp>
        <p:nvSpPr>
          <p:cNvPr id="25" name="Rectangle 24">
            <a:extLst>
              <a:ext uri="{FF2B5EF4-FFF2-40B4-BE49-F238E27FC236}">
                <a16:creationId xmlns:a16="http://schemas.microsoft.com/office/drawing/2014/main" id="{F8A373A3-0A1B-4CB1-9692-85803FDC991E}"/>
              </a:ext>
            </a:extLst>
          </p:cNvPr>
          <p:cNvSpPr/>
          <p:nvPr/>
        </p:nvSpPr>
        <p:spPr>
          <a:xfrm>
            <a:off x="3216276" y="4005165"/>
            <a:ext cx="2689224" cy="1200329"/>
          </a:xfrm>
          <a:prstGeom prst="rect">
            <a:avLst/>
          </a:prstGeom>
          <a:ln>
            <a:solidFill>
              <a:srgbClr val="C00000"/>
            </a:solidFill>
          </a:ln>
        </p:spPr>
        <p:txBody>
          <a:bodyPr wrap="square">
            <a:spAutoFit/>
          </a:bodyPr>
          <a:lstStyle/>
          <a:p>
            <a:r>
              <a:rPr lang="en-US" b="1" i="1" dirty="0" err="1"/>
              <a:t>Ziraldo</a:t>
            </a:r>
            <a:r>
              <a:rPr lang="en-US" b="1" i="1" dirty="0"/>
              <a:t> et al. ~</a:t>
            </a:r>
          </a:p>
          <a:p>
            <a:r>
              <a:rPr lang="en-US" dirty="0"/>
              <a:t>Computational Modeling of Inflammation and Wound Healing </a:t>
            </a:r>
            <a:endParaRPr lang="nl-NL" dirty="0"/>
          </a:p>
        </p:txBody>
      </p:sp>
      <p:sp>
        <p:nvSpPr>
          <p:cNvPr id="26" name="TextBox 25">
            <a:extLst>
              <a:ext uri="{FF2B5EF4-FFF2-40B4-BE49-F238E27FC236}">
                <a16:creationId xmlns:a16="http://schemas.microsoft.com/office/drawing/2014/main" id="{0BF22220-7F47-4E51-85C5-65DDFF4A156D}"/>
              </a:ext>
            </a:extLst>
          </p:cNvPr>
          <p:cNvSpPr txBox="1"/>
          <p:nvPr/>
        </p:nvSpPr>
        <p:spPr>
          <a:xfrm>
            <a:off x="1119188" y="3143408"/>
            <a:ext cx="752474" cy="307777"/>
          </a:xfrm>
          <a:prstGeom prst="rect">
            <a:avLst/>
          </a:prstGeom>
          <a:noFill/>
        </p:spPr>
        <p:txBody>
          <a:bodyPr wrap="square" rtlCol="0">
            <a:spAutoFit/>
          </a:bodyPr>
          <a:lstStyle/>
          <a:p>
            <a:r>
              <a:rPr lang="en-US" sz="1400" b="1" i="1" dirty="0"/>
              <a:t>2007</a:t>
            </a:r>
          </a:p>
        </p:txBody>
      </p:sp>
      <p:sp>
        <p:nvSpPr>
          <p:cNvPr id="27" name="Rectangle 26">
            <a:extLst>
              <a:ext uri="{FF2B5EF4-FFF2-40B4-BE49-F238E27FC236}">
                <a16:creationId xmlns:a16="http://schemas.microsoft.com/office/drawing/2014/main" id="{BCE488F9-96B5-4748-A080-2F43FF8B1E5F}"/>
              </a:ext>
            </a:extLst>
          </p:cNvPr>
          <p:cNvSpPr/>
          <p:nvPr/>
        </p:nvSpPr>
        <p:spPr>
          <a:xfrm>
            <a:off x="8937871" y="550920"/>
            <a:ext cx="2910865" cy="923330"/>
          </a:xfrm>
          <a:prstGeom prst="rect">
            <a:avLst/>
          </a:prstGeom>
          <a:ln w="12700">
            <a:solidFill>
              <a:schemeClr val="accent2"/>
            </a:solidFill>
          </a:ln>
          <a:effectLst/>
        </p:spPr>
        <p:txBody>
          <a:bodyPr wrap="square">
            <a:spAutoFit/>
          </a:bodyPr>
          <a:lstStyle/>
          <a:p>
            <a:r>
              <a:rPr lang="en-US" b="1" i="1" dirty="0"/>
              <a:t>Boon et al. ~</a:t>
            </a:r>
          </a:p>
          <a:p>
            <a:r>
              <a:rPr lang="en-US" dirty="0"/>
              <a:t>A multi-agent cell-based model for wound contraction</a:t>
            </a:r>
            <a:endParaRPr lang="nl-NL" dirty="0"/>
          </a:p>
        </p:txBody>
      </p:sp>
      <p:sp>
        <p:nvSpPr>
          <p:cNvPr id="28" name="TextBox 27">
            <a:extLst>
              <a:ext uri="{FF2B5EF4-FFF2-40B4-BE49-F238E27FC236}">
                <a16:creationId xmlns:a16="http://schemas.microsoft.com/office/drawing/2014/main" id="{1A4E3BAE-3E6D-446A-8C38-FFE56C49FB8F}"/>
              </a:ext>
            </a:extLst>
          </p:cNvPr>
          <p:cNvSpPr txBox="1"/>
          <p:nvPr/>
        </p:nvSpPr>
        <p:spPr>
          <a:xfrm>
            <a:off x="7368827" y="2806897"/>
            <a:ext cx="752474" cy="307777"/>
          </a:xfrm>
          <a:prstGeom prst="rect">
            <a:avLst/>
          </a:prstGeom>
          <a:noFill/>
        </p:spPr>
        <p:txBody>
          <a:bodyPr wrap="square" rtlCol="0">
            <a:spAutoFit/>
          </a:bodyPr>
          <a:lstStyle/>
          <a:p>
            <a:r>
              <a:rPr lang="en-US" sz="1400" b="1" i="1" dirty="0"/>
              <a:t>2016</a:t>
            </a:r>
          </a:p>
        </p:txBody>
      </p:sp>
      <p:sp>
        <p:nvSpPr>
          <p:cNvPr id="29" name="Rectangle 28">
            <a:extLst>
              <a:ext uri="{FF2B5EF4-FFF2-40B4-BE49-F238E27FC236}">
                <a16:creationId xmlns:a16="http://schemas.microsoft.com/office/drawing/2014/main" id="{ACE00BD8-A1CD-412D-AE2B-2F258C89EBCD}"/>
              </a:ext>
            </a:extLst>
          </p:cNvPr>
          <p:cNvSpPr/>
          <p:nvPr/>
        </p:nvSpPr>
        <p:spPr>
          <a:xfrm>
            <a:off x="6258293" y="3918067"/>
            <a:ext cx="2834068" cy="1200329"/>
          </a:xfrm>
          <a:prstGeom prst="rect">
            <a:avLst/>
          </a:prstGeom>
          <a:ln>
            <a:solidFill>
              <a:schemeClr val="accent2"/>
            </a:solidFill>
          </a:ln>
        </p:spPr>
        <p:txBody>
          <a:bodyPr wrap="square">
            <a:spAutoFit/>
          </a:bodyPr>
          <a:lstStyle/>
          <a:p>
            <a:r>
              <a:rPr lang="en-US" b="1" i="1" dirty="0" err="1"/>
              <a:t>Tepole</a:t>
            </a:r>
            <a:r>
              <a:rPr lang="en-US" b="1" i="1" dirty="0"/>
              <a:t> et al. ~</a:t>
            </a:r>
          </a:p>
          <a:p>
            <a:r>
              <a:rPr lang="en-US" dirty="0"/>
              <a:t>Computational systems mechanobiology of Wound Healing</a:t>
            </a:r>
            <a:endParaRPr lang="nl-NL" dirty="0"/>
          </a:p>
        </p:txBody>
      </p:sp>
      <p:sp>
        <p:nvSpPr>
          <p:cNvPr id="30" name="TextBox 29">
            <a:extLst>
              <a:ext uri="{FF2B5EF4-FFF2-40B4-BE49-F238E27FC236}">
                <a16:creationId xmlns:a16="http://schemas.microsoft.com/office/drawing/2014/main" id="{CDF7E4AC-F3BF-409F-A9D4-3A7B138F7566}"/>
              </a:ext>
            </a:extLst>
          </p:cNvPr>
          <p:cNvSpPr txBox="1"/>
          <p:nvPr/>
        </p:nvSpPr>
        <p:spPr>
          <a:xfrm>
            <a:off x="8239127" y="3136900"/>
            <a:ext cx="752474" cy="307777"/>
          </a:xfrm>
          <a:prstGeom prst="rect">
            <a:avLst/>
          </a:prstGeom>
          <a:noFill/>
        </p:spPr>
        <p:txBody>
          <a:bodyPr wrap="square" rtlCol="0">
            <a:spAutoFit/>
          </a:bodyPr>
          <a:lstStyle/>
          <a:p>
            <a:r>
              <a:rPr lang="en-US" sz="1400" b="1" i="1" dirty="0"/>
              <a:t>2017</a:t>
            </a:r>
          </a:p>
        </p:txBody>
      </p:sp>
      <p:sp>
        <p:nvSpPr>
          <p:cNvPr id="33" name="Rectangle 32">
            <a:extLst>
              <a:ext uri="{FF2B5EF4-FFF2-40B4-BE49-F238E27FC236}">
                <a16:creationId xmlns:a16="http://schemas.microsoft.com/office/drawing/2014/main" id="{5F4F2093-0EFE-4347-8CBF-F049B476017E}"/>
              </a:ext>
            </a:extLst>
          </p:cNvPr>
          <p:cNvSpPr/>
          <p:nvPr/>
        </p:nvSpPr>
        <p:spPr>
          <a:xfrm>
            <a:off x="343264" y="3918067"/>
            <a:ext cx="2562225" cy="1200329"/>
          </a:xfrm>
          <a:prstGeom prst="rect">
            <a:avLst/>
          </a:prstGeom>
        </p:spPr>
        <p:txBody>
          <a:bodyPr wrap="square">
            <a:spAutoFit/>
          </a:bodyPr>
          <a:lstStyle/>
          <a:p>
            <a:r>
              <a:rPr lang="en-US" b="1" i="1" dirty="0"/>
              <a:t>Mi et al. ~</a:t>
            </a:r>
          </a:p>
          <a:p>
            <a:r>
              <a:rPr lang="en-US" dirty="0"/>
              <a:t>Agent-based model of inflammation and wound healing</a:t>
            </a:r>
            <a:endParaRPr lang="nl-NL" dirty="0"/>
          </a:p>
        </p:txBody>
      </p:sp>
      <p:sp>
        <p:nvSpPr>
          <p:cNvPr id="34" name="TextBox 33">
            <a:extLst>
              <a:ext uri="{FF2B5EF4-FFF2-40B4-BE49-F238E27FC236}">
                <a16:creationId xmlns:a16="http://schemas.microsoft.com/office/drawing/2014/main" id="{3EC43B72-43EE-497C-A5FA-8C4DC27F4DEF}"/>
              </a:ext>
            </a:extLst>
          </p:cNvPr>
          <p:cNvSpPr txBox="1"/>
          <p:nvPr/>
        </p:nvSpPr>
        <p:spPr>
          <a:xfrm>
            <a:off x="4294014" y="3114674"/>
            <a:ext cx="752474" cy="307777"/>
          </a:xfrm>
          <a:prstGeom prst="rect">
            <a:avLst/>
          </a:prstGeom>
          <a:noFill/>
        </p:spPr>
        <p:txBody>
          <a:bodyPr wrap="square" rtlCol="0">
            <a:spAutoFit/>
          </a:bodyPr>
          <a:lstStyle/>
          <a:p>
            <a:r>
              <a:rPr lang="en-US" sz="1400" b="1" i="1" dirty="0"/>
              <a:t>2013</a:t>
            </a:r>
          </a:p>
        </p:txBody>
      </p:sp>
      <p:sp>
        <p:nvSpPr>
          <p:cNvPr id="35" name="Rectangle 34">
            <a:extLst>
              <a:ext uri="{FF2B5EF4-FFF2-40B4-BE49-F238E27FC236}">
                <a16:creationId xmlns:a16="http://schemas.microsoft.com/office/drawing/2014/main" id="{A03752A3-6597-4478-9AD8-5AD7D08606FC}"/>
              </a:ext>
            </a:extLst>
          </p:cNvPr>
          <p:cNvSpPr/>
          <p:nvPr/>
        </p:nvSpPr>
        <p:spPr>
          <a:xfrm>
            <a:off x="1703216" y="688734"/>
            <a:ext cx="3343272" cy="1477328"/>
          </a:xfrm>
          <a:prstGeom prst="rect">
            <a:avLst/>
          </a:prstGeom>
        </p:spPr>
        <p:txBody>
          <a:bodyPr wrap="square">
            <a:spAutoFit/>
          </a:bodyPr>
          <a:lstStyle/>
          <a:p>
            <a:r>
              <a:rPr lang="nl-NL" b="1" i="1" dirty="0"/>
              <a:t>Tepole et al. ~</a:t>
            </a:r>
          </a:p>
          <a:p>
            <a:r>
              <a:rPr lang="nl-NL" dirty="0"/>
              <a:t>Computational modeling of chemo-bio-mechanical</a:t>
            </a:r>
          </a:p>
          <a:p>
            <a:r>
              <a:rPr lang="nl-NL" dirty="0"/>
              <a:t>Coupling toward</a:t>
            </a:r>
          </a:p>
          <a:p>
            <a:r>
              <a:rPr lang="nl-NL" dirty="0"/>
              <a:t>wound healing</a:t>
            </a:r>
          </a:p>
        </p:txBody>
      </p:sp>
      <p:sp>
        <p:nvSpPr>
          <p:cNvPr id="37" name="TextBox 36">
            <a:extLst>
              <a:ext uri="{FF2B5EF4-FFF2-40B4-BE49-F238E27FC236}">
                <a16:creationId xmlns:a16="http://schemas.microsoft.com/office/drawing/2014/main" id="{2F7DC066-0692-4B37-8F8E-D9504C1214DE}"/>
              </a:ext>
            </a:extLst>
          </p:cNvPr>
          <p:cNvSpPr txBox="1"/>
          <p:nvPr/>
        </p:nvSpPr>
        <p:spPr>
          <a:xfrm>
            <a:off x="5258899" y="2806897"/>
            <a:ext cx="752474" cy="307777"/>
          </a:xfrm>
          <a:prstGeom prst="rect">
            <a:avLst/>
          </a:prstGeom>
          <a:noFill/>
        </p:spPr>
        <p:txBody>
          <a:bodyPr wrap="square" rtlCol="0">
            <a:spAutoFit/>
          </a:bodyPr>
          <a:lstStyle/>
          <a:p>
            <a:r>
              <a:rPr lang="en-US" sz="1400" b="1" i="1" dirty="0"/>
              <a:t>2014</a:t>
            </a:r>
          </a:p>
        </p:txBody>
      </p:sp>
      <p:cxnSp>
        <p:nvCxnSpPr>
          <p:cNvPr id="56" name="Straight Connector 55">
            <a:extLst>
              <a:ext uri="{FF2B5EF4-FFF2-40B4-BE49-F238E27FC236}">
                <a16:creationId xmlns:a16="http://schemas.microsoft.com/office/drawing/2014/main" id="{39CF3C95-0C97-436D-8C0E-E2ABE444FF84}"/>
              </a:ext>
            </a:extLst>
          </p:cNvPr>
          <p:cNvCxnSpPr>
            <a:cxnSpLocks/>
          </p:cNvCxnSpPr>
          <p:nvPr/>
        </p:nvCxnSpPr>
        <p:spPr>
          <a:xfrm flipV="1">
            <a:off x="7284720" y="2339340"/>
            <a:ext cx="0" cy="768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F69B5DA-4551-4460-8809-CDE4526DAAE3}"/>
              </a:ext>
            </a:extLst>
          </p:cNvPr>
          <p:cNvCxnSpPr>
            <a:cxnSpLocks/>
          </p:cNvCxnSpPr>
          <p:nvPr/>
        </p:nvCxnSpPr>
        <p:spPr>
          <a:xfrm>
            <a:off x="7284720" y="2339340"/>
            <a:ext cx="26822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F7BC0681-B520-4290-9784-6D3E7C945D2B}"/>
              </a:ext>
            </a:extLst>
          </p:cNvPr>
          <p:cNvCxnSpPr/>
          <p:nvPr/>
        </p:nvCxnSpPr>
        <p:spPr>
          <a:xfrm flipV="1">
            <a:off x="3505200" y="1889064"/>
            <a:ext cx="0" cy="5036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BC107014-F279-4B39-86B3-4874D98CC38B}"/>
              </a:ext>
            </a:extLst>
          </p:cNvPr>
          <p:cNvCxnSpPr>
            <a:cxnSpLocks/>
          </p:cNvCxnSpPr>
          <p:nvPr/>
        </p:nvCxnSpPr>
        <p:spPr>
          <a:xfrm flipV="1">
            <a:off x="9966960" y="163830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6A73827-AC3A-4CF5-9BFA-24BC5BEC59E4}"/>
              </a:ext>
            </a:extLst>
          </p:cNvPr>
          <p:cNvCxnSpPr>
            <a:cxnSpLocks/>
          </p:cNvCxnSpPr>
          <p:nvPr/>
        </p:nvCxnSpPr>
        <p:spPr>
          <a:xfrm>
            <a:off x="3505200" y="2400300"/>
            <a:ext cx="17994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2AFB1389-8433-4586-89D3-5847C95D725A}"/>
              </a:ext>
            </a:extLst>
          </p:cNvPr>
          <p:cNvCxnSpPr>
            <a:cxnSpLocks/>
          </p:cNvCxnSpPr>
          <p:nvPr/>
        </p:nvCxnSpPr>
        <p:spPr>
          <a:xfrm flipV="1">
            <a:off x="5281758" y="2400300"/>
            <a:ext cx="0" cy="707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6D14F77-8D73-4FEE-BF22-13D33F877E8C}"/>
              </a:ext>
            </a:extLst>
          </p:cNvPr>
          <p:cNvCxnSpPr>
            <a:cxnSpLocks/>
          </p:cNvCxnSpPr>
          <p:nvPr/>
        </p:nvCxnSpPr>
        <p:spPr>
          <a:xfrm flipV="1">
            <a:off x="6431280" y="1567657"/>
            <a:ext cx="0" cy="15470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EB1AED13-D668-4045-9B69-F9F01B30BE13}"/>
              </a:ext>
            </a:extLst>
          </p:cNvPr>
          <p:cNvSpPr/>
          <p:nvPr/>
        </p:nvSpPr>
        <p:spPr>
          <a:xfrm>
            <a:off x="5304618" y="237666"/>
            <a:ext cx="3074943" cy="1084912"/>
          </a:xfrm>
          <a:prstGeom prst="rect">
            <a:avLst/>
          </a:prstGeom>
        </p:spPr>
        <p:txBody>
          <a:bodyPr wrap="square">
            <a:spAutoFit/>
          </a:bodyPr>
          <a:lstStyle/>
          <a:p>
            <a:endParaRPr lang="nl-NL" sz="1050" dirty="0">
              <a:solidFill>
                <a:srgbClr val="000000"/>
              </a:solidFill>
              <a:latin typeface="Helvetica Neue LT Std"/>
            </a:endParaRPr>
          </a:p>
          <a:p>
            <a:r>
              <a:rPr lang="nl-NL" b="1" i="1" dirty="0"/>
              <a:t>Flegg et al. ~</a:t>
            </a:r>
          </a:p>
          <a:p>
            <a:r>
              <a:rPr lang="nl-NL" dirty="0"/>
              <a:t>On the mathematical modeling of wound healing angiogenesis</a:t>
            </a:r>
          </a:p>
        </p:txBody>
      </p:sp>
      <p:sp>
        <p:nvSpPr>
          <p:cNvPr id="73" name="TextBox 72">
            <a:extLst>
              <a:ext uri="{FF2B5EF4-FFF2-40B4-BE49-F238E27FC236}">
                <a16:creationId xmlns:a16="http://schemas.microsoft.com/office/drawing/2014/main" id="{6DB9A9FB-31D3-44D4-B8A6-C01B8C8992F5}"/>
              </a:ext>
            </a:extLst>
          </p:cNvPr>
          <p:cNvSpPr txBox="1"/>
          <p:nvPr/>
        </p:nvSpPr>
        <p:spPr>
          <a:xfrm>
            <a:off x="6429231" y="2785368"/>
            <a:ext cx="752474" cy="307777"/>
          </a:xfrm>
          <a:prstGeom prst="rect">
            <a:avLst/>
          </a:prstGeom>
          <a:noFill/>
        </p:spPr>
        <p:txBody>
          <a:bodyPr wrap="square" rtlCol="0">
            <a:spAutoFit/>
          </a:bodyPr>
          <a:lstStyle/>
          <a:p>
            <a:r>
              <a:rPr lang="en-US" sz="1400" b="1" i="1" dirty="0"/>
              <a:t>2015</a:t>
            </a:r>
          </a:p>
        </p:txBody>
      </p:sp>
    </p:spTree>
    <p:extLst>
      <p:ext uri="{BB962C8B-B14F-4D97-AF65-F5344CB8AC3E}">
        <p14:creationId xmlns:p14="http://schemas.microsoft.com/office/powerpoint/2010/main" val="377142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947428" y="1378454"/>
            <a:ext cx="10767289" cy="1449387"/>
          </a:xfrm>
        </p:spPr>
        <p:txBody>
          <a:bodyPr>
            <a:normAutofit fontScale="90000"/>
          </a:bodyPr>
          <a:lstStyle/>
          <a:p>
            <a:br>
              <a:rPr lang="en-US" b="1" i="1" dirty="0"/>
            </a:br>
            <a:r>
              <a:rPr lang="en-US" b="1" dirty="0" err="1"/>
              <a:t>Ziraldo</a:t>
            </a:r>
            <a:r>
              <a:rPr lang="en-US" b="1" dirty="0"/>
              <a:t> et al.  2013 ~</a:t>
            </a:r>
            <a:br>
              <a:rPr lang="en-US" b="1" i="1" dirty="0"/>
            </a:br>
            <a:r>
              <a:rPr lang="en-US" sz="5300" dirty="0"/>
              <a:t>Computational Modeling of Inflammation and Wound Healing </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2229095"/>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132343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err="1"/>
              <a:t>blabla</a:t>
            </a: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Tree>
    <p:extLst>
      <p:ext uri="{BB962C8B-B14F-4D97-AF65-F5344CB8AC3E}">
        <p14:creationId xmlns:p14="http://schemas.microsoft.com/office/powerpoint/2010/main" val="264614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7" y="1737797"/>
            <a:ext cx="10767289" cy="1449387"/>
          </a:xfrm>
        </p:spPr>
        <p:txBody>
          <a:bodyPr>
            <a:normAutofit fontScale="90000"/>
          </a:bodyPr>
          <a:lstStyle/>
          <a:p>
            <a:br>
              <a:rPr lang="en-US" b="1" i="1" dirty="0"/>
            </a:br>
            <a:r>
              <a:rPr lang="en-US" sz="5300" b="1" dirty="0"/>
              <a:t>Boon et al. 2016 ~</a:t>
            </a:r>
            <a:br>
              <a:rPr lang="en-US" sz="5300" dirty="0"/>
            </a:br>
            <a:r>
              <a:rPr lang="en-US" sz="5300" dirty="0"/>
              <a:t>A multi-agent cell-based model for wound contraction</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59667" y="2025869"/>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338405" y="2525464"/>
            <a:ext cx="4403188" cy="132343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err="1"/>
              <a:t>blabla</a:t>
            </a: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Tree>
    <p:extLst>
      <p:ext uri="{BB962C8B-B14F-4D97-AF65-F5344CB8AC3E}">
        <p14:creationId xmlns:p14="http://schemas.microsoft.com/office/powerpoint/2010/main" val="31073930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427</TotalTime>
  <Words>769</Words>
  <Application>Microsoft Office PowerPoint</Application>
  <PresentationFormat>Widescreen</PresentationFormat>
  <Paragraphs>155</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 LT Std</vt:lpstr>
      <vt:lpstr>Retrospect</vt:lpstr>
      <vt:lpstr>Burn wound healing model</vt:lpstr>
      <vt:lpstr>Index</vt:lpstr>
      <vt:lpstr>Stages of healing</vt:lpstr>
      <vt:lpstr>Zones of injury</vt:lpstr>
      <vt:lpstr>Previously built models</vt:lpstr>
      <vt:lpstr>ABM</vt:lpstr>
      <vt:lpstr>PowerPoint Presentation</vt:lpstr>
      <vt:lpstr> Ziraldo et al.  2013 ~ Computational Modeling of Inflammation and Wound Healing  </vt:lpstr>
      <vt:lpstr> Boon et al. 2016 ~ A multi-agent cell-based model for wound contraction  </vt:lpstr>
      <vt:lpstr> Tepole et al. 2017 ~ Computational systems mechanobiology of Wound Healing  </vt:lpstr>
      <vt:lpstr>Research Questions + Aim: </vt:lpstr>
      <vt:lpstr>Proposal</vt:lpstr>
      <vt:lpstr>PowerPoint Presentation</vt:lpstr>
      <vt:lpstr>PowerPoint Presentation</vt:lpstr>
      <vt:lpstr>Data available?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 Boer</dc:creator>
  <cp:lastModifiedBy>Mark d. Boer</cp:lastModifiedBy>
  <cp:revision>35</cp:revision>
  <dcterms:created xsi:type="dcterms:W3CDTF">2019-05-13T08:46:48Z</dcterms:created>
  <dcterms:modified xsi:type="dcterms:W3CDTF">2019-05-14T10:29:13Z</dcterms:modified>
</cp:coreProperties>
</file>