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34"/>
  </p:notesMasterIdLst>
  <p:sldIdLst>
    <p:sldId id="256" r:id="rId2"/>
    <p:sldId id="257" r:id="rId3"/>
    <p:sldId id="298" r:id="rId4"/>
    <p:sldId id="259" r:id="rId5"/>
    <p:sldId id="268" r:id="rId6"/>
    <p:sldId id="284" r:id="rId7"/>
    <p:sldId id="297" r:id="rId8"/>
    <p:sldId id="296" r:id="rId9"/>
    <p:sldId id="299" r:id="rId10"/>
    <p:sldId id="300" r:id="rId11"/>
    <p:sldId id="281" r:id="rId12"/>
    <p:sldId id="258" r:id="rId13"/>
    <p:sldId id="267" r:id="rId14"/>
    <p:sldId id="282" r:id="rId15"/>
    <p:sldId id="283" r:id="rId16"/>
    <p:sldId id="277" r:id="rId17"/>
    <p:sldId id="278" r:id="rId18"/>
    <p:sldId id="273" r:id="rId19"/>
    <p:sldId id="295" r:id="rId20"/>
    <p:sldId id="274" r:id="rId21"/>
    <p:sldId id="275" r:id="rId22"/>
    <p:sldId id="276" r:id="rId23"/>
    <p:sldId id="272" r:id="rId24"/>
    <p:sldId id="280" r:id="rId25"/>
    <p:sldId id="262" r:id="rId26"/>
    <p:sldId id="289" r:id="rId27"/>
    <p:sldId id="265" r:id="rId28"/>
    <p:sldId id="294" r:id="rId29"/>
    <p:sldId id="293" r:id="rId30"/>
    <p:sldId id="261" r:id="rId31"/>
    <p:sldId id="291" r:id="rId32"/>
    <p:sldId id="29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1754" autoAdjust="0"/>
  </p:normalViewPr>
  <p:slideViewPr>
    <p:cSldViewPr snapToGrid="0">
      <p:cViewPr varScale="1">
        <p:scale>
          <a:sx n="93" d="100"/>
          <a:sy n="93" d="100"/>
        </p:scale>
        <p:origin x="1266" y="8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A50BD-A636-418D-B0E5-DD80ACB1AC70}" type="datetimeFigureOut">
              <a:rPr lang="nl-NL" smtClean="0"/>
              <a:t>21-6-2019</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4AD4D-05E5-44FD-9C92-6E79E895C1C8}" type="slidenum">
              <a:rPr lang="nl-NL" smtClean="0"/>
              <a:t>‹#›</a:t>
            </a:fld>
            <a:endParaRPr lang="nl-NL"/>
          </a:p>
        </p:txBody>
      </p:sp>
    </p:spTree>
    <p:extLst>
      <p:ext uri="{BB962C8B-B14F-4D97-AF65-F5344CB8AC3E}">
        <p14:creationId xmlns:p14="http://schemas.microsoft.com/office/powerpoint/2010/main" val="1014622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nl.wikipedia.org/wiki/Extracellulaire_vloeistof" TargetMode="External"/><Relationship Id="rId3" Type="http://schemas.openxmlformats.org/officeDocument/2006/relationships/hyperlink" Target="https://nl.wikipedia.org/wiki/Nomenclatuur" TargetMode="External"/><Relationship Id="rId7" Type="http://schemas.openxmlformats.org/officeDocument/2006/relationships/hyperlink" Target="https://nl.wikipedia.org/wiki/Zenuwweefsel"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nl.wikipedia.org/wiki/Epitheel" TargetMode="External"/><Relationship Id="rId5" Type="http://schemas.openxmlformats.org/officeDocument/2006/relationships/hyperlink" Target="https://nl.wikipedia.org/wiki/Bindweefsel" TargetMode="External"/><Relationship Id="rId10" Type="http://schemas.openxmlformats.org/officeDocument/2006/relationships/hyperlink" Target="https://nl.wikipedia.org/wiki/Tumor" TargetMode="External"/><Relationship Id="rId4" Type="http://schemas.openxmlformats.org/officeDocument/2006/relationships/hyperlink" Target="https://nl.wikipedia.org/wiki/Glycosaminoglycaan" TargetMode="External"/><Relationship Id="rId9" Type="http://schemas.openxmlformats.org/officeDocument/2006/relationships/hyperlink" Target="https://nl.wikipedia.org/wiki/Proliferatie_(ce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nl.wikipedia.org/wiki/Extracellulaire_vloeistof" TargetMode="External"/><Relationship Id="rId3" Type="http://schemas.openxmlformats.org/officeDocument/2006/relationships/hyperlink" Target="https://nl.wikipedia.org/wiki/Nomenclatuur" TargetMode="External"/><Relationship Id="rId7" Type="http://schemas.openxmlformats.org/officeDocument/2006/relationships/hyperlink" Target="https://nl.wikipedia.org/wiki/Zenuwweefsel"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nl.wikipedia.org/wiki/Epitheel" TargetMode="External"/><Relationship Id="rId5" Type="http://schemas.openxmlformats.org/officeDocument/2006/relationships/hyperlink" Target="https://nl.wikipedia.org/wiki/Bindweefsel" TargetMode="External"/><Relationship Id="rId10" Type="http://schemas.openxmlformats.org/officeDocument/2006/relationships/hyperlink" Target="https://nl.wikipedia.org/wiki/Tumor" TargetMode="External"/><Relationship Id="rId4" Type="http://schemas.openxmlformats.org/officeDocument/2006/relationships/hyperlink" Target="https://nl.wikipedia.org/wiki/Glycosaminoglycaan" TargetMode="External"/><Relationship Id="rId9" Type="http://schemas.openxmlformats.org/officeDocument/2006/relationships/hyperlink" Target="https://nl.wikipedia.org/wiki/Proliferatie_(ce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Overlapping some are happening in the same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Inflammation helps, clear debris and induce the proliferation phase (fibroblasts entering, then angiogenesis), but may lead to tissue damage if it lasts too long.  This is often the case when: unable to clear debris, excessive detritus, </a:t>
            </a:r>
            <a:r>
              <a:rPr lang="en-US" sz="1200" kern="1200" dirty="0" err="1">
                <a:solidFill>
                  <a:schemeClr val="tx1"/>
                </a:solidFill>
                <a:effectLst/>
                <a:latin typeface="+mn-lt"/>
                <a:ea typeface="+mn-ea"/>
                <a:cs typeface="+mn-cs"/>
              </a:rPr>
              <a:t>devitalised</a:t>
            </a:r>
            <a:r>
              <a:rPr lang="en-US" sz="1200" kern="1200" dirty="0">
                <a:solidFill>
                  <a:schemeClr val="tx1"/>
                </a:solidFill>
                <a:effectLst/>
                <a:latin typeface="+mn-lt"/>
                <a:ea typeface="+mn-ea"/>
                <a:cs typeface="+mn-cs"/>
              </a:rPr>
              <a:t> tissue, or microbial biofilm is present.  </a:t>
            </a:r>
            <a:endParaRPr lang="nl-NL" sz="1200" kern="1200" dirty="0">
              <a:solidFill>
                <a:schemeClr val="tx1"/>
              </a:solidFill>
              <a:effectLst/>
              <a:latin typeface="+mn-lt"/>
              <a:ea typeface="+mn-ea"/>
              <a:cs typeface="+mn-cs"/>
            </a:endParaRP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4</a:t>
            </a:fld>
            <a:endParaRPr lang="nl-NL"/>
          </a:p>
        </p:txBody>
      </p:sp>
    </p:spTree>
    <p:extLst>
      <p:ext uri="{BB962C8B-B14F-4D97-AF65-F5344CB8AC3E}">
        <p14:creationId xmlns:p14="http://schemas.microsoft.com/office/powerpoint/2010/main" val="3326777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b="1" i="0" kern="1200" dirty="0">
                <a:solidFill>
                  <a:schemeClr val="tx1"/>
                </a:solidFill>
                <a:effectLst/>
                <a:latin typeface="+mn-lt"/>
                <a:ea typeface="+mn-ea"/>
                <a:cs typeface="+mn-cs"/>
              </a:rPr>
              <a:t>Hyaluronan</a:t>
            </a:r>
            <a:r>
              <a:rPr lang="nl-NL" sz="1200" b="0" i="0" kern="1200" dirty="0">
                <a:solidFill>
                  <a:schemeClr val="tx1"/>
                </a:solidFill>
                <a:effectLst/>
                <a:latin typeface="+mn-lt"/>
                <a:ea typeface="+mn-ea"/>
                <a:cs typeface="+mn-cs"/>
              </a:rPr>
              <a:t> (volgens oudere </a:t>
            </a:r>
            <a:r>
              <a:rPr lang="nl-NL" sz="1200" b="0" i="0" u="none" strike="noStrike" kern="1200" dirty="0">
                <a:solidFill>
                  <a:schemeClr val="tx1"/>
                </a:solidFill>
                <a:effectLst/>
                <a:latin typeface="+mn-lt"/>
                <a:ea typeface="+mn-ea"/>
                <a:cs typeface="+mn-cs"/>
                <a:hlinkClick r:id="rId3" tooltip="Nomenclatuur"/>
              </a:rPr>
              <a:t>nomenclatuur</a:t>
            </a:r>
            <a:r>
              <a:rPr lang="nl-NL" sz="1200" b="0" i="0" kern="1200" dirty="0">
                <a:solidFill>
                  <a:schemeClr val="tx1"/>
                </a:solidFill>
                <a:effectLst/>
                <a:latin typeface="+mn-lt"/>
                <a:ea typeface="+mn-ea"/>
                <a:cs typeface="+mn-cs"/>
              </a:rPr>
              <a:t> ook </a:t>
            </a:r>
            <a:r>
              <a:rPr lang="nl-NL" sz="1200" b="1" i="0" kern="1200" dirty="0">
                <a:solidFill>
                  <a:schemeClr val="tx1"/>
                </a:solidFill>
                <a:effectLst/>
                <a:latin typeface="+mn-lt"/>
                <a:ea typeface="+mn-ea"/>
                <a:cs typeface="+mn-cs"/>
              </a:rPr>
              <a:t>hyaluronzuur</a:t>
            </a:r>
            <a:r>
              <a:rPr lang="nl-NL" sz="1200" b="0" i="0" kern="1200" dirty="0">
                <a:solidFill>
                  <a:schemeClr val="tx1"/>
                </a:solidFill>
                <a:effectLst/>
                <a:latin typeface="+mn-lt"/>
                <a:ea typeface="+mn-ea"/>
                <a:cs typeface="+mn-cs"/>
              </a:rPr>
              <a:t> of </a:t>
            </a:r>
            <a:r>
              <a:rPr lang="nl-NL" sz="1200" b="1" i="0" kern="1200" dirty="0">
                <a:solidFill>
                  <a:schemeClr val="tx1"/>
                </a:solidFill>
                <a:effectLst/>
                <a:latin typeface="+mn-lt"/>
                <a:ea typeface="+mn-ea"/>
                <a:cs typeface="+mn-cs"/>
              </a:rPr>
              <a:t>hyaluronaat</a:t>
            </a:r>
            <a:r>
              <a:rPr lang="nl-NL" sz="1200" b="0" i="0" kern="1200" dirty="0">
                <a:solidFill>
                  <a:schemeClr val="tx1"/>
                </a:solidFill>
                <a:effectLst/>
                <a:latin typeface="+mn-lt"/>
                <a:ea typeface="+mn-ea"/>
                <a:cs typeface="+mn-cs"/>
              </a:rPr>
              <a:t> genoemd) is een </a:t>
            </a:r>
            <a:r>
              <a:rPr lang="nl-NL" sz="1200" b="0" i="0" u="none" strike="noStrike" kern="1200" dirty="0">
                <a:solidFill>
                  <a:schemeClr val="tx1"/>
                </a:solidFill>
                <a:effectLst/>
                <a:latin typeface="+mn-lt"/>
                <a:ea typeface="+mn-ea"/>
                <a:cs typeface="+mn-cs"/>
                <a:hlinkClick r:id="rId4" tooltip="Glycosaminoglycaan"/>
              </a:rPr>
              <a:t>glycosaminoglycaan</a:t>
            </a:r>
            <a:r>
              <a:rPr lang="nl-NL" sz="1200" b="0" i="0" kern="1200" dirty="0">
                <a:solidFill>
                  <a:schemeClr val="tx1"/>
                </a:solidFill>
                <a:effectLst/>
                <a:latin typeface="+mn-lt"/>
                <a:ea typeface="+mn-ea"/>
                <a:cs typeface="+mn-cs"/>
              </a:rPr>
              <a:t> dat veelvuldig in </a:t>
            </a:r>
            <a:r>
              <a:rPr lang="nl-NL" sz="1200" b="0" i="0" u="none" strike="noStrike" kern="1200" dirty="0">
                <a:solidFill>
                  <a:schemeClr val="tx1"/>
                </a:solidFill>
                <a:effectLst/>
                <a:latin typeface="+mn-lt"/>
                <a:ea typeface="+mn-ea"/>
                <a:cs typeface="+mn-cs"/>
                <a:hlinkClick r:id="rId5" tooltip="Bindweefsel"/>
              </a:rPr>
              <a:t>bindweefsel</a:t>
            </a:r>
            <a:r>
              <a:rPr lang="nl-NL" sz="1200" b="0" i="0" kern="1200" dirty="0">
                <a:solidFill>
                  <a:schemeClr val="tx1"/>
                </a:solidFill>
                <a:effectLst/>
                <a:latin typeface="+mn-lt"/>
                <a:ea typeface="+mn-ea"/>
                <a:cs typeface="+mn-cs"/>
              </a:rPr>
              <a:t>, </a:t>
            </a:r>
            <a:r>
              <a:rPr lang="nl-NL" sz="1200" b="0" i="0" u="none" strike="noStrike" kern="1200" dirty="0">
                <a:solidFill>
                  <a:schemeClr val="tx1"/>
                </a:solidFill>
                <a:effectLst/>
                <a:latin typeface="+mn-lt"/>
                <a:ea typeface="+mn-ea"/>
                <a:cs typeface="+mn-cs"/>
                <a:hlinkClick r:id="rId6" tooltip="Epitheel"/>
              </a:rPr>
              <a:t>epitheelweefsel</a:t>
            </a:r>
            <a:r>
              <a:rPr lang="nl-NL" sz="1200" b="0" i="0" kern="1200" dirty="0">
                <a:solidFill>
                  <a:schemeClr val="tx1"/>
                </a:solidFill>
                <a:effectLst/>
                <a:latin typeface="+mn-lt"/>
                <a:ea typeface="+mn-ea"/>
                <a:cs typeface="+mn-cs"/>
              </a:rPr>
              <a:t> en </a:t>
            </a:r>
            <a:r>
              <a:rPr lang="nl-NL" sz="1200" b="0" i="0" u="none" strike="noStrike" kern="1200" dirty="0">
                <a:solidFill>
                  <a:schemeClr val="tx1"/>
                </a:solidFill>
                <a:effectLst/>
                <a:latin typeface="+mn-lt"/>
                <a:ea typeface="+mn-ea"/>
                <a:cs typeface="+mn-cs"/>
                <a:hlinkClick r:id="rId7" tooltip="Zenuwweefsel"/>
              </a:rPr>
              <a:t>zenuwweefsel</a:t>
            </a:r>
            <a:r>
              <a:rPr lang="nl-NL" sz="1200" b="0" i="0" kern="1200" dirty="0">
                <a:solidFill>
                  <a:schemeClr val="tx1"/>
                </a:solidFill>
                <a:effectLst/>
                <a:latin typeface="+mn-lt"/>
                <a:ea typeface="+mn-ea"/>
                <a:cs typeface="+mn-cs"/>
              </a:rPr>
              <a:t> voorkomt. Het is een van de belangrijkste componenten van de </a:t>
            </a:r>
            <a:r>
              <a:rPr lang="nl-NL" sz="1200" b="0" i="0" u="none" strike="noStrike" kern="1200" dirty="0">
                <a:solidFill>
                  <a:schemeClr val="tx1"/>
                </a:solidFill>
                <a:effectLst/>
                <a:latin typeface="+mn-lt"/>
                <a:ea typeface="+mn-ea"/>
                <a:cs typeface="+mn-cs"/>
                <a:hlinkClick r:id="rId8" tooltip="Extracellulaire vloeistof"/>
              </a:rPr>
              <a:t>extracellulaire matrix</a:t>
            </a:r>
            <a:r>
              <a:rPr lang="nl-NL" sz="1200" b="0" i="0" kern="1200" dirty="0">
                <a:solidFill>
                  <a:schemeClr val="tx1"/>
                </a:solidFill>
                <a:effectLst/>
                <a:latin typeface="+mn-lt"/>
                <a:ea typeface="+mn-ea"/>
                <a:cs typeface="+mn-cs"/>
              </a:rPr>
              <a:t>, en draagt in belangrijke mate bij aan de </a:t>
            </a:r>
            <a:r>
              <a:rPr lang="nl-NL" sz="1200" b="0" i="0" u="none" strike="noStrike" kern="1200" dirty="0">
                <a:solidFill>
                  <a:schemeClr val="tx1"/>
                </a:solidFill>
                <a:effectLst/>
                <a:latin typeface="+mn-lt"/>
                <a:ea typeface="+mn-ea"/>
                <a:cs typeface="+mn-cs"/>
                <a:hlinkClick r:id="rId9" tooltip="Proliferatie (cel)"/>
              </a:rPr>
              <a:t>celproliferatie</a:t>
            </a:r>
            <a:r>
              <a:rPr lang="nl-NL" sz="1200" b="0" i="0" kern="1200" dirty="0">
                <a:solidFill>
                  <a:schemeClr val="tx1"/>
                </a:solidFill>
                <a:effectLst/>
                <a:latin typeface="+mn-lt"/>
                <a:ea typeface="+mn-ea"/>
                <a:cs typeface="+mn-cs"/>
              </a:rPr>
              <a:t> en -migratie en is wellicht ook betrokken bij de progressie van sommige </a:t>
            </a:r>
            <a:r>
              <a:rPr lang="nl-NL" sz="1200" b="0" i="0" u="none" strike="noStrike" kern="1200" dirty="0">
                <a:solidFill>
                  <a:schemeClr val="tx1"/>
                </a:solidFill>
                <a:effectLst/>
                <a:latin typeface="+mn-lt"/>
                <a:ea typeface="+mn-ea"/>
                <a:cs typeface="+mn-cs"/>
                <a:hlinkClick r:id="rId10" tooltip="Tumor"/>
              </a:rPr>
              <a:t>tumoren</a:t>
            </a:r>
            <a:r>
              <a:rPr lang="nl-NL" sz="1200" b="0" i="0" kern="1200" dirty="0">
                <a:solidFill>
                  <a:schemeClr val="tx1"/>
                </a:solidFill>
                <a:effectLst/>
                <a:latin typeface="+mn-lt"/>
                <a:ea typeface="+mn-ea"/>
                <a:cs typeface="+mn-cs"/>
              </a:rPr>
              <a:t>.</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17</a:t>
            </a:fld>
            <a:endParaRPr lang="nl-NL"/>
          </a:p>
        </p:txBody>
      </p:sp>
    </p:spTree>
    <p:extLst>
      <p:ext uri="{BB962C8B-B14F-4D97-AF65-F5344CB8AC3E}">
        <p14:creationId xmlns:p14="http://schemas.microsoft.com/office/powerpoint/2010/main" val="1527480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b="1" i="0" kern="1200" dirty="0">
                <a:solidFill>
                  <a:schemeClr val="tx1"/>
                </a:solidFill>
                <a:effectLst/>
                <a:latin typeface="+mn-lt"/>
                <a:ea typeface="+mn-ea"/>
                <a:cs typeface="+mn-cs"/>
              </a:rPr>
              <a:t>Hyaluronan</a:t>
            </a:r>
            <a:r>
              <a:rPr lang="nl-NL" sz="1200" b="0" i="0" kern="1200" dirty="0">
                <a:solidFill>
                  <a:schemeClr val="tx1"/>
                </a:solidFill>
                <a:effectLst/>
                <a:latin typeface="+mn-lt"/>
                <a:ea typeface="+mn-ea"/>
                <a:cs typeface="+mn-cs"/>
              </a:rPr>
              <a:t> (volgens oudere </a:t>
            </a:r>
            <a:r>
              <a:rPr lang="nl-NL" sz="1200" b="0" i="0" u="none" strike="noStrike" kern="1200" dirty="0">
                <a:solidFill>
                  <a:schemeClr val="tx1"/>
                </a:solidFill>
                <a:effectLst/>
                <a:latin typeface="+mn-lt"/>
                <a:ea typeface="+mn-ea"/>
                <a:cs typeface="+mn-cs"/>
                <a:hlinkClick r:id="rId3" tooltip="Nomenclatuur"/>
              </a:rPr>
              <a:t>nomenclatuur</a:t>
            </a:r>
            <a:r>
              <a:rPr lang="nl-NL" sz="1200" b="0" i="0" kern="1200" dirty="0">
                <a:solidFill>
                  <a:schemeClr val="tx1"/>
                </a:solidFill>
                <a:effectLst/>
                <a:latin typeface="+mn-lt"/>
                <a:ea typeface="+mn-ea"/>
                <a:cs typeface="+mn-cs"/>
              </a:rPr>
              <a:t> ook </a:t>
            </a:r>
            <a:r>
              <a:rPr lang="nl-NL" sz="1200" b="1" i="0" kern="1200" dirty="0">
                <a:solidFill>
                  <a:schemeClr val="tx1"/>
                </a:solidFill>
                <a:effectLst/>
                <a:latin typeface="+mn-lt"/>
                <a:ea typeface="+mn-ea"/>
                <a:cs typeface="+mn-cs"/>
              </a:rPr>
              <a:t>hyaluronzuur</a:t>
            </a:r>
            <a:r>
              <a:rPr lang="nl-NL" sz="1200" b="0" i="0" kern="1200" dirty="0">
                <a:solidFill>
                  <a:schemeClr val="tx1"/>
                </a:solidFill>
                <a:effectLst/>
                <a:latin typeface="+mn-lt"/>
                <a:ea typeface="+mn-ea"/>
                <a:cs typeface="+mn-cs"/>
              </a:rPr>
              <a:t> of </a:t>
            </a:r>
            <a:r>
              <a:rPr lang="nl-NL" sz="1200" b="1" i="0" kern="1200" dirty="0">
                <a:solidFill>
                  <a:schemeClr val="tx1"/>
                </a:solidFill>
                <a:effectLst/>
                <a:latin typeface="+mn-lt"/>
                <a:ea typeface="+mn-ea"/>
                <a:cs typeface="+mn-cs"/>
              </a:rPr>
              <a:t>hyaluronaat</a:t>
            </a:r>
            <a:r>
              <a:rPr lang="nl-NL" sz="1200" b="0" i="0" kern="1200" dirty="0">
                <a:solidFill>
                  <a:schemeClr val="tx1"/>
                </a:solidFill>
                <a:effectLst/>
                <a:latin typeface="+mn-lt"/>
                <a:ea typeface="+mn-ea"/>
                <a:cs typeface="+mn-cs"/>
              </a:rPr>
              <a:t> genoemd) is een </a:t>
            </a:r>
            <a:r>
              <a:rPr lang="nl-NL" sz="1200" b="0" i="0" u="none" strike="noStrike" kern="1200" dirty="0">
                <a:solidFill>
                  <a:schemeClr val="tx1"/>
                </a:solidFill>
                <a:effectLst/>
                <a:latin typeface="+mn-lt"/>
                <a:ea typeface="+mn-ea"/>
                <a:cs typeface="+mn-cs"/>
                <a:hlinkClick r:id="rId4" tooltip="Glycosaminoglycaan"/>
              </a:rPr>
              <a:t>glycosaminoglycaan</a:t>
            </a:r>
            <a:r>
              <a:rPr lang="nl-NL" sz="1200" b="0" i="0" kern="1200" dirty="0">
                <a:solidFill>
                  <a:schemeClr val="tx1"/>
                </a:solidFill>
                <a:effectLst/>
                <a:latin typeface="+mn-lt"/>
                <a:ea typeface="+mn-ea"/>
                <a:cs typeface="+mn-cs"/>
              </a:rPr>
              <a:t> dat veelvuldig in </a:t>
            </a:r>
            <a:r>
              <a:rPr lang="nl-NL" sz="1200" b="0" i="0" u="none" strike="noStrike" kern="1200" dirty="0">
                <a:solidFill>
                  <a:schemeClr val="tx1"/>
                </a:solidFill>
                <a:effectLst/>
                <a:latin typeface="+mn-lt"/>
                <a:ea typeface="+mn-ea"/>
                <a:cs typeface="+mn-cs"/>
                <a:hlinkClick r:id="rId5" tooltip="Bindweefsel"/>
              </a:rPr>
              <a:t>bindweefsel</a:t>
            </a:r>
            <a:r>
              <a:rPr lang="nl-NL" sz="1200" b="0" i="0" kern="1200" dirty="0">
                <a:solidFill>
                  <a:schemeClr val="tx1"/>
                </a:solidFill>
                <a:effectLst/>
                <a:latin typeface="+mn-lt"/>
                <a:ea typeface="+mn-ea"/>
                <a:cs typeface="+mn-cs"/>
              </a:rPr>
              <a:t>, </a:t>
            </a:r>
            <a:r>
              <a:rPr lang="nl-NL" sz="1200" b="0" i="0" u="none" strike="noStrike" kern="1200" dirty="0">
                <a:solidFill>
                  <a:schemeClr val="tx1"/>
                </a:solidFill>
                <a:effectLst/>
                <a:latin typeface="+mn-lt"/>
                <a:ea typeface="+mn-ea"/>
                <a:cs typeface="+mn-cs"/>
                <a:hlinkClick r:id="rId6" tooltip="Epitheel"/>
              </a:rPr>
              <a:t>epitheelweefsel</a:t>
            </a:r>
            <a:r>
              <a:rPr lang="nl-NL" sz="1200" b="0" i="0" kern="1200" dirty="0">
                <a:solidFill>
                  <a:schemeClr val="tx1"/>
                </a:solidFill>
                <a:effectLst/>
                <a:latin typeface="+mn-lt"/>
                <a:ea typeface="+mn-ea"/>
                <a:cs typeface="+mn-cs"/>
              </a:rPr>
              <a:t> en </a:t>
            </a:r>
            <a:r>
              <a:rPr lang="nl-NL" sz="1200" b="0" i="0" u="none" strike="noStrike" kern="1200" dirty="0">
                <a:solidFill>
                  <a:schemeClr val="tx1"/>
                </a:solidFill>
                <a:effectLst/>
                <a:latin typeface="+mn-lt"/>
                <a:ea typeface="+mn-ea"/>
                <a:cs typeface="+mn-cs"/>
                <a:hlinkClick r:id="rId7" tooltip="Zenuwweefsel"/>
              </a:rPr>
              <a:t>zenuwweefsel</a:t>
            </a:r>
            <a:r>
              <a:rPr lang="nl-NL" sz="1200" b="0" i="0" kern="1200" dirty="0">
                <a:solidFill>
                  <a:schemeClr val="tx1"/>
                </a:solidFill>
                <a:effectLst/>
                <a:latin typeface="+mn-lt"/>
                <a:ea typeface="+mn-ea"/>
                <a:cs typeface="+mn-cs"/>
              </a:rPr>
              <a:t> voorkomt. Het is een van de belangrijkste componenten van de </a:t>
            </a:r>
            <a:r>
              <a:rPr lang="nl-NL" sz="1200" b="0" i="0" u="none" strike="noStrike" kern="1200" dirty="0">
                <a:solidFill>
                  <a:schemeClr val="tx1"/>
                </a:solidFill>
                <a:effectLst/>
                <a:latin typeface="+mn-lt"/>
                <a:ea typeface="+mn-ea"/>
                <a:cs typeface="+mn-cs"/>
                <a:hlinkClick r:id="rId8" tooltip="Extracellulaire vloeistof"/>
              </a:rPr>
              <a:t>extracellulaire matrix</a:t>
            </a:r>
            <a:r>
              <a:rPr lang="nl-NL" sz="1200" b="0" i="0" kern="1200" dirty="0">
                <a:solidFill>
                  <a:schemeClr val="tx1"/>
                </a:solidFill>
                <a:effectLst/>
                <a:latin typeface="+mn-lt"/>
                <a:ea typeface="+mn-ea"/>
                <a:cs typeface="+mn-cs"/>
              </a:rPr>
              <a:t>, en draagt in belangrijke mate bij aan de </a:t>
            </a:r>
            <a:r>
              <a:rPr lang="nl-NL" sz="1200" b="0" i="0" u="none" strike="noStrike" kern="1200" dirty="0">
                <a:solidFill>
                  <a:schemeClr val="tx1"/>
                </a:solidFill>
                <a:effectLst/>
                <a:latin typeface="+mn-lt"/>
                <a:ea typeface="+mn-ea"/>
                <a:cs typeface="+mn-cs"/>
                <a:hlinkClick r:id="rId9" tooltip="Proliferatie (cel)"/>
              </a:rPr>
              <a:t>celproliferatie</a:t>
            </a:r>
            <a:r>
              <a:rPr lang="nl-NL" sz="1200" b="0" i="0" kern="1200" dirty="0">
                <a:solidFill>
                  <a:schemeClr val="tx1"/>
                </a:solidFill>
                <a:effectLst/>
                <a:latin typeface="+mn-lt"/>
                <a:ea typeface="+mn-ea"/>
                <a:cs typeface="+mn-cs"/>
              </a:rPr>
              <a:t> en -migratie en is wellicht ook betrokken bij de progressie van sommige </a:t>
            </a:r>
            <a:r>
              <a:rPr lang="nl-NL" sz="1200" b="0" i="0" u="none" strike="noStrike" kern="1200" dirty="0">
                <a:solidFill>
                  <a:schemeClr val="tx1"/>
                </a:solidFill>
                <a:effectLst/>
                <a:latin typeface="+mn-lt"/>
                <a:ea typeface="+mn-ea"/>
                <a:cs typeface="+mn-cs"/>
                <a:hlinkClick r:id="rId10" tooltip="Tumor"/>
              </a:rPr>
              <a:t>tumoren</a:t>
            </a:r>
            <a:r>
              <a:rPr lang="nl-NL" sz="1200" b="0" i="0" kern="1200" dirty="0">
                <a:solidFill>
                  <a:schemeClr val="tx1"/>
                </a:solidFill>
                <a:effectLst/>
                <a:latin typeface="+mn-lt"/>
                <a:ea typeface="+mn-ea"/>
                <a:cs typeface="+mn-cs"/>
              </a:rPr>
              <a:t>.</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19</a:t>
            </a:fld>
            <a:endParaRPr lang="nl-NL"/>
          </a:p>
        </p:txBody>
      </p:sp>
    </p:spTree>
    <p:extLst>
      <p:ext uri="{BB962C8B-B14F-4D97-AF65-F5344CB8AC3E}">
        <p14:creationId xmlns:p14="http://schemas.microsoft.com/office/powerpoint/2010/main" val="2727882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Several snapshots at consecutive times for the leukocytes and fibroblasts that are entering the wound regio.</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The red circles indicate the positions of the immune cells, which enter the wound as a result of the gradient of platelet derived growth factor. The blue circles indicate the positions of the fibroblasts, which are lured into thewound area by the gradient of the TGF-</a:t>
            </a:r>
            <a:r>
              <a:rPr lang="el-GR" dirty="0"/>
              <a:t>β </a:t>
            </a:r>
            <a:r>
              <a:rPr lang="nl-NL" dirty="0"/>
              <a:t>that is secreted by the immune cells.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dirty="0"/>
          </a:p>
          <a:p>
            <a:r>
              <a:rPr lang="nl-NL" dirty="0"/>
              <a:t>During the early stages there is front of leukocytes </a:t>
            </a:r>
          </a:p>
          <a:p>
            <a:r>
              <a:rPr lang="nl-NL" dirty="0"/>
              <a:t>entering the wound section </a:t>
            </a:r>
          </a:p>
          <a:p>
            <a:r>
              <a:rPr lang="nl-NL" dirty="0"/>
              <a:t>followed by the ingress of fibroblasts.</a:t>
            </a:r>
          </a:p>
          <a:p>
            <a:endParaRPr lang="nl-NL" dirty="0"/>
          </a:p>
          <a:p>
            <a:r>
              <a:rPr lang="nl-NL" dirty="0"/>
              <a:t>It can also be seen that the wound are a indicated by thered line contracts during the process. In the longer run, the leukocytes and the fibroblasts will die to small numbers at the very end of the simulation. It can be seen that the new collagen that has been deposited by the fibroblasts possesses an oriented structure towards the centre of the wound according to the meaningress of fibroblasts.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dirty="0"/>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21</a:t>
            </a:fld>
            <a:endParaRPr lang="nl-NL"/>
          </a:p>
        </p:txBody>
      </p:sp>
    </p:spTree>
    <p:extLst>
      <p:ext uri="{BB962C8B-B14F-4D97-AF65-F5344CB8AC3E}">
        <p14:creationId xmlns:p14="http://schemas.microsoft.com/office/powerpoint/2010/main" val="202905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Fibroblasts located outside the wounds -&gt; in undamaged tissue so first expands, cause already pulling </a:t>
            </a:r>
          </a:p>
          <a:p>
            <a:r>
              <a:rPr lang="nl-NL" dirty="0"/>
              <a:t>Fibroblasts into the wound </a:t>
            </a: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22</a:t>
            </a:fld>
            <a:endParaRPr lang="nl-NL"/>
          </a:p>
        </p:txBody>
      </p:sp>
    </p:spTree>
    <p:extLst>
      <p:ext uri="{BB962C8B-B14F-4D97-AF65-F5344CB8AC3E}">
        <p14:creationId xmlns:p14="http://schemas.microsoft.com/office/powerpoint/2010/main" val="4265201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2D142DB-6684-40FE-828F-C47A66EE2F4B}"/>
              </a:ext>
            </a:extLst>
          </p:cNvPr>
          <p:cNvSpPr>
            <a:spLocks noGrp="1"/>
          </p:cNvSpPr>
          <p:nvPr>
            <p:ph type="body" idx="1"/>
          </p:nvPr>
        </p:nvSpPr>
        <p:spPr/>
        <p:txBody>
          <a:bodyPr/>
          <a:lstStyle/>
          <a:p>
            <a:r>
              <a:rPr lang="nl-NL" dirty="0"/>
              <a:t>Tepole still working on the wound healing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Several of the papers, have validated collagen deposit rates in the presence of inflammatory signals and chemokines, but rely on accurate tissue and blood composition. </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trike="noStrike" spc="-1" dirty="0">
                <a:solidFill>
                  <a:srgbClr val="000000"/>
                </a:solidFill>
                <a:latin typeface="Arial"/>
                <a:ea typeface="DejaVu Sans"/>
              </a:rPr>
              <a:t>Specifically, as far as I can tell, every phase of healing is connected to the immune system but no other papers have modeled this relationship.  If we have a validated model connecting AP to any phase of wound healing, is essentially novel research but the inflammation phase is intuitively the best place to start.  We should seriously think about how we would be able to validate this though, although the original paper is directly concerned with inflammation (although a different type than that found in wound healing)</a:t>
            </a:r>
            <a:endParaRPr lang="en-US" sz="1200" b="0" strike="noStrike" spc="-1" dirty="0">
              <a:latin typeface="Arial"/>
            </a:endParaRP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24</a:t>
            </a:fld>
            <a:endParaRPr lang="nl-NL"/>
          </a:p>
        </p:txBody>
      </p:sp>
    </p:spTree>
    <p:extLst>
      <p:ext uri="{BB962C8B-B14F-4D97-AF65-F5344CB8AC3E}">
        <p14:creationId xmlns:p14="http://schemas.microsoft.com/office/powerpoint/2010/main" val="1983396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25</a:t>
            </a:fld>
            <a:endParaRPr lang="nl-NL"/>
          </a:p>
        </p:txBody>
      </p:sp>
    </p:spTree>
    <p:extLst>
      <p:ext uri="{BB962C8B-B14F-4D97-AF65-F5344CB8AC3E}">
        <p14:creationId xmlns:p14="http://schemas.microsoft.com/office/powerpoint/2010/main" val="3725363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strike="noStrike" spc="-1" dirty="0">
                <a:solidFill>
                  <a:srgbClr val="000000"/>
                </a:solidFill>
                <a:latin typeface="Arial"/>
                <a:ea typeface="DejaVu Sans"/>
              </a:rPr>
              <a:t>We should seriously think about how we would be able to validate this though</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27</a:t>
            </a:fld>
            <a:endParaRPr lang="nl-NL"/>
          </a:p>
        </p:txBody>
      </p:sp>
    </p:spTree>
    <p:extLst>
      <p:ext uri="{BB962C8B-B14F-4D97-AF65-F5344CB8AC3E}">
        <p14:creationId xmlns:p14="http://schemas.microsoft.com/office/powerpoint/2010/main" val="2243480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1" dirty="0">
                <a:solidFill>
                  <a:srgbClr val="000000"/>
                </a:solidFill>
                <a:ea typeface="DejaVu Sans"/>
              </a:rPr>
              <a:t>What we might like to consider is grafted or nongrafted skin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pc="-1" dirty="0">
                <a:solidFill>
                  <a:srgbClr val="000000"/>
                </a:solidFill>
                <a:ea typeface="DejaVu Sans"/>
              </a:rPr>
              <a:t>Main difference from </a:t>
            </a:r>
            <a:r>
              <a:rPr lang="en-US" spc="-1" dirty="0" err="1">
                <a:solidFill>
                  <a:srgbClr val="000000"/>
                </a:solidFill>
                <a:ea typeface="DejaVu Sans"/>
              </a:rPr>
              <a:t>cuteanous</a:t>
            </a:r>
            <a:r>
              <a:rPr lang="en-US" spc="-1" dirty="0">
                <a:solidFill>
                  <a:srgbClr val="000000"/>
                </a:solidFill>
                <a:ea typeface="DejaVu Sans"/>
              </a:rPr>
              <a:t> wounds is the </a:t>
            </a:r>
            <a:r>
              <a:rPr lang="en-US" spc="-1" dirty="0" err="1">
                <a:solidFill>
                  <a:srgbClr val="000000"/>
                </a:solidFill>
                <a:ea typeface="DejaVu Sans"/>
              </a:rPr>
              <a:t>the</a:t>
            </a:r>
            <a:r>
              <a:rPr lang="en-US" spc="-1" dirty="0">
                <a:solidFill>
                  <a:srgbClr val="000000"/>
                </a:solidFill>
                <a:ea typeface="DejaVu Sans"/>
              </a:rPr>
              <a:t> loss of the skin appendages and re-epithelialization, which can only occur from the edges of the wound.</a:t>
            </a:r>
            <a:endParaRPr lang="en-US" spc="-1" dirty="0">
              <a:latin typeface="Arial"/>
            </a:endParaRPr>
          </a:p>
          <a:p>
            <a:endParaRPr lang="nl-NL" dirty="0"/>
          </a:p>
          <a:p>
            <a:r>
              <a:rPr lang="en-US" dirty="0"/>
              <a:t>more specific about what happens to the dermis and epidermis (necrosis, ischemia, stem cell hair follicles destroyed, coagulation, ITMs in blood stream </a:t>
            </a:r>
            <a:r>
              <a:rPr lang="en-US" dirty="0" err="1"/>
              <a:t>etc</a:t>
            </a:r>
            <a:r>
              <a:rPr lang="en-US" dirty="0"/>
              <a:t>) during a severe 2nd or 3rd degree burn (especially for AP/immunology expert).</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5</a:t>
            </a:fld>
            <a:endParaRPr lang="nl-NL"/>
          </a:p>
        </p:txBody>
      </p:sp>
    </p:spTree>
    <p:extLst>
      <p:ext uri="{BB962C8B-B14F-4D97-AF65-F5344CB8AC3E}">
        <p14:creationId xmlns:p14="http://schemas.microsoft.com/office/powerpoint/2010/main" val="1084512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strike="noStrike" spc="-1" dirty="0">
                <a:solidFill>
                  <a:srgbClr val="000000"/>
                </a:solidFill>
                <a:latin typeface="Arial"/>
                <a:ea typeface="DejaVu Sans"/>
              </a:rPr>
              <a:t>We should seriously think about how we would be able to validate this though</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28</a:t>
            </a:fld>
            <a:endParaRPr lang="nl-NL"/>
          </a:p>
        </p:txBody>
      </p:sp>
    </p:spTree>
    <p:extLst>
      <p:ext uri="{BB962C8B-B14F-4D97-AF65-F5344CB8AC3E}">
        <p14:creationId xmlns:p14="http://schemas.microsoft.com/office/powerpoint/2010/main" val="3126974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Wound healing consists of re-epithelialization, contraction and formation of granulation and scar tissue. TGF-β is involved in these events, but its exact roles are not well understood. Here we demonstrate that topical application of a synthetic TGF-β antagonist accelerates re-epithelialization in pig burn wounds (100% re-epithelialization in antagonist-treated wounds vs. ~ 70% </a:t>
            </a:r>
            <a:r>
              <a:rPr lang="en-US" dirty="0" err="1"/>
              <a:t>reepithelialization</a:t>
            </a:r>
            <a:r>
              <a:rPr lang="en-US" dirty="0"/>
              <a:t> in control wounds on postburn day 26) and reduces wound contraction and scarring in standard pig skin burn, pig skin excision and rabbit skin excision wounds.</a:t>
            </a:r>
          </a:p>
          <a:p>
            <a:endParaRPr lang="en-US" dirty="0"/>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6</a:t>
            </a:fld>
            <a:endParaRPr lang="nl-NL"/>
          </a:p>
        </p:txBody>
      </p:sp>
    </p:spTree>
    <p:extLst>
      <p:ext uri="{BB962C8B-B14F-4D97-AF65-F5344CB8AC3E}">
        <p14:creationId xmlns:p14="http://schemas.microsoft.com/office/powerpoint/2010/main" val="3989860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What causes a better healing of burn wounds?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solidFill>
                <a:schemeClr val="tx1"/>
              </a:solidFill>
            </a:endParaRPr>
          </a:p>
          <a:p>
            <a:pPr algn="ctr"/>
            <a:r>
              <a:rPr lang="nl-NL" sz="1200" dirty="0"/>
              <a:t>Model </a:t>
            </a:r>
            <a:r>
              <a:rPr lang="nl-NL" sz="1200" dirty="0" err="1"/>
              <a:t>the</a:t>
            </a:r>
            <a:r>
              <a:rPr lang="nl-NL" sz="1200" dirty="0"/>
              <a:t> </a:t>
            </a:r>
            <a:r>
              <a:rPr lang="nl-NL" sz="1200" dirty="0" err="1"/>
              <a:t>healing</a:t>
            </a:r>
            <a:r>
              <a:rPr lang="nl-NL" sz="1200" dirty="0"/>
              <a:t> </a:t>
            </a:r>
            <a:r>
              <a:rPr lang="nl-NL" sz="1200" dirty="0" err="1"/>
              <a:t>process</a:t>
            </a:r>
            <a:r>
              <a:rPr lang="nl-NL" sz="1200" dirty="0"/>
              <a:t> </a:t>
            </a:r>
            <a:r>
              <a:rPr lang="nl-NL" sz="1200" dirty="0" err="1"/>
              <a:t>to</a:t>
            </a:r>
            <a:r>
              <a:rPr lang="nl-NL" sz="1200" dirty="0"/>
              <a:t> </a:t>
            </a:r>
          </a:p>
          <a:p>
            <a:pPr algn="ctr"/>
            <a:r>
              <a:rPr lang="nl-NL" sz="1200" dirty="0" err="1"/>
              <a:t>investigate</a:t>
            </a:r>
            <a:r>
              <a:rPr lang="nl-NL" sz="1200" dirty="0"/>
              <a:t> </a:t>
            </a:r>
            <a:r>
              <a:rPr lang="nl-NL" sz="1200" dirty="0" err="1"/>
              <a:t>how</a:t>
            </a:r>
            <a:r>
              <a:rPr lang="nl-NL" sz="1200" dirty="0"/>
              <a:t> </a:t>
            </a:r>
            <a:r>
              <a:rPr lang="nl-NL" sz="1200" dirty="0" err="1"/>
              <a:t>all</a:t>
            </a:r>
            <a:r>
              <a:rPr lang="nl-NL" sz="1200" dirty="0"/>
              <a:t> </a:t>
            </a:r>
            <a:r>
              <a:rPr lang="nl-NL" sz="1200" dirty="0" err="1"/>
              <a:t>agents</a:t>
            </a:r>
            <a:r>
              <a:rPr lang="nl-NL" sz="1200" dirty="0"/>
              <a:t> are </a:t>
            </a:r>
            <a:r>
              <a:rPr lang="nl-NL" sz="1200" dirty="0" err="1"/>
              <a:t>influencing</a:t>
            </a:r>
            <a:r>
              <a:rPr lang="nl-NL" sz="1200" dirty="0"/>
              <a:t> </a:t>
            </a:r>
            <a:r>
              <a:rPr lang="nl-NL" sz="1200" dirty="0" err="1"/>
              <a:t>each</a:t>
            </a:r>
            <a:r>
              <a:rPr lang="nl-NL" sz="1200" dirty="0"/>
              <a:t> </a:t>
            </a:r>
            <a:r>
              <a:rPr lang="nl-NL" sz="1200" dirty="0" err="1"/>
              <a:t>other</a:t>
            </a:r>
            <a:endParaRPr lang="nl-NL"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solidFill>
                <a:schemeClr val="tx1"/>
              </a:solidFill>
            </a:endParaRP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11</a:t>
            </a:fld>
            <a:endParaRPr lang="nl-NL"/>
          </a:p>
        </p:txBody>
      </p:sp>
    </p:spTree>
    <p:extLst>
      <p:ext uri="{BB962C8B-B14F-4D97-AF65-F5344CB8AC3E}">
        <p14:creationId xmlns:p14="http://schemas.microsoft.com/office/powerpoint/2010/main" val="3956607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Perfect skin regeneration of burn wounds remains a challenge. There is still a lack of fundamental understanding of the interactions between different cell types, complex cell </a:t>
            </a:r>
            <a:r>
              <a:rPr lang="en-US" sz="1200" kern="1200" dirty="0" err="1">
                <a:solidFill>
                  <a:schemeClr val="tx1"/>
                </a:solidFill>
                <a:effectLst/>
                <a:latin typeface="+mn-lt"/>
                <a:ea typeface="+mn-ea"/>
                <a:cs typeface="+mn-cs"/>
              </a:rPr>
              <a:t>signalling</a:t>
            </a:r>
            <a:r>
              <a:rPr lang="en-US" sz="1200" kern="1200" dirty="0">
                <a:solidFill>
                  <a:schemeClr val="tx1"/>
                </a:solidFill>
                <a:effectLst/>
                <a:latin typeface="+mn-lt"/>
                <a:ea typeface="+mn-ea"/>
                <a:cs typeface="+mn-cs"/>
              </a:rPr>
              <a:t> networks and mechanical feedback loops during the wound healing process. Previous efforts have focused on constructing dynamic computational frameworks simulating cutaneous wound healing [1,2,3], but have not focused on burn wound healing.  </a:t>
            </a:r>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addition, dynamic computational models have been used to study the inflammation process in wound healing. </a:t>
            </a:r>
            <a:r>
              <a:rPr lang="en-US" sz="1200" kern="1200" dirty="0" err="1">
                <a:solidFill>
                  <a:schemeClr val="tx1"/>
                </a:solidFill>
                <a:effectLst/>
                <a:latin typeface="+mn-lt"/>
                <a:ea typeface="+mn-ea"/>
                <a:cs typeface="+mn-cs"/>
              </a:rPr>
              <a:t>Presbitero</a:t>
            </a:r>
            <a:r>
              <a:rPr lang="en-US" sz="1200" kern="1200" dirty="0">
                <a:solidFill>
                  <a:schemeClr val="tx1"/>
                </a:solidFill>
                <a:effectLst/>
                <a:latin typeface="+mn-lt"/>
                <a:ea typeface="+mn-ea"/>
                <a:cs typeface="+mn-cs"/>
              </a:rPr>
              <a:t> et al. [4] constructed a validated numerical systemic inflammation model under clinical treatment conditions of the Alkaline Phosphatase enzyme. Alkaline phosphatase (AP) exhibits anti-inflammatory effects by dephosphorylating inflammation triggering moieties (ITMs) like bacterial lipopolysaccharides and extracellular nucleotides.</a:t>
            </a:r>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These models are all not burn wound specific, therefore adjustments or an expansion of these models are demanded, to simulate the burn wound procedure.  The link between the AP model and the cutaneous wound healing models, has not been investigated/found yet. By first performing a literature review focused on possible connections, this will be investigated. Constructing a computational model simulating burn wound healing would be a step forward towards a better understanding of dynamical adaptation to heal burn wounds.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ABM: simulating the actions and interactions of autonomous agents (both individual or collective entities such as organizations or groups) with a view to assessing their effects on the system as a whole</a:t>
            </a:r>
          </a:p>
          <a:p>
            <a:endParaRPr lang="nl-NL" sz="1200" kern="1200" dirty="0">
              <a:solidFill>
                <a:schemeClr val="tx1"/>
              </a:solidFill>
              <a:effectLst/>
              <a:latin typeface="+mn-lt"/>
              <a:ea typeface="+mn-ea"/>
              <a:cs typeface="+mn-cs"/>
            </a:endParaRP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12</a:t>
            </a:fld>
            <a:endParaRPr lang="nl-NL"/>
          </a:p>
        </p:txBody>
      </p:sp>
    </p:spTree>
    <p:extLst>
      <p:ext uri="{BB962C8B-B14F-4D97-AF65-F5344CB8AC3E}">
        <p14:creationId xmlns:p14="http://schemas.microsoft.com/office/powerpoint/2010/main" val="1267381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All models talk about validated models of different phases but not linked to the immune system model because came out in 2018. we only need the link </a:t>
            </a:r>
          </a:p>
        </p:txBody>
      </p:sp>
      <p:sp>
        <p:nvSpPr>
          <p:cNvPr id="4" name="Slide Number Placeholder 3"/>
          <p:cNvSpPr>
            <a:spLocks noGrp="1"/>
          </p:cNvSpPr>
          <p:nvPr>
            <p:ph type="sldNum" sz="quarter" idx="5"/>
          </p:nvPr>
        </p:nvSpPr>
        <p:spPr/>
        <p:txBody>
          <a:bodyPr/>
          <a:lstStyle/>
          <a:p>
            <a:fld id="{F924AD4D-05E5-44FD-9C92-6E79E895C1C8}" type="slidenum">
              <a:rPr lang="nl-NL" smtClean="0"/>
              <a:t>13</a:t>
            </a:fld>
            <a:endParaRPr lang="nl-NL"/>
          </a:p>
        </p:txBody>
      </p:sp>
    </p:spTree>
    <p:extLst>
      <p:ext uri="{BB962C8B-B14F-4D97-AF65-F5344CB8AC3E}">
        <p14:creationId xmlns:p14="http://schemas.microsoft.com/office/powerpoint/2010/main" val="4103148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B1F5F9F-5DBF-49CA-8AD8-A3CC61AB547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paper and therefore the “tissue” represents the entire body.  It is.  For severe burns, and the </a:t>
            </a:r>
            <a:r>
              <a:rPr lang="en-US" sz="1200" kern="1200" dirty="0" err="1">
                <a:solidFill>
                  <a:schemeClr val="tx1"/>
                </a:solidFill>
                <a:effectLst/>
                <a:latin typeface="+mn-lt"/>
                <a:ea typeface="+mn-ea"/>
                <a:cs typeface="+mn-cs"/>
              </a:rPr>
              <a:t>minimisation</a:t>
            </a:r>
            <a:r>
              <a:rPr lang="en-US" sz="1200" kern="1200" dirty="0">
                <a:solidFill>
                  <a:schemeClr val="tx1"/>
                </a:solidFill>
                <a:effectLst/>
                <a:latin typeface="+mn-lt"/>
                <a:ea typeface="+mn-ea"/>
                <a:cs typeface="+mn-cs"/>
              </a:rPr>
              <a:t> of scarring, we most likely need to introduce a cell agent based model that is coupled to the HIIS model.  There are several interlinked phases of burn wound healing, each phase of the process is dependent on the preceding </a:t>
            </a:r>
            <a:r>
              <a:rPr lang="en-US" sz="1200" kern="1200" dirty="0" err="1">
                <a:solidFill>
                  <a:schemeClr val="tx1"/>
                </a:solidFill>
                <a:effectLst/>
                <a:latin typeface="+mn-lt"/>
                <a:ea typeface="+mn-ea"/>
                <a:cs typeface="+mn-cs"/>
              </a:rPr>
              <a:t>spatio</a:t>
            </a:r>
            <a:r>
              <a:rPr lang="en-US" sz="1200" kern="1200" dirty="0">
                <a:solidFill>
                  <a:schemeClr val="tx1"/>
                </a:solidFill>
                <a:effectLst/>
                <a:latin typeface="+mn-lt"/>
                <a:ea typeface="+mn-ea"/>
                <a:cs typeface="+mn-cs"/>
              </a:rPr>
              <a:t>-temporal action of the IS.  E.g. the ECM cannot be </a:t>
            </a:r>
            <a:r>
              <a:rPr lang="en-US" sz="1200" kern="1200" dirty="0" err="1">
                <a:solidFill>
                  <a:schemeClr val="tx1"/>
                </a:solidFill>
                <a:effectLst/>
                <a:latin typeface="+mn-lt"/>
                <a:ea typeface="+mn-ea"/>
                <a:cs typeface="+mn-cs"/>
              </a:rPr>
              <a:t>remodelled</a:t>
            </a:r>
            <a:r>
              <a:rPr lang="en-US" sz="1200" kern="1200" dirty="0">
                <a:solidFill>
                  <a:schemeClr val="tx1"/>
                </a:solidFill>
                <a:effectLst/>
                <a:latin typeface="+mn-lt"/>
                <a:ea typeface="+mn-ea"/>
                <a:cs typeface="+mn-cs"/>
              </a:rPr>
              <a:t> until there has been sufficient angiogenesis.  </a:t>
            </a:r>
            <a:endParaRPr lang="nl-NL" sz="1200" kern="1200" dirty="0">
              <a:solidFill>
                <a:schemeClr val="tx1"/>
              </a:solidFill>
              <a:effectLst/>
              <a:latin typeface="+mn-lt"/>
              <a:ea typeface="+mn-ea"/>
              <a:cs typeface="+mn-cs"/>
            </a:endParaRPr>
          </a:p>
          <a:p>
            <a:endParaRPr lang="nl-NL" dirty="0"/>
          </a:p>
          <a:p>
            <a:r>
              <a:rPr lang="en-US" sz="1200" kern="1200" dirty="0">
                <a:solidFill>
                  <a:schemeClr val="tx1"/>
                </a:solidFill>
                <a:effectLst/>
                <a:latin typeface="+mn-lt"/>
                <a:ea typeface="+mn-ea"/>
                <a:cs typeface="+mn-cs"/>
              </a:rPr>
              <a:t>suggests ATP and H202 may establish a pro-inflammatory permissive environment to potentiate the recruitment of immune cells into the inflamed tissue.  Some evidence that </a:t>
            </a:r>
            <a:r>
              <a:rPr lang="en-US" sz="1200" kern="1200" dirty="0" err="1">
                <a:solidFill>
                  <a:schemeClr val="tx1"/>
                </a:solidFill>
                <a:effectLst/>
                <a:latin typeface="+mn-lt"/>
                <a:ea typeface="+mn-ea"/>
                <a:cs typeface="+mn-cs"/>
              </a:rPr>
              <a:t>atp</a:t>
            </a:r>
            <a:r>
              <a:rPr lang="en-US" sz="1200" kern="1200" dirty="0">
                <a:solidFill>
                  <a:schemeClr val="tx1"/>
                </a:solidFill>
                <a:effectLst/>
                <a:latin typeface="+mn-lt"/>
                <a:ea typeface="+mn-ea"/>
                <a:cs typeface="+mn-cs"/>
              </a:rPr>
              <a:t> enhances response to attractant by generating a signal amplification loop </a:t>
            </a:r>
            <a:endParaRPr lang="nl-NL" dirty="0"/>
          </a:p>
        </p:txBody>
      </p:sp>
    </p:spTree>
    <p:extLst>
      <p:ext uri="{BB962C8B-B14F-4D97-AF65-F5344CB8AC3E}">
        <p14:creationId xmlns:p14="http://schemas.microsoft.com/office/powerpoint/2010/main" val="2644206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the best of our</a:t>
            </a:r>
          </a:p>
          <a:p>
            <a:r>
              <a:rPr lang="en-US" sz="1200" b="0" i="0" u="none" strike="noStrike" kern="1200" baseline="0" dirty="0">
                <a:solidFill>
                  <a:schemeClr val="tx1"/>
                </a:solidFill>
                <a:latin typeface="+mn-lt"/>
                <a:ea typeface="+mn-ea"/>
                <a:cs typeface="+mn-cs"/>
              </a:rPr>
              <a:t>knowledge this is the first numerical model of a complex innate</a:t>
            </a:r>
          </a:p>
          <a:p>
            <a:r>
              <a:rPr lang="en-US" sz="1200" b="0" i="0" u="none" strike="noStrike" kern="1200" baseline="0" dirty="0">
                <a:solidFill>
                  <a:schemeClr val="tx1"/>
                </a:solidFill>
                <a:latin typeface="+mn-lt"/>
                <a:ea typeface="+mn-ea"/>
                <a:cs typeface="+mn-cs"/>
              </a:rPr>
              <a:t>immune response that is quantitatively validated with clinical</a:t>
            </a:r>
          </a:p>
          <a:p>
            <a:r>
              <a:rPr lang="en-US" sz="1200" b="0" i="0" u="none" strike="noStrike" kern="1200" baseline="0" dirty="0">
                <a:solidFill>
                  <a:schemeClr val="tx1"/>
                </a:solidFill>
                <a:latin typeface="+mn-lt"/>
                <a:ea typeface="+mn-ea"/>
                <a:cs typeface="+mn-cs"/>
              </a:rPr>
              <a:t>data. Our work paves the way to a deeper understanding of the</a:t>
            </a:r>
          </a:p>
          <a:p>
            <a:r>
              <a:rPr lang="en-US" sz="1200" b="0" i="0" u="none" strike="noStrike" kern="1200" baseline="0" dirty="0">
                <a:solidFill>
                  <a:schemeClr val="tx1"/>
                </a:solidFill>
                <a:latin typeface="+mn-lt"/>
                <a:ea typeface="+mn-ea"/>
                <a:cs typeface="+mn-cs"/>
              </a:rPr>
              <a:t>immunological mechanisms underpinning this important</a:t>
            </a:r>
          </a:p>
          <a:p>
            <a:r>
              <a:rPr lang="nl-NL" sz="1200" b="0" i="0" u="none" strike="noStrike" kern="1200" baseline="0" dirty="0">
                <a:solidFill>
                  <a:schemeClr val="tx1"/>
                </a:solidFill>
                <a:latin typeface="+mn-lt"/>
                <a:ea typeface="+mn-ea"/>
                <a:cs typeface="+mn-cs"/>
              </a:rPr>
              <a:t>innate immune response to oxidative stress mediated</a:t>
            </a:r>
          </a:p>
          <a:p>
            <a:r>
              <a:rPr lang="nl-NL" sz="1200" b="0" i="0" u="none" strike="noStrike" kern="1200" baseline="0" dirty="0">
                <a:solidFill>
                  <a:schemeClr val="tx1"/>
                </a:solidFill>
                <a:latin typeface="+mn-lt"/>
                <a:ea typeface="+mn-ea"/>
                <a:cs typeface="+mn-cs"/>
              </a:rPr>
              <a:t>inflammation.</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15</a:t>
            </a:fld>
            <a:endParaRPr lang="nl-NL"/>
          </a:p>
        </p:txBody>
      </p:sp>
    </p:spTree>
    <p:extLst>
      <p:ext uri="{BB962C8B-B14F-4D97-AF65-F5344CB8AC3E}">
        <p14:creationId xmlns:p14="http://schemas.microsoft.com/office/powerpoint/2010/main" val="3605759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7EADACE-6C8D-4943-A90D-0AFB252C3D6A}"/>
              </a:ext>
            </a:extLst>
          </p:cNvPr>
          <p:cNvSpPr>
            <a:spLocks noGrp="1"/>
          </p:cNvSpPr>
          <p:nvPr>
            <p:ph type="body" idx="1"/>
          </p:nvPr>
        </p:nvSpPr>
        <p:spPr/>
        <p:txBody>
          <a:bodyPr/>
          <a:lstStyle/>
          <a:p>
            <a:r>
              <a:rPr lang="nl-NL" dirty="0"/>
              <a:t>Probelm of equation is that it doesnt take into account spatoi temproal</a:t>
            </a:r>
          </a:p>
          <a:p>
            <a:r>
              <a:rPr lang="nl-NL" dirty="0"/>
              <a:t>Agents as cells cytokines</a:t>
            </a:r>
          </a:p>
          <a:p>
            <a:endParaRPr lang="nl-NL" dirty="0"/>
          </a:p>
          <a:p>
            <a:r>
              <a:rPr lang="nl-NL" dirty="0"/>
              <a:t>Specific refer to cytokines and kinked it to collagen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21-6-2019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77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21-6-2019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98237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21-6-2019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3894514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21-6-2019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0372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125684-C550-4FD4-B350-720158561533}" type="datetimeFigureOut">
              <a:rPr lang="nl-NL" smtClean="0"/>
              <a:t>21-6-2019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6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125684-C550-4FD4-B350-720158561533}" type="datetimeFigureOut">
              <a:rPr lang="nl-NL" smtClean="0"/>
              <a:t>21-6-2019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0327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125684-C550-4FD4-B350-720158561533}" type="datetimeFigureOut">
              <a:rPr lang="nl-NL" smtClean="0"/>
              <a:t>21-6-2019</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78770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125684-C550-4FD4-B350-720158561533}" type="datetimeFigureOut">
              <a:rPr lang="nl-NL" smtClean="0"/>
              <a:t>21-6-2019</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1816683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125684-C550-4FD4-B350-720158561533}" type="datetimeFigureOut">
              <a:rPr lang="nl-NL" smtClean="0"/>
              <a:t>21-6-2019</a:t>
            </a:fld>
            <a:endParaRPr lang="nl-N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nl-NL"/>
          </a:p>
        </p:txBody>
      </p:sp>
      <p:sp>
        <p:nvSpPr>
          <p:cNvPr id="9" name="Slide Number Placeholder 8"/>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9447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125684-C550-4FD4-B350-720158561533}" type="datetimeFigureOut">
              <a:rPr lang="nl-NL" smtClean="0"/>
              <a:t>21-6-2019</a:t>
            </a:fld>
            <a:endParaRPr lang="nl-N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nl-N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FA90CF4-DBE5-4599-BC22-A53E302D6B92}" type="slidenum">
              <a:rPr lang="nl-NL" smtClean="0"/>
              <a:t>‹#›</a:t>
            </a:fld>
            <a:endParaRPr lang="nl-NL"/>
          </a:p>
        </p:txBody>
      </p:sp>
    </p:spTree>
    <p:extLst>
      <p:ext uri="{BB962C8B-B14F-4D97-AF65-F5344CB8AC3E}">
        <p14:creationId xmlns:p14="http://schemas.microsoft.com/office/powerpoint/2010/main" val="241807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125684-C550-4FD4-B350-720158561533}" type="datetimeFigureOut">
              <a:rPr lang="nl-NL" smtClean="0"/>
              <a:t>21-6-2019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4201416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125684-C550-4FD4-B350-720158561533}" type="datetimeFigureOut">
              <a:rPr lang="nl-NL" smtClean="0"/>
              <a:t>21-6-2019</a:t>
            </a:fld>
            <a:endParaRPr lang="nl-N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nl-N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FA90CF4-DBE5-4599-BC22-A53E302D6B92}" type="slidenum">
              <a:rPr lang="nl-NL" smtClean="0"/>
              <a:t>‹#›</a:t>
            </a:fld>
            <a:endParaRPr lang="nl-N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94387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1.bin"/><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592E-51E3-4966-942B-2ECDFA03D7BE}"/>
              </a:ext>
            </a:extLst>
          </p:cNvPr>
          <p:cNvSpPr>
            <a:spLocks noGrp="1"/>
          </p:cNvSpPr>
          <p:nvPr>
            <p:ph type="ctrTitle" idx="4294967295"/>
          </p:nvPr>
        </p:nvSpPr>
        <p:spPr>
          <a:xfrm>
            <a:off x="1066800" y="524941"/>
            <a:ext cx="10058400" cy="3565525"/>
          </a:xfrm>
        </p:spPr>
        <p:txBody>
          <a:bodyPr/>
          <a:lstStyle/>
          <a:p>
            <a:r>
              <a:rPr lang="nl-NL" b="1" dirty="0"/>
              <a:t>Modelling b</a:t>
            </a:r>
            <a:r>
              <a:rPr lang="nl-NL" sz="4800" b="1" dirty="0">
                <a:solidFill>
                  <a:schemeClr val="tx1">
                    <a:lumMod val="75000"/>
                    <a:lumOff val="25000"/>
                  </a:schemeClr>
                </a:solidFill>
              </a:rPr>
              <a:t>urn wound healing</a:t>
            </a:r>
          </a:p>
        </p:txBody>
      </p:sp>
      <p:sp>
        <p:nvSpPr>
          <p:cNvPr id="4" name="TextBox 3">
            <a:extLst>
              <a:ext uri="{FF2B5EF4-FFF2-40B4-BE49-F238E27FC236}">
                <a16:creationId xmlns:a16="http://schemas.microsoft.com/office/drawing/2014/main" id="{E9D258E2-84AB-4BC4-A3AE-65785729F8DA}"/>
              </a:ext>
            </a:extLst>
          </p:cNvPr>
          <p:cNvSpPr txBox="1"/>
          <p:nvPr/>
        </p:nvSpPr>
        <p:spPr>
          <a:xfrm>
            <a:off x="1166070" y="4665677"/>
            <a:ext cx="1569660" cy="923330"/>
          </a:xfrm>
          <a:prstGeom prst="rect">
            <a:avLst/>
          </a:prstGeom>
          <a:noFill/>
        </p:spPr>
        <p:txBody>
          <a:bodyPr wrap="none" rtlCol="0">
            <a:spAutoFit/>
          </a:bodyPr>
          <a:lstStyle/>
          <a:p>
            <a:r>
              <a:rPr lang="nl-NL" dirty="0">
                <a:solidFill>
                  <a:schemeClr val="bg2">
                    <a:lumMod val="50000"/>
                  </a:schemeClr>
                </a:solidFill>
              </a:rPr>
              <a:t>Mark de Boer	</a:t>
            </a:r>
          </a:p>
          <a:p>
            <a:r>
              <a:rPr lang="nl-NL" dirty="0">
                <a:solidFill>
                  <a:schemeClr val="bg2">
                    <a:lumMod val="50000"/>
                  </a:schemeClr>
                </a:solidFill>
              </a:rPr>
              <a:t>Ben Dickens</a:t>
            </a:r>
          </a:p>
          <a:p>
            <a:endParaRPr lang="nl-NL" dirty="0"/>
          </a:p>
        </p:txBody>
      </p:sp>
      <p:pic>
        <p:nvPicPr>
          <p:cNvPr id="3076" name="Picture 4" descr="Afbeeldingsresultaat voor computer systems">
            <a:extLst>
              <a:ext uri="{FF2B5EF4-FFF2-40B4-BE49-F238E27FC236}">
                <a16:creationId xmlns:a16="http://schemas.microsoft.com/office/drawing/2014/main" id="{5844EA76-C7CA-479A-B2BE-0FBB090F0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2338"/>
            <a:ext cx="12481494" cy="449333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163B53BC-941A-45E8-96B5-024760EA90C6}"/>
              </a:ext>
            </a:extLst>
          </p:cNvPr>
          <p:cNvCxnSpPr>
            <a:cxnSpLocks/>
          </p:cNvCxnSpPr>
          <p:nvPr/>
        </p:nvCxnSpPr>
        <p:spPr>
          <a:xfrm>
            <a:off x="1166070" y="4090466"/>
            <a:ext cx="7187516"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6612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E636786-0E9F-4415-888B-AD919C8ECE25}"/>
              </a:ext>
            </a:extLst>
          </p:cNvPr>
          <p:cNvGraphicFramePr>
            <a:graphicFrameLocks noGrp="1"/>
          </p:cNvGraphicFramePr>
          <p:nvPr>
            <p:extLst>
              <p:ext uri="{D42A27DB-BD31-4B8C-83A1-F6EECF244321}">
                <p14:modId xmlns:p14="http://schemas.microsoft.com/office/powerpoint/2010/main" val="964315805"/>
              </p:ext>
            </p:extLst>
          </p:nvPr>
        </p:nvGraphicFramePr>
        <p:xfrm>
          <a:off x="636998" y="760289"/>
          <a:ext cx="9787761" cy="5108700"/>
        </p:xfrm>
        <a:graphic>
          <a:graphicData uri="http://schemas.openxmlformats.org/drawingml/2006/table">
            <a:tbl>
              <a:tblPr firstRow="1" firstCol="1" bandRow="1">
                <a:tableStyleId>{5C22544A-7EE6-4342-B048-85BDC9FD1C3A}</a:tableStyleId>
              </a:tblPr>
              <a:tblGrid>
                <a:gridCol w="1532427">
                  <a:extLst>
                    <a:ext uri="{9D8B030D-6E8A-4147-A177-3AD203B41FA5}">
                      <a16:colId xmlns:a16="http://schemas.microsoft.com/office/drawing/2014/main" val="4228615381"/>
                    </a:ext>
                  </a:extLst>
                </a:gridCol>
                <a:gridCol w="1248018">
                  <a:extLst>
                    <a:ext uri="{9D8B030D-6E8A-4147-A177-3AD203B41FA5}">
                      <a16:colId xmlns:a16="http://schemas.microsoft.com/office/drawing/2014/main" val="1123286094"/>
                    </a:ext>
                  </a:extLst>
                </a:gridCol>
                <a:gridCol w="3167783">
                  <a:extLst>
                    <a:ext uri="{9D8B030D-6E8A-4147-A177-3AD203B41FA5}">
                      <a16:colId xmlns:a16="http://schemas.microsoft.com/office/drawing/2014/main" val="3149748980"/>
                    </a:ext>
                  </a:extLst>
                </a:gridCol>
                <a:gridCol w="3839533">
                  <a:extLst>
                    <a:ext uri="{9D8B030D-6E8A-4147-A177-3AD203B41FA5}">
                      <a16:colId xmlns:a16="http://schemas.microsoft.com/office/drawing/2014/main" val="1107916714"/>
                    </a:ext>
                  </a:extLst>
                </a:gridCol>
              </a:tblGrid>
              <a:tr h="434912">
                <a:tc>
                  <a:txBody>
                    <a:bodyPr/>
                    <a:lstStyle/>
                    <a:p>
                      <a:pPr>
                        <a:spcAft>
                          <a:spcPts val="0"/>
                        </a:spcAft>
                      </a:pPr>
                      <a:r>
                        <a:rPr lang="en-US" sz="1400" kern="150">
                          <a:effectLst/>
                        </a:rPr>
                        <a:t>Anti-inflammatory cytokines</a:t>
                      </a:r>
                      <a:endParaRPr lang="nl-NL" sz="1400" kern="150">
                        <a:effectLst/>
                        <a:latin typeface="Liberation Serif"/>
                        <a:ea typeface="AR PL SungtiL GB"/>
                        <a:cs typeface="Lohit Devanagari"/>
                      </a:endParaRPr>
                    </a:p>
                  </a:txBody>
                  <a:tcPr marL="64211" marR="64211" marT="0" marB="0"/>
                </a:tc>
                <a:tc>
                  <a:txBody>
                    <a:bodyPr/>
                    <a:lstStyle/>
                    <a:p>
                      <a:pPr>
                        <a:lnSpc>
                          <a:spcPct val="107000"/>
                        </a:lnSpc>
                        <a:spcAft>
                          <a:spcPts val="0"/>
                        </a:spcAft>
                      </a:pPr>
                      <a:r>
                        <a:rPr lang="en-US" sz="1100">
                          <a:effectLst/>
                        </a:rPr>
                        <a:t> </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4211" marR="64211" marT="0" marB="0"/>
                </a:tc>
                <a:tc>
                  <a:txBody>
                    <a:bodyPr/>
                    <a:lstStyle/>
                    <a:p>
                      <a:pPr>
                        <a:lnSpc>
                          <a:spcPct val="107000"/>
                        </a:lnSpc>
                        <a:spcAft>
                          <a:spcPts val="0"/>
                        </a:spcAft>
                      </a:pPr>
                      <a:r>
                        <a:rPr lang="en-US" sz="1100">
                          <a:effectLst/>
                        </a:rPr>
                        <a:t> </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4211" marR="64211" marT="0" marB="0"/>
                </a:tc>
                <a:tc>
                  <a:txBody>
                    <a:bodyPr/>
                    <a:lstStyle/>
                    <a:p>
                      <a:pPr>
                        <a:lnSpc>
                          <a:spcPct val="107000"/>
                        </a:lnSpc>
                        <a:spcAft>
                          <a:spcPts val="0"/>
                        </a:spcAft>
                      </a:pPr>
                      <a:r>
                        <a:rPr lang="en-US" sz="1100">
                          <a:effectLst/>
                        </a:rPr>
                        <a:t> </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4211" marR="64211" marT="0" marB="0"/>
                </a:tc>
                <a:extLst>
                  <a:ext uri="{0D108BD9-81ED-4DB2-BD59-A6C34878D82A}">
                    <a16:rowId xmlns:a16="http://schemas.microsoft.com/office/drawing/2014/main" val="590794241"/>
                  </a:ext>
                </a:extLst>
              </a:tr>
              <a:tr h="2336894">
                <a:tc>
                  <a:txBody>
                    <a:bodyPr/>
                    <a:lstStyle/>
                    <a:p>
                      <a:pPr>
                        <a:spcAft>
                          <a:spcPts val="0"/>
                        </a:spcAft>
                      </a:pPr>
                      <a:r>
                        <a:rPr lang="en-US" sz="1400" kern="150">
                          <a:effectLst/>
                        </a:rPr>
                        <a:t> IL-4 </a:t>
                      </a:r>
                      <a:endParaRPr lang="nl-NL" sz="1400" kern="150">
                        <a:effectLst/>
                      </a:endParaRPr>
                    </a:p>
                    <a:p>
                      <a:pPr>
                        <a:spcAft>
                          <a:spcPts val="0"/>
                        </a:spcAft>
                      </a:pPr>
                      <a:r>
                        <a:rPr lang="en-US" sz="1400" kern="150">
                          <a:effectLst/>
                        </a:rPr>
                        <a:t> </a:t>
                      </a:r>
                      <a:endParaRPr lang="nl-NL" sz="1400" kern="150">
                        <a:effectLst/>
                        <a:latin typeface="Liberation Serif"/>
                        <a:ea typeface="AR PL SungtiL GB"/>
                        <a:cs typeface="Lohit Devanagari"/>
                      </a:endParaRPr>
                    </a:p>
                  </a:txBody>
                  <a:tcPr marL="64211" marR="64211" marT="0" marB="0"/>
                </a:tc>
                <a:tc>
                  <a:txBody>
                    <a:bodyPr/>
                    <a:lstStyle/>
                    <a:p>
                      <a:pPr>
                        <a:lnSpc>
                          <a:spcPct val="107000"/>
                        </a:lnSpc>
                        <a:spcAft>
                          <a:spcPts val="0"/>
                        </a:spcAft>
                      </a:pPr>
                      <a:r>
                        <a:rPr lang="en-US" sz="1100">
                          <a:effectLst/>
                        </a:rPr>
                        <a:t>Inflammation</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4211" marR="64211" marT="0" marB="0"/>
                </a:tc>
                <a:tc>
                  <a:txBody>
                    <a:bodyPr/>
                    <a:lstStyle/>
                    <a:p>
                      <a:pPr marL="342900" lvl="0" indent="-342900">
                        <a:lnSpc>
                          <a:spcPct val="107000"/>
                        </a:lnSpc>
                        <a:spcAft>
                          <a:spcPts val="0"/>
                        </a:spcAft>
                        <a:buFont typeface="Symbol" panose="05050102010706020507" pitchFamily="18" charset="2"/>
                        <a:buChar char=""/>
                      </a:pPr>
                      <a:r>
                        <a:rPr lang="en-US" sz="1100">
                          <a:effectLst/>
                        </a:rPr>
                        <a:t>Initial producer unknown</a:t>
                      </a:r>
                      <a:endParaRPr lang="nl-NL" sz="1100">
                        <a:effectLst/>
                      </a:endParaRPr>
                    </a:p>
                    <a:p>
                      <a:pPr marL="342900" lvl="0" indent="-342900">
                        <a:lnSpc>
                          <a:spcPct val="107000"/>
                        </a:lnSpc>
                        <a:spcAft>
                          <a:spcPts val="0"/>
                        </a:spcAft>
                        <a:buFont typeface="Symbol" panose="05050102010706020507" pitchFamily="18" charset="2"/>
                        <a:buChar char=""/>
                      </a:pPr>
                      <a:r>
                        <a:rPr lang="en-US" sz="1100">
                          <a:effectLst/>
                        </a:rPr>
                        <a:t>TH2 cells (positive feedback)</a:t>
                      </a:r>
                      <a:endParaRPr lang="nl-NL" sz="1100">
                        <a:effectLst/>
                      </a:endParaRPr>
                    </a:p>
                    <a:p>
                      <a:pPr marL="228600">
                        <a:lnSpc>
                          <a:spcPct val="107000"/>
                        </a:lnSpc>
                        <a:spcAft>
                          <a:spcPts val="0"/>
                        </a:spcAft>
                      </a:pPr>
                      <a:r>
                        <a:rPr lang="en-US" sz="1100">
                          <a:effectLst/>
                        </a:rPr>
                        <a:t> </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4211" marR="64211" marT="0" marB="0"/>
                </a:tc>
                <a:tc>
                  <a:txBody>
                    <a:bodyPr/>
                    <a:lstStyle/>
                    <a:p>
                      <a:pPr marL="342900" lvl="0" indent="-342900">
                        <a:lnSpc>
                          <a:spcPct val="107000"/>
                        </a:lnSpc>
                        <a:spcAft>
                          <a:spcPts val="0"/>
                        </a:spcAft>
                        <a:buFont typeface="Symbol" panose="05050102010706020507" pitchFamily="18" charset="2"/>
                        <a:buChar char=""/>
                      </a:pPr>
                      <a:r>
                        <a:rPr lang="en-US" sz="1100">
                          <a:effectLst/>
                        </a:rPr>
                        <a:t>Promotes transition of TH0 cells to TH2 cells.</a:t>
                      </a:r>
                      <a:endParaRPr lang="nl-NL" sz="1100">
                        <a:effectLst/>
                      </a:endParaRPr>
                    </a:p>
                    <a:p>
                      <a:pPr marL="342900" lvl="0" indent="-342900">
                        <a:lnSpc>
                          <a:spcPct val="107000"/>
                        </a:lnSpc>
                        <a:spcAft>
                          <a:spcPts val="0"/>
                        </a:spcAft>
                        <a:buFont typeface="Symbol" panose="05050102010706020507" pitchFamily="18" charset="2"/>
                        <a:buChar char=""/>
                      </a:pPr>
                      <a:r>
                        <a:rPr lang="en-US" sz="1100">
                          <a:effectLst/>
                        </a:rPr>
                        <a:t>IL-4 decreases the production of Th1 cells, macrophages, IFN-gamma, and dendritic cell IL-12.</a:t>
                      </a:r>
                      <a:endParaRPr lang="nl-NL" sz="1100">
                        <a:effectLst/>
                      </a:endParaRPr>
                    </a:p>
                    <a:p>
                      <a:pPr marL="342900" lvl="0" indent="-342900">
                        <a:lnSpc>
                          <a:spcPct val="107000"/>
                        </a:lnSpc>
                        <a:spcAft>
                          <a:spcPts val="0"/>
                        </a:spcAft>
                        <a:buFont typeface="Symbol" panose="05050102010706020507" pitchFamily="18" charset="2"/>
                        <a:buChar char=""/>
                      </a:pPr>
                      <a:r>
                        <a:rPr lang="en-US" sz="1100">
                          <a:effectLst/>
                        </a:rPr>
                        <a:t>The presence of IL-4 in extravascular tissues promotes alternative activation of macrophages into M2 cells and inhibits classical activation of macrophages into M1 cells. An increase in repair macrophages (M2) is coupled with secretion of IL-10 and TGF-β that result in a diminution of pathological inflammation. Release of arginase, proline, polyaminases and TGF-β by the activated M2 cell is tied with wound repair and fibrosis</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4211" marR="64211" marT="0" marB="0"/>
                </a:tc>
                <a:extLst>
                  <a:ext uri="{0D108BD9-81ED-4DB2-BD59-A6C34878D82A}">
                    <a16:rowId xmlns:a16="http://schemas.microsoft.com/office/drawing/2014/main" val="1628358619"/>
                  </a:ext>
                </a:extLst>
              </a:tr>
              <a:tr h="2336894">
                <a:tc>
                  <a:txBody>
                    <a:bodyPr/>
                    <a:lstStyle/>
                    <a:p>
                      <a:pPr>
                        <a:spcAft>
                          <a:spcPts val="0"/>
                        </a:spcAft>
                      </a:pPr>
                      <a:r>
                        <a:rPr lang="en-US" sz="1400" kern="150">
                          <a:effectLst/>
                        </a:rPr>
                        <a:t>IL-10 </a:t>
                      </a:r>
                      <a:endParaRPr lang="nl-NL" sz="1400" kern="150">
                        <a:effectLst/>
                      </a:endParaRPr>
                    </a:p>
                    <a:p>
                      <a:pPr>
                        <a:spcAft>
                          <a:spcPts val="0"/>
                        </a:spcAft>
                      </a:pPr>
                      <a:r>
                        <a:rPr lang="en-US" sz="1400" kern="150">
                          <a:effectLst/>
                        </a:rPr>
                        <a:t> </a:t>
                      </a:r>
                      <a:endParaRPr lang="nl-NL" sz="1400" kern="150">
                        <a:effectLst/>
                        <a:latin typeface="Liberation Serif"/>
                        <a:ea typeface="AR PL SungtiL GB"/>
                        <a:cs typeface="Lohit Devanagari"/>
                      </a:endParaRPr>
                    </a:p>
                  </a:txBody>
                  <a:tcPr marL="64211" marR="64211" marT="0" marB="0"/>
                </a:tc>
                <a:tc>
                  <a:txBody>
                    <a:bodyPr/>
                    <a:lstStyle/>
                    <a:p>
                      <a:pPr>
                        <a:lnSpc>
                          <a:spcPct val="107000"/>
                        </a:lnSpc>
                        <a:spcAft>
                          <a:spcPts val="0"/>
                        </a:spcAft>
                      </a:pPr>
                      <a:r>
                        <a:rPr lang="en-US" sz="1100">
                          <a:effectLst/>
                        </a:rPr>
                        <a:t>Inflammation</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4211" marR="64211" marT="0" marB="0"/>
                </a:tc>
                <a:tc>
                  <a:txBody>
                    <a:bodyPr/>
                    <a:lstStyle/>
                    <a:p>
                      <a:pPr marL="342900" lvl="0" indent="-342900">
                        <a:lnSpc>
                          <a:spcPct val="107000"/>
                        </a:lnSpc>
                        <a:spcAft>
                          <a:spcPts val="0"/>
                        </a:spcAft>
                        <a:buFont typeface="Symbol" panose="05050102010706020507" pitchFamily="18" charset="2"/>
                        <a:buChar char=""/>
                      </a:pPr>
                      <a:r>
                        <a:rPr lang="en-US" sz="1100">
                          <a:effectLst/>
                        </a:rPr>
                        <a:t>Macrophages</a:t>
                      </a:r>
                      <a:endParaRPr lang="nl-NL" sz="1100">
                        <a:effectLst/>
                      </a:endParaRPr>
                    </a:p>
                    <a:p>
                      <a:pPr marL="342900" lvl="0" indent="-342900">
                        <a:lnSpc>
                          <a:spcPct val="107000"/>
                        </a:lnSpc>
                        <a:spcAft>
                          <a:spcPts val="0"/>
                        </a:spcAft>
                        <a:buFont typeface="Symbol" panose="05050102010706020507" pitchFamily="18" charset="2"/>
                        <a:buChar char=""/>
                      </a:pPr>
                      <a:r>
                        <a:rPr lang="en-US" sz="1100">
                          <a:effectLst/>
                        </a:rPr>
                        <a:t>TH2 cells</a:t>
                      </a:r>
                      <a:endParaRPr lang="nl-NL" sz="1100">
                        <a:effectLst/>
                      </a:endParaRPr>
                    </a:p>
                    <a:p>
                      <a:pPr>
                        <a:lnSpc>
                          <a:spcPct val="107000"/>
                        </a:lnSpc>
                        <a:spcAft>
                          <a:spcPts val="0"/>
                        </a:spcAft>
                      </a:pPr>
                      <a:r>
                        <a:rPr lang="en-US" sz="1100">
                          <a:effectLst/>
                        </a:rPr>
                        <a:t> </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4211" marR="64211" marT="0" marB="0"/>
                </a:tc>
                <a:tc>
                  <a:txBody>
                    <a:bodyPr/>
                    <a:lstStyle/>
                    <a:p>
                      <a:pPr marL="342900" lvl="0" indent="-342900">
                        <a:lnSpc>
                          <a:spcPct val="107000"/>
                        </a:lnSpc>
                        <a:spcAft>
                          <a:spcPts val="0"/>
                        </a:spcAft>
                        <a:buFont typeface="Symbol" panose="05050102010706020507" pitchFamily="18" charset="2"/>
                        <a:buChar char=""/>
                      </a:pPr>
                      <a:r>
                        <a:rPr lang="en-US" sz="1100" dirty="0">
                          <a:effectLst/>
                        </a:rPr>
                        <a:t>Inhibit activation of neutrophils and macrophages</a:t>
                      </a:r>
                      <a:endParaRPr lang="nl-NL" sz="1100" dirty="0">
                        <a:effectLst/>
                      </a:endParaRPr>
                    </a:p>
                    <a:p>
                      <a:pPr marL="342900" lvl="0" indent="-342900">
                        <a:lnSpc>
                          <a:spcPct val="107000"/>
                        </a:lnSpc>
                        <a:spcAft>
                          <a:spcPts val="0"/>
                        </a:spcAft>
                        <a:buFont typeface="Symbol" panose="05050102010706020507" pitchFamily="18" charset="2"/>
                        <a:buChar char=""/>
                      </a:pPr>
                      <a:r>
                        <a:rPr lang="en-US" sz="1100" dirty="0">
                          <a:effectLst/>
                        </a:rPr>
                        <a:t>Inhibit expression of TNF-α in neutrophils, macrophages and fibroblasts</a:t>
                      </a:r>
                      <a:endParaRPr lang="nl-NL" sz="1100" dirty="0">
                        <a:effectLst/>
                      </a:endParaRPr>
                    </a:p>
                    <a:p>
                      <a:pPr marL="342900" lvl="0" indent="-342900">
                        <a:lnSpc>
                          <a:spcPct val="107000"/>
                        </a:lnSpc>
                        <a:spcAft>
                          <a:spcPts val="0"/>
                        </a:spcAft>
                        <a:buFont typeface="Symbol" panose="05050102010706020507" pitchFamily="18" charset="2"/>
                        <a:buChar char=""/>
                      </a:pPr>
                      <a:r>
                        <a:rPr lang="en-US" sz="1100" dirty="0">
                          <a:effectLst/>
                        </a:rPr>
                        <a:t>Inhibit expression of IL-1β and IFN-γ in macrophages</a:t>
                      </a:r>
                      <a:endParaRPr lang="nl-NL" sz="1100" dirty="0">
                        <a:effectLst/>
                      </a:endParaRPr>
                    </a:p>
                    <a:p>
                      <a:pPr marL="342900" lvl="0" indent="-342900">
                        <a:lnSpc>
                          <a:spcPct val="107000"/>
                        </a:lnSpc>
                        <a:spcAft>
                          <a:spcPts val="0"/>
                        </a:spcAft>
                        <a:buFont typeface="Symbol" panose="05050102010706020507" pitchFamily="18" charset="2"/>
                        <a:buChar char=""/>
                      </a:pPr>
                      <a:r>
                        <a:rPr lang="en-US" sz="1100" dirty="0">
                          <a:effectLst/>
                        </a:rPr>
                        <a:t>Inhibit expressions of IL-6 and IL-8 in macrophages and fibroblasts</a:t>
                      </a:r>
                      <a:endParaRPr lang="nl-NL" sz="1100" dirty="0">
                        <a:effectLst/>
                      </a:endParaRPr>
                    </a:p>
                    <a:p>
                      <a:pPr marL="342900" lvl="0" indent="-342900">
                        <a:lnSpc>
                          <a:spcPct val="107000"/>
                        </a:lnSpc>
                        <a:spcAft>
                          <a:spcPts val="0"/>
                        </a:spcAft>
                        <a:buFont typeface="Symbol" panose="05050102010706020507" pitchFamily="18" charset="2"/>
                        <a:buChar char=""/>
                      </a:pPr>
                      <a:r>
                        <a:rPr lang="en-US" sz="1100" dirty="0">
                          <a:effectLst/>
                        </a:rPr>
                        <a:t>Stimulate expression of TGF-β in macrophages and fibroblasts</a:t>
                      </a:r>
                      <a:endParaRPr lang="nl-NL" sz="1100" dirty="0">
                        <a:effectLst/>
                      </a:endParaRPr>
                    </a:p>
                    <a:p>
                      <a:pPr marL="342900" lvl="0" indent="-342900">
                        <a:lnSpc>
                          <a:spcPct val="107000"/>
                        </a:lnSpc>
                        <a:spcAft>
                          <a:spcPts val="0"/>
                        </a:spcAft>
                        <a:buFont typeface="Symbol" panose="05050102010706020507" pitchFamily="18" charset="2"/>
                        <a:buChar char=""/>
                      </a:pPr>
                      <a:r>
                        <a:rPr lang="en-US" sz="1100" dirty="0">
                          <a:effectLst/>
                        </a:rPr>
                        <a:t>Stimulate expression of IL-10 in macrophages</a:t>
                      </a:r>
                      <a:endParaRPr lang="nl-NL" sz="1100" dirty="0">
                        <a:effectLst/>
                      </a:endParaRPr>
                    </a:p>
                    <a:p>
                      <a:pPr marL="342900" lvl="0" indent="-342900">
                        <a:lnSpc>
                          <a:spcPct val="107000"/>
                        </a:lnSpc>
                        <a:spcAft>
                          <a:spcPts val="0"/>
                        </a:spcAft>
                        <a:buFont typeface="Symbol" panose="05050102010706020507" pitchFamily="18" charset="2"/>
                        <a:buChar char=""/>
                      </a:pPr>
                      <a:r>
                        <a:rPr lang="en-US" sz="1100" dirty="0">
                          <a:effectLst/>
                        </a:rPr>
                        <a:t>Inhibit activated neutrophil survival (migration and apoptosis)</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4211" marR="64211" marT="0" marB="0"/>
                </a:tc>
                <a:extLst>
                  <a:ext uri="{0D108BD9-81ED-4DB2-BD59-A6C34878D82A}">
                    <a16:rowId xmlns:a16="http://schemas.microsoft.com/office/drawing/2014/main" val="534710589"/>
                  </a:ext>
                </a:extLst>
              </a:tr>
            </a:tbl>
          </a:graphicData>
        </a:graphic>
      </p:graphicFrame>
    </p:spTree>
    <p:extLst>
      <p:ext uri="{BB962C8B-B14F-4D97-AF65-F5344CB8AC3E}">
        <p14:creationId xmlns:p14="http://schemas.microsoft.com/office/powerpoint/2010/main" val="21498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EE3F45-BF96-4825-A630-23BF69194CC5}"/>
              </a:ext>
            </a:extLst>
          </p:cNvPr>
          <p:cNvSpPr txBox="1"/>
          <p:nvPr/>
        </p:nvSpPr>
        <p:spPr>
          <a:xfrm>
            <a:off x="604434" y="2882798"/>
            <a:ext cx="11267268" cy="3477875"/>
          </a:xfrm>
          <a:prstGeom prst="rect">
            <a:avLst/>
          </a:prstGeom>
          <a:noFill/>
        </p:spPr>
        <p:txBody>
          <a:bodyPr wrap="square" rtlCol="0">
            <a:spAutoFit/>
          </a:bodyPr>
          <a:lstStyle/>
          <a:p>
            <a:pPr algn="ctr"/>
            <a:r>
              <a:rPr lang="nl-NL" sz="4400" dirty="0"/>
              <a:t>Create a validated computational model of one or more stages of burn wound healing, that is linked to the HIIS model (co-evolution governed by exposure to blood supply). </a:t>
            </a:r>
          </a:p>
          <a:p>
            <a:pPr algn="ctr"/>
            <a:endParaRPr lang="nl-NL" sz="4400" dirty="0"/>
          </a:p>
        </p:txBody>
      </p:sp>
      <p:pic>
        <p:nvPicPr>
          <p:cNvPr id="7" name="Picture 6">
            <a:extLst>
              <a:ext uri="{FF2B5EF4-FFF2-40B4-BE49-F238E27FC236}">
                <a16:creationId xmlns:a16="http://schemas.microsoft.com/office/drawing/2014/main" id="{1516C830-9652-4FC3-BA18-42F16DACC1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1584" y="440040"/>
            <a:ext cx="1848832" cy="1848832"/>
          </a:xfrm>
          <a:prstGeom prst="rect">
            <a:avLst/>
          </a:prstGeom>
        </p:spPr>
      </p:pic>
      <p:cxnSp>
        <p:nvCxnSpPr>
          <p:cNvPr id="8" name="Straight Connector 7">
            <a:extLst>
              <a:ext uri="{FF2B5EF4-FFF2-40B4-BE49-F238E27FC236}">
                <a16:creationId xmlns:a16="http://schemas.microsoft.com/office/drawing/2014/main" id="{60E22CC6-EA77-48A4-AE62-A91870184C91}"/>
              </a:ext>
            </a:extLst>
          </p:cNvPr>
          <p:cNvCxnSpPr>
            <a:cxnSpLocks/>
          </p:cNvCxnSpPr>
          <p:nvPr/>
        </p:nvCxnSpPr>
        <p:spPr>
          <a:xfrm>
            <a:off x="5171584" y="2506456"/>
            <a:ext cx="1647353"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13375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055396" y="5227"/>
            <a:ext cx="10058400" cy="1449387"/>
          </a:xfrm>
        </p:spPr>
        <p:txBody>
          <a:bodyPr/>
          <a:lstStyle/>
          <a:p>
            <a:r>
              <a:rPr lang="nl-NL" b="1" dirty="0"/>
              <a:t>Previously built models</a:t>
            </a:r>
          </a:p>
        </p:txBody>
      </p:sp>
      <p:sp>
        <p:nvSpPr>
          <p:cNvPr id="3" name="Content Placeholder 2">
            <a:extLst>
              <a:ext uri="{FF2B5EF4-FFF2-40B4-BE49-F238E27FC236}">
                <a16:creationId xmlns:a16="http://schemas.microsoft.com/office/drawing/2014/main" id="{99BB7B7F-DCA0-4E51-A527-EDB1C886B943}"/>
              </a:ext>
            </a:extLst>
          </p:cNvPr>
          <p:cNvSpPr>
            <a:spLocks noGrp="1"/>
          </p:cNvSpPr>
          <p:nvPr>
            <p:ph idx="4294967295"/>
          </p:nvPr>
        </p:nvSpPr>
        <p:spPr>
          <a:xfrm>
            <a:off x="1809458" y="4243704"/>
            <a:ext cx="9304338" cy="2562225"/>
          </a:xfrm>
        </p:spPr>
        <p:txBody>
          <a:bodyPr>
            <a:normAutofit/>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nl-NL" dirty="0"/>
          </a:p>
          <a:p>
            <a:pPr>
              <a:buFont typeface="Arial" panose="020B0604020202020204" pitchFamily="34" charset="0"/>
              <a:buChar char="•"/>
            </a:pPr>
            <a:endParaRPr lang="nl-NL" dirty="0"/>
          </a:p>
        </p:txBody>
      </p:sp>
      <p:pic>
        <p:nvPicPr>
          <p:cNvPr id="6" name="Picture 5">
            <a:extLst>
              <a:ext uri="{FF2B5EF4-FFF2-40B4-BE49-F238E27FC236}">
                <a16:creationId xmlns:a16="http://schemas.microsoft.com/office/drawing/2014/main" id="{B649655D-0D13-4A36-AE32-688914EC4D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5203" y="4321542"/>
            <a:ext cx="1077186" cy="1077186"/>
          </a:xfrm>
          <a:prstGeom prst="rect">
            <a:avLst/>
          </a:prstGeom>
        </p:spPr>
      </p:pic>
      <p:sp>
        <p:nvSpPr>
          <p:cNvPr id="7" name="TextBox 6">
            <a:extLst>
              <a:ext uri="{FF2B5EF4-FFF2-40B4-BE49-F238E27FC236}">
                <a16:creationId xmlns:a16="http://schemas.microsoft.com/office/drawing/2014/main" id="{ABAE27EF-2C3E-4F02-9930-2391AD343157}"/>
              </a:ext>
            </a:extLst>
          </p:cNvPr>
          <p:cNvSpPr txBox="1"/>
          <p:nvPr/>
        </p:nvSpPr>
        <p:spPr>
          <a:xfrm>
            <a:off x="2224125" y="2218226"/>
            <a:ext cx="5262979" cy="707886"/>
          </a:xfrm>
          <a:prstGeom prst="rect">
            <a:avLst/>
          </a:prstGeom>
          <a:noFill/>
        </p:spPr>
        <p:txBody>
          <a:bodyPr wrap="none" rtlCol="0">
            <a:spAutoFit/>
          </a:bodyPr>
          <a:lstStyle/>
          <a:p>
            <a:r>
              <a:rPr lang="en-US" sz="2000" dirty="0"/>
              <a:t>Dynamic computational frameworks simulating </a:t>
            </a:r>
          </a:p>
          <a:p>
            <a:r>
              <a:rPr lang="en-US" sz="2000" b="1" dirty="0"/>
              <a:t>separate </a:t>
            </a:r>
            <a:r>
              <a:rPr lang="en-US" sz="2000" dirty="0"/>
              <a:t>burn/cutaneous wound healing </a:t>
            </a:r>
            <a:r>
              <a:rPr lang="en-US" sz="2000" b="1" dirty="0"/>
              <a:t>stages:</a:t>
            </a:r>
            <a:endParaRPr lang="nl-NL" sz="2000" dirty="0"/>
          </a:p>
        </p:txBody>
      </p:sp>
      <p:pic>
        <p:nvPicPr>
          <p:cNvPr id="11" name="Picture 10">
            <a:extLst>
              <a:ext uri="{FF2B5EF4-FFF2-40B4-BE49-F238E27FC236}">
                <a16:creationId xmlns:a16="http://schemas.microsoft.com/office/drawing/2014/main" id="{E860AFE9-02D6-411B-8F53-9B7450AAC7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609" y="1966887"/>
            <a:ext cx="1294817" cy="1294817"/>
          </a:xfrm>
          <a:prstGeom prst="rect">
            <a:avLst/>
          </a:prstGeom>
        </p:spPr>
      </p:pic>
      <p:sp>
        <p:nvSpPr>
          <p:cNvPr id="12" name="TextBox 11">
            <a:extLst>
              <a:ext uri="{FF2B5EF4-FFF2-40B4-BE49-F238E27FC236}">
                <a16:creationId xmlns:a16="http://schemas.microsoft.com/office/drawing/2014/main" id="{1706E686-3FAC-4375-9F3C-3259F4BE8910}"/>
              </a:ext>
            </a:extLst>
          </p:cNvPr>
          <p:cNvSpPr txBox="1"/>
          <p:nvPr/>
        </p:nvSpPr>
        <p:spPr>
          <a:xfrm>
            <a:off x="4287169" y="4517145"/>
            <a:ext cx="6826627" cy="1015663"/>
          </a:xfrm>
          <a:prstGeom prst="rect">
            <a:avLst/>
          </a:prstGeom>
          <a:noFill/>
        </p:spPr>
        <p:txBody>
          <a:bodyPr wrap="square" rtlCol="0">
            <a:spAutoFit/>
          </a:bodyPr>
          <a:lstStyle/>
          <a:p>
            <a:r>
              <a:rPr lang="en-US" sz="2000" dirty="0"/>
              <a:t>Dynamic computational Alkaline Phosphatase (AP) related </a:t>
            </a:r>
            <a:r>
              <a:rPr lang="en-US" sz="2000" b="1" dirty="0"/>
              <a:t>innate immune system </a:t>
            </a:r>
            <a:r>
              <a:rPr lang="en-US" sz="2000" dirty="0"/>
              <a:t>model.  </a:t>
            </a:r>
          </a:p>
          <a:p>
            <a:endParaRPr lang="nl-NL" sz="2000"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055396" y="1454614"/>
            <a:ext cx="558546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a:extLst>
              <a:ext uri="{FF2B5EF4-FFF2-40B4-BE49-F238E27FC236}">
                <a16:creationId xmlns:a16="http://schemas.microsoft.com/office/drawing/2014/main" id="{E300C629-60FE-4BC5-A445-C68D3F91A67A}"/>
              </a:ext>
            </a:extLst>
          </p:cNvPr>
          <p:cNvCxnSpPr>
            <a:cxnSpLocks/>
          </p:cNvCxnSpPr>
          <p:nvPr/>
        </p:nvCxnSpPr>
        <p:spPr>
          <a:xfrm>
            <a:off x="675368" y="3429000"/>
            <a:ext cx="118329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a:extLst>
              <a:ext uri="{FF2B5EF4-FFF2-40B4-BE49-F238E27FC236}">
                <a16:creationId xmlns:a16="http://schemas.microsoft.com/office/drawing/2014/main" id="{938E937D-1E5B-49EE-9EE4-E80DCE2C065E}"/>
              </a:ext>
            </a:extLst>
          </p:cNvPr>
          <p:cNvCxnSpPr>
            <a:cxnSpLocks/>
          </p:cNvCxnSpPr>
          <p:nvPr/>
        </p:nvCxnSpPr>
        <p:spPr>
          <a:xfrm>
            <a:off x="10575203" y="5537639"/>
            <a:ext cx="1183298" cy="0"/>
          </a:xfrm>
          <a:prstGeom prst="line">
            <a:avLst/>
          </a:prstGeom>
        </p:spPr>
        <p:style>
          <a:lnRef idx="3">
            <a:schemeClr val="accent2"/>
          </a:lnRef>
          <a:fillRef idx="0">
            <a:schemeClr val="accent2"/>
          </a:fillRef>
          <a:effectRef idx="2">
            <a:schemeClr val="accent2"/>
          </a:effectRef>
          <a:fontRef idx="minor">
            <a:schemeClr val="tx1"/>
          </a:fontRef>
        </p:style>
      </p:cxnSp>
      <p:sp>
        <p:nvSpPr>
          <p:cNvPr id="4" name="TextBox 3">
            <a:extLst>
              <a:ext uri="{FF2B5EF4-FFF2-40B4-BE49-F238E27FC236}">
                <a16:creationId xmlns:a16="http://schemas.microsoft.com/office/drawing/2014/main" id="{B98654FE-6660-490B-BADE-641FD4A8CE51}"/>
              </a:ext>
            </a:extLst>
          </p:cNvPr>
          <p:cNvSpPr txBox="1"/>
          <p:nvPr/>
        </p:nvSpPr>
        <p:spPr>
          <a:xfrm>
            <a:off x="7388679" y="2515192"/>
            <a:ext cx="3468211" cy="1292662"/>
          </a:xfrm>
          <a:prstGeom prst="rect">
            <a:avLst/>
          </a:prstGeom>
          <a:noFill/>
        </p:spPr>
        <p:txBody>
          <a:bodyPr wrap="square" rtlCol="0">
            <a:spAutoFit/>
          </a:bodyPr>
          <a:lstStyle/>
          <a:p>
            <a:pPr marL="342900" indent="-342900">
              <a:buFont typeface="+mj-lt"/>
              <a:buAutoNum type="arabicPeriod"/>
            </a:pPr>
            <a:r>
              <a:rPr lang="en-US" sz="2000" b="1" dirty="0"/>
              <a:t>Inflammation</a:t>
            </a:r>
          </a:p>
          <a:p>
            <a:pPr marL="342900" indent="-342900">
              <a:buFont typeface="+mj-lt"/>
              <a:buAutoNum type="arabicPeriod"/>
            </a:pPr>
            <a:r>
              <a:rPr lang="en-US" sz="2000" b="1" dirty="0"/>
              <a:t>Contraction/Remodeling</a:t>
            </a:r>
          </a:p>
          <a:p>
            <a:pPr marL="342900" indent="-342900">
              <a:buFont typeface="+mj-lt"/>
              <a:buAutoNum type="arabicPeriod"/>
            </a:pPr>
            <a:r>
              <a:rPr lang="en-US" sz="2000" b="1" dirty="0"/>
              <a:t>Angiogenesis</a:t>
            </a:r>
          </a:p>
          <a:p>
            <a:endParaRPr lang="nl-NL" dirty="0"/>
          </a:p>
        </p:txBody>
      </p:sp>
    </p:spTree>
    <p:extLst>
      <p:ext uri="{BB962C8B-B14F-4D97-AF65-F5344CB8AC3E}">
        <p14:creationId xmlns:p14="http://schemas.microsoft.com/office/powerpoint/2010/main" val="3324328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078C245C-6464-4CB7-82D0-9198132BBF32}"/>
              </a:ext>
            </a:extLst>
          </p:cNvPr>
          <p:cNvCxnSpPr/>
          <p:nvPr/>
        </p:nvCxnSpPr>
        <p:spPr>
          <a:xfrm>
            <a:off x="923925" y="3114675"/>
            <a:ext cx="996315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9D34E041-A700-4F5F-85D3-A3DC9ED52F8E}"/>
              </a:ext>
            </a:extLst>
          </p:cNvPr>
          <p:cNvCxnSpPr>
            <a:cxnSpLocks/>
          </p:cNvCxnSpPr>
          <p:nvPr/>
        </p:nvCxnSpPr>
        <p:spPr>
          <a:xfrm>
            <a:off x="4294014" y="3114674"/>
            <a:ext cx="0" cy="7524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822476B4-2D68-4778-B944-9FE16FEFC379}"/>
              </a:ext>
            </a:extLst>
          </p:cNvPr>
          <p:cNvCxnSpPr>
            <a:cxnSpLocks/>
          </p:cNvCxnSpPr>
          <p:nvPr/>
        </p:nvCxnSpPr>
        <p:spPr>
          <a:xfrm>
            <a:off x="8216265" y="3130550"/>
            <a:ext cx="0" cy="7524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7AD4AB80-75AD-48C9-AEA6-A27F46A9C26A}"/>
              </a:ext>
            </a:extLst>
          </p:cNvPr>
          <p:cNvCxnSpPr>
            <a:cxnSpLocks/>
          </p:cNvCxnSpPr>
          <p:nvPr/>
        </p:nvCxnSpPr>
        <p:spPr>
          <a:xfrm>
            <a:off x="1104900" y="3114674"/>
            <a:ext cx="0" cy="7137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71F0BF00-3904-4C16-853A-2773C5888232}"/>
              </a:ext>
            </a:extLst>
          </p:cNvPr>
          <p:cNvCxnSpPr>
            <a:cxnSpLocks/>
          </p:cNvCxnSpPr>
          <p:nvPr/>
        </p:nvCxnSpPr>
        <p:spPr>
          <a:xfrm flipH="1">
            <a:off x="9772650" y="3130550"/>
            <a:ext cx="3175" cy="1212850"/>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FCF468F0-E162-49C8-BA68-1041E0761208}"/>
              </a:ext>
            </a:extLst>
          </p:cNvPr>
          <p:cNvSpPr txBox="1"/>
          <p:nvPr/>
        </p:nvSpPr>
        <p:spPr>
          <a:xfrm>
            <a:off x="9153162" y="4441431"/>
            <a:ext cx="2695574" cy="1477328"/>
          </a:xfrm>
          <a:prstGeom prst="rect">
            <a:avLst/>
          </a:prstGeom>
          <a:noFill/>
        </p:spPr>
        <p:txBody>
          <a:bodyPr wrap="square" rtlCol="0">
            <a:spAutoFit/>
          </a:bodyPr>
          <a:lstStyle/>
          <a:p>
            <a:r>
              <a:rPr lang="en-US" b="1" i="1" dirty="0" err="1"/>
              <a:t>Sloot</a:t>
            </a:r>
            <a:r>
              <a:rPr lang="en-US" b="1" i="1" dirty="0"/>
              <a:t> et al. ~</a:t>
            </a:r>
            <a:endParaRPr lang="en-US" b="1" i="1" dirty="0">
              <a:solidFill>
                <a:srgbClr val="00B050"/>
              </a:solidFill>
            </a:endParaRPr>
          </a:p>
          <a:p>
            <a:r>
              <a:rPr lang="en-US" dirty="0">
                <a:solidFill>
                  <a:srgbClr val="00B050"/>
                </a:solidFill>
              </a:rPr>
              <a:t>Alkaline </a:t>
            </a:r>
            <a:r>
              <a:rPr lang="en-US" dirty="0" err="1">
                <a:solidFill>
                  <a:srgbClr val="00B050"/>
                </a:solidFill>
              </a:rPr>
              <a:t>Phospatase</a:t>
            </a:r>
            <a:r>
              <a:rPr lang="en-US" dirty="0">
                <a:solidFill>
                  <a:srgbClr val="00B050"/>
                </a:solidFill>
              </a:rPr>
              <a:t> </a:t>
            </a:r>
            <a:r>
              <a:rPr lang="en-US" dirty="0"/>
              <a:t>and it’s role in the Immune System</a:t>
            </a:r>
          </a:p>
          <a:p>
            <a:endParaRPr lang="nl-NL" dirty="0"/>
          </a:p>
        </p:txBody>
      </p:sp>
      <p:sp>
        <p:nvSpPr>
          <p:cNvPr id="24" name="TextBox 23">
            <a:extLst>
              <a:ext uri="{FF2B5EF4-FFF2-40B4-BE49-F238E27FC236}">
                <a16:creationId xmlns:a16="http://schemas.microsoft.com/office/drawing/2014/main" id="{2C8B8D25-8BF3-4BAF-B3D2-E880DDE347AD}"/>
              </a:ext>
            </a:extLst>
          </p:cNvPr>
          <p:cNvSpPr txBox="1"/>
          <p:nvPr/>
        </p:nvSpPr>
        <p:spPr>
          <a:xfrm>
            <a:off x="9772650" y="3136900"/>
            <a:ext cx="752474" cy="307777"/>
          </a:xfrm>
          <a:prstGeom prst="rect">
            <a:avLst/>
          </a:prstGeom>
          <a:noFill/>
        </p:spPr>
        <p:txBody>
          <a:bodyPr wrap="square" rtlCol="0">
            <a:spAutoFit/>
          </a:bodyPr>
          <a:lstStyle/>
          <a:p>
            <a:r>
              <a:rPr lang="en-US" sz="1400" b="1" i="1" dirty="0"/>
              <a:t>2018</a:t>
            </a:r>
          </a:p>
        </p:txBody>
      </p:sp>
      <p:sp>
        <p:nvSpPr>
          <p:cNvPr id="25" name="Rectangle 24">
            <a:extLst>
              <a:ext uri="{FF2B5EF4-FFF2-40B4-BE49-F238E27FC236}">
                <a16:creationId xmlns:a16="http://schemas.microsoft.com/office/drawing/2014/main" id="{F8A373A3-0A1B-4CB1-9692-85803FDC991E}"/>
              </a:ext>
            </a:extLst>
          </p:cNvPr>
          <p:cNvSpPr/>
          <p:nvPr/>
        </p:nvSpPr>
        <p:spPr>
          <a:xfrm>
            <a:off x="3216276" y="4005165"/>
            <a:ext cx="2689224" cy="1200329"/>
          </a:xfrm>
          <a:prstGeom prst="rect">
            <a:avLst/>
          </a:prstGeom>
          <a:ln>
            <a:solidFill>
              <a:schemeClr val="accent2"/>
            </a:solidFill>
          </a:ln>
        </p:spPr>
        <p:txBody>
          <a:bodyPr wrap="square">
            <a:spAutoFit/>
          </a:bodyPr>
          <a:lstStyle/>
          <a:p>
            <a:r>
              <a:rPr lang="en-US" b="1" i="1" dirty="0" err="1"/>
              <a:t>Ziraldo</a:t>
            </a:r>
            <a:r>
              <a:rPr lang="en-US" b="1" i="1" dirty="0"/>
              <a:t> et al. ~</a:t>
            </a:r>
          </a:p>
          <a:p>
            <a:r>
              <a:rPr lang="en-US" dirty="0"/>
              <a:t>Computational Modeling of Inflammation and Wound Healing </a:t>
            </a:r>
            <a:endParaRPr lang="nl-NL" dirty="0"/>
          </a:p>
        </p:txBody>
      </p:sp>
      <p:sp>
        <p:nvSpPr>
          <p:cNvPr id="26" name="TextBox 25">
            <a:extLst>
              <a:ext uri="{FF2B5EF4-FFF2-40B4-BE49-F238E27FC236}">
                <a16:creationId xmlns:a16="http://schemas.microsoft.com/office/drawing/2014/main" id="{0BF22220-7F47-4E51-85C5-65DDFF4A156D}"/>
              </a:ext>
            </a:extLst>
          </p:cNvPr>
          <p:cNvSpPr txBox="1"/>
          <p:nvPr/>
        </p:nvSpPr>
        <p:spPr>
          <a:xfrm>
            <a:off x="1119188" y="3143408"/>
            <a:ext cx="752474" cy="307777"/>
          </a:xfrm>
          <a:prstGeom prst="rect">
            <a:avLst/>
          </a:prstGeom>
          <a:noFill/>
        </p:spPr>
        <p:txBody>
          <a:bodyPr wrap="square" rtlCol="0">
            <a:spAutoFit/>
          </a:bodyPr>
          <a:lstStyle/>
          <a:p>
            <a:r>
              <a:rPr lang="en-US" sz="1400" b="1" i="1" dirty="0"/>
              <a:t>2007</a:t>
            </a:r>
          </a:p>
        </p:txBody>
      </p:sp>
      <p:sp>
        <p:nvSpPr>
          <p:cNvPr id="27" name="Rectangle 26">
            <a:extLst>
              <a:ext uri="{FF2B5EF4-FFF2-40B4-BE49-F238E27FC236}">
                <a16:creationId xmlns:a16="http://schemas.microsoft.com/office/drawing/2014/main" id="{BCE488F9-96B5-4748-A080-2F43FF8B1E5F}"/>
              </a:ext>
            </a:extLst>
          </p:cNvPr>
          <p:cNvSpPr/>
          <p:nvPr/>
        </p:nvSpPr>
        <p:spPr>
          <a:xfrm>
            <a:off x="8937871" y="550920"/>
            <a:ext cx="2910865" cy="923330"/>
          </a:xfrm>
          <a:prstGeom prst="rect">
            <a:avLst/>
          </a:prstGeom>
          <a:ln w="12700">
            <a:solidFill>
              <a:schemeClr val="accent2"/>
            </a:solidFill>
          </a:ln>
          <a:effectLst/>
        </p:spPr>
        <p:txBody>
          <a:bodyPr wrap="square">
            <a:spAutoFit/>
          </a:bodyPr>
          <a:lstStyle/>
          <a:p>
            <a:r>
              <a:rPr lang="en-US" b="1" i="1" dirty="0"/>
              <a:t>Boon et al. ~</a:t>
            </a:r>
          </a:p>
          <a:p>
            <a:r>
              <a:rPr lang="en-US" dirty="0"/>
              <a:t>A multi-agent cell-based model for wound contraction</a:t>
            </a:r>
            <a:endParaRPr lang="nl-NL" dirty="0"/>
          </a:p>
        </p:txBody>
      </p:sp>
      <p:sp>
        <p:nvSpPr>
          <p:cNvPr id="28" name="TextBox 27">
            <a:extLst>
              <a:ext uri="{FF2B5EF4-FFF2-40B4-BE49-F238E27FC236}">
                <a16:creationId xmlns:a16="http://schemas.microsoft.com/office/drawing/2014/main" id="{1A4E3BAE-3E6D-446A-8C38-FFE56C49FB8F}"/>
              </a:ext>
            </a:extLst>
          </p:cNvPr>
          <p:cNvSpPr txBox="1"/>
          <p:nvPr/>
        </p:nvSpPr>
        <p:spPr>
          <a:xfrm>
            <a:off x="7368827" y="2806897"/>
            <a:ext cx="752474" cy="307777"/>
          </a:xfrm>
          <a:prstGeom prst="rect">
            <a:avLst/>
          </a:prstGeom>
          <a:noFill/>
        </p:spPr>
        <p:txBody>
          <a:bodyPr wrap="square" rtlCol="0">
            <a:spAutoFit/>
          </a:bodyPr>
          <a:lstStyle/>
          <a:p>
            <a:r>
              <a:rPr lang="en-US" sz="1400" b="1" i="1" dirty="0"/>
              <a:t>2016</a:t>
            </a:r>
          </a:p>
        </p:txBody>
      </p:sp>
      <p:sp>
        <p:nvSpPr>
          <p:cNvPr id="29" name="Rectangle 28">
            <a:extLst>
              <a:ext uri="{FF2B5EF4-FFF2-40B4-BE49-F238E27FC236}">
                <a16:creationId xmlns:a16="http://schemas.microsoft.com/office/drawing/2014/main" id="{ACE00BD8-A1CD-412D-AE2B-2F258C89EBCD}"/>
              </a:ext>
            </a:extLst>
          </p:cNvPr>
          <p:cNvSpPr/>
          <p:nvPr/>
        </p:nvSpPr>
        <p:spPr>
          <a:xfrm>
            <a:off x="6258293" y="3918067"/>
            <a:ext cx="2834068" cy="1200329"/>
          </a:xfrm>
          <a:prstGeom prst="rect">
            <a:avLst/>
          </a:prstGeom>
          <a:ln>
            <a:solidFill>
              <a:schemeClr val="accent2"/>
            </a:solidFill>
          </a:ln>
        </p:spPr>
        <p:txBody>
          <a:bodyPr wrap="square">
            <a:spAutoFit/>
          </a:bodyPr>
          <a:lstStyle/>
          <a:p>
            <a:r>
              <a:rPr lang="en-US" b="1" i="1" dirty="0" err="1"/>
              <a:t>Tepole</a:t>
            </a:r>
            <a:r>
              <a:rPr lang="en-US" b="1" i="1" dirty="0"/>
              <a:t> et al. ~</a:t>
            </a:r>
          </a:p>
          <a:p>
            <a:r>
              <a:rPr lang="en-US" dirty="0"/>
              <a:t>Computational systems mechanobiology of Wound Healing</a:t>
            </a:r>
            <a:endParaRPr lang="nl-NL" dirty="0"/>
          </a:p>
        </p:txBody>
      </p:sp>
      <p:sp>
        <p:nvSpPr>
          <p:cNvPr id="30" name="TextBox 29">
            <a:extLst>
              <a:ext uri="{FF2B5EF4-FFF2-40B4-BE49-F238E27FC236}">
                <a16:creationId xmlns:a16="http://schemas.microsoft.com/office/drawing/2014/main" id="{CDF7E4AC-F3BF-409F-A9D4-3A7B138F7566}"/>
              </a:ext>
            </a:extLst>
          </p:cNvPr>
          <p:cNvSpPr txBox="1"/>
          <p:nvPr/>
        </p:nvSpPr>
        <p:spPr>
          <a:xfrm>
            <a:off x="8239127" y="3136900"/>
            <a:ext cx="752474" cy="307777"/>
          </a:xfrm>
          <a:prstGeom prst="rect">
            <a:avLst/>
          </a:prstGeom>
          <a:noFill/>
        </p:spPr>
        <p:txBody>
          <a:bodyPr wrap="square" rtlCol="0">
            <a:spAutoFit/>
          </a:bodyPr>
          <a:lstStyle/>
          <a:p>
            <a:r>
              <a:rPr lang="en-US" sz="1400" b="1" i="1" dirty="0"/>
              <a:t>2017</a:t>
            </a:r>
          </a:p>
        </p:txBody>
      </p:sp>
      <p:sp>
        <p:nvSpPr>
          <p:cNvPr id="33" name="Rectangle 32">
            <a:extLst>
              <a:ext uri="{FF2B5EF4-FFF2-40B4-BE49-F238E27FC236}">
                <a16:creationId xmlns:a16="http://schemas.microsoft.com/office/drawing/2014/main" id="{5F4F2093-0EFE-4347-8CBF-F049B476017E}"/>
              </a:ext>
            </a:extLst>
          </p:cNvPr>
          <p:cNvSpPr/>
          <p:nvPr/>
        </p:nvSpPr>
        <p:spPr>
          <a:xfrm>
            <a:off x="343264" y="3918067"/>
            <a:ext cx="2562225" cy="1200329"/>
          </a:xfrm>
          <a:prstGeom prst="rect">
            <a:avLst/>
          </a:prstGeom>
        </p:spPr>
        <p:txBody>
          <a:bodyPr wrap="square">
            <a:spAutoFit/>
          </a:bodyPr>
          <a:lstStyle/>
          <a:p>
            <a:r>
              <a:rPr lang="en-US" b="1" i="1" dirty="0"/>
              <a:t>Mi et al. ~</a:t>
            </a:r>
          </a:p>
          <a:p>
            <a:r>
              <a:rPr lang="en-US" dirty="0"/>
              <a:t>Agent-based model of inflammation and wound healing</a:t>
            </a:r>
            <a:endParaRPr lang="nl-NL" dirty="0"/>
          </a:p>
        </p:txBody>
      </p:sp>
      <p:sp>
        <p:nvSpPr>
          <p:cNvPr id="34" name="TextBox 33">
            <a:extLst>
              <a:ext uri="{FF2B5EF4-FFF2-40B4-BE49-F238E27FC236}">
                <a16:creationId xmlns:a16="http://schemas.microsoft.com/office/drawing/2014/main" id="{3EC43B72-43EE-497C-A5FA-8C4DC27F4DEF}"/>
              </a:ext>
            </a:extLst>
          </p:cNvPr>
          <p:cNvSpPr txBox="1"/>
          <p:nvPr/>
        </p:nvSpPr>
        <p:spPr>
          <a:xfrm>
            <a:off x="4294014" y="3114674"/>
            <a:ext cx="752474" cy="307777"/>
          </a:xfrm>
          <a:prstGeom prst="rect">
            <a:avLst/>
          </a:prstGeom>
          <a:noFill/>
        </p:spPr>
        <p:txBody>
          <a:bodyPr wrap="square" rtlCol="0">
            <a:spAutoFit/>
          </a:bodyPr>
          <a:lstStyle/>
          <a:p>
            <a:r>
              <a:rPr lang="en-US" sz="1400" b="1" i="1" dirty="0"/>
              <a:t>2013</a:t>
            </a:r>
          </a:p>
        </p:txBody>
      </p:sp>
      <p:sp>
        <p:nvSpPr>
          <p:cNvPr id="35" name="Rectangle 34">
            <a:extLst>
              <a:ext uri="{FF2B5EF4-FFF2-40B4-BE49-F238E27FC236}">
                <a16:creationId xmlns:a16="http://schemas.microsoft.com/office/drawing/2014/main" id="{A03752A3-6597-4478-9AD8-5AD7D08606FC}"/>
              </a:ext>
            </a:extLst>
          </p:cNvPr>
          <p:cNvSpPr/>
          <p:nvPr/>
        </p:nvSpPr>
        <p:spPr>
          <a:xfrm>
            <a:off x="2811499" y="206796"/>
            <a:ext cx="2682235" cy="1477328"/>
          </a:xfrm>
          <a:prstGeom prst="rect">
            <a:avLst/>
          </a:prstGeom>
        </p:spPr>
        <p:txBody>
          <a:bodyPr wrap="square">
            <a:spAutoFit/>
          </a:bodyPr>
          <a:lstStyle/>
          <a:p>
            <a:r>
              <a:rPr lang="nl-NL" b="1" i="1" dirty="0"/>
              <a:t>Tepole et al. ~</a:t>
            </a:r>
          </a:p>
          <a:p>
            <a:r>
              <a:rPr lang="nl-NL" dirty="0"/>
              <a:t>Computational modeling of chemo-bio-mechanical</a:t>
            </a:r>
          </a:p>
          <a:p>
            <a:r>
              <a:rPr lang="nl-NL" dirty="0"/>
              <a:t>Coupling toward</a:t>
            </a:r>
          </a:p>
          <a:p>
            <a:r>
              <a:rPr lang="nl-NL" dirty="0"/>
              <a:t>wound healing</a:t>
            </a:r>
          </a:p>
        </p:txBody>
      </p:sp>
      <p:sp>
        <p:nvSpPr>
          <p:cNvPr id="37" name="TextBox 36">
            <a:extLst>
              <a:ext uri="{FF2B5EF4-FFF2-40B4-BE49-F238E27FC236}">
                <a16:creationId xmlns:a16="http://schemas.microsoft.com/office/drawing/2014/main" id="{2F7DC066-0692-4B37-8F8E-D9504C1214DE}"/>
              </a:ext>
            </a:extLst>
          </p:cNvPr>
          <p:cNvSpPr txBox="1"/>
          <p:nvPr/>
        </p:nvSpPr>
        <p:spPr>
          <a:xfrm>
            <a:off x="5258899" y="2806897"/>
            <a:ext cx="752474" cy="307777"/>
          </a:xfrm>
          <a:prstGeom prst="rect">
            <a:avLst/>
          </a:prstGeom>
          <a:noFill/>
        </p:spPr>
        <p:txBody>
          <a:bodyPr wrap="square" rtlCol="0">
            <a:spAutoFit/>
          </a:bodyPr>
          <a:lstStyle/>
          <a:p>
            <a:r>
              <a:rPr lang="en-US" sz="1400" b="1" i="1" dirty="0"/>
              <a:t>2014</a:t>
            </a:r>
          </a:p>
        </p:txBody>
      </p:sp>
      <p:cxnSp>
        <p:nvCxnSpPr>
          <p:cNvPr id="56" name="Straight Connector 55">
            <a:extLst>
              <a:ext uri="{FF2B5EF4-FFF2-40B4-BE49-F238E27FC236}">
                <a16:creationId xmlns:a16="http://schemas.microsoft.com/office/drawing/2014/main" id="{39CF3C95-0C97-436D-8C0E-E2ABE444FF84}"/>
              </a:ext>
            </a:extLst>
          </p:cNvPr>
          <p:cNvCxnSpPr>
            <a:cxnSpLocks/>
          </p:cNvCxnSpPr>
          <p:nvPr/>
        </p:nvCxnSpPr>
        <p:spPr>
          <a:xfrm flipV="1">
            <a:off x="7284720" y="2339340"/>
            <a:ext cx="0" cy="768190"/>
          </a:xfrm>
          <a:prstGeom prst="line">
            <a:avLst/>
          </a:prstGeom>
        </p:spPr>
        <p:style>
          <a:lnRef idx="3">
            <a:schemeClr val="accent2"/>
          </a:lnRef>
          <a:fillRef idx="0">
            <a:schemeClr val="accent2"/>
          </a:fillRef>
          <a:effectRef idx="2">
            <a:schemeClr val="accent2"/>
          </a:effectRef>
          <a:fontRef idx="minor">
            <a:schemeClr val="tx1"/>
          </a:fontRef>
        </p:style>
      </p:cxnSp>
      <p:cxnSp>
        <p:nvCxnSpPr>
          <p:cNvPr id="58" name="Straight Connector 57">
            <a:extLst>
              <a:ext uri="{FF2B5EF4-FFF2-40B4-BE49-F238E27FC236}">
                <a16:creationId xmlns:a16="http://schemas.microsoft.com/office/drawing/2014/main" id="{FF69B5DA-4551-4460-8809-CDE4526DAAE3}"/>
              </a:ext>
            </a:extLst>
          </p:cNvPr>
          <p:cNvCxnSpPr>
            <a:cxnSpLocks/>
          </p:cNvCxnSpPr>
          <p:nvPr/>
        </p:nvCxnSpPr>
        <p:spPr>
          <a:xfrm>
            <a:off x="7284720" y="2339340"/>
            <a:ext cx="268224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1" name="Straight Arrow Connector 60">
            <a:extLst>
              <a:ext uri="{FF2B5EF4-FFF2-40B4-BE49-F238E27FC236}">
                <a16:creationId xmlns:a16="http://schemas.microsoft.com/office/drawing/2014/main" id="{F7BC0681-B520-4290-9784-6D3E7C945D2B}"/>
              </a:ext>
            </a:extLst>
          </p:cNvPr>
          <p:cNvCxnSpPr/>
          <p:nvPr/>
        </p:nvCxnSpPr>
        <p:spPr>
          <a:xfrm flipV="1">
            <a:off x="3505200" y="1889064"/>
            <a:ext cx="0" cy="5036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Straight Arrow Connector 61">
            <a:extLst>
              <a:ext uri="{FF2B5EF4-FFF2-40B4-BE49-F238E27FC236}">
                <a16:creationId xmlns:a16="http://schemas.microsoft.com/office/drawing/2014/main" id="{BC107014-F279-4B39-86B3-4874D98CC38B}"/>
              </a:ext>
            </a:extLst>
          </p:cNvPr>
          <p:cNvCxnSpPr>
            <a:cxnSpLocks/>
          </p:cNvCxnSpPr>
          <p:nvPr/>
        </p:nvCxnSpPr>
        <p:spPr>
          <a:xfrm flipV="1">
            <a:off x="9966960" y="1638300"/>
            <a:ext cx="0" cy="7010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4" name="Straight Connector 63">
            <a:extLst>
              <a:ext uri="{FF2B5EF4-FFF2-40B4-BE49-F238E27FC236}">
                <a16:creationId xmlns:a16="http://schemas.microsoft.com/office/drawing/2014/main" id="{A6A73827-AC3A-4CF5-9BFA-24BC5BEC59E4}"/>
              </a:ext>
            </a:extLst>
          </p:cNvPr>
          <p:cNvCxnSpPr>
            <a:cxnSpLocks/>
          </p:cNvCxnSpPr>
          <p:nvPr/>
        </p:nvCxnSpPr>
        <p:spPr>
          <a:xfrm>
            <a:off x="3505200" y="2400300"/>
            <a:ext cx="179941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2AFB1389-8433-4586-89D3-5847C95D725A}"/>
              </a:ext>
            </a:extLst>
          </p:cNvPr>
          <p:cNvCxnSpPr>
            <a:cxnSpLocks/>
          </p:cNvCxnSpPr>
          <p:nvPr/>
        </p:nvCxnSpPr>
        <p:spPr>
          <a:xfrm flipV="1">
            <a:off x="5281758" y="2400300"/>
            <a:ext cx="0" cy="707230"/>
          </a:xfrm>
          <a:prstGeom prst="line">
            <a:avLst/>
          </a:prstGeom>
        </p:spPr>
        <p:style>
          <a:lnRef idx="3">
            <a:schemeClr val="accent2"/>
          </a:lnRef>
          <a:fillRef idx="0">
            <a:schemeClr val="accent2"/>
          </a:fillRef>
          <a:effectRef idx="2">
            <a:schemeClr val="accent2"/>
          </a:effectRef>
          <a:fontRef idx="minor">
            <a:schemeClr val="tx1"/>
          </a:fontRef>
        </p:style>
      </p:cxnSp>
      <p:cxnSp>
        <p:nvCxnSpPr>
          <p:cNvPr id="69" name="Straight Arrow Connector 68">
            <a:extLst>
              <a:ext uri="{FF2B5EF4-FFF2-40B4-BE49-F238E27FC236}">
                <a16:creationId xmlns:a16="http://schemas.microsoft.com/office/drawing/2014/main" id="{A6D14F77-8D73-4FEE-BF22-13D33F877E8C}"/>
              </a:ext>
            </a:extLst>
          </p:cNvPr>
          <p:cNvCxnSpPr>
            <a:cxnSpLocks/>
          </p:cNvCxnSpPr>
          <p:nvPr/>
        </p:nvCxnSpPr>
        <p:spPr>
          <a:xfrm flipV="1">
            <a:off x="6431280" y="1567657"/>
            <a:ext cx="0" cy="15470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0" name="Rectangle 69">
            <a:extLst>
              <a:ext uri="{FF2B5EF4-FFF2-40B4-BE49-F238E27FC236}">
                <a16:creationId xmlns:a16="http://schemas.microsoft.com/office/drawing/2014/main" id="{EB1AED13-D668-4045-9B69-F9F01B30BE13}"/>
              </a:ext>
            </a:extLst>
          </p:cNvPr>
          <p:cNvSpPr/>
          <p:nvPr/>
        </p:nvSpPr>
        <p:spPr>
          <a:xfrm>
            <a:off x="5304618" y="237666"/>
            <a:ext cx="3074943" cy="1084912"/>
          </a:xfrm>
          <a:prstGeom prst="rect">
            <a:avLst/>
          </a:prstGeom>
        </p:spPr>
        <p:txBody>
          <a:bodyPr wrap="square">
            <a:spAutoFit/>
          </a:bodyPr>
          <a:lstStyle/>
          <a:p>
            <a:endParaRPr lang="nl-NL" sz="1050" dirty="0">
              <a:solidFill>
                <a:srgbClr val="000000"/>
              </a:solidFill>
              <a:latin typeface="Helvetica Neue LT Std"/>
            </a:endParaRPr>
          </a:p>
          <a:p>
            <a:r>
              <a:rPr lang="nl-NL" b="1" i="1" dirty="0"/>
              <a:t>Flegg et al. ~</a:t>
            </a:r>
          </a:p>
          <a:p>
            <a:r>
              <a:rPr lang="nl-NL" dirty="0"/>
              <a:t>On the mathematical modeling of wound healing angiogenesis</a:t>
            </a:r>
          </a:p>
        </p:txBody>
      </p:sp>
      <p:sp>
        <p:nvSpPr>
          <p:cNvPr id="73" name="TextBox 72">
            <a:extLst>
              <a:ext uri="{FF2B5EF4-FFF2-40B4-BE49-F238E27FC236}">
                <a16:creationId xmlns:a16="http://schemas.microsoft.com/office/drawing/2014/main" id="{6DB9A9FB-31D3-44D4-B8A6-C01B8C8992F5}"/>
              </a:ext>
            </a:extLst>
          </p:cNvPr>
          <p:cNvSpPr txBox="1"/>
          <p:nvPr/>
        </p:nvSpPr>
        <p:spPr>
          <a:xfrm>
            <a:off x="6429231" y="2785368"/>
            <a:ext cx="752474" cy="307777"/>
          </a:xfrm>
          <a:prstGeom prst="rect">
            <a:avLst/>
          </a:prstGeom>
          <a:noFill/>
        </p:spPr>
        <p:txBody>
          <a:bodyPr wrap="square" rtlCol="0">
            <a:spAutoFit/>
          </a:bodyPr>
          <a:lstStyle/>
          <a:p>
            <a:r>
              <a:rPr lang="en-US" sz="1400" b="1" i="1" dirty="0"/>
              <a:t>2015</a:t>
            </a:r>
          </a:p>
        </p:txBody>
      </p:sp>
      <p:sp>
        <p:nvSpPr>
          <p:cNvPr id="2" name="TextBox 1">
            <a:extLst>
              <a:ext uri="{FF2B5EF4-FFF2-40B4-BE49-F238E27FC236}">
                <a16:creationId xmlns:a16="http://schemas.microsoft.com/office/drawing/2014/main" id="{DE0594BB-8778-4208-86ED-0DBF6D2D1280}"/>
              </a:ext>
            </a:extLst>
          </p:cNvPr>
          <p:cNvSpPr txBox="1"/>
          <p:nvPr/>
        </p:nvSpPr>
        <p:spPr>
          <a:xfrm>
            <a:off x="0" y="1638300"/>
            <a:ext cx="2930439" cy="1200329"/>
          </a:xfrm>
          <a:prstGeom prst="rect">
            <a:avLst/>
          </a:prstGeom>
          <a:noFill/>
          <a:ln>
            <a:solidFill>
              <a:schemeClr val="accent2"/>
            </a:solidFill>
          </a:ln>
        </p:spPr>
        <p:txBody>
          <a:bodyPr wrap="square" rtlCol="0">
            <a:spAutoFit/>
          </a:bodyPr>
          <a:lstStyle/>
          <a:p>
            <a:r>
              <a:rPr lang="en-US" b="1" i="1" dirty="0"/>
              <a:t>Li et al.  2011 ~</a:t>
            </a:r>
            <a:br>
              <a:rPr lang="en-US" b="1" i="1" dirty="0"/>
            </a:br>
            <a:r>
              <a:rPr lang="en-US" dirty="0" err="1"/>
              <a:t>Biosimulation</a:t>
            </a:r>
            <a:r>
              <a:rPr lang="en-US" dirty="0"/>
              <a:t> of Acute </a:t>
            </a:r>
            <a:r>
              <a:rPr lang="en-US" dirty="0" err="1"/>
              <a:t>Phonotrauma</a:t>
            </a:r>
            <a:r>
              <a:rPr lang="en-US" dirty="0"/>
              <a:t>: an Extended Model</a:t>
            </a:r>
            <a:endParaRPr lang="nl-NL" dirty="0"/>
          </a:p>
        </p:txBody>
      </p:sp>
      <p:cxnSp>
        <p:nvCxnSpPr>
          <p:cNvPr id="31" name="Straight Arrow Connector 30">
            <a:extLst>
              <a:ext uri="{FF2B5EF4-FFF2-40B4-BE49-F238E27FC236}">
                <a16:creationId xmlns:a16="http://schemas.microsoft.com/office/drawing/2014/main" id="{ED221468-68A7-4B95-88A0-F02F5A8A9FF7}"/>
              </a:ext>
            </a:extLst>
          </p:cNvPr>
          <p:cNvCxnSpPr>
            <a:cxnSpLocks/>
          </p:cNvCxnSpPr>
          <p:nvPr/>
        </p:nvCxnSpPr>
        <p:spPr>
          <a:xfrm flipV="1">
            <a:off x="2513248" y="2838629"/>
            <a:ext cx="0" cy="27604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2" name="TextBox 31">
            <a:extLst>
              <a:ext uri="{FF2B5EF4-FFF2-40B4-BE49-F238E27FC236}">
                <a16:creationId xmlns:a16="http://schemas.microsoft.com/office/drawing/2014/main" id="{CCF86B37-F4E5-4524-9FE5-A291DE8BA0B2}"/>
              </a:ext>
            </a:extLst>
          </p:cNvPr>
          <p:cNvSpPr txBox="1"/>
          <p:nvPr/>
        </p:nvSpPr>
        <p:spPr>
          <a:xfrm>
            <a:off x="2578237" y="2803286"/>
            <a:ext cx="752474" cy="307777"/>
          </a:xfrm>
          <a:prstGeom prst="rect">
            <a:avLst/>
          </a:prstGeom>
          <a:noFill/>
        </p:spPr>
        <p:txBody>
          <a:bodyPr wrap="square" rtlCol="0">
            <a:spAutoFit/>
          </a:bodyPr>
          <a:lstStyle/>
          <a:p>
            <a:r>
              <a:rPr lang="en-US" sz="1400" b="1" i="1" dirty="0"/>
              <a:t>2011</a:t>
            </a:r>
          </a:p>
        </p:txBody>
      </p:sp>
    </p:spTree>
    <p:extLst>
      <p:ext uri="{BB962C8B-B14F-4D97-AF65-F5344CB8AC3E}">
        <p14:creationId xmlns:p14="http://schemas.microsoft.com/office/powerpoint/2010/main" val="3771423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06658" y="202627"/>
            <a:ext cx="10767289" cy="1449387"/>
          </a:xfrm>
        </p:spPr>
        <p:txBody>
          <a:bodyPr>
            <a:normAutofit fontScale="90000"/>
          </a:bodyPr>
          <a:lstStyle/>
          <a:p>
            <a:br>
              <a:rPr lang="en-US" b="1" i="1" dirty="0"/>
            </a:br>
            <a:r>
              <a:rPr lang="en-US" sz="3600" b="1" dirty="0" err="1"/>
              <a:t>Sloot</a:t>
            </a:r>
            <a:r>
              <a:rPr lang="en-US" sz="3600" b="1" dirty="0"/>
              <a:t> et al. 2018 ~</a:t>
            </a:r>
            <a:br>
              <a:rPr lang="en-US" sz="3600" b="1" i="1" dirty="0">
                <a:solidFill>
                  <a:srgbClr val="00B050"/>
                </a:solidFill>
              </a:rPr>
            </a:br>
            <a:r>
              <a:rPr lang="en-US" sz="3600" dirty="0"/>
              <a:t>Alkaline</a:t>
            </a:r>
            <a:r>
              <a:rPr lang="en-US" sz="3600" dirty="0">
                <a:solidFill>
                  <a:srgbClr val="00B050"/>
                </a:solidFill>
              </a:rPr>
              <a:t> </a:t>
            </a:r>
            <a:r>
              <a:rPr lang="en-US" sz="3600" dirty="0" err="1"/>
              <a:t>Phospatase</a:t>
            </a:r>
            <a:r>
              <a:rPr lang="en-US" sz="3600" dirty="0"/>
              <a:t> and it’s role in the Immune System</a:t>
            </a:r>
            <a:endParaRPr lang="nl-NL" sz="3600"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06658" y="1652014"/>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947428" y="2229095"/>
            <a:ext cx="4403188" cy="40011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nl-NL" sz="2000" dirty="0"/>
          </a:p>
        </p:txBody>
      </p:sp>
      <p:sp>
        <p:nvSpPr>
          <p:cNvPr id="3" name="TextBox 2">
            <a:extLst>
              <a:ext uri="{FF2B5EF4-FFF2-40B4-BE49-F238E27FC236}">
                <a16:creationId xmlns:a16="http://schemas.microsoft.com/office/drawing/2014/main" id="{693DFEA6-4E59-45AE-A4DA-36932E0C7895}"/>
              </a:ext>
            </a:extLst>
          </p:cNvPr>
          <p:cNvSpPr txBox="1"/>
          <p:nvPr/>
        </p:nvSpPr>
        <p:spPr>
          <a:xfrm>
            <a:off x="1106658" y="1920470"/>
            <a:ext cx="9728119" cy="3046988"/>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a:t>Simulates innate immune system</a:t>
            </a:r>
          </a:p>
          <a:p>
            <a:pPr marL="285750" indent="-285750">
              <a:buClr>
                <a:schemeClr val="accent2"/>
              </a:buClr>
              <a:buFont typeface="Arial" panose="020B0604020202020204" pitchFamily="34" charset="0"/>
              <a:buChar char="•"/>
            </a:pPr>
            <a:r>
              <a:rPr lang="en-US" sz="2400" dirty="0"/>
              <a:t>Models systemic insult (massive amount of ITMs) from multiple sources </a:t>
            </a:r>
          </a:p>
          <a:p>
            <a:pPr marL="285750" indent="-285750">
              <a:buClr>
                <a:schemeClr val="accent2"/>
              </a:buClr>
              <a:buFont typeface="Arial" panose="020B0604020202020204" pitchFamily="34" charset="0"/>
              <a:buChar char="•"/>
            </a:pPr>
            <a:r>
              <a:rPr lang="en-US" sz="2400" dirty="0"/>
              <a:t>Compartmentalized into: liver, blood stream, and tissue</a:t>
            </a:r>
          </a:p>
          <a:p>
            <a:pPr marL="285750" indent="-285750">
              <a:buClr>
                <a:schemeClr val="accent2"/>
              </a:buClr>
              <a:buFont typeface="Arial" panose="020B0604020202020204" pitchFamily="34" charset="0"/>
              <a:buChar char="•"/>
            </a:pPr>
            <a:r>
              <a:rPr lang="en-US" sz="2400" dirty="0"/>
              <a:t>Healing phases are dependent on the preceding </a:t>
            </a:r>
            <a:r>
              <a:rPr lang="en-US" sz="2400" dirty="0" err="1"/>
              <a:t>spatio</a:t>
            </a:r>
            <a:r>
              <a:rPr lang="en-US" sz="2400" dirty="0"/>
              <a:t>-temporal action of the IS</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en-US" sz="2400" dirty="0"/>
              <a:t>AP model is already sufficient to predict/protect against organ damage.</a:t>
            </a:r>
          </a:p>
          <a:p>
            <a:pPr marL="285750" indent="-285750">
              <a:buClr>
                <a:schemeClr val="accent2"/>
              </a:buClr>
              <a:buFont typeface="Arial" panose="020B0604020202020204" pitchFamily="34" charset="0"/>
              <a:buChar char="•"/>
            </a:pPr>
            <a:endParaRPr lang="en-US" sz="2400" dirty="0"/>
          </a:p>
        </p:txBody>
      </p:sp>
    </p:spTree>
    <p:extLst>
      <p:ext uri="{BB962C8B-B14F-4D97-AF65-F5344CB8AC3E}">
        <p14:creationId xmlns:p14="http://schemas.microsoft.com/office/powerpoint/2010/main" val="388993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4CEEA0-8406-4871-A7C5-83EFFF77CA7B}"/>
              </a:ext>
            </a:extLst>
          </p:cNvPr>
          <p:cNvPicPr>
            <a:picLocks noChangeAspect="1"/>
          </p:cNvPicPr>
          <p:nvPr/>
        </p:nvPicPr>
        <p:blipFill>
          <a:blip r:embed="rId3"/>
          <a:stretch>
            <a:fillRect/>
          </a:stretch>
        </p:blipFill>
        <p:spPr>
          <a:xfrm>
            <a:off x="0" y="265236"/>
            <a:ext cx="8833448" cy="5947387"/>
          </a:xfrm>
          <a:prstGeom prst="rect">
            <a:avLst/>
          </a:prstGeom>
        </p:spPr>
      </p:pic>
      <p:sp>
        <p:nvSpPr>
          <p:cNvPr id="4" name="Rectangle 3">
            <a:extLst>
              <a:ext uri="{FF2B5EF4-FFF2-40B4-BE49-F238E27FC236}">
                <a16:creationId xmlns:a16="http://schemas.microsoft.com/office/drawing/2014/main" id="{C4D46C5E-B7E2-42EE-A5AE-AD5D4004CCDF}"/>
              </a:ext>
            </a:extLst>
          </p:cNvPr>
          <p:cNvSpPr/>
          <p:nvPr/>
        </p:nvSpPr>
        <p:spPr>
          <a:xfrm>
            <a:off x="8626414" y="600274"/>
            <a:ext cx="3565585" cy="4893647"/>
          </a:xfrm>
          <a:prstGeom prst="rect">
            <a:avLst/>
          </a:prstGeom>
        </p:spPr>
        <p:txBody>
          <a:bodyPr wrap="square">
            <a:spAutoFit/>
          </a:bodyPr>
          <a:lstStyle/>
          <a:p>
            <a:pPr marL="285750" indent="-285750">
              <a:buClr>
                <a:schemeClr val="accent2"/>
              </a:buClr>
              <a:buFont typeface="Arial" panose="020B0604020202020204" pitchFamily="34" charset="0"/>
              <a:buChar char="•"/>
            </a:pPr>
            <a:r>
              <a:rPr lang="en-US" sz="2400" dirty="0"/>
              <a:t>Inflammation Triggering </a:t>
            </a:r>
          </a:p>
          <a:p>
            <a:pPr>
              <a:buClr>
                <a:schemeClr val="accent2"/>
              </a:buClr>
            </a:pPr>
            <a:r>
              <a:rPr lang="en-US" sz="2400" dirty="0"/>
              <a:t>     </a:t>
            </a:r>
            <a:r>
              <a:rPr lang="en-US" sz="2400" dirty="0" err="1"/>
              <a:t>Moeties</a:t>
            </a:r>
            <a:r>
              <a:rPr lang="en-US" sz="2400" dirty="0"/>
              <a:t> (ITMs)</a:t>
            </a:r>
          </a:p>
          <a:p>
            <a:pPr marL="285750" indent="-285750">
              <a:buClr>
                <a:schemeClr val="accent2"/>
              </a:buClr>
              <a:buFont typeface="Arial" panose="020B0604020202020204" pitchFamily="34" charset="0"/>
              <a:buChar char="•"/>
            </a:pPr>
            <a:r>
              <a:rPr lang="en-US" sz="2400" dirty="0"/>
              <a:t>Alkaline Phosphatase</a:t>
            </a:r>
          </a:p>
          <a:p>
            <a:pPr marL="342900" indent="-342900">
              <a:buClr>
                <a:schemeClr val="accent2"/>
              </a:buClr>
              <a:buFont typeface="Arial" panose="020B0604020202020204" pitchFamily="34" charset="0"/>
              <a:buChar char="•"/>
            </a:pPr>
            <a:r>
              <a:rPr lang="en-US" sz="2400" dirty="0"/>
              <a:t>Anti-inflammatory cytokines</a:t>
            </a:r>
          </a:p>
          <a:p>
            <a:pPr marL="342900" indent="-342900">
              <a:buClr>
                <a:schemeClr val="accent2"/>
              </a:buClr>
              <a:buFont typeface="Arial" panose="020B0604020202020204" pitchFamily="34" charset="0"/>
              <a:buChar char="•"/>
            </a:pPr>
            <a:r>
              <a:rPr lang="en-US" sz="2400" dirty="0"/>
              <a:t>Pro-inflammatory cytokines </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en-US" sz="2400" dirty="0"/>
              <a:t>Relevant cell </a:t>
            </a:r>
          </a:p>
          <a:p>
            <a:pPr>
              <a:buClr>
                <a:schemeClr val="accent2"/>
              </a:buClr>
            </a:pPr>
            <a:r>
              <a:rPr lang="en-US" sz="2400" dirty="0"/>
              <a:t>	populations:</a:t>
            </a:r>
          </a:p>
          <a:p>
            <a:pPr marL="742950" lvl="1" indent="-285750">
              <a:buClr>
                <a:schemeClr val="accent2"/>
              </a:buClr>
              <a:buFont typeface="Arial" panose="020B0604020202020204" pitchFamily="34" charset="0"/>
              <a:buChar char="•"/>
            </a:pPr>
            <a:r>
              <a:rPr lang="en-US" sz="2400" dirty="0"/>
              <a:t>Macrophages</a:t>
            </a:r>
          </a:p>
          <a:p>
            <a:pPr marL="742950" lvl="1" indent="-285750">
              <a:buClr>
                <a:schemeClr val="accent2"/>
              </a:buClr>
              <a:buFont typeface="Arial" panose="020B0604020202020204" pitchFamily="34" charset="0"/>
              <a:buChar char="•"/>
            </a:pPr>
            <a:r>
              <a:rPr lang="en-US" sz="2400" dirty="0"/>
              <a:t>Neutrophils</a:t>
            </a:r>
          </a:p>
          <a:p>
            <a:pPr marL="742950" lvl="1" indent="-285750">
              <a:buClr>
                <a:schemeClr val="accent2"/>
              </a:buClr>
              <a:buFont typeface="Arial" panose="020B0604020202020204" pitchFamily="34" charset="0"/>
              <a:buChar char="•"/>
            </a:pPr>
            <a:r>
              <a:rPr lang="en-US" sz="2400" dirty="0"/>
              <a:t>Granules</a:t>
            </a:r>
            <a:endParaRPr lang="nl-NL" sz="2400" dirty="0"/>
          </a:p>
        </p:txBody>
      </p:sp>
      <p:sp>
        <p:nvSpPr>
          <p:cNvPr id="5" name="TextBox 4">
            <a:extLst>
              <a:ext uri="{FF2B5EF4-FFF2-40B4-BE49-F238E27FC236}">
                <a16:creationId xmlns:a16="http://schemas.microsoft.com/office/drawing/2014/main" id="{F734F29C-BE6C-4560-80AA-3C81E0C5FDAE}"/>
              </a:ext>
            </a:extLst>
          </p:cNvPr>
          <p:cNvSpPr txBox="1"/>
          <p:nvPr/>
        </p:nvSpPr>
        <p:spPr>
          <a:xfrm>
            <a:off x="8833446" y="3697280"/>
            <a:ext cx="2760456" cy="830997"/>
          </a:xfrm>
          <a:prstGeom prst="rect">
            <a:avLst/>
          </a:prstGeom>
          <a:noFill/>
        </p:spPr>
        <p:txBody>
          <a:bodyPr wrap="square" rtlCol="0">
            <a:spAutoFit/>
          </a:bodyPr>
          <a:lstStyle/>
          <a:p>
            <a:endParaRPr lang="en-US" sz="2400" dirty="0"/>
          </a:p>
          <a:p>
            <a:endParaRPr lang="en-US" sz="2400" dirty="0"/>
          </a:p>
        </p:txBody>
      </p:sp>
    </p:spTree>
    <p:extLst>
      <p:ext uri="{BB962C8B-B14F-4D97-AF65-F5344CB8AC3E}">
        <p14:creationId xmlns:p14="http://schemas.microsoft.com/office/powerpoint/2010/main" val="574366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947428" y="1378454"/>
            <a:ext cx="10767289" cy="1449387"/>
          </a:xfrm>
        </p:spPr>
        <p:txBody>
          <a:bodyPr>
            <a:normAutofit fontScale="90000"/>
          </a:bodyPr>
          <a:lstStyle/>
          <a:p>
            <a:br>
              <a:rPr lang="en-US" b="1" i="1" dirty="0"/>
            </a:br>
            <a:r>
              <a:rPr lang="en-US" b="1" dirty="0"/>
              <a:t>Li et al.  2011 ~</a:t>
            </a:r>
            <a:br>
              <a:rPr lang="en-US" b="1" i="1" dirty="0"/>
            </a:br>
            <a:r>
              <a:rPr lang="en-US" dirty="0" err="1"/>
              <a:t>Biosimulation</a:t>
            </a:r>
            <a:r>
              <a:rPr lang="en-US" dirty="0"/>
              <a:t> of Acute </a:t>
            </a:r>
            <a:r>
              <a:rPr lang="en-US" dirty="0" err="1"/>
              <a:t>Phonotrauma</a:t>
            </a:r>
            <a:r>
              <a:rPr lang="en-US" dirty="0"/>
              <a:t>: an Extended Model</a:t>
            </a:r>
            <a:br>
              <a:rPr lang="en-US" sz="5300"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06658" y="2229095"/>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947428" y="2229095"/>
            <a:ext cx="4403188" cy="40011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nl-NL" sz="2000" dirty="0"/>
          </a:p>
        </p:txBody>
      </p:sp>
      <p:sp>
        <p:nvSpPr>
          <p:cNvPr id="3" name="TextBox 2">
            <a:extLst>
              <a:ext uri="{FF2B5EF4-FFF2-40B4-BE49-F238E27FC236}">
                <a16:creationId xmlns:a16="http://schemas.microsoft.com/office/drawing/2014/main" id="{693DFEA6-4E59-45AE-A4DA-36932E0C7895}"/>
              </a:ext>
            </a:extLst>
          </p:cNvPr>
          <p:cNvSpPr txBox="1"/>
          <p:nvPr/>
        </p:nvSpPr>
        <p:spPr>
          <a:xfrm>
            <a:off x="385785" y="2491515"/>
            <a:ext cx="8633690" cy="3046988"/>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a:t>2-Dimensional ABM model</a:t>
            </a:r>
          </a:p>
          <a:p>
            <a:pPr marL="285750" indent="-285750">
              <a:buClr>
                <a:schemeClr val="accent2"/>
              </a:buClr>
              <a:buFont typeface="Arial" panose="020B0604020202020204" pitchFamily="34" charset="0"/>
              <a:buChar char="•"/>
            </a:pPr>
            <a:r>
              <a:rPr lang="en-US" sz="2400" dirty="0"/>
              <a:t>Inflammation + synthesis of collagen/elastin (link to contraction) </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en-US" sz="2400" dirty="0"/>
              <a:t>Relevant cell populations:</a:t>
            </a:r>
          </a:p>
          <a:p>
            <a:pPr marL="742950" lvl="1" indent="-285750">
              <a:buClr>
                <a:schemeClr val="accent2"/>
              </a:buClr>
              <a:buFont typeface="Arial" panose="020B0604020202020204" pitchFamily="34" charset="0"/>
              <a:buChar char="•"/>
            </a:pPr>
            <a:r>
              <a:rPr lang="en-US" sz="2400" dirty="0"/>
              <a:t>Platelets</a:t>
            </a:r>
          </a:p>
          <a:p>
            <a:pPr marL="742950" lvl="1" indent="-285750">
              <a:buClr>
                <a:schemeClr val="accent2"/>
              </a:buClr>
              <a:buFont typeface="Arial" panose="020B0604020202020204" pitchFamily="34" charset="0"/>
              <a:buChar char="•"/>
            </a:pPr>
            <a:r>
              <a:rPr lang="en-US" sz="2400" dirty="0"/>
              <a:t>Macrophages</a:t>
            </a:r>
          </a:p>
          <a:p>
            <a:pPr marL="742950" lvl="1" indent="-285750">
              <a:buClr>
                <a:schemeClr val="accent2"/>
              </a:buClr>
              <a:buFont typeface="Arial" panose="020B0604020202020204" pitchFamily="34" charset="0"/>
              <a:buChar char="•"/>
            </a:pPr>
            <a:r>
              <a:rPr lang="en-US" sz="2400" dirty="0"/>
              <a:t>Neutrophils</a:t>
            </a:r>
          </a:p>
          <a:p>
            <a:pPr marL="742950" lvl="1" indent="-285750">
              <a:buClr>
                <a:schemeClr val="accent2"/>
              </a:buClr>
              <a:buFont typeface="Arial" panose="020B0604020202020204" pitchFamily="34" charset="0"/>
              <a:buChar char="•"/>
            </a:pPr>
            <a:r>
              <a:rPr lang="en-US" sz="2400" dirty="0"/>
              <a:t>Fibroblasts</a:t>
            </a:r>
            <a:endParaRPr lang="nl-NL" sz="2400" dirty="0"/>
          </a:p>
        </p:txBody>
      </p:sp>
      <p:sp>
        <p:nvSpPr>
          <p:cNvPr id="6" name="TextBox 5">
            <a:extLst>
              <a:ext uri="{FF2B5EF4-FFF2-40B4-BE49-F238E27FC236}">
                <a16:creationId xmlns:a16="http://schemas.microsoft.com/office/drawing/2014/main" id="{371A2626-FD62-4ABA-A8BD-C8E36A6CEA55}"/>
              </a:ext>
            </a:extLst>
          </p:cNvPr>
          <p:cNvSpPr txBox="1"/>
          <p:nvPr/>
        </p:nvSpPr>
        <p:spPr>
          <a:xfrm>
            <a:off x="6331072" y="3666707"/>
            <a:ext cx="3882960" cy="1938992"/>
          </a:xfrm>
          <a:prstGeom prst="rect">
            <a:avLst/>
          </a:prstGeom>
          <a:noFill/>
        </p:spPr>
        <p:txBody>
          <a:bodyPr wrap="square" rtlCol="0">
            <a:spAutoFit/>
          </a:bodyPr>
          <a:lstStyle/>
          <a:p>
            <a:r>
              <a:rPr lang="en-US" sz="2400" dirty="0"/>
              <a:t>Key effector cytokines :</a:t>
            </a:r>
          </a:p>
          <a:p>
            <a:pPr marL="342900" indent="-342900">
              <a:buFont typeface="Arial" panose="020B0604020202020204" pitchFamily="34" charset="0"/>
              <a:buChar char="•"/>
            </a:pPr>
            <a:r>
              <a:rPr lang="en-US" sz="2400" dirty="0"/>
              <a:t>TNF-</a:t>
            </a:r>
            <a:r>
              <a:rPr lang="el-GR" sz="2400" dirty="0"/>
              <a:t>α</a:t>
            </a:r>
            <a:endParaRPr lang="en-US" sz="2400" dirty="0"/>
          </a:p>
          <a:p>
            <a:pPr marL="342900" indent="-342900">
              <a:buFont typeface="Arial" panose="020B0604020202020204" pitchFamily="34" charset="0"/>
              <a:buChar char="•"/>
            </a:pPr>
            <a:r>
              <a:rPr lang="en-US" sz="2400" dirty="0"/>
              <a:t>IL-1</a:t>
            </a:r>
            <a:r>
              <a:rPr lang="nl-NL" sz="2400" dirty="0"/>
              <a:t>/6/8/10</a:t>
            </a:r>
            <a:endParaRPr lang="en-US" sz="2400" dirty="0"/>
          </a:p>
          <a:p>
            <a:pPr marL="342900" indent="-342900">
              <a:buFont typeface="Arial" panose="020B0604020202020204" pitchFamily="34" charset="0"/>
              <a:buChar char="•"/>
            </a:pPr>
            <a:r>
              <a:rPr lang="en-US" sz="2400" dirty="0"/>
              <a:t>T</a:t>
            </a:r>
            <a:r>
              <a:rPr lang="nl-NL" sz="2400" dirty="0"/>
              <a:t>GF-</a:t>
            </a:r>
            <a:r>
              <a:rPr lang="el-GR" sz="2400" dirty="0"/>
              <a:t>β</a:t>
            </a:r>
            <a:r>
              <a:rPr lang="nl-NL" sz="2400" dirty="0"/>
              <a:t>1</a:t>
            </a:r>
          </a:p>
          <a:p>
            <a:pPr marL="342900" indent="-342900">
              <a:buFont typeface="Arial" panose="020B0604020202020204" pitchFamily="34" charset="0"/>
              <a:buChar char="•"/>
            </a:pPr>
            <a:r>
              <a:rPr lang="nl-NL" sz="2400" dirty="0"/>
              <a:t>bFGF</a:t>
            </a:r>
          </a:p>
        </p:txBody>
      </p:sp>
      <p:sp>
        <p:nvSpPr>
          <p:cNvPr id="7" name="TextBox 6">
            <a:extLst>
              <a:ext uri="{FF2B5EF4-FFF2-40B4-BE49-F238E27FC236}">
                <a16:creationId xmlns:a16="http://schemas.microsoft.com/office/drawing/2014/main" id="{2329490F-8FB8-4A65-A267-C303AF87FBBB}"/>
              </a:ext>
            </a:extLst>
          </p:cNvPr>
          <p:cNvSpPr txBox="1"/>
          <p:nvPr/>
        </p:nvSpPr>
        <p:spPr>
          <a:xfrm>
            <a:off x="4416414" y="3666707"/>
            <a:ext cx="1544654" cy="1477328"/>
          </a:xfrm>
          <a:prstGeom prst="rect">
            <a:avLst/>
          </a:prstGeom>
          <a:noFill/>
        </p:spPr>
        <p:txBody>
          <a:bodyPr wrap="none" rtlCol="0">
            <a:spAutoFit/>
          </a:bodyPr>
          <a:lstStyle/>
          <a:p>
            <a:r>
              <a:rPr lang="nl-NL" sz="2400" dirty="0"/>
              <a:t>Fibres</a:t>
            </a:r>
            <a:r>
              <a:rPr lang="nl-NL" dirty="0"/>
              <a:t>:</a:t>
            </a:r>
          </a:p>
          <a:p>
            <a:pPr marL="285750" indent="-285750">
              <a:buClr>
                <a:schemeClr val="accent2"/>
              </a:buClr>
              <a:buFont typeface="Arial" panose="020B0604020202020204" pitchFamily="34" charset="0"/>
              <a:buChar char="•"/>
            </a:pPr>
            <a:r>
              <a:rPr lang="nl-NL" sz="2400" dirty="0"/>
              <a:t>Collagen</a:t>
            </a:r>
          </a:p>
          <a:p>
            <a:pPr marL="285750" indent="-285750">
              <a:buClr>
                <a:schemeClr val="accent2"/>
              </a:buClr>
              <a:buFont typeface="Arial" panose="020B0604020202020204" pitchFamily="34" charset="0"/>
              <a:buChar char="•"/>
            </a:pPr>
            <a:r>
              <a:rPr lang="nl-NL" sz="2400" dirty="0"/>
              <a:t>Elastin</a:t>
            </a:r>
          </a:p>
          <a:p>
            <a:endParaRPr lang="nl-NL" dirty="0"/>
          </a:p>
        </p:txBody>
      </p:sp>
    </p:spTree>
    <p:extLst>
      <p:ext uri="{BB962C8B-B14F-4D97-AF65-F5344CB8AC3E}">
        <p14:creationId xmlns:p14="http://schemas.microsoft.com/office/powerpoint/2010/main" val="318185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B39E23-234B-4058-A3E9-AF8439A8E2DA}"/>
              </a:ext>
            </a:extLst>
          </p:cNvPr>
          <p:cNvSpPr txBox="1"/>
          <p:nvPr/>
        </p:nvSpPr>
        <p:spPr>
          <a:xfrm>
            <a:off x="6096000" y="1098778"/>
            <a:ext cx="5764696" cy="1631216"/>
          </a:xfrm>
          <a:prstGeom prst="rect">
            <a:avLst/>
          </a:prstGeom>
          <a:noFill/>
        </p:spPr>
        <p:txBody>
          <a:bodyPr wrap="square" rtlCol="0">
            <a:spAutoFit/>
          </a:bodyPr>
          <a:lstStyle/>
          <a:p>
            <a:r>
              <a:rPr lang="en-US" sz="2000" dirty="0"/>
              <a:t>Connected Cytokines to Fibers</a:t>
            </a:r>
          </a:p>
          <a:p>
            <a:endParaRPr lang="en-US" sz="2000" dirty="0"/>
          </a:p>
          <a:p>
            <a:r>
              <a:rPr lang="en-US" sz="2000" dirty="0"/>
              <a:t>Predicted cell trajectories for platelets, activated neutrophils, activated </a:t>
            </a:r>
            <a:r>
              <a:rPr lang="nl-NL" sz="2000" dirty="0"/>
              <a:t>macrophages and activated fibroblasts.</a:t>
            </a:r>
          </a:p>
        </p:txBody>
      </p:sp>
      <p:pic>
        <p:nvPicPr>
          <p:cNvPr id="5" name="Picture 4">
            <a:extLst>
              <a:ext uri="{FF2B5EF4-FFF2-40B4-BE49-F238E27FC236}">
                <a16:creationId xmlns:a16="http://schemas.microsoft.com/office/drawing/2014/main" id="{0A051553-B63B-4606-97E8-B111F3122939}"/>
              </a:ext>
            </a:extLst>
          </p:cNvPr>
          <p:cNvPicPr>
            <a:picLocks noChangeAspect="1"/>
          </p:cNvPicPr>
          <p:nvPr/>
        </p:nvPicPr>
        <p:blipFill>
          <a:blip r:embed="rId4"/>
          <a:stretch>
            <a:fillRect/>
          </a:stretch>
        </p:blipFill>
        <p:spPr>
          <a:xfrm>
            <a:off x="904875" y="55493"/>
            <a:ext cx="5191125" cy="3009900"/>
          </a:xfrm>
          <a:prstGeom prst="rect">
            <a:avLst/>
          </a:prstGeom>
        </p:spPr>
      </p:pic>
      <p:graphicFrame>
        <p:nvGraphicFramePr>
          <p:cNvPr id="6" name="Object 5">
            <a:extLst>
              <a:ext uri="{FF2B5EF4-FFF2-40B4-BE49-F238E27FC236}">
                <a16:creationId xmlns:a16="http://schemas.microsoft.com/office/drawing/2014/main" id="{556265EA-2346-474F-B313-06911470E3A7}"/>
              </a:ext>
            </a:extLst>
          </p:cNvPr>
          <p:cNvGraphicFramePr>
            <a:graphicFrameLocks noChangeAspect="1"/>
          </p:cNvGraphicFramePr>
          <p:nvPr>
            <p:extLst>
              <p:ext uri="{D42A27DB-BD31-4B8C-83A1-F6EECF244321}">
                <p14:modId xmlns:p14="http://schemas.microsoft.com/office/powerpoint/2010/main" val="322136384"/>
              </p:ext>
            </p:extLst>
          </p:nvPr>
        </p:nvGraphicFramePr>
        <p:xfrm>
          <a:off x="904875" y="3258240"/>
          <a:ext cx="4838700" cy="2962275"/>
        </p:xfrm>
        <a:graphic>
          <a:graphicData uri="http://schemas.openxmlformats.org/presentationml/2006/ole">
            <mc:AlternateContent xmlns:mc="http://schemas.openxmlformats.org/markup-compatibility/2006">
              <mc:Choice xmlns:v="urn:schemas-microsoft-com:vml" Requires="v">
                <p:oleObj spid="_x0000_s1082" name="Bitmapafbeelding" r:id="rId5" imgW="4838760" imgH="2962440" progId="Paint.Picture">
                  <p:embed/>
                </p:oleObj>
              </mc:Choice>
              <mc:Fallback>
                <p:oleObj name="Bitmapafbeelding" r:id="rId5" imgW="4838760" imgH="2962440" progId="Paint.Picture">
                  <p:embed/>
                  <p:pic>
                    <p:nvPicPr>
                      <p:cNvPr id="0" name=""/>
                      <p:cNvPicPr/>
                      <p:nvPr/>
                    </p:nvPicPr>
                    <p:blipFill>
                      <a:blip r:embed="rId6"/>
                      <a:stretch>
                        <a:fillRect/>
                      </a:stretch>
                    </p:blipFill>
                    <p:spPr>
                      <a:xfrm>
                        <a:off x="904875" y="3258240"/>
                        <a:ext cx="4838700" cy="2962275"/>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AC29F99B-AAD5-4DD4-A01D-B6F3653FADB1}"/>
              </a:ext>
            </a:extLst>
          </p:cNvPr>
          <p:cNvSpPr txBox="1"/>
          <p:nvPr/>
        </p:nvSpPr>
        <p:spPr>
          <a:xfrm>
            <a:off x="6096000" y="3065393"/>
            <a:ext cx="5181600" cy="707886"/>
          </a:xfrm>
          <a:prstGeom prst="rect">
            <a:avLst/>
          </a:prstGeom>
          <a:noFill/>
        </p:spPr>
        <p:txBody>
          <a:bodyPr wrap="square" rtlCol="0">
            <a:spAutoFit/>
          </a:bodyPr>
          <a:lstStyle/>
          <a:p>
            <a:r>
              <a:rPr lang="en-US" sz="2000" dirty="0"/>
              <a:t>Predicted ECM trajectories for new collagen and elastin</a:t>
            </a:r>
            <a:endParaRPr lang="nl-NL" sz="2000" dirty="0"/>
          </a:p>
        </p:txBody>
      </p:sp>
    </p:spTree>
    <p:extLst>
      <p:ext uri="{BB962C8B-B14F-4D97-AF65-F5344CB8AC3E}">
        <p14:creationId xmlns:p14="http://schemas.microsoft.com/office/powerpoint/2010/main" val="1016493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349689" y="1362003"/>
            <a:ext cx="10767289" cy="1449387"/>
          </a:xfrm>
        </p:spPr>
        <p:txBody>
          <a:bodyPr>
            <a:normAutofit fontScale="90000"/>
          </a:bodyPr>
          <a:lstStyle/>
          <a:p>
            <a:br>
              <a:rPr lang="en-US" b="1" i="1" dirty="0"/>
            </a:br>
            <a:r>
              <a:rPr lang="en-US" b="1" dirty="0" err="1"/>
              <a:t>Ziraldo</a:t>
            </a:r>
            <a:r>
              <a:rPr lang="en-US" b="1" dirty="0"/>
              <a:t> et al.  2013 ~</a:t>
            </a:r>
            <a:br>
              <a:rPr lang="en-US" b="1" i="1" dirty="0"/>
            </a:br>
            <a:r>
              <a:rPr lang="en-US" sz="5300" dirty="0"/>
              <a:t>Computational Modeling of Inflammation and Wound Healing </a:t>
            </a:r>
            <a:br>
              <a:rPr lang="en-US" sz="5300"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470684" y="2264113"/>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375100" y="2264113"/>
            <a:ext cx="4403188" cy="40011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nl-NL" sz="2000" dirty="0"/>
          </a:p>
        </p:txBody>
      </p:sp>
      <p:sp>
        <p:nvSpPr>
          <p:cNvPr id="3" name="TextBox 2">
            <a:extLst>
              <a:ext uri="{FF2B5EF4-FFF2-40B4-BE49-F238E27FC236}">
                <a16:creationId xmlns:a16="http://schemas.microsoft.com/office/drawing/2014/main" id="{693DFEA6-4E59-45AE-A4DA-36932E0C7895}"/>
              </a:ext>
            </a:extLst>
          </p:cNvPr>
          <p:cNvSpPr txBox="1"/>
          <p:nvPr/>
        </p:nvSpPr>
        <p:spPr>
          <a:xfrm>
            <a:off x="254302" y="2524319"/>
            <a:ext cx="4644785" cy="3046988"/>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a:t>2-Dimensional ABM model</a:t>
            </a:r>
          </a:p>
          <a:p>
            <a:pPr marL="285750" indent="-285750">
              <a:buClr>
                <a:schemeClr val="accent2"/>
              </a:buClr>
              <a:buFont typeface="Arial" panose="020B0604020202020204" pitchFamily="34" charset="0"/>
              <a:buChar char="•"/>
            </a:pPr>
            <a:r>
              <a:rPr lang="en-US" sz="2400" dirty="0"/>
              <a:t>Inflammation</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en-US" sz="2400" dirty="0"/>
              <a:t>Relevant cell populations:</a:t>
            </a:r>
          </a:p>
          <a:p>
            <a:pPr marL="742950" lvl="1" indent="-285750">
              <a:buClr>
                <a:schemeClr val="accent2"/>
              </a:buClr>
              <a:buFont typeface="Arial" panose="020B0604020202020204" pitchFamily="34" charset="0"/>
              <a:buChar char="•"/>
            </a:pPr>
            <a:r>
              <a:rPr lang="en-US" sz="2400" dirty="0"/>
              <a:t>Endothelial cells</a:t>
            </a:r>
          </a:p>
          <a:p>
            <a:pPr marL="742950" lvl="1" indent="-285750">
              <a:buClr>
                <a:schemeClr val="accent2"/>
              </a:buClr>
              <a:buFont typeface="Arial" panose="020B0604020202020204" pitchFamily="34" charset="0"/>
              <a:buChar char="•"/>
            </a:pPr>
            <a:r>
              <a:rPr lang="en-US" sz="2400" dirty="0"/>
              <a:t>Macrophages</a:t>
            </a:r>
          </a:p>
          <a:p>
            <a:pPr marL="742950" lvl="1" indent="-285750">
              <a:buClr>
                <a:schemeClr val="accent2"/>
              </a:buClr>
              <a:buFont typeface="Arial" panose="020B0604020202020204" pitchFamily="34" charset="0"/>
              <a:buChar char="•"/>
            </a:pPr>
            <a:r>
              <a:rPr lang="en-US" sz="2400" dirty="0"/>
              <a:t>Neutrophils</a:t>
            </a:r>
          </a:p>
          <a:p>
            <a:pPr marL="742950" lvl="1" indent="-285750">
              <a:buClr>
                <a:schemeClr val="accent2"/>
              </a:buClr>
              <a:buFont typeface="Arial" panose="020B0604020202020204" pitchFamily="34" charset="0"/>
              <a:buChar char="•"/>
            </a:pPr>
            <a:r>
              <a:rPr lang="en-US" sz="2400" dirty="0"/>
              <a:t>Fibroblasts</a:t>
            </a:r>
            <a:endParaRPr lang="nl-NL" sz="2400" dirty="0"/>
          </a:p>
        </p:txBody>
      </p:sp>
      <p:sp>
        <p:nvSpPr>
          <p:cNvPr id="6" name="TextBox 5">
            <a:extLst>
              <a:ext uri="{FF2B5EF4-FFF2-40B4-BE49-F238E27FC236}">
                <a16:creationId xmlns:a16="http://schemas.microsoft.com/office/drawing/2014/main" id="{371A2626-FD62-4ABA-A8BD-C8E36A6CEA55}"/>
              </a:ext>
            </a:extLst>
          </p:cNvPr>
          <p:cNvSpPr txBox="1"/>
          <p:nvPr/>
        </p:nvSpPr>
        <p:spPr>
          <a:xfrm>
            <a:off x="4389592" y="3585491"/>
            <a:ext cx="3882960" cy="2308324"/>
          </a:xfrm>
          <a:prstGeom prst="rect">
            <a:avLst/>
          </a:prstGeom>
          <a:noFill/>
        </p:spPr>
        <p:txBody>
          <a:bodyPr wrap="square" rtlCol="0">
            <a:spAutoFit/>
          </a:bodyPr>
          <a:lstStyle/>
          <a:p>
            <a:r>
              <a:rPr lang="en-US" sz="2400" dirty="0"/>
              <a:t>Key effector </a:t>
            </a:r>
          </a:p>
          <a:p>
            <a:r>
              <a:rPr lang="en-US" sz="2400" dirty="0"/>
              <a:t>cytokines :</a:t>
            </a:r>
          </a:p>
          <a:p>
            <a:pPr marL="342900" indent="-342900">
              <a:buFont typeface="Arial" panose="020B0604020202020204" pitchFamily="34" charset="0"/>
              <a:buChar char="•"/>
            </a:pPr>
            <a:r>
              <a:rPr lang="en-US" sz="2400" dirty="0"/>
              <a:t>TNF-</a:t>
            </a:r>
            <a:r>
              <a:rPr lang="el-GR" sz="2400" dirty="0"/>
              <a:t>α</a:t>
            </a:r>
            <a:endParaRPr lang="en-US" sz="2400" dirty="0"/>
          </a:p>
          <a:p>
            <a:pPr marL="342900" indent="-342900">
              <a:buFont typeface="Arial" panose="020B0604020202020204" pitchFamily="34" charset="0"/>
              <a:buChar char="•"/>
            </a:pPr>
            <a:r>
              <a:rPr lang="en-US" sz="2400" dirty="0"/>
              <a:t>IL-1</a:t>
            </a:r>
            <a:r>
              <a:rPr lang="el-GR" sz="2400" dirty="0"/>
              <a:t>β</a:t>
            </a:r>
            <a:endParaRPr lang="en-US" sz="2400" dirty="0"/>
          </a:p>
          <a:p>
            <a:pPr marL="342900" indent="-342900">
              <a:buFont typeface="Arial" panose="020B0604020202020204" pitchFamily="34" charset="0"/>
              <a:buChar char="•"/>
            </a:pPr>
            <a:r>
              <a:rPr lang="en-US" sz="2400" dirty="0"/>
              <a:t>IL-10T</a:t>
            </a:r>
          </a:p>
          <a:p>
            <a:pPr marL="342900" indent="-342900">
              <a:buFont typeface="Arial" panose="020B0604020202020204" pitchFamily="34" charset="0"/>
              <a:buChar char="•"/>
            </a:pPr>
            <a:r>
              <a:rPr lang="en-US" sz="2400" dirty="0"/>
              <a:t>T</a:t>
            </a:r>
            <a:r>
              <a:rPr lang="nl-NL" sz="2400" dirty="0"/>
              <a:t>GF-</a:t>
            </a:r>
            <a:r>
              <a:rPr lang="el-GR" sz="2400" dirty="0"/>
              <a:t>β</a:t>
            </a:r>
            <a:r>
              <a:rPr lang="nl-NL" sz="2400" dirty="0"/>
              <a:t>1</a:t>
            </a:r>
          </a:p>
        </p:txBody>
      </p:sp>
    </p:spTree>
    <p:extLst>
      <p:ext uri="{BB962C8B-B14F-4D97-AF65-F5344CB8AC3E}">
        <p14:creationId xmlns:p14="http://schemas.microsoft.com/office/powerpoint/2010/main" val="2646147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D18FCD-02B6-4347-88EB-D79734AE3832}"/>
              </a:ext>
            </a:extLst>
          </p:cNvPr>
          <p:cNvPicPr>
            <a:picLocks noChangeAspect="1"/>
          </p:cNvPicPr>
          <p:nvPr/>
        </p:nvPicPr>
        <p:blipFill>
          <a:blip r:embed="rId3"/>
          <a:stretch>
            <a:fillRect/>
          </a:stretch>
        </p:blipFill>
        <p:spPr>
          <a:xfrm>
            <a:off x="1095375" y="2253456"/>
            <a:ext cx="3532986" cy="2351088"/>
          </a:xfrm>
          <a:prstGeom prst="rect">
            <a:avLst/>
          </a:prstGeom>
        </p:spPr>
      </p:pic>
      <p:sp>
        <p:nvSpPr>
          <p:cNvPr id="8" name="Arrow: Right 7">
            <a:extLst>
              <a:ext uri="{FF2B5EF4-FFF2-40B4-BE49-F238E27FC236}">
                <a16:creationId xmlns:a16="http://schemas.microsoft.com/office/drawing/2014/main" id="{CA29148F-5B4D-4C74-A5C5-058448A8724D}"/>
              </a:ext>
            </a:extLst>
          </p:cNvPr>
          <p:cNvSpPr/>
          <p:nvPr/>
        </p:nvSpPr>
        <p:spPr>
          <a:xfrm>
            <a:off x="5317134" y="3122054"/>
            <a:ext cx="12319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9" name="Picture 8">
            <a:extLst>
              <a:ext uri="{FF2B5EF4-FFF2-40B4-BE49-F238E27FC236}">
                <a16:creationId xmlns:a16="http://schemas.microsoft.com/office/drawing/2014/main" id="{0325B222-804C-49BF-AE91-F50CF86E5415}"/>
              </a:ext>
            </a:extLst>
          </p:cNvPr>
          <p:cNvPicPr>
            <a:picLocks noChangeAspect="1"/>
          </p:cNvPicPr>
          <p:nvPr/>
        </p:nvPicPr>
        <p:blipFill>
          <a:blip r:embed="rId4"/>
          <a:stretch>
            <a:fillRect/>
          </a:stretch>
        </p:blipFill>
        <p:spPr>
          <a:xfrm>
            <a:off x="7367588" y="2270360"/>
            <a:ext cx="3582816" cy="2351088"/>
          </a:xfrm>
          <a:prstGeom prst="rect">
            <a:avLst/>
          </a:prstGeom>
        </p:spPr>
      </p:pic>
      <p:sp>
        <p:nvSpPr>
          <p:cNvPr id="10" name="TextBox 9">
            <a:extLst>
              <a:ext uri="{FF2B5EF4-FFF2-40B4-BE49-F238E27FC236}">
                <a16:creationId xmlns:a16="http://schemas.microsoft.com/office/drawing/2014/main" id="{95EC1CBE-6818-475F-AF0F-F11F39379F3C}"/>
              </a:ext>
            </a:extLst>
          </p:cNvPr>
          <p:cNvSpPr txBox="1"/>
          <p:nvPr/>
        </p:nvSpPr>
        <p:spPr>
          <a:xfrm>
            <a:off x="1095375" y="1422400"/>
            <a:ext cx="9385518" cy="461665"/>
          </a:xfrm>
          <a:prstGeom prst="rect">
            <a:avLst/>
          </a:prstGeom>
          <a:noFill/>
        </p:spPr>
        <p:txBody>
          <a:bodyPr wrap="none" rtlCol="0">
            <a:spAutoFit/>
          </a:bodyPr>
          <a:lstStyle/>
          <a:p>
            <a:r>
              <a:rPr lang="nl-NL" sz="2400" b="1" dirty="0"/>
              <a:t>Example: Simulating Oxygen levels in inflammation phase of the wound </a:t>
            </a:r>
          </a:p>
        </p:txBody>
      </p:sp>
    </p:spTree>
    <p:extLst>
      <p:ext uri="{BB962C8B-B14F-4D97-AF65-F5344CB8AC3E}">
        <p14:creationId xmlns:p14="http://schemas.microsoft.com/office/powerpoint/2010/main" val="2045737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0E48-F8F9-435D-878C-F1FDFC4754A0}"/>
              </a:ext>
            </a:extLst>
          </p:cNvPr>
          <p:cNvSpPr>
            <a:spLocks noGrp="1"/>
          </p:cNvSpPr>
          <p:nvPr>
            <p:ph type="title" idx="4294967295"/>
          </p:nvPr>
        </p:nvSpPr>
        <p:spPr>
          <a:xfrm>
            <a:off x="1257300" y="256381"/>
            <a:ext cx="10058400" cy="1449387"/>
          </a:xfrm>
        </p:spPr>
        <p:txBody>
          <a:bodyPr/>
          <a:lstStyle/>
          <a:p>
            <a:r>
              <a:rPr lang="nl-NL" b="1" dirty="0"/>
              <a:t>Index</a:t>
            </a:r>
          </a:p>
        </p:txBody>
      </p:sp>
      <p:cxnSp>
        <p:nvCxnSpPr>
          <p:cNvPr id="4" name="Straight Connector 3">
            <a:extLst>
              <a:ext uri="{FF2B5EF4-FFF2-40B4-BE49-F238E27FC236}">
                <a16:creationId xmlns:a16="http://schemas.microsoft.com/office/drawing/2014/main" id="{6005F997-D145-4352-8E0F-7A3761EE8F0A}"/>
              </a:ext>
            </a:extLst>
          </p:cNvPr>
          <p:cNvCxnSpPr>
            <a:cxnSpLocks/>
          </p:cNvCxnSpPr>
          <p:nvPr/>
        </p:nvCxnSpPr>
        <p:spPr>
          <a:xfrm>
            <a:off x="1257300" y="1683816"/>
            <a:ext cx="1657350" cy="0"/>
          </a:xfrm>
          <a:prstGeom prst="line">
            <a:avLst/>
          </a:prstGeom>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94A4827F-6EDB-409B-8754-776E2783C2F3}"/>
              </a:ext>
            </a:extLst>
          </p:cNvPr>
          <p:cNvSpPr txBox="1"/>
          <p:nvPr/>
        </p:nvSpPr>
        <p:spPr>
          <a:xfrm>
            <a:off x="1155699" y="2064809"/>
            <a:ext cx="4940301" cy="2523768"/>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nl-NL" sz="2800" dirty="0"/>
              <a:t>Introduction </a:t>
            </a:r>
          </a:p>
          <a:p>
            <a:pPr marL="285750" indent="-285750">
              <a:buClr>
                <a:schemeClr val="accent2"/>
              </a:buClr>
              <a:buFont typeface="Arial" panose="020B0604020202020204" pitchFamily="34" charset="0"/>
              <a:buChar char="•"/>
            </a:pPr>
            <a:r>
              <a:rPr lang="nl-NL" sz="2800" dirty="0"/>
              <a:t>Aim</a:t>
            </a:r>
          </a:p>
          <a:p>
            <a:pPr marL="285750" indent="-285750">
              <a:buClr>
                <a:schemeClr val="accent2"/>
              </a:buClr>
              <a:buFont typeface="Arial" panose="020B0604020202020204" pitchFamily="34" charset="0"/>
              <a:buChar char="•"/>
            </a:pPr>
            <a:r>
              <a:rPr lang="nl-NL" sz="2800" dirty="0"/>
              <a:t>Previously built models</a:t>
            </a:r>
          </a:p>
          <a:p>
            <a:pPr marL="285750" indent="-285750">
              <a:buClr>
                <a:schemeClr val="accent2"/>
              </a:buClr>
              <a:buFont typeface="Arial" panose="020B0604020202020204" pitchFamily="34" charset="0"/>
              <a:buChar char="•"/>
            </a:pPr>
            <a:r>
              <a:rPr lang="nl-NL" sz="2800" dirty="0"/>
              <a:t>Proposal</a:t>
            </a:r>
          </a:p>
          <a:p>
            <a:pPr marL="285750" indent="-285750">
              <a:buClr>
                <a:schemeClr val="accent2"/>
              </a:buClr>
              <a:buFont typeface="Arial" panose="020B0604020202020204" pitchFamily="34" charset="0"/>
              <a:buChar char="•"/>
            </a:pPr>
            <a:r>
              <a:rPr lang="nl-NL" sz="2800" dirty="0"/>
              <a:t>Data available?</a:t>
            </a:r>
          </a:p>
          <a:p>
            <a:endParaRPr lang="nl-NL" dirty="0"/>
          </a:p>
        </p:txBody>
      </p:sp>
      <p:pic>
        <p:nvPicPr>
          <p:cNvPr id="10" name="Picture 9">
            <a:extLst>
              <a:ext uri="{FF2B5EF4-FFF2-40B4-BE49-F238E27FC236}">
                <a16:creationId xmlns:a16="http://schemas.microsoft.com/office/drawing/2014/main" id="{997E683C-3967-4BF5-80EA-ED0B359E9E72}"/>
              </a:ext>
            </a:extLst>
          </p:cNvPr>
          <p:cNvPicPr>
            <a:picLocks noChangeAspect="1"/>
          </p:cNvPicPr>
          <p:nvPr/>
        </p:nvPicPr>
        <p:blipFill>
          <a:blip r:embed="rId2"/>
          <a:stretch>
            <a:fillRect/>
          </a:stretch>
        </p:blipFill>
        <p:spPr>
          <a:xfrm>
            <a:off x="6572978" y="764315"/>
            <a:ext cx="3724275" cy="4886325"/>
          </a:xfrm>
          <a:prstGeom prst="rect">
            <a:avLst/>
          </a:prstGeom>
        </p:spPr>
      </p:pic>
    </p:spTree>
    <p:extLst>
      <p:ext uri="{BB962C8B-B14F-4D97-AF65-F5344CB8AC3E}">
        <p14:creationId xmlns:p14="http://schemas.microsoft.com/office/powerpoint/2010/main" val="864718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59667" y="1737797"/>
            <a:ext cx="10767289" cy="1449387"/>
          </a:xfrm>
        </p:spPr>
        <p:txBody>
          <a:bodyPr>
            <a:normAutofit fontScale="90000"/>
          </a:bodyPr>
          <a:lstStyle/>
          <a:p>
            <a:br>
              <a:rPr lang="en-US" b="1" i="1" dirty="0"/>
            </a:br>
            <a:r>
              <a:rPr lang="en-US" sz="5300" b="1" dirty="0"/>
              <a:t>Boon et al. 2016 ~</a:t>
            </a:r>
            <a:br>
              <a:rPr lang="en-US" sz="5300" dirty="0"/>
            </a:br>
            <a:r>
              <a:rPr lang="en-US" sz="5300" dirty="0"/>
              <a:t>A multi-agent cell-based model for wound contraction</a:t>
            </a:r>
            <a:br>
              <a:rPr lang="nl-NL" sz="5400" dirty="0"/>
            </a:br>
            <a:br>
              <a:rPr lang="en-US" b="1" i="1"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59667" y="2025869"/>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AD60452D-E0FB-45A5-BF31-D426D360A20A}"/>
              </a:ext>
            </a:extLst>
          </p:cNvPr>
          <p:cNvSpPr txBox="1"/>
          <p:nvPr/>
        </p:nvSpPr>
        <p:spPr>
          <a:xfrm>
            <a:off x="1027145" y="2313942"/>
            <a:ext cx="9163852" cy="341632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a:t>2-Dimensional multi-agent cell-based hybrid model </a:t>
            </a:r>
          </a:p>
          <a:p>
            <a:pPr marL="285750" indent="-285750">
              <a:buClr>
                <a:schemeClr val="accent2"/>
              </a:buClr>
              <a:buFont typeface="Arial" panose="020B0604020202020204" pitchFamily="34" charset="0"/>
              <a:buChar char="•"/>
            </a:pPr>
            <a:r>
              <a:rPr lang="en-US" sz="2400" dirty="0"/>
              <a:t>Contraction (</a:t>
            </a:r>
            <a:r>
              <a:rPr lang="nl-NL" sz="2400" dirty="0"/>
              <a:t>The mechanical pulling of (myo-)fibroblasts on the ECM)</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en-US" sz="2400" dirty="0"/>
              <a:t>Relevant cell populations:</a:t>
            </a:r>
          </a:p>
          <a:p>
            <a:pPr marL="742950" lvl="1" indent="-285750">
              <a:buClr>
                <a:schemeClr val="accent2"/>
              </a:buClr>
              <a:buFont typeface="Arial" panose="020B0604020202020204" pitchFamily="34" charset="0"/>
              <a:buChar char="•"/>
            </a:pPr>
            <a:r>
              <a:rPr lang="en-US" sz="2400" dirty="0"/>
              <a:t>Leukocytes (to simplify) </a:t>
            </a:r>
          </a:p>
          <a:p>
            <a:pPr marL="742950" lvl="1" indent="-285750">
              <a:buClr>
                <a:schemeClr val="accent2"/>
              </a:buClr>
              <a:buFont typeface="Arial" panose="020B0604020202020204" pitchFamily="34" charset="0"/>
              <a:buChar char="•"/>
            </a:pPr>
            <a:r>
              <a:rPr lang="en-US" sz="2400" dirty="0"/>
              <a:t>Fibroblasts</a:t>
            </a:r>
          </a:p>
          <a:p>
            <a:pPr marL="742950" lvl="1" indent="-285750">
              <a:buClr>
                <a:schemeClr val="accent2"/>
              </a:buClr>
              <a:buFont typeface="Arial" panose="020B0604020202020204" pitchFamily="34" charset="0"/>
              <a:buChar char="•"/>
            </a:pPr>
            <a:r>
              <a:rPr lang="nl-NL" sz="2400" dirty="0"/>
              <a:t>myofibroblasts</a:t>
            </a:r>
          </a:p>
        </p:txBody>
      </p:sp>
      <p:sp>
        <p:nvSpPr>
          <p:cNvPr id="7" name="TextBox 6">
            <a:extLst>
              <a:ext uri="{FF2B5EF4-FFF2-40B4-BE49-F238E27FC236}">
                <a16:creationId xmlns:a16="http://schemas.microsoft.com/office/drawing/2014/main" id="{0E2E70F5-201A-4550-9772-B30EBD9D764E}"/>
              </a:ext>
            </a:extLst>
          </p:cNvPr>
          <p:cNvSpPr txBox="1"/>
          <p:nvPr/>
        </p:nvSpPr>
        <p:spPr>
          <a:xfrm>
            <a:off x="8249517" y="4152034"/>
            <a:ext cx="3809961" cy="2308324"/>
          </a:xfrm>
          <a:prstGeom prst="rect">
            <a:avLst/>
          </a:prstGeom>
          <a:noFill/>
        </p:spPr>
        <p:txBody>
          <a:bodyPr wrap="square" rtlCol="0">
            <a:spAutoFit/>
          </a:bodyPr>
          <a:lstStyle/>
          <a:p>
            <a:r>
              <a:rPr lang="en-US" sz="2400" dirty="0"/>
              <a:t>Key effector Cytokines/ Chemokines :</a:t>
            </a:r>
          </a:p>
          <a:p>
            <a:pPr marL="342900" indent="-342900">
              <a:buClr>
                <a:schemeClr val="accent2"/>
              </a:buClr>
              <a:buFont typeface="Arial" panose="020B0604020202020204" pitchFamily="34" charset="0"/>
              <a:buChar char="•"/>
            </a:pPr>
            <a:r>
              <a:rPr lang="en-US" sz="2400" dirty="0" err="1"/>
              <a:t>tPA</a:t>
            </a:r>
            <a:endParaRPr lang="en-US" sz="2400" dirty="0"/>
          </a:p>
          <a:p>
            <a:pPr marL="342900" indent="-342900">
              <a:buClr>
                <a:schemeClr val="accent2"/>
              </a:buClr>
              <a:buFont typeface="Arial" panose="020B0604020202020204" pitchFamily="34" charset="0"/>
              <a:buChar char="•"/>
            </a:pPr>
            <a:r>
              <a:rPr lang="en-US" sz="2400" dirty="0"/>
              <a:t>PDGF </a:t>
            </a:r>
          </a:p>
          <a:p>
            <a:pPr marL="342900" indent="-342900">
              <a:buClr>
                <a:schemeClr val="accent2"/>
              </a:buClr>
              <a:buFont typeface="Arial" panose="020B0604020202020204" pitchFamily="34" charset="0"/>
              <a:buChar char="•"/>
            </a:pPr>
            <a:r>
              <a:rPr lang="en-US" sz="2400" dirty="0"/>
              <a:t>TGF-</a:t>
            </a:r>
            <a:r>
              <a:rPr lang="el-GR" sz="2400" dirty="0"/>
              <a:t>β</a:t>
            </a:r>
            <a:r>
              <a:rPr lang="en-US" sz="2400" dirty="0"/>
              <a:t> </a:t>
            </a:r>
          </a:p>
          <a:p>
            <a:pPr marL="342900" indent="-342900">
              <a:buFont typeface="Arial" panose="020B0604020202020204" pitchFamily="34" charset="0"/>
              <a:buChar char="•"/>
            </a:pPr>
            <a:endParaRPr lang="nl-NL" sz="2400" dirty="0"/>
          </a:p>
        </p:txBody>
      </p:sp>
      <p:sp>
        <p:nvSpPr>
          <p:cNvPr id="3" name="TextBox 2">
            <a:extLst>
              <a:ext uri="{FF2B5EF4-FFF2-40B4-BE49-F238E27FC236}">
                <a16:creationId xmlns:a16="http://schemas.microsoft.com/office/drawing/2014/main" id="{18A00BB4-7E5C-4BD4-A4A4-8AC8FC568EAE}"/>
              </a:ext>
            </a:extLst>
          </p:cNvPr>
          <p:cNvSpPr txBox="1"/>
          <p:nvPr/>
        </p:nvSpPr>
        <p:spPr>
          <a:xfrm>
            <a:off x="5609071" y="4178827"/>
            <a:ext cx="1544654" cy="1477328"/>
          </a:xfrm>
          <a:prstGeom prst="rect">
            <a:avLst/>
          </a:prstGeom>
          <a:noFill/>
        </p:spPr>
        <p:txBody>
          <a:bodyPr wrap="none" rtlCol="0">
            <a:spAutoFit/>
          </a:bodyPr>
          <a:lstStyle/>
          <a:p>
            <a:r>
              <a:rPr lang="nl-NL" sz="2400" dirty="0"/>
              <a:t>Fibres</a:t>
            </a:r>
            <a:r>
              <a:rPr lang="nl-NL" dirty="0"/>
              <a:t>:</a:t>
            </a:r>
          </a:p>
          <a:p>
            <a:pPr marL="285750" indent="-285750">
              <a:buClr>
                <a:schemeClr val="accent2"/>
              </a:buClr>
              <a:buFont typeface="Arial" panose="020B0604020202020204" pitchFamily="34" charset="0"/>
              <a:buChar char="•"/>
            </a:pPr>
            <a:r>
              <a:rPr lang="nl-NL" sz="2400" dirty="0"/>
              <a:t>Collagen</a:t>
            </a:r>
          </a:p>
          <a:p>
            <a:pPr marL="285750" indent="-285750">
              <a:buClr>
                <a:schemeClr val="accent2"/>
              </a:buClr>
              <a:buFont typeface="Arial" panose="020B0604020202020204" pitchFamily="34" charset="0"/>
              <a:buChar char="•"/>
            </a:pPr>
            <a:r>
              <a:rPr lang="nl-NL" sz="2400" dirty="0"/>
              <a:t>Fibrin</a:t>
            </a:r>
          </a:p>
          <a:p>
            <a:endParaRPr lang="nl-NL" dirty="0"/>
          </a:p>
        </p:txBody>
      </p:sp>
    </p:spTree>
    <p:extLst>
      <p:ext uri="{BB962C8B-B14F-4D97-AF65-F5344CB8AC3E}">
        <p14:creationId xmlns:p14="http://schemas.microsoft.com/office/powerpoint/2010/main" val="3107393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B7C202-CD69-4E60-8657-DEB0F3958F0E}"/>
              </a:ext>
            </a:extLst>
          </p:cNvPr>
          <p:cNvPicPr>
            <a:picLocks noChangeAspect="1"/>
          </p:cNvPicPr>
          <p:nvPr/>
        </p:nvPicPr>
        <p:blipFill>
          <a:blip r:embed="rId3"/>
          <a:stretch>
            <a:fillRect/>
          </a:stretch>
        </p:blipFill>
        <p:spPr>
          <a:xfrm>
            <a:off x="0" y="306110"/>
            <a:ext cx="7419975" cy="5876925"/>
          </a:xfrm>
          <a:prstGeom prst="rect">
            <a:avLst/>
          </a:prstGeom>
        </p:spPr>
      </p:pic>
      <p:sp>
        <p:nvSpPr>
          <p:cNvPr id="7" name="TextBox 6">
            <a:extLst>
              <a:ext uri="{FF2B5EF4-FFF2-40B4-BE49-F238E27FC236}">
                <a16:creationId xmlns:a16="http://schemas.microsoft.com/office/drawing/2014/main" id="{41B67CFA-F3BC-44AD-9EA9-8247D76666AB}"/>
              </a:ext>
            </a:extLst>
          </p:cNvPr>
          <p:cNvSpPr txBox="1"/>
          <p:nvPr/>
        </p:nvSpPr>
        <p:spPr>
          <a:xfrm>
            <a:off x="7177088" y="1425009"/>
            <a:ext cx="4851400" cy="942400"/>
          </a:xfrm>
          <a:prstGeom prst="rect">
            <a:avLst/>
          </a:prstGeom>
          <a:noFill/>
        </p:spPr>
        <p:txBody>
          <a:bodyPr wrap="square" rtlCol="0">
            <a:spAutoFit/>
          </a:bodyPr>
          <a:lstStyle/>
          <a:p>
            <a:r>
              <a:rPr lang="nl-NL" dirty="0"/>
              <a:t>Several snapshots at consecutive times for the leukocytes and fibroblasts that are entering the wound regio.</a:t>
            </a:r>
          </a:p>
        </p:txBody>
      </p:sp>
      <p:sp>
        <p:nvSpPr>
          <p:cNvPr id="8" name="TextBox 7">
            <a:extLst>
              <a:ext uri="{FF2B5EF4-FFF2-40B4-BE49-F238E27FC236}">
                <a16:creationId xmlns:a16="http://schemas.microsoft.com/office/drawing/2014/main" id="{098BE3D6-9184-435F-95FD-6757103A9E02}"/>
              </a:ext>
            </a:extLst>
          </p:cNvPr>
          <p:cNvSpPr txBox="1"/>
          <p:nvPr/>
        </p:nvSpPr>
        <p:spPr>
          <a:xfrm>
            <a:off x="7177088" y="2367409"/>
            <a:ext cx="5054600" cy="1754326"/>
          </a:xfrm>
          <a:prstGeom prst="rect">
            <a:avLst/>
          </a:prstGeom>
          <a:noFill/>
        </p:spPr>
        <p:txBody>
          <a:bodyPr wrap="square" rtlCol="0">
            <a:spAutoFit/>
          </a:bodyPr>
          <a:lstStyle/>
          <a:p>
            <a:endParaRPr lang="nl-NL" dirty="0"/>
          </a:p>
          <a:p>
            <a:endParaRPr lang="nl-NL" dirty="0"/>
          </a:p>
          <a:p>
            <a:r>
              <a:rPr lang="nl-NL" dirty="0">
                <a:solidFill>
                  <a:srgbClr val="FF0000"/>
                </a:solidFill>
              </a:rPr>
              <a:t>The red circles </a:t>
            </a:r>
            <a:r>
              <a:rPr lang="nl-NL" dirty="0"/>
              <a:t>-&gt; leukocytes </a:t>
            </a:r>
          </a:p>
          <a:p>
            <a:r>
              <a:rPr lang="nl-NL" dirty="0">
                <a:solidFill>
                  <a:srgbClr val="0070C0"/>
                </a:solidFill>
              </a:rPr>
              <a:t>The blue circles </a:t>
            </a:r>
            <a:r>
              <a:rPr lang="nl-NL" dirty="0"/>
              <a:t>-&gt; fibroblasts</a:t>
            </a:r>
          </a:p>
          <a:p>
            <a:r>
              <a:rPr lang="en-US" dirty="0"/>
              <a:t>The direction of the lines -&gt; preferential orientation</a:t>
            </a:r>
          </a:p>
          <a:p>
            <a:endParaRPr lang="nl-NL" dirty="0"/>
          </a:p>
        </p:txBody>
      </p:sp>
    </p:spTree>
    <p:extLst>
      <p:ext uri="{BB962C8B-B14F-4D97-AF65-F5344CB8AC3E}">
        <p14:creationId xmlns:p14="http://schemas.microsoft.com/office/powerpoint/2010/main" val="2101779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730580-4D3A-44DA-AC07-EFD98A23FAE7}"/>
              </a:ext>
            </a:extLst>
          </p:cNvPr>
          <p:cNvPicPr>
            <a:picLocks noChangeAspect="1"/>
          </p:cNvPicPr>
          <p:nvPr/>
        </p:nvPicPr>
        <p:blipFill>
          <a:blip r:embed="rId3"/>
          <a:stretch>
            <a:fillRect/>
          </a:stretch>
        </p:blipFill>
        <p:spPr>
          <a:xfrm>
            <a:off x="792438" y="1388165"/>
            <a:ext cx="4829175" cy="3657600"/>
          </a:xfrm>
          <a:prstGeom prst="rect">
            <a:avLst/>
          </a:prstGeom>
        </p:spPr>
      </p:pic>
      <p:sp>
        <p:nvSpPr>
          <p:cNvPr id="3" name="TextBox 2">
            <a:extLst>
              <a:ext uri="{FF2B5EF4-FFF2-40B4-BE49-F238E27FC236}">
                <a16:creationId xmlns:a16="http://schemas.microsoft.com/office/drawing/2014/main" id="{423C13FF-0A7B-409C-B8F6-423AE556F3AF}"/>
              </a:ext>
            </a:extLst>
          </p:cNvPr>
          <p:cNvSpPr txBox="1"/>
          <p:nvPr/>
        </p:nvSpPr>
        <p:spPr>
          <a:xfrm>
            <a:off x="5981700" y="3048170"/>
            <a:ext cx="4534935" cy="1569660"/>
          </a:xfrm>
          <a:prstGeom prst="rect">
            <a:avLst/>
          </a:prstGeom>
          <a:noFill/>
        </p:spPr>
        <p:txBody>
          <a:bodyPr wrap="square" rtlCol="0">
            <a:spAutoFit/>
          </a:bodyPr>
          <a:lstStyle/>
          <a:p>
            <a:r>
              <a:rPr lang="en-US" sz="2400" dirty="0"/>
              <a:t>One of the most problematic issues regarding severe burns or deep wounds is the permanent contraction of the wound.</a:t>
            </a:r>
          </a:p>
        </p:txBody>
      </p:sp>
      <p:sp>
        <p:nvSpPr>
          <p:cNvPr id="5" name="TextBox 4">
            <a:extLst>
              <a:ext uri="{FF2B5EF4-FFF2-40B4-BE49-F238E27FC236}">
                <a16:creationId xmlns:a16="http://schemas.microsoft.com/office/drawing/2014/main" id="{9207461F-B69B-4FBC-AA59-2BD1BA3E30F8}"/>
              </a:ext>
            </a:extLst>
          </p:cNvPr>
          <p:cNvSpPr txBox="1"/>
          <p:nvPr/>
        </p:nvSpPr>
        <p:spPr>
          <a:xfrm>
            <a:off x="5981700" y="1524000"/>
            <a:ext cx="4393970" cy="1200329"/>
          </a:xfrm>
          <a:prstGeom prst="rect">
            <a:avLst/>
          </a:prstGeom>
          <a:noFill/>
        </p:spPr>
        <p:txBody>
          <a:bodyPr wrap="square" rtlCol="0">
            <a:spAutoFit/>
          </a:bodyPr>
          <a:lstStyle/>
          <a:p>
            <a:r>
              <a:rPr lang="nl-NL" sz="2400" dirty="0"/>
              <a:t>They also  tested the influence of ‘Cell Force’ on the normalized wound area</a:t>
            </a:r>
          </a:p>
        </p:txBody>
      </p:sp>
    </p:spTree>
    <p:extLst>
      <p:ext uri="{BB962C8B-B14F-4D97-AF65-F5344CB8AC3E}">
        <p14:creationId xmlns:p14="http://schemas.microsoft.com/office/powerpoint/2010/main" val="1971681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59666" y="1737797"/>
            <a:ext cx="10767289" cy="1449387"/>
          </a:xfrm>
        </p:spPr>
        <p:txBody>
          <a:bodyPr>
            <a:normAutofit fontScale="90000"/>
          </a:bodyPr>
          <a:lstStyle/>
          <a:p>
            <a:br>
              <a:rPr lang="en-US" b="1" i="1" dirty="0"/>
            </a:br>
            <a:r>
              <a:rPr lang="en-US" sz="5300" b="1" dirty="0" err="1"/>
              <a:t>Tepole</a:t>
            </a:r>
            <a:r>
              <a:rPr lang="en-US" sz="5300" b="1" dirty="0"/>
              <a:t> et al. 2017 ~</a:t>
            </a:r>
            <a:br>
              <a:rPr lang="en-US" sz="5300" dirty="0"/>
            </a:br>
            <a:r>
              <a:rPr lang="en-US" sz="5300" dirty="0"/>
              <a:t>Computational systems mechanobiology of Wound Healing</a:t>
            </a:r>
            <a:br>
              <a:rPr lang="nl-NL" sz="5400" dirty="0"/>
            </a:br>
            <a:br>
              <a:rPr lang="en-US" b="1" i="1"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288850" y="2042597"/>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1288850" y="1953172"/>
            <a:ext cx="4403188" cy="707886"/>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nl-NL" sz="2000" dirty="0"/>
          </a:p>
        </p:txBody>
      </p:sp>
      <p:sp>
        <p:nvSpPr>
          <p:cNvPr id="11" name="TextBox 10">
            <a:extLst>
              <a:ext uri="{FF2B5EF4-FFF2-40B4-BE49-F238E27FC236}">
                <a16:creationId xmlns:a16="http://schemas.microsoft.com/office/drawing/2014/main" id="{81E6AB93-45B9-46E2-B3B1-0A7167A7747C}"/>
              </a:ext>
            </a:extLst>
          </p:cNvPr>
          <p:cNvSpPr txBox="1"/>
          <p:nvPr/>
        </p:nvSpPr>
        <p:spPr>
          <a:xfrm>
            <a:off x="1159666" y="2132023"/>
            <a:ext cx="8189844"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2-Dimensional EBM model</a:t>
            </a:r>
          </a:p>
          <a:p>
            <a:pPr marL="285750" indent="-285750">
              <a:buFont typeface="Arial" panose="020B0604020202020204" pitchFamily="34" charset="0"/>
              <a:buChar char="•"/>
            </a:pPr>
            <a:r>
              <a:rPr lang="nl-NL" sz="2400" dirty="0"/>
              <a:t>Modeling Angiogenesis, Contraction and Re-epithelialization</a:t>
            </a:r>
          </a:p>
          <a:p>
            <a:pPr marL="285750" indent="-285750">
              <a:buFont typeface="Arial" panose="020B0604020202020204" pitchFamily="34" charset="0"/>
              <a:buChar char="•"/>
            </a:pPr>
            <a:endParaRPr lang="en-US" sz="2400" dirty="0"/>
          </a:p>
          <a:p>
            <a:r>
              <a:rPr lang="en-US" sz="2400" dirty="0"/>
              <a:t>Relevant cell populations:</a:t>
            </a:r>
          </a:p>
          <a:p>
            <a:pPr marL="285750" indent="-285750">
              <a:buFont typeface="Arial" panose="020B0604020202020204" pitchFamily="34" charset="0"/>
              <a:buChar char="•"/>
            </a:pPr>
            <a:r>
              <a:rPr lang="en-US" sz="2400" dirty="0"/>
              <a:t>Endothelial cells</a:t>
            </a:r>
          </a:p>
          <a:p>
            <a:pPr marL="285750" indent="-285750">
              <a:buFont typeface="Arial" panose="020B0604020202020204" pitchFamily="34" charset="0"/>
              <a:buChar char="•"/>
            </a:pPr>
            <a:r>
              <a:rPr lang="en-US" sz="2400" dirty="0"/>
              <a:t>Macrophages</a:t>
            </a:r>
          </a:p>
          <a:p>
            <a:pPr marL="285750" indent="-285750">
              <a:buFont typeface="Arial" panose="020B0604020202020204" pitchFamily="34" charset="0"/>
              <a:buChar char="•"/>
            </a:pPr>
            <a:r>
              <a:rPr lang="en-US" sz="2400" dirty="0"/>
              <a:t>Fibroblasts </a:t>
            </a:r>
          </a:p>
          <a:p>
            <a:pPr marL="285750" indent="-285750">
              <a:buFont typeface="Arial" panose="020B0604020202020204" pitchFamily="34" charset="0"/>
              <a:buChar char="•"/>
            </a:pPr>
            <a:r>
              <a:rPr lang="en-US" sz="2400" dirty="0"/>
              <a:t>Myofibroblasts </a:t>
            </a:r>
          </a:p>
          <a:p>
            <a:pPr marL="285750" indent="-285750">
              <a:buFont typeface="Arial" panose="020B0604020202020204" pitchFamily="34" charset="0"/>
              <a:buChar char="•"/>
            </a:pPr>
            <a:r>
              <a:rPr lang="en-US" sz="2400" dirty="0"/>
              <a:t>Keratinocytes</a:t>
            </a:r>
            <a:endParaRPr lang="nl-NL" sz="2400" dirty="0"/>
          </a:p>
        </p:txBody>
      </p:sp>
      <p:sp>
        <p:nvSpPr>
          <p:cNvPr id="3" name="TextBox 2">
            <a:extLst>
              <a:ext uri="{FF2B5EF4-FFF2-40B4-BE49-F238E27FC236}">
                <a16:creationId xmlns:a16="http://schemas.microsoft.com/office/drawing/2014/main" id="{794B2459-E5B4-422E-BF43-28A81D400542}"/>
              </a:ext>
            </a:extLst>
          </p:cNvPr>
          <p:cNvSpPr txBox="1"/>
          <p:nvPr/>
        </p:nvSpPr>
        <p:spPr>
          <a:xfrm>
            <a:off x="6096000" y="3670817"/>
            <a:ext cx="4556143" cy="1846659"/>
          </a:xfrm>
          <a:prstGeom prst="rect">
            <a:avLst/>
          </a:prstGeom>
          <a:noFill/>
        </p:spPr>
        <p:txBody>
          <a:bodyPr wrap="square" rtlCol="0">
            <a:spAutoFit/>
          </a:bodyPr>
          <a:lstStyle/>
          <a:p>
            <a:r>
              <a:rPr lang="en-US" sz="2400" dirty="0"/>
              <a:t>Key effector cytokines:</a:t>
            </a:r>
          </a:p>
          <a:p>
            <a:pPr marL="342900" indent="-342900">
              <a:buFont typeface="Arial" panose="020B0604020202020204" pitchFamily="34" charset="0"/>
              <a:buChar char="•"/>
            </a:pPr>
            <a:r>
              <a:rPr lang="en-US" sz="2400" dirty="0"/>
              <a:t>TGF-</a:t>
            </a:r>
            <a:r>
              <a:rPr lang="el-GR" sz="2400" dirty="0"/>
              <a:t>α</a:t>
            </a:r>
            <a:endParaRPr lang="en-US" sz="2400" dirty="0"/>
          </a:p>
          <a:p>
            <a:pPr marL="342900" indent="-342900">
              <a:buFont typeface="Arial" panose="020B0604020202020204" pitchFamily="34" charset="0"/>
              <a:buChar char="•"/>
            </a:pPr>
            <a:r>
              <a:rPr lang="en-US" sz="2400" dirty="0"/>
              <a:t>FGF-7</a:t>
            </a:r>
          </a:p>
          <a:p>
            <a:pPr marL="342900" indent="-342900">
              <a:buFont typeface="Arial" panose="020B0604020202020204" pitchFamily="34" charset="0"/>
              <a:buChar char="•"/>
            </a:pPr>
            <a:r>
              <a:rPr lang="en-US" sz="2400" dirty="0"/>
              <a:t>DGF</a:t>
            </a:r>
          </a:p>
          <a:p>
            <a:endParaRPr lang="nl-NL" dirty="0"/>
          </a:p>
        </p:txBody>
      </p:sp>
      <p:sp>
        <p:nvSpPr>
          <p:cNvPr id="4" name="TextBox 3">
            <a:extLst>
              <a:ext uri="{FF2B5EF4-FFF2-40B4-BE49-F238E27FC236}">
                <a16:creationId xmlns:a16="http://schemas.microsoft.com/office/drawing/2014/main" id="{05758C78-6EC6-46A2-BD14-C2F515B33589}"/>
              </a:ext>
            </a:extLst>
          </p:cNvPr>
          <p:cNvSpPr txBox="1"/>
          <p:nvPr/>
        </p:nvSpPr>
        <p:spPr>
          <a:xfrm>
            <a:off x="8201888" y="4024849"/>
            <a:ext cx="1752916" cy="1477328"/>
          </a:xfrm>
          <a:prstGeom prst="rect">
            <a:avLst/>
          </a:prstGeom>
          <a:noFill/>
        </p:spPr>
        <p:txBody>
          <a:bodyPr wrap="none" rtlCol="0">
            <a:spAutoFit/>
          </a:bodyPr>
          <a:lstStyle/>
          <a:p>
            <a:pPr marL="285750" indent="-285750">
              <a:buFont typeface="Arial" panose="020B0604020202020204" pitchFamily="34" charset="0"/>
              <a:buChar char="•"/>
            </a:pPr>
            <a:r>
              <a:rPr lang="nl-NL" sz="2400" dirty="0"/>
              <a:t>TGF-</a:t>
            </a:r>
            <a:r>
              <a:rPr lang="el-GR" sz="2400" dirty="0"/>
              <a:t>β</a:t>
            </a:r>
            <a:r>
              <a:rPr lang="nl-NL" sz="2400" dirty="0"/>
              <a:t>1</a:t>
            </a:r>
          </a:p>
          <a:p>
            <a:pPr marL="285750" indent="-285750">
              <a:buFont typeface="Arial" panose="020B0604020202020204" pitchFamily="34" charset="0"/>
              <a:buChar char="•"/>
            </a:pPr>
            <a:r>
              <a:rPr lang="nl-NL" sz="2400" dirty="0"/>
              <a:t>FGF(1,2,4)</a:t>
            </a:r>
          </a:p>
          <a:p>
            <a:pPr marL="285750" indent="-285750">
              <a:buFont typeface="Arial" panose="020B0604020202020204" pitchFamily="34" charset="0"/>
              <a:buChar char="•"/>
            </a:pPr>
            <a:r>
              <a:rPr lang="nl-NL" sz="2400" dirty="0"/>
              <a:t>VEGF</a:t>
            </a:r>
          </a:p>
          <a:p>
            <a:endParaRPr lang="nl-NL" dirty="0"/>
          </a:p>
        </p:txBody>
      </p:sp>
    </p:spTree>
    <p:extLst>
      <p:ext uri="{BB962C8B-B14F-4D97-AF65-F5344CB8AC3E}">
        <p14:creationId xmlns:p14="http://schemas.microsoft.com/office/powerpoint/2010/main" val="1763655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1" name="CustomShape 1">
            <a:extLst>
              <a:ext uri="{FF2B5EF4-FFF2-40B4-BE49-F238E27FC236}">
                <a16:creationId xmlns:a16="http://schemas.microsoft.com/office/drawing/2014/main" id="{40283ABC-7ABA-4D90-AA8F-CCA92628E73B}"/>
              </a:ext>
            </a:extLst>
          </p:cNvPr>
          <p:cNvSpPr/>
          <p:nvPr/>
        </p:nvSpPr>
        <p:spPr>
          <a:xfrm>
            <a:off x="699400" y="0"/>
            <a:ext cx="10971000" cy="55905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400" b="1" dirty="0"/>
              <a:t>What is the link between the innate immune system model and the wound healing process?</a:t>
            </a:r>
            <a:endParaRPr lang="nl-NL" sz="2400" b="1" dirty="0"/>
          </a:p>
          <a:p>
            <a:pPr>
              <a:lnSpc>
                <a:spcPct val="100000"/>
              </a:lnSpc>
            </a:pPr>
            <a:endParaRPr lang="en-US" dirty="0"/>
          </a:p>
          <a:p>
            <a:pPr>
              <a:lnSpc>
                <a:spcPct val="100000"/>
              </a:lnSpc>
            </a:pPr>
            <a:r>
              <a:rPr lang="en-US" sz="1600" b="1" dirty="0"/>
              <a:t>No </a:t>
            </a:r>
            <a:r>
              <a:rPr lang="en-US" sz="1600" dirty="0"/>
              <a:t>other papers have modeled this relationship</a:t>
            </a:r>
          </a:p>
          <a:p>
            <a:pPr>
              <a:lnSpc>
                <a:spcPct val="100000"/>
              </a:lnSpc>
            </a:pPr>
            <a:endParaRPr lang="en-US" sz="1600" dirty="0"/>
          </a:p>
          <a:p>
            <a:pPr>
              <a:lnSpc>
                <a:spcPct val="100000"/>
              </a:lnSpc>
            </a:pPr>
            <a:r>
              <a:rPr lang="en-US" sz="1600" dirty="0"/>
              <a:t>Several</a:t>
            </a:r>
            <a:r>
              <a:rPr lang="en-US" sz="1600" b="0" strike="noStrike" spc="-1" dirty="0">
                <a:solidFill>
                  <a:srgbClr val="000000"/>
                </a:solidFill>
                <a:latin typeface="Arial"/>
                <a:ea typeface="Calibri"/>
              </a:rPr>
              <a:t> </a:t>
            </a:r>
            <a:r>
              <a:rPr lang="en-US" sz="1600" dirty="0"/>
              <a:t>validated models simulate </a:t>
            </a:r>
            <a:r>
              <a:rPr lang="en-US" sz="1600" b="1" dirty="0"/>
              <a:t>one/two phases </a:t>
            </a:r>
            <a:r>
              <a:rPr lang="en-US" sz="1600" dirty="0"/>
              <a:t>of wound healing.</a:t>
            </a:r>
          </a:p>
          <a:p>
            <a:pPr>
              <a:lnSpc>
                <a:spcPct val="100000"/>
              </a:lnSpc>
            </a:pPr>
            <a:endParaRPr lang="en-US" sz="1600" dirty="0"/>
          </a:p>
          <a:p>
            <a:pPr>
              <a:buClr>
                <a:schemeClr val="accent2"/>
              </a:buClr>
            </a:pPr>
            <a:r>
              <a:rPr lang="nl-NL" sz="1600" dirty="0"/>
              <a:t>Main difference with cuteanous wounds is the </a:t>
            </a:r>
            <a:r>
              <a:rPr lang="en-US" sz="1600" dirty="0"/>
              <a:t>the loss of the skin appendages and re-epithelialization, which can only occur from the edges </a:t>
            </a:r>
            <a:r>
              <a:rPr lang="nl-NL" sz="1600" dirty="0"/>
              <a:t>of the wound</a:t>
            </a:r>
          </a:p>
          <a:p>
            <a:pPr>
              <a:lnSpc>
                <a:spcPct val="100000"/>
              </a:lnSpc>
            </a:pPr>
            <a:endParaRPr lang="en-US" sz="1600" dirty="0"/>
          </a:p>
          <a:p>
            <a:pPr>
              <a:lnSpc>
                <a:spcPct val="100000"/>
              </a:lnSpc>
            </a:pPr>
            <a:r>
              <a:rPr lang="en-US" sz="1600" dirty="0"/>
              <a:t>These models only consider the immune system </a:t>
            </a:r>
            <a:r>
              <a:rPr lang="en-US" sz="1600" b="1" dirty="0"/>
              <a:t>indirectly</a:t>
            </a:r>
            <a:r>
              <a:rPr lang="en-US" sz="1600" dirty="0"/>
              <a:t>, while usually explicitly referring to the specific cytokines that activated macrophages release such as TGF-β, TNF-α and interleukins.  </a:t>
            </a:r>
          </a:p>
          <a:p>
            <a:pPr marL="342900" indent="-342900">
              <a:lnSpc>
                <a:spcPct val="100000"/>
              </a:lnSpc>
              <a:buFont typeface="Arial" panose="020B0604020202020204" pitchFamily="34" charset="0"/>
              <a:buChar char="•"/>
            </a:pPr>
            <a:endParaRPr lang="en-US" sz="1600" dirty="0"/>
          </a:p>
          <a:p>
            <a:pPr>
              <a:lnSpc>
                <a:spcPct val="100000"/>
              </a:lnSpc>
            </a:pPr>
            <a:r>
              <a:rPr lang="en-US" sz="1600" dirty="0"/>
              <a:t>Using the same cell populations as the immune system model, </a:t>
            </a:r>
          </a:p>
          <a:p>
            <a:pPr lvl="1"/>
            <a:r>
              <a:rPr lang="en-US" sz="1600" dirty="0"/>
              <a:t>	e.g. pro/anti inflammatory cytokines, activated/resting leukocytes, etc.  </a:t>
            </a:r>
          </a:p>
          <a:p>
            <a:pPr>
              <a:lnSpc>
                <a:spcPct val="100000"/>
              </a:lnSpc>
            </a:pPr>
            <a:endParaRPr lang="en-US" sz="1600" dirty="0"/>
          </a:p>
          <a:p>
            <a:pPr>
              <a:lnSpc>
                <a:spcPct val="100000"/>
              </a:lnSpc>
            </a:pPr>
            <a:r>
              <a:rPr lang="en-US" sz="1600" dirty="0"/>
              <a:t>Essentially, once we have connected the HIIS model to the specific cytokines involved in almost all aspects of the healing process (TGFB,FGF,PDGF, VEGF, </a:t>
            </a:r>
            <a:r>
              <a:rPr lang="en-US" sz="1600" dirty="0" err="1"/>
              <a:t>TNFa</a:t>
            </a:r>
            <a:r>
              <a:rPr lang="en-US" sz="1600" dirty="0"/>
              <a:t>, IL), much of the legwork has been done by these papers.  </a:t>
            </a:r>
          </a:p>
          <a:p>
            <a:pPr>
              <a:lnSpc>
                <a:spcPct val="100000"/>
              </a:lnSpc>
            </a:pPr>
            <a:r>
              <a:rPr lang="en-US" sz="2000" dirty="0"/>
              <a:t>  </a:t>
            </a:r>
          </a:p>
        </p:txBody>
      </p:sp>
      <p:pic>
        <p:nvPicPr>
          <p:cNvPr id="3" name="Picture 2">
            <a:extLst>
              <a:ext uri="{FF2B5EF4-FFF2-40B4-BE49-F238E27FC236}">
                <a16:creationId xmlns:a16="http://schemas.microsoft.com/office/drawing/2014/main" id="{6AC5EE42-A870-4A06-BBBC-8DA90247FF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998" y="4798621"/>
            <a:ext cx="1032563" cy="1032563"/>
          </a:xfrm>
          <a:prstGeom prst="rect">
            <a:avLst/>
          </a:prstGeom>
        </p:spPr>
      </p:pic>
      <p:sp>
        <p:nvSpPr>
          <p:cNvPr id="4" name="TextBox 3">
            <a:extLst>
              <a:ext uri="{FF2B5EF4-FFF2-40B4-BE49-F238E27FC236}">
                <a16:creationId xmlns:a16="http://schemas.microsoft.com/office/drawing/2014/main" id="{1DE970C7-7567-4E36-A28A-146717D891C4}"/>
              </a:ext>
            </a:extLst>
          </p:cNvPr>
          <p:cNvSpPr txBox="1"/>
          <p:nvPr/>
        </p:nvSpPr>
        <p:spPr>
          <a:xfrm>
            <a:off x="2359743" y="4815521"/>
            <a:ext cx="16784680" cy="1015663"/>
          </a:xfrm>
          <a:prstGeom prst="rect">
            <a:avLst/>
          </a:prstGeom>
          <a:noFill/>
        </p:spPr>
        <p:txBody>
          <a:bodyPr wrap="square" rtlCol="0">
            <a:spAutoFit/>
          </a:bodyPr>
          <a:lstStyle/>
          <a:p>
            <a:pPr marL="342900" indent="-342900">
              <a:buFont typeface="+mj-lt"/>
              <a:buAutoNum type="arabicPeriod"/>
            </a:pPr>
            <a:r>
              <a:rPr lang="en-US" sz="2000" dirty="0"/>
              <a:t>Integrate the innate immune system model with inflammation </a:t>
            </a:r>
          </a:p>
          <a:p>
            <a:pPr marL="342900" indent="-342900">
              <a:buFont typeface="+mj-lt"/>
              <a:buAutoNum type="arabicPeriod"/>
            </a:pPr>
            <a:r>
              <a:rPr lang="en-US" sz="2000" dirty="0"/>
              <a:t>Extend the model for the contraction and </a:t>
            </a:r>
            <a:r>
              <a:rPr lang="en-US" sz="2000" dirty="0" err="1"/>
              <a:t>remodelling</a:t>
            </a:r>
            <a:r>
              <a:rPr lang="en-US" sz="2000" dirty="0"/>
              <a:t> (TU Delft)</a:t>
            </a:r>
          </a:p>
          <a:p>
            <a:pPr marL="342900" indent="-342900">
              <a:buFont typeface="+mj-lt"/>
              <a:buAutoNum type="arabicPeriod"/>
            </a:pPr>
            <a:r>
              <a:rPr lang="en-US" sz="2000" dirty="0"/>
              <a:t>Angiogenesis</a:t>
            </a:r>
            <a:endParaRPr lang="nl-NL" sz="2000" dirty="0"/>
          </a:p>
        </p:txBody>
      </p:sp>
      <p:cxnSp>
        <p:nvCxnSpPr>
          <p:cNvPr id="6" name="Straight Connector 5">
            <a:extLst>
              <a:ext uri="{FF2B5EF4-FFF2-40B4-BE49-F238E27FC236}">
                <a16:creationId xmlns:a16="http://schemas.microsoft.com/office/drawing/2014/main" id="{596DD4BD-33DD-4598-8FA8-384E5FBACCBA}"/>
              </a:ext>
            </a:extLst>
          </p:cNvPr>
          <p:cNvCxnSpPr>
            <a:cxnSpLocks/>
          </p:cNvCxnSpPr>
          <p:nvPr/>
        </p:nvCxnSpPr>
        <p:spPr>
          <a:xfrm>
            <a:off x="1044631" y="6071789"/>
            <a:ext cx="118329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95889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B18A9-C162-40D6-A04A-406120C5D899}"/>
              </a:ext>
            </a:extLst>
          </p:cNvPr>
          <p:cNvSpPr>
            <a:spLocks noGrp="1"/>
          </p:cNvSpPr>
          <p:nvPr>
            <p:ph type="title"/>
          </p:nvPr>
        </p:nvSpPr>
        <p:spPr>
          <a:xfrm>
            <a:off x="570866" y="2160549"/>
            <a:ext cx="10058400" cy="1450757"/>
          </a:xfrm>
        </p:spPr>
        <p:txBody>
          <a:bodyPr/>
          <a:lstStyle/>
          <a:p>
            <a:r>
              <a:rPr lang="nl-NL" b="1" dirty="0"/>
              <a:t>Proposal</a:t>
            </a:r>
          </a:p>
        </p:txBody>
      </p:sp>
      <p:pic>
        <p:nvPicPr>
          <p:cNvPr id="1026" name="Picture 2" descr="Afbeeldingsresultaat voor proposal">
            <a:extLst>
              <a:ext uri="{FF2B5EF4-FFF2-40B4-BE49-F238E27FC236}">
                <a16:creationId xmlns:a16="http://schemas.microsoft.com/office/drawing/2014/main" id="{09D4B3C8-957B-4EBB-82C2-F8F72620AE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6" b="23369"/>
          <a:stretch/>
        </p:blipFill>
        <p:spPr bwMode="auto">
          <a:xfrm>
            <a:off x="-189548" y="-2002354"/>
            <a:ext cx="12571095" cy="481012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5C4FDA1-516A-4BE3-9350-4DFE8E16E466}"/>
              </a:ext>
            </a:extLst>
          </p:cNvPr>
          <p:cNvCxnSpPr/>
          <p:nvPr/>
        </p:nvCxnSpPr>
        <p:spPr>
          <a:xfrm>
            <a:off x="671830" y="3611306"/>
            <a:ext cx="2112645"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889B050A-8FB5-4C94-A970-49EA915CCF9A}"/>
              </a:ext>
            </a:extLst>
          </p:cNvPr>
          <p:cNvSpPr txBox="1"/>
          <p:nvPr/>
        </p:nvSpPr>
        <p:spPr>
          <a:xfrm>
            <a:off x="671830" y="3754441"/>
            <a:ext cx="9653270" cy="3108543"/>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nl-NL" dirty="0"/>
          </a:p>
          <a:p>
            <a:pPr marL="285750" indent="-285750">
              <a:buClr>
                <a:schemeClr val="accent2"/>
              </a:buClr>
              <a:buFont typeface="Arial" panose="020B0604020202020204" pitchFamily="34" charset="0"/>
              <a:buChar char="•"/>
            </a:pPr>
            <a:r>
              <a:rPr lang="nl-NL" sz="2000" dirty="0"/>
              <a:t>Discrete Spatio-temporal (</a:t>
            </a:r>
            <a:r>
              <a:rPr lang="en-US" sz="2000" dirty="0"/>
              <a:t>existing in both space and time)</a:t>
            </a:r>
            <a:r>
              <a:rPr lang="nl-NL" sz="2000" dirty="0"/>
              <a:t> Agent-Based Model combining both the immune response model and the ABM wound healing models</a:t>
            </a:r>
          </a:p>
          <a:p>
            <a:pPr marL="285750" indent="-285750">
              <a:buClr>
                <a:schemeClr val="accent2"/>
              </a:buClr>
              <a:buFont typeface="Arial" panose="020B0604020202020204" pitchFamily="34" charset="0"/>
              <a:buChar char="•"/>
            </a:pPr>
            <a:endParaRPr lang="nl-NL" sz="2000" dirty="0"/>
          </a:p>
          <a:p>
            <a:pPr>
              <a:buClr>
                <a:schemeClr val="accent2"/>
              </a:buClr>
            </a:pPr>
            <a:endParaRPr lang="en-US" sz="2000" dirty="0"/>
          </a:p>
          <a:p>
            <a:pPr marL="285750" indent="-285750">
              <a:buClr>
                <a:schemeClr val="accent2"/>
              </a:buClr>
              <a:buFont typeface="Arial" panose="020B0604020202020204" pitchFamily="34" charset="0"/>
              <a:buChar char="•"/>
            </a:pPr>
            <a:r>
              <a:rPr lang="en-US" sz="2000" dirty="0"/>
              <a:t>The HIIS model will act like an </a:t>
            </a:r>
            <a:r>
              <a:rPr lang="en-US" sz="2000" b="1" dirty="0"/>
              <a:t>engine for the blood composition </a:t>
            </a:r>
            <a:r>
              <a:rPr lang="en-US" sz="2000" dirty="0"/>
              <a:t>of a 2-dimensional ABM model.</a:t>
            </a:r>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nl-NL" sz="2000" dirty="0"/>
          </a:p>
          <a:p>
            <a:endParaRPr lang="nl-NL" dirty="0"/>
          </a:p>
        </p:txBody>
      </p:sp>
    </p:spTree>
    <p:extLst>
      <p:ext uri="{BB962C8B-B14F-4D97-AF65-F5344CB8AC3E}">
        <p14:creationId xmlns:p14="http://schemas.microsoft.com/office/powerpoint/2010/main" val="67100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EF1EA4B-A53C-49ED-A398-02103110E846}"/>
              </a:ext>
            </a:extLst>
          </p:cNvPr>
          <p:cNvSpPr>
            <a:spLocks noGrp="1"/>
          </p:cNvSpPr>
          <p:nvPr>
            <p:ph type="title" idx="4294967295"/>
          </p:nvPr>
        </p:nvSpPr>
        <p:spPr>
          <a:xfrm>
            <a:off x="823320" y="-410456"/>
            <a:ext cx="10058400" cy="1450975"/>
          </a:xfrm>
        </p:spPr>
        <p:txBody>
          <a:bodyPr/>
          <a:lstStyle/>
          <a:p>
            <a:r>
              <a:rPr lang="nl-NL" b="1" dirty="0"/>
              <a:t>Approach</a:t>
            </a:r>
          </a:p>
        </p:txBody>
      </p:sp>
      <p:cxnSp>
        <p:nvCxnSpPr>
          <p:cNvPr id="6" name="Straight Connector 5">
            <a:extLst>
              <a:ext uri="{FF2B5EF4-FFF2-40B4-BE49-F238E27FC236}">
                <a16:creationId xmlns:a16="http://schemas.microsoft.com/office/drawing/2014/main" id="{2EA088D9-A0AF-4F88-A0CA-2A935A3B2F4D}"/>
              </a:ext>
            </a:extLst>
          </p:cNvPr>
          <p:cNvCxnSpPr>
            <a:cxnSpLocks/>
          </p:cNvCxnSpPr>
          <p:nvPr/>
        </p:nvCxnSpPr>
        <p:spPr>
          <a:xfrm>
            <a:off x="823320" y="1029218"/>
            <a:ext cx="2333948"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0D5E4C69-A142-461E-8E94-4659E8FBAADE}"/>
              </a:ext>
            </a:extLst>
          </p:cNvPr>
          <p:cNvSpPr txBox="1"/>
          <p:nvPr/>
        </p:nvSpPr>
        <p:spPr>
          <a:xfrm>
            <a:off x="823320" y="1430341"/>
            <a:ext cx="10839593" cy="4708981"/>
          </a:xfrm>
          <a:prstGeom prst="rect">
            <a:avLst/>
          </a:prstGeom>
          <a:noFill/>
        </p:spPr>
        <p:txBody>
          <a:bodyPr wrap="square" rtlCol="0">
            <a:spAutoFit/>
          </a:bodyPr>
          <a:lstStyle/>
          <a:p>
            <a:pPr marL="342900" indent="-342900">
              <a:buFont typeface="+mj-lt"/>
              <a:buAutoNum type="arabicPeriod"/>
            </a:pPr>
            <a:r>
              <a:rPr lang="en-US" sz="2000" dirty="0"/>
              <a:t>Measure which cells and anti- and pro-inflammatory cytokines are in the wound and blood stream(+ concentrations) after a severe burn. (Data probably already available? Cell/Cytokine levels combined with pictures of the wound healing phases.)</a:t>
            </a:r>
          </a:p>
          <a:p>
            <a:pPr marL="342900" indent="-342900">
              <a:buFont typeface="+mj-lt"/>
              <a:buAutoNum type="arabicPeriod"/>
            </a:pPr>
            <a:endParaRPr lang="en-US" sz="2000" dirty="0"/>
          </a:p>
          <a:p>
            <a:pPr marL="342900" indent="-342900">
              <a:buFont typeface="+mj-lt"/>
              <a:buAutoNum type="arabicPeriod"/>
            </a:pPr>
            <a:r>
              <a:rPr lang="en-US" sz="2000" dirty="0"/>
              <a:t>Configure and tune our 2D inflammation/contraction ABM using this knowledge</a:t>
            </a:r>
          </a:p>
          <a:p>
            <a:endParaRPr lang="en-US" sz="2000" dirty="0"/>
          </a:p>
          <a:p>
            <a:r>
              <a:rPr lang="en-US" sz="2000" dirty="0"/>
              <a:t>3.   Link the ABM to the HIIS model via the cytokine and cell concentrations of the models</a:t>
            </a:r>
          </a:p>
          <a:p>
            <a:r>
              <a:rPr lang="en-US" sz="2000" dirty="0"/>
              <a:t>      How is the inflammation process affected by the balance of cytokines in the bloodstream?</a:t>
            </a:r>
          </a:p>
          <a:p>
            <a:r>
              <a:rPr lang="en-US" sz="2000" dirty="0"/>
              <a:t>      Later, this co-evolution scales with exposure to blood supply, for now leave constant.</a:t>
            </a:r>
          </a:p>
          <a:p>
            <a:pPr marL="342900" indent="-342900">
              <a:buFont typeface="+mj-lt"/>
              <a:buAutoNum type="arabicPeriod" startAt="4"/>
            </a:pPr>
            <a:endParaRPr lang="en-US" sz="2000" dirty="0"/>
          </a:p>
          <a:p>
            <a:pPr marL="342900" indent="-342900">
              <a:buFont typeface="+mj-lt"/>
              <a:buAutoNum type="arabicPeriod" startAt="4"/>
            </a:pPr>
            <a:r>
              <a:rPr lang="en-US" sz="2000" dirty="0"/>
              <a:t>Does a 2D model accurately capture dynamics of inflammation/contraction? </a:t>
            </a:r>
          </a:p>
          <a:p>
            <a:pPr marL="342900" indent="-342900">
              <a:buFont typeface="+mj-lt"/>
              <a:buAutoNum type="arabicPeriod" startAt="4"/>
            </a:pPr>
            <a:endParaRPr lang="en-US" sz="2000" dirty="0"/>
          </a:p>
          <a:p>
            <a:pPr marL="342900" indent="-342900">
              <a:buFont typeface="+mj-lt"/>
              <a:buAutoNum type="arabicPeriod" startAt="4"/>
            </a:pPr>
            <a:r>
              <a:rPr lang="en-US" sz="2000" dirty="0"/>
              <a:t>Validate the model</a:t>
            </a:r>
          </a:p>
          <a:p>
            <a:pPr marL="342900" indent="-342900">
              <a:buFont typeface="+mj-lt"/>
              <a:buAutoNum type="arabicPeriod" startAt="4"/>
            </a:pPr>
            <a:endParaRPr lang="en-US" sz="2000" dirty="0"/>
          </a:p>
          <a:p>
            <a:pPr marL="342900" indent="-342900">
              <a:buFont typeface="+mj-lt"/>
              <a:buAutoNum type="arabicPeriod" startAt="4"/>
            </a:pPr>
            <a:r>
              <a:rPr lang="en-US" sz="2000" dirty="0"/>
              <a:t>From here we can start experimenting and extending further</a:t>
            </a:r>
            <a:endParaRPr lang="nl-NL" dirty="0"/>
          </a:p>
        </p:txBody>
      </p:sp>
    </p:spTree>
    <p:extLst>
      <p:ext uri="{BB962C8B-B14F-4D97-AF65-F5344CB8AC3E}">
        <p14:creationId xmlns:p14="http://schemas.microsoft.com/office/powerpoint/2010/main" val="273736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B7EB-FF44-4D49-9E36-9522ED56925B}"/>
              </a:ext>
            </a:extLst>
          </p:cNvPr>
          <p:cNvSpPr>
            <a:spLocks noGrp="1"/>
          </p:cNvSpPr>
          <p:nvPr>
            <p:ph type="title" idx="4294967295"/>
          </p:nvPr>
        </p:nvSpPr>
        <p:spPr>
          <a:xfrm>
            <a:off x="1038225" y="287338"/>
            <a:ext cx="10058400" cy="1449387"/>
          </a:xfrm>
        </p:spPr>
        <p:txBody>
          <a:bodyPr/>
          <a:lstStyle/>
          <a:p>
            <a:r>
              <a:rPr lang="nl-NL" b="1" dirty="0"/>
              <a:t>Data available?</a:t>
            </a:r>
          </a:p>
        </p:txBody>
      </p:sp>
      <p:sp>
        <p:nvSpPr>
          <p:cNvPr id="4" name="Title 1">
            <a:extLst>
              <a:ext uri="{FF2B5EF4-FFF2-40B4-BE49-F238E27FC236}">
                <a16:creationId xmlns:a16="http://schemas.microsoft.com/office/drawing/2014/main" id="{D9172445-BEF5-4139-9629-D68D4E6951F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5" name="Straight Connector 4">
            <a:extLst>
              <a:ext uri="{FF2B5EF4-FFF2-40B4-BE49-F238E27FC236}">
                <a16:creationId xmlns:a16="http://schemas.microsoft.com/office/drawing/2014/main" id="{58987438-FC9A-40B0-93B0-CC0439A6EC23}"/>
              </a:ext>
            </a:extLst>
          </p:cNvPr>
          <p:cNvCxnSpPr>
            <a:cxnSpLocks/>
          </p:cNvCxnSpPr>
          <p:nvPr/>
        </p:nvCxnSpPr>
        <p:spPr>
          <a:xfrm>
            <a:off x="1038225" y="1732479"/>
            <a:ext cx="3937000" cy="0"/>
          </a:xfrm>
          <a:prstGeom prst="line">
            <a:avLst/>
          </a:prstGeom>
        </p:spPr>
        <p:style>
          <a:lnRef idx="3">
            <a:schemeClr val="accent2"/>
          </a:lnRef>
          <a:fillRef idx="0">
            <a:schemeClr val="accent2"/>
          </a:fillRef>
          <a:effectRef idx="2">
            <a:schemeClr val="accent2"/>
          </a:effectRef>
          <a:fontRef idx="minor">
            <a:schemeClr val="tx1"/>
          </a:fontRef>
        </p:style>
      </p:cxnSp>
      <p:pic>
        <p:nvPicPr>
          <p:cNvPr id="7" name="Picture 6">
            <a:extLst>
              <a:ext uri="{FF2B5EF4-FFF2-40B4-BE49-F238E27FC236}">
                <a16:creationId xmlns:a16="http://schemas.microsoft.com/office/drawing/2014/main" id="{2801A540-C9CC-4394-B745-F4B195A104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0115" y="2795157"/>
            <a:ext cx="1267685" cy="1267685"/>
          </a:xfrm>
          <a:prstGeom prst="rect">
            <a:avLst/>
          </a:prstGeom>
        </p:spPr>
      </p:pic>
      <p:cxnSp>
        <p:nvCxnSpPr>
          <p:cNvPr id="8" name="Straight Connector 7">
            <a:extLst>
              <a:ext uri="{FF2B5EF4-FFF2-40B4-BE49-F238E27FC236}">
                <a16:creationId xmlns:a16="http://schemas.microsoft.com/office/drawing/2014/main" id="{3F1FAA7F-7E23-4938-BF93-2FFC241E6BB8}"/>
              </a:ext>
            </a:extLst>
          </p:cNvPr>
          <p:cNvCxnSpPr>
            <a:cxnSpLocks/>
          </p:cNvCxnSpPr>
          <p:nvPr/>
        </p:nvCxnSpPr>
        <p:spPr>
          <a:xfrm>
            <a:off x="1414282" y="4361112"/>
            <a:ext cx="1455918"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Rectangle 8">
            <a:extLst>
              <a:ext uri="{FF2B5EF4-FFF2-40B4-BE49-F238E27FC236}">
                <a16:creationId xmlns:a16="http://schemas.microsoft.com/office/drawing/2014/main" id="{7483A5A8-11DE-4BA2-8CE5-94785AAB15E5}"/>
              </a:ext>
            </a:extLst>
          </p:cNvPr>
          <p:cNvSpPr/>
          <p:nvPr/>
        </p:nvSpPr>
        <p:spPr>
          <a:xfrm>
            <a:off x="3857555" y="2597508"/>
            <a:ext cx="6884330" cy="2831544"/>
          </a:xfrm>
          <a:prstGeom prst="rect">
            <a:avLst/>
          </a:prstGeom>
        </p:spPr>
        <p:txBody>
          <a:bodyPr wrap="square">
            <a:spAutoFit/>
          </a:bodyPr>
          <a:lstStyle/>
          <a:p>
            <a:r>
              <a:rPr lang="en-US" sz="2000" dirty="0"/>
              <a:t>Collecting data will give us a way of assessing what balance of pro and inflammatory cytokines leads to best outcomes.</a:t>
            </a:r>
          </a:p>
          <a:p>
            <a:endParaRPr lang="en-US" sz="2000" dirty="0"/>
          </a:p>
          <a:p>
            <a:r>
              <a:rPr lang="en-US" sz="2000" dirty="0"/>
              <a:t>Age and other socio-markers are important too (e.g. the elderly scar less but heal slower).  Several correlations have been established already.  </a:t>
            </a:r>
          </a:p>
          <a:p>
            <a:endParaRPr lang="en-US" sz="2000" dirty="0"/>
          </a:p>
          <a:p>
            <a:endParaRPr lang="en-US" sz="2000" dirty="0"/>
          </a:p>
          <a:p>
            <a:endParaRPr lang="en-US" dirty="0"/>
          </a:p>
        </p:txBody>
      </p:sp>
    </p:spTree>
    <p:extLst>
      <p:ext uri="{BB962C8B-B14F-4D97-AF65-F5344CB8AC3E}">
        <p14:creationId xmlns:p14="http://schemas.microsoft.com/office/powerpoint/2010/main" val="1414249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172445-BEF5-4139-9629-D68D4E6951F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sp>
        <p:nvSpPr>
          <p:cNvPr id="9" name="Rectangle 8">
            <a:extLst>
              <a:ext uri="{FF2B5EF4-FFF2-40B4-BE49-F238E27FC236}">
                <a16:creationId xmlns:a16="http://schemas.microsoft.com/office/drawing/2014/main" id="{7483A5A8-11DE-4BA2-8CE5-94785AAB15E5}"/>
              </a:ext>
            </a:extLst>
          </p:cNvPr>
          <p:cNvSpPr/>
          <p:nvPr/>
        </p:nvSpPr>
        <p:spPr>
          <a:xfrm>
            <a:off x="3857555" y="2597508"/>
            <a:ext cx="6884330" cy="984885"/>
          </a:xfrm>
          <a:prstGeom prst="rect">
            <a:avLst/>
          </a:prstGeom>
        </p:spPr>
        <p:txBody>
          <a:bodyPr wrap="square">
            <a:spAutoFit/>
          </a:bodyPr>
          <a:lstStyle/>
          <a:p>
            <a:endParaRPr lang="en-US" sz="2000" dirty="0"/>
          </a:p>
          <a:p>
            <a:endParaRPr lang="en-US" sz="2000" dirty="0"/>
          </a:p>
          <a:p>
            <a:endParaRPr lang="en-US" dirty="0"/>
          </a:p>
        </p:txBody>
      </p:sp>
      <p:graphicFrame>
        <p:nvGraphicFramePr>
          <p:cNvPr id="3" name="Table 2">
            <a:extLst>
              <a:ext uri="{FF2B5EF4-FFF2-40B4-BE49-F238E27FC236}">
                <a16:creationId xmlns:a16="http://schemas.microsoft.com/office/drawing/2014/main" id="{ADA55B37-DA0B-45DD-9A65-569B9D88423C}"/>
              </a:ext>
            </a:extLst>
          </p:cNvPr>
          <p:cNvGraphicFramePr>
            <a:graphicFrameLocks noGrp="1"/>
          </p:cNvGraphicFramePr>
          <p:nvPr>
            <p:extLst>
              <p:ext uri="{D42A27DB-BD31-4B8C-83A1-F6EECF244321}">
                <p14:modId xmlns:p14="http://schemas.microsoft.com/office/powerpoint/2010/main" val="3022608505"/>
              </p:ext>
            </p:extLst>
          </p:nvPr>
        </p:nvGraphicFramePr>
        <p:xfrm>
          <a:off x="571500" y="0"/>
          <a:ext cx="11163300" cy="6909016"/>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1297644700"/>
                    </a:ext>
                  </a:extLst>
                </a:gridCol>
                <a:gridCol w="2146300">
                  <a:extLst>
                    <a:ext uri="{9D8B030D-6E8A-4147-A177-3AD203B41FA5}">
                      <a16:colId xmlns:a16="http://schemas.microsoft.com/office/drawing/2014/main" val="1507759783"/>
                    </a:ext>
                  </a:extLst>
                </a:gridCol>
                <a:gridCol w="2235200">
                  <a:extLst>
                    <a:ext uri="{9D8B030D-6E8A-4147-A177-3AD203B41FA5}">
                      <a16:colId xmlns:a16="http://schemas.microsoft.com/office/drawing/2014/main" val="954488541"/>
                    </a:ext>
                  </a:extLst>
                </a:gridCol>
                <a:gridCol w="2667000">
                  <a:extLst>
                    <a:ext uri="{9D8B030D-6E8A-4147-A177-3AD203B41FA5}">
                      <a16:colId xmlns:a16="http://schemas.microsoft.com/office/drawing/2014/main" val="2527557970"/>
                    </a:ext>
                  </a:extLst>
                </a:gridCol>
              </a:tblGrid>
              <a:tr h="402659">
                <a:tc>
                  <a:txBody>
                    <a:bodyPr/>
                    <a:lstStyle/>
                    <a:p>
                      <a:endParaRPr lang="nl-NL" dirty="0"/>
                    </a:p>
                  </a:txBody>
                  <a:tcPr/>
                </a:tc>
                <a:tc>
                  <a:txBody>
                    <a:bodyPr/>
                    <a:lstStyle/>
                    <a:p>
                      <a:r>
                        <a:rPr lang="nl-NL" dirty="0"/>
                        <a:t>Immune system </a:t>
                      </a:r>
                    </a:p>
                  </a:txBody>
                  <a:tcPr/>
                </a:tc>
                <a:tc>
                  <a:txBody>
                    <a:bodyPr/>
                    <a:lstStyle/>
                    <a:p>
                      <a:r>
                        <a:rPr lang="nl-NL" dirty="0"/>
                        <a:t>Inflammation</a:t>
                      </a:r>
                    </a:p>
                  </a:txBody>
                  <a:tcPr/>
                </a:tc>
                <a:tc>
                  <a:txBody>
                    <a:bodyPr/>
                    <a:lstStyle/>
                    <a:p>
                      <a:r>
                        <a:rPr lang="nl-NL" dirty="0"/>
                        <a:t>Contraction</a:t>
                      </a:r>
                    </a:p>
                  </a:txBody>
                  <a:tcPr/>
                </a:tc>
                <a:extLst>
                  <a:ext uri="{0D108BD9-81ED-4DB2-BD59-A6C34878D82A}">
                    <a16:rowId xmlns:a16="http://schemas.microsoft.com/office/drawing/2014/main" val="3542915151"/>
                  </a:ext>
                </a:extLst>
              </a:tr>
              <a:tr h="327711">
                <a:tc>
                  <a:txBody>
                    <a:bodyPr/>
                    <a:lstStyle/>
                    <a:p>
                      <a:r>
                        <a:rPr lang="nl-NL" dirty="0"/>
                        <a:t>Inflammation Triggering Moeties (ITMs)</a:t>
                      </a:r>
                    </a:p>
                  </a:txBody>
                  <a:tcPr/>
                </a:tc>
                <a:tc>
                  <a:txBody>
                    <a:bodyPr/>
                    <a:lstStyle/>
                    <a:p>
                      <a:pPr algn="ctr"/>
                      <a:r>
                        <a:rPr lang="nl-NL" dirty="0"/>
                        <a:t>X</a:t>
                      </a:r>
                    </a:p>
                  </a:txBody>
                  <a:tcPr/>
                </a:tc>
                <a:tc>
                  <a:txBody>
                    <a:bodyPr/>
                    <a:lstStyle/>
                    <a:p>
                      <a:endParaRPr lang="nl-NL" dirty="0"/>
                    </a:p>
                  </a:txBody>
                  <a:tcPr/>
                </a:tc>
                <a:tc>
                  <a:txBody>
                    <a:bodyPr/>
                    <a:lstStyle/>
                    <a:p>
                      <a:endParaRPr lang="nl-NL" dirty="0"/>
                    </a:p>
                  </a:txBody>
                  <a:tcPr/>
                </a:tc>
                <a:extLst>
                  <a:ext uri="{0D108BD9-81ED-4DB2-BD59-A6C34878D82A}">
                    <a16:rowId xmlns:a16="http://schemas.microsoft.com/office/drawing/2014/main" val="917999725"/>
                  </a:ext>
                </a:extLst>
              </a:tr>
              <a:tr h="298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Anti-inflammatory cytokines</a:t>
                      </a:r>
                    </a:p>
                  </a:txBody>
                  <a:tcPr/>
                </a:tc>
                <a:tc>
                  <a:txBody>
                    <a:bodyPr/>
                    <a:lstStyle/>
                    <a:p>
                      <a:pPr algn="ctr"/>
                      <a:r>
                        <a:rPr lang="nl-NL" dirty="0"/>
                        <a:t>X</a:t>
                      </a:r>
                    </a:p>
                  </a:txBody>
                  <a:tcPr/>
                </a:tc>
                <a:tc>
                  <a:txBody>
                    <a:bodyPr/>
                    <a:lstStyle/>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IL-4 </a:t>
                      </a: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IL-10 </a:t>
                      </a:r>
                    </a:p>
                    <a:p>
                      <a:pPr marL="0" algn="l" defTabSz="914400" rtl="0" eaLnBrk="1" latinLnBrk="0" hangingPunct="1">
                        <a:lnSpc>
                          <a:spcPct val="107000"/>
                        </a:lnSpc>
                        <a:spcAft>
                          <a:spcPts val="0"/>
                        </a:spcAft>
                      </a:pPr>
                      <a:r>
                        <a:rPr lang="nl-NL" sz="1400" kern="1200" dirty="0">
                          <a:solidFill>
                            <a:schemeClr val="dk1"/>
                          </a:solidFill>
                          <a:effectLst/>
                          <a:latin typeface="+mn-lt"/>
                          <a:ea typeface="+mn-ea"/>
                          <a:cs typeface="+mn-cs"/>
                        </a:rPr>
                        <a:t>IL-1ra </a:t>
                      </a:r>
                    </a:p>
                  </a:txBody>
                  <a:tcPr/>
                </a:tc>
                <a:tc>
                  <a:txBody>
                    <a:bodyPr/>
                    <a:lstStyle/>
                    <a:p>
                      <a:endParaRPr lang="nl-NL" sz="1400" dirty="0"/>
                    </a:p>
                  </a:txBody>
                  <a:tcPr/>
                </a:tc>
                <a:extLst>
                  <a:ext uri="{0D108BD9-81ED-4DB2-BD59-A6C34878D82A}">
                    <a16:rowId xmlns:a16="http://schemas.microsoft.com/office/drawing/2014/main" val="3250750346"/>
                  </a:ext>
                </a:extLst>
              </a:tr>
              <a:tr h="3076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Pro-inflammatory cytokines </a:t>
                      </a:r>
                    </a:p>
                  </a:txBody>
                  <a:tcPr/>
                </a:tc>
                <a:tc>
                  <a:txBody>
                    <a:bodyPr/>
                    <a:lstStyle/>
                    <a:p>
                      <a:pPr algn="ctr"/>
                      <a:r>
                        <a:rPr lang="nl-NL" dirty="0"/>
                        <a:t>X</a:t>
                      </a:r>
                    </a:p>
                  </a:txBody>
                  <a:tcPr/>
                </a:tc>
                <a:tc>
                  <a:txBody>
                    <a:bodyPr/>
                    <a:lstStyle/>
                    <a:p>
                      <a:pPr marL="0" algn="l" defTabSz="914400" rtl="0" eaLnBrk="1" latinLnBrk="0" hangingPunct="1">
                        <a:lnSpc>
                          <a:spcPct val="107000"/>
                        </a:lnSpc>
                        <a:spcAft>
                          <a:spcPts val="0"/>
                        </a:spcAft>
                      </a:pPr>
                      <a:r>
                        <a:rPr lang="en-US" sz="1400" kern="1200" dirty="0" err="1">
                          <a:solidFill>
                            <a:schemeClr val="dk1"/>
                          </a:solidFill>
                          <a:effectLst/>
                          <a:latin typeface="+mn-lt"/>
                          <a:ea typeface="+mn-ea"/>
                          <a:cs typeface="+mn-cs"/>
                        </a:rPr>
                        <a:t>TNFa</a:t>
                      </a:r>
                      <a:endParaRPr lang="en-US" sz="1400" kern="1200" dirty="0">
                        <a:solidFill>
                          <a:schemeClr val="dk1"/>
                        </a:solidFill>
                        <a:effectLst/>
                        <a:latin typeface="+mn-lt"/>
                        <a:ea typeface="+mn-ea"/>
                        <a:cs typeface="+mn-cs"/>
                      </a:endParaRP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IL-8 </a:t>
                      </a: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IL-12 </a:t>
                      </a: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IL-1 </a:t>
                      </a: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IL-6</a:t>
                      </a:r>
                      <a:endParaRPr lang="nl-NL" sz="1400" kern="1200" dirty="0">
                        <a:solidFill>
                          <a:schemeClr val="dk1"/>
                        </a:solidFill>
                        <a:effectLst/>
                        <a:latin typeface="+mn-lt"/>
                        <a:ea typeface="+mn-ea"/>
                        <a:cs typeface="+mn-cs"/>
                      </a:endParaRPr>
                    </a:p>
                    <a:p>
                      <a:pPr marL="0" algn="l" defTabSz="914400" rtl="0" eaLnBrk="1" latinLnBrk="0" hangingPunct="1">
                        <a:lnSpc>
                          <a:spcPct val="107000"/>
                        </a:lnSpc>
                        <a:spcAft>
                          <a:spcPts val="0"/>
                        </a:spcAft>
                      </a:pPr>
                      <a:r>
                        <a:rPr lang="en-US" sz="1400" kern="1200" dirty="0" err="1">
                          <a:solidFill>
                            <a:schemeClr val="dk1"/>
                          </a:solidFill>
                          <a:effectLst/>
                          <a:latin typeface="+mn-lt"/>
                          <a:ea typeface="+mn-ea"/>
                          <a:cs typeface="+mn-cs"/>
                        </a:rPr>
                        <a:t>IFNγ</a:t>
                      </a:r>
                      <a:endParaRPr lang="en-US" sz="1400" kern="1200" dirty="0">
                        <a:solidFill>
                          <a:schemeClr val="dk1"/>
                        </a:solidFill>
                        <a:effectLst/>
                        <a:latin typeface="+mn-lt"/>
                        <a:ea typeface="+mn-ea"/>
                        <a:cs typeface="+mn-cs"/>
                      </a:endParaRP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TGFB</a:t>
                      </a:r>
                      <a:endParaRPr lang="nl-NL" sz="1400" kern="1200" dirty="0">
                        <a:solidFill>
                          <a:schemeClr val="dk1"/>
                        </a:solidFill>
                        <a:effectLst/>
                        <a:latin typeface="+mn-lt"/>
                        <a:ea typeface="+mn-ea"/>
                        <a:cs typeface="+mn-cs"/>
                      </a:endParaRPr>
                    </a:p>
                  </a:txBody>
                  <a:tcPr marL="34925" marR="34925" marT="34925" marB="34925"/>
                </a:tc>
                <a:tc>
                  <a:txBody>
                    <a:bodyPr/>
                    <a:lstStyle/>
                    <a:p>
                      <a:pPr marL="0" algn="l" defTabSz="914400" rtl="0" eaLnBrk="1" latinLnBrk="0" hangingPunct="1">
                        <a:lnSpc>
                          <a:spcPct val="107000"/>
                        </a:lnSpc>
                        <a:spcAft>
                          <a:spcPts val="0"/>
                        </a:spcAft>
                      </a:pPr>
                      <a:r>
                        <a:rPr lang="en-US" sz="1400" kern="1200" dirty="0" err="1">
                          <a:solidFill>
                            <a:schemeClr val="dk1"/>
                          </a:solidFill>
                          <a:effectLst/>
                          <a:latin typeface="+mn-lt"/>
                          <a:ea typeface="+mn-ea"/>
                          <a:cs typeface="+mn-cs"/>
                        </a:rPr>
                        <a:t>tPA</a:t>
                      </a:r>
                      <a:endParaRPr lang="nl-NL" sz="1400" kern="1200" dirty="0">
                        <a:solidFill>
                          <a:schemeClr val="dk1"/>
                        </a:solidFill>
                        <a:effectLst/>
                        <a:latin typeface="+mn-lt"/>
                        <a:ea typeface="+mn-ea"/>
                        <a:cs typeface="+mn-cs"/>
                      </a:endParaRP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PDGF</a:t>
                      </a:r>
                      <a:endParaRPr lang="nl-NL" sz="1400" kern="1200" dirty="0">
                        <a:solidFill>
                          <a:schemeClr val="dk1"/>
                        </a:solidFill>
                        <a:effectLst/>
                        <a:latin typeface="+mn-lt"/>
                        <a:ea typeface="+mn-ea"/>
                        <a:cs typeface="+mn-cs"/>
                      </a:endParaRP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TGFB</a:t>
                      </a:r>
                      <a:endParaRPr lang="nl-NL" sz="1400" kern="1200" dirty="0">
                        <a:solidFill>
                          <a:schemeClr val="dk1"/>
                        </a:solidFill>
                        <a:effectLst/>
                        <a:latin typeface="+mn-lt"/>
                        <a:ea typeface="+mn-ea"/>
                        <a:cs typeface="+mn-cs"/>
                      </a:endParaRPr>
                    </a:p>
                  </a:txBody>
                  <a:tcPr marL="34925" marR="34925" marT="34925" marB="34925"/>
                </a:tc>
                <a:extLst>
                  <a:ext uri="{0D108BD9-81ED-4DB2-BD59-A6C34878D82A}">
                    <a16:rowId xmlns:a16="http://schemas.microsoft.com/office/drawing/2014/main" val="2144467589"/>
                  </a:ext>
                </a:extLst>
              </a:tr>
              <a:tr h="3107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Granules</a:t>
                      </a:r>
                      <a:endParaRPr lang="nl-NL" sz="1800" dirty="0"/>
                    </a:p>
                  </a:txBody>
                  <a:tcPr/>
                </a:tc>
                <a:tc>
                  <a:txBody>
                    <a:bodyPr/>
                    <a:lstStyle/>
                    <a:p>
                      <a:pPr algn="ctr"/>
                      <a:r>
                        <a:rPr lang="nl-NL" dirty="0"/>
                        <a:t>X</a:t>
                      </a:r>
                    </a:p>
                  </a:txBody>
                  <a:tcPr/>
                </a:tc>
                <a:tc>
                  <a:txBody>
                    <a:bodyPr/>
                    <a:lstStyle/>
                    <a:p>
                      <a:endParaRPr lang="nl-NL" dirty="0"/>
                    </a:p>
                  </a:txBody>
                  <a:tcPr/>
                </a:tc>
                <a:tc>
                  <a:txBody>
                    <a:bodyPr/>
                    <a:lstStyle/>
                    <a:p>
                      <a:endParaRPr lang="nl-NL" dirty="0"/>
                    </a:p>
                  </a:txBody>
                  <a:tcPr/>
                </a:tc>
                <a:extLst>
                  <a:ext uri="{0D108BD9-81ED-4DB2-BD59-A6C34878D82A}">
                    <a16:rowId xmlns:a16="http://schemas.microsoft.com/office/drawing/2014/main" val="1485462573"/>
                  </a:ext>
                </a:extLst>
              </a:tr>
              <a:tr h="3107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Alkaline Phosphatase</a:t>
                      </a:r>
                    </a:p>
                  </a:txBody>
                  <a:tcPr/>
                </a:tc>
                <a:tc>
                  <a:txBody>
                    <a:bodyPr/>
                    <a:lstStyle/>
                    <a:p>
                      <a:pPr algn="ctr"/>
                      <a:r>
                        <a:rPr lang="nl-NL" dirty="0"/>
                        <a:t>X</a:t>
                      </a:r>
                    </a:p>
                  </a:txBody>
                  <a:tcPr/>
                </a:tc>
                <a:tc>
                  <a:txBody>
                    <a:bodyPr/>
                    <a:lstStyle/>
                    <a:p>
                      <a:pPr algn="ctr"/>
                      <a:endParaRPr lang="nl-NL" dirty="0"/>
                    </a:p>
                  </a:txBody>
                  <a:tcPr/>
                </a:tc>
                <a:tc>
                  <a:txBody>
                    <a:bodyPr/>
                    <a:lstStyle/>
                    <a:p>
                      <a:endParaRPr lang="nl-NL" dirty="0"/>
                    </a:p>
                  </a:txBody>
                  <a:tcPr/>
                </a:tc>
                <a:extLst>
                  <a:ext uri="{0D108BD9-81ED-4DB2-BD59-A6C34878D82A}">
                    <a16:rowId xmlns:a16="http://schemas.microsoft.com/office/drawing/2014/main" val="22883112"/>
                  </a:ext>
                </a:extLst>
              </a:tr>
              <a:tr h="298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Macrophages</a:t>
                      </a:r>
                    </a:p>
                  </a:txBody>
                  <a:tcPr/>
                </a:tc>
                <a:tc>
                  <a:txBody>
                    <a:bodyPr/>
                    <a:lstStyle/>
                    <a:p>
                      <a:pPr algn="ctr"/>
                      <a:r>
                        <a:rPr lang="nl-NL" dirty="0"/>
                        <a:t>X</a:t>
                      </a:r>
                    </a:p>
                  </a:txBody>
                  <a:tcPr/>
                </a:tc>
                <a:tc>
                  <a:txBody>
                    <a:bodyPr/>
                    <a:lstStyle/>
                    <a:p>
                      <a:pPr algn="ctr"/>
                      <a:r>
                        <a:rPr lang="nl-NL" dirty="0"/>
                        <a:t>X</a:t>
                      </a:r>
                    </a:p>
                  </a:txBody>
                  <a:tcPr/>
                </a:tc>
                <a:tc>
                  <a:txBody>
                    <a:bodyPr/>
                    <a:lstStyle/>
                    <a:p>
                      <a:pPr algn="ctr"/>
                      <a:r>
                        <a:rPr lang="nl-NL" dirty="0"/>
                        <a:t>X</a:t>
                      </a:r>
                    </a:p>
                  </a:txBody>
                  <a:tcPr/>
                </a:tc>
                <a:extLst>
                  <a:ext uri="{0D108BD9-81ED-4DB2-BD59-A6C34878D82A}">
                    <a16:rowId xmlns:a16="http://schemas.microsoft.com/office/drawing/2014/main" val="1376606816"/>
                  </a:ext>
                </a:extLst>
              </a:tr>
              <a:tr h="3076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Neutrophils</a:t>
                      </a:r>
                    </a:p>
                  </a:txBody>
                  <a:tcPr/>
                </a:tc>
                <a:tc>
                  <a:txBody>
                    <a:bodyPr/>
                    <a:lstStyle/>
                    <a:p>
                      <a:pPr algn="ctr"/>
                      <a:r>
                        <a:rPr lang="nl-NL" dirty="0"/>
                        <a:t>X </a:t>
                      </a:r>
                    </a:p>
                  </a:txBody>
                  <a:tcPr/>
                </a:tc>
                <a:tc>
                  <a:txBody>
                    <a:bodyPr/>
                    <a:lstStyle/>
                    <a:p>
                      <a:pPr algn="ctr"/>
                      <a:r>
                        <a:rPr lang="nl-NL" dirty="0"/>
                        <a:t>X</a:t>
                      </a:r>
                    </a:p>
                  </a:txBody>
                  <a:tcPr/>
                </a:tc>
                <a:tc>
                  <a:txBody>
                    <a:bodyPr/>
                    <a:lstStyle/>
                    <a:p>
                      <a:pPr algn="ctr"/>
                      <a:r>
                        <a:rPr lang="nl-NL" dirty="0"/>
                        <a:t>X</a:t>
                      </a:r>
                    </a:p>
                  </a:txBody>
                  <a:tcPr/>
                </a:tc>
                <a:extLst>
                  <a:ext uri="{0D108BD9-81ED-4DB2-BD59-A6C34878D82A}">
                    <a16:rowId xmlns:a16="http://schemas.microsoft.com/office/drawing/2014/main" val="1416647907"/>
                  </a:ext>
                </a:extLst>
              </a:tr>
              <a:tr h="298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Endothelial cells</a:t>
                      </a:r>
                    </a:p>
                  </a:txBody>
                  <a:tcPr/>
                </a:tc>
                <a:tc>
                  <a:txBody>
                    <a:bodyPr/>
                    <a:lstStyle/>
                    <a:p>
                      <a:endParaRPr lang="nl-NL" dirty="0"/>
                    </a:p>
                  </a:txBody>
                  <a:tcPr/>
                </a:tc>
                <a:tc>
                  <a:txBody>
                    <a:bodyPr/>
                    <a:lstStyle/>
                    <a:p>
                      <a:pPr algn="ctr"/>
                      <a:r>
                        <a:rPr lang="nl-NL" dirty="0"/>
                        <a:t>X</a:t>
                      </a:r>
                    </a:p>
                  </a:txBody>
                  <a:tcPr/>
                </a:tc>
                <a:tc>
                  <a:txBody>
                    <a:bodyPr/>
                    <a:lstStyle/>
                    <a:p>
                      <a:pPr algn="ctr"/>
                      <a:endParaRPr lang="nl-NL" dirty="0"/>
                    </a:p>
                  </a:txBody>
                  <a:tcPr/>
                </a:tc>
                <a:extLst>
                  <a:ext uri="{0D108BD9-81ED-4DB2-BD59-A6C34878D82A}">
                    <a16:rowId xmlns:a16="http://schemas.microsoft.com/office/drawing/2014/main" val="4270320705"/>
                  </a:ext>
                </a:extLst>
              </a:tr>
              <a:tr h="377575">
                <a:tc>
                  <a:txBody>
                    <a:bodyPr/>
                    <a:lstStyle/>
                    <a:p>
                      <a:r>
                        <a:rPr lang="en-US" dirty="0"/>
                        <a:t>T cells (TH0, TH1, TH2)</a:t>
                      </a:r>
                    </a:p>
                  </a:txBody>
                  <a:tcPr/>
                </a:tc>
                <a:tc>
                  <a:txBody>
                    <a:bodyPr/>
                    <a:lstStyle/>
                    <a:p>
                      <a:endParaRPr lang="nl-NL" dirty="0"/>
                    </a:p>
                  </a:txBody>
                  <a:tcPr/>
                </a:tc>
                <a:tc>
                  <a:txBody>
                    <a:bodyPr/>
                    <a:lstStyle/>
                    <a:p>
                      <a:pPr algn="ctr"/>
                      <a:r>
                        <a:rPr lang="nl-NL" dirty="0"/>
                        <a:t>X </a:t>
                      </a:r>
                    </a:p>
                  </a:txBody>
                  <a:tcPr/>
                </a:tc>
                <a:tc>
                  <a:txBody>
                    <a:bodyPr/>
                    <a:lstStyle/>
                    <a:p>
                      <a:endParaRPr lang="nl-NL" dirty="0"/>
                    </a:p>
                  </a:txBody>
                  <a:tcPr/>
                </a:tc>
                <a:extLst>
                  <a:ext uri="{0D108BD9-81ED-4DB2-BD59-A6C34878D82A}">
                    <a16:rowId xmlns:a16="http://schemas.microsoft.com/office/drawing/2014/main" val="647651909"/>
                  </a:ext>
                </a:extLst>
              </a:tr>
              <a:tr h="377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Fibroblasts</a:t>
                      </a:r>
                    </a:p>
                  </a:txBody>
                  <a:tcPr/>
                </a:tc>
                <a:tc>
                  <a:txBody>
                    <a:bodyPr/>
                    <a:lstStyle/>
                    <a:p>
                      <a:endParaRPr lang="nl-NL" dirty="0"/>
                    </a:p>
                  </a:txBody>
                  <a:tcPr/>
                </a:tc>
                <a:tc>
                  <a:txBody>
                    <a:bodyPr/>
                    <a:lstStyle/>
                    <a:p>
                      <a:endParaRPr lang="nl-NL" dirty="0"/>
                    </a:p>
                  </a:txBody>
                  <a:tcPr/>
                </a:tc>
                <a:tc>
                  <a:txBody>
                    <a:bodyPr/>
                    <a:lstStyle/>
                    <a:p>
                      <a:pPr algn="ctr"/>
                      <a:r>
                        <a:rPr lang="nl-NL" dirty="0"/>
                        <a:t>X</a:t>
                      </a:r>
                    </a:p>
                  </a:txBody>
                  <a:tcPr/>
                </a:tc>
                <a:extLst>
                  <a:ext uri="{0D108BD9-81ED-4DB2-BD59-A6C34878D82A}">
                    <a16:rowId xmlns:a16="http://schemas.microsoft.com/office/drawing/2014/main" val="2877410873"/>
                  </a:ext>
                </a:extLst>
              </a:tr>
              <a:tr h="377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t>myofibroblasts</a:t>
                      </a:r>
                    </a:p>
                  </a:txBody>
                  <a:tcPr/>
                </a:tc>
                <a:tc>
                  <a:txBody>
                    <a:bodyPr/>
                    <a:lstStyle/>
                    <a:p>
                      <a:endParaRPr lang="nl-NL" dirty="0"/>
                    </a:p>
                  </a:txBody>
                  <a:tcPr/>
                </a:tc>
                <a:tc>
                  <a:txBody>
                    <a:bodyPr/>
                    <a:lstStyle/>
                    <a:p>
                      <a:endParaRPr lang="nl-NL" dirty="0"/>
                    </a:p>
                  </a:txBody>
                  <a:tcPr/>
                </a:tc>
                <a:tc>
                  <a:txBody>
                    <a:bodyPr/>
                    <a:lstStyle/>
                    <a:p>
                      <a:pPr algn="ctr"/>
                      <a:r>
                        <a:rPr lang="nl-NL" dirty="0"/>
                        <a:t>X</a:t>
                      </a:r>
                    </a:p>
                  </a:txBody>
                  <a:tcPr/>
                </a:tc>
                <a:extLst>
                  <a:ext uri="{0D108BD9-81ED-4DB2-BD59-A6C34878D82A}">
                    <a16:rowId xmlns:a16="http://schemas.microsoft.com/office/drawing/2014/main" val="3086094391"/>
                  </a:ext>
                </a:extLst>
              </a:tr>
              <a:tr h="377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Collagen</a:t>
                      </a:r>
                    </a:p>
                  </a:txBody>
                  <a:tcPr/>
                </a:tc>
                <a:tc>
                  <a:txBody>
                    <a:bodyPr/>
                    <a:lstStyle/>
                    <a:p>
                      <a:endParaRPr lang="nl-NL" dirty="0"/>
                    </a:p>
                  </a:txBody>
                  <a:tcPr/>
                </a:tc>
                <a:tc>
                  <a:txBody>
                    <a:bodyPr/>
                    <a:lstStyle/>
                    <a:p>
                      <a:endParaRPr lang="nl-NL" dirty="0"/>
                    </a:p>
                  </a:txBody>
                  <a:tcPr/>
                </a:tc>
                <a:tc>
                  <a:txBody>
                    <a:bodyPr/>
                    <a:lstStyle/>
                    <a:p>
                      <a:pPr algn="ctr"/>
                      <a:r>
                        <a:rPr lang="nl-NL" dirty="0"/>
                        <a:t>X</a:t>
                      </a:r>
                    </a:p>
                  </a:txBody>
                  <a:tcPr/>
                </a:tc>
                <a:extLst>
                  <a:ext uri="{0D108BD9-81ED-4DB2-BD59-A6C34878D82A}">
                    <a16:rowId xmlns:a16="http://schemas.microsoft.com/office/drawing/2014/main" val="2021711754"/>
                  </a:ext>
                </a:extLst>
              </a:tr>
              <a:tr h="377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Fibrin</a:t>
                      </a:r>
                    </a:p>
                  </a:txBody>
                  <a:tcPr/>
                </a:tc>
                <a:tc>
                  <a:txBody>
                    <a:bodyPr/>
                    <a:lstStyle/>
                    <a:p>
                      <a:endParaRPr lang="nl-NL" dirty="0"/>
                    </a:p>
                  </a:txBody>
                  <a:tcPr/>
                </a:tc>
                <a:tc>
                  <a:txBody>
                    <a:bodyPr/>
                    <a:lstStyle/>
                    <a:p>
                      <a:endParaRPr lang="nl-NL" dirty="0"/>
                    </a:p>
                  </a:txBody>
                  <a:tcPr/>
                </a:tc>
                <a:tc>
                  <a:txBody>
                    <a:bodyPr/>
                    <a:lstStyle/>
                    <a:p>
                      <a:pPr algn="ctr"/>
                      <a:r>
                        <a:rPr lang="nl-NL" dirty="0"/>
                        <a:t>X</a:t>
                      </a:r>
                    </a:p>
                  </a:txBody>
                  <a:tcPr/>
                </a:tc>
                <a:extLst>
                  <a:ext uri="{0D108BD9-81ED-4DB2-BD59-A6C34878D82A}">
                    <a16:rowId xmlns:a16="http://schemas.microsoft.com/office/drawing/2014/main" val="128884533"/>
                  </a:ext>
                </a:extLst>
              </a:tr>
            </a:tbl>
          </a:graphicData>
        </a:graphic>
      </p:graphicFrame>
    </p:spTree>
    <p:extLst>
      <p:ext uri="{BB962C8B-B14F-4D97-AF65-F5344CB8AC3E}">
        <p14:creationId xmlns:p14="http://schemas.microsoft.com/office/powerpoint/2010/main" val="1119692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03900710"/>
              </p:ext>
            </p:extLst>
          </p:nvPr>
        </p:nvGraphicFramePr>
        <p:xfrm>
          <a:off x="4227284" y="130630"/>
          <a:ext cx="7141029" cy="6163000"/>
        </p:xfrm>
        <a:graphic>
          <a:graphicData uri="http://schemas.openxmlformats.org/drawingml/2006/table">
            <a:tbl>
              <a:tblPr/>
              <a:tblGrid>
                <a:gridCol w="2858857">
                  <a:extLst>
                    <a:ext uri="{9D8B030D-6E8A-4147-A177-3AD203B41FA5}">
                      <a16:colId xmlns:a16="http://schemas.microsoft.com/office/drawing/2014/main" val="20000"/>
                    </a:ext>
                  </a:extLst>
                </a:gridCol>
                <a:gridCol w="4282172">
                  <a:extLst>
                    <a:ext uri="{9D8B030D-6E8A-4147-A177-3AD203B41FA5}">
                      <a16:colId xmlns:a16="http://schemas.microsoft.com/office/drawing/2014/main" val="20001"/>
                    </a:ext>
                  </a:extLst>
                </a:gridCol>
              </a:tblGrid>
              <a:tr h="374277">
                <a:tc>
                  <a:txBody>
                    <a:bodyPr/>
                    <a:lstStyle/>
                    <a:p>
                      <a:pPr>
                        <a:spcAft>
                          <a:spcPts val="0"/>
                        </a:spcAft>
                      </a:pPr>
                      <a:r>
                        <a:rPr lang="en-US" sz="1100" kern="150" dirty="0">
                          <a:effectLst/>
                          <a:latin typeface="Liberation Serif"/>
                          <a:ea typeface="AR PL SungtiL GB"/>
                          <a:cs typeface="Lohit Devanagari"/>
                        </a:rPr>
                        <a:t>Cytokine composition of inner and outer areas of wound and in blood stream.</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a:effectLst/>
                          <a:latin typeface="Liberation Serif"/>
                          <a:ea typeface="AR PL SungtiL GB"/>
                          <a:cs typeface="Lohit Devanagari"/>
                        </a:rPr>
                        <a:t>For an integrated model we will need to translate between specific cytokines and the general categories the AP model uses.</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26758">
                <a:tc>
                  <a:txBody>
                    <a:bodyPr/>
                    <a:lstStyle/>
                    <a:p>
                      <a:pPr>
                        <a:spcAft>
                          <a:spcPts val="0"/>
                        </a:spcAft>
                      </a:pPr>
                      <a:r>
                        <a:rPr lang="en-US" sz="1100" kern="150" dirty="0">
                          <a:effectLst/>
                          <a:latin typeface="Liberation Serif"/>
                          <a:ea typeface="AR PL SungtiL GB"/>
                          <a:cs typeface="Lohit Devanagari"/>
                        </a:rPr>
                        <a:t>TGF-</a:t>
                      </a:r>
                      <a:r>
                        <a:rPr lang="en-US" sz="1100" kern="150" dirty="0">
                          <a:effectLst/>
                          <a:latin typeface="Times New Roman"/>
                          <a:ea typeface="AR PL SungtiL GB"/>
                          <a:cs typeface="Lohit Devanagari"/>
                        </a:rPr>
                        <a:t>β</a:t>
                      </a:r>
                      <a:endParaRPr lang="en-US" sz="1100" kern="150" dirty="0">
                        <a:effectLst/>
                        <a:latin typeface="Liberation Serif"/>
                        <a:ea typeface="AR PL SungtiL GB"/>
                        <a:cs typeface="Lohit Devanagari"/>
                      </a:endParaRP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dirty="0">
                          <a:effectLst/>
                          <a:latin typeface="Liberation Serif"/>
                          <a:ea typeface="AR PL SungtiL GB"/>
                          <a:cs typeface="Lohit Devanagari"/>
                        </a:rPr>
                        <a:t>Released by macrophages</a:t>
                      </a:r>
                    </a:p>
                    <a:p>
                      <a:pPr>
                        <a:spcAft>
                          <a:spcPts val="0"/>
                        </a:spcAft>
                      </a:pPr>
                      <a:r>
                        <a:rPr lang="en-US" sz="1100" kern="150" dirty="0">
                          <a:effectLst/>
                          <a:latin typeface="Liberation Serif"/>
                          <a:ea typeface="AR PL SungtiL GB"/>
                          <a:cs typeface="Lohit Devanagari"/>
                        </a:rPr>
                        <a:t>Attracts macrophages and fibroblasts</a:t>
                      </a:r>
                    </a:p>
                    <a:p>
                      <a:pPr>
                        <a:spcAft>
                          <a:spcPts val="0"/>
                        </a:spcAft>
                      </a:pPr>
                      <a:r>
                        <a:rPr lang="en-US" sz="1100" kern="150" dirty="0">
                          <a:effectLst/>
                          <a:latin typeface="Liberation Serif"/>
                          <a:ea typeface="AR PL SungtiL GB"/>
                          <a:cs typeface="Lohit Devanagari"/>
                        </a:rPr>
                        <a:t>Stimulates resting monocytes – upregulates inflammatory response</a:t>
                      </a:r>
                    </a:p>
                    <a:p>
                      <a:pPr>
                        <a:spcAft>
                          <a:spcPts val="0"/>
                        </a:spcAft>
                      </a:pPr>
                      <a:r>
                        <a:rPr lang="en-US" sz="1100" kern="150" dirty="0">
                          <a:effectLst/>
                          <a:latin typeface="Liberation Serif"/>
                          <a:ea typeface="AR PL SungtiL GB"/>
                          <a:cs typeface="Lohit Devanagari"/>
                        </a:rPr>
                        <a:t>While also </a:t>
                      </a:r>
                      <a:r>
                        <a:rPr lang="en-US" sz="1100" b="1" i="1" kern="150" dirty="0">
                          <a:effectLst/>
                          <a:latin typeface="Liberation Serif"/>
                          <a:ea typeface="AR PL SungtiL GB"/>
                          <a:cs typeface="Lohit Devanagari"/>
                        </a:rPr>
                        <a:t>downregulating </a:t>
                      </a:r>
                      <a:r>
                        <a:rPr lang="en-US" sz="1100" kern="150" dirty="0">
                          <a:effectLst/>
                          <a:latin typeface="Liberation Serif"/>
                          <a:ea typeface="AR PL SungtiL GB"/>
                          <a:cs typeface="Lohit Devanagari"/>
                        </a:rPr>
                        <a:t>cytokine production in monocytes and macrophages</a:t>
                      </a:r>
                    </a:p>
                    <a:p>
                      <a:pPr>
                        <a:spcAft>
                          <a:spcPts val="0"/>
                        </a:spcAft>
                      </a:pPr>
                      <a:r>
                        <a:rPr lang="en-US" sz="1100" kern="150" dirty="0">
                          <a:effectLst/>
                          <a:latin typeface="Liberation Serif"/>
                          <a:ea typeface="AR PL SungtiL GB"/>
                          <a:cs typeface="Lohit Devanagari"/>
                        </a:rPr>
                        <a:t>inhibits activated macrophages</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15269">
                <a:tc>
                  <a:txBody>
                    <a:bodyPr/>
                    <a:lstStyle/>
                    <a:p>
                      <a:pPr>
                        <a:spcAft>
                          <a:spcPts val="0"/>
                        </a:spcAft>
                      </a:pPr>
                      <a:r>
                        <a:rPr lang="en-US" sz="1100" kern="150" dirty="0">
                          <a:effectLst/>
                          <a:latin typeface="Liberation Serif"/>
                          <a:ea typeface="AR PL SungtiL GB"/>
                          <a:cs typeface="Lohit Devanagari"/>
                        </a:rPr>
                        <a:t>Liver enzymes (AST, ALT)</a:t>
                      </a:r>
                    </a:p>
                    <a:p>
                      <a:pPr>
                        <a:spcAft>
                          <a:spcPts val="0"/>
                        </a:spcAft>
                      </a:pPr>
                      <a:r>
                        <a:rPr lang="en-US" sz="1100" b="1" i="1" kern="150" dirty="0">
                          <a:effectLst/>
                          <a:latin typeface="Liberation Serif"/>
                          <a:ea typeface="AR PL SungtiL GB"/>
                          <a:cs typeface="Lohit Devanagari"/>
                        </a:rPr>
                        <a:t>Biochemical Changes in Burns – </a:t>
                      </a:r>
                      <a:r>
                        <a:rPr lang="en-US" sz="1100" b="1" i="1" kern="150" dirty="0" err="1">
                          <a:effectLst/>
                          <a:latin typeface="Liberation Serif"/>
                          <a:ea typeface="AR PL SungtiL GB"/>
                          <a:cs typeface="Lohit Devanagari"/>
                        </a:rPr>
                        <a:t>Adiga</a:t>
                      </a:r>
                      <a:r>
                        <a:rPr lang="en-US" sz="1100" b="1" i="1" kern="150" dirty="0">
                          <a:effectLst/>
                          <a:latin typeface="Liberation Serif"/>
                          <a:ea typeface="AR PL SungtiL GB"/>
                          <a:cs typeface="Lohit Devanagari"/>
                        </a:rPr>
                        <a:t> et </a:t>
                      </a:r>
                      <a:r>
                        <a:rPr lang="en-US" sz="1100" b="1" i="1" kern="150" dirty="0" err="1">
                          <a:effectLst/>
                          <a:latin typeface="Liberation Serif"/>
                          <a:ea typeface="AR PL SungtiL GB"/>
                          <a:cs typeface="Lohit Devanagari"/>
                        </a:rPr>
                        <a:t>Adiga</a:t>
                      </a:r>
                      <a:r>
                        <a:rPr lang="en-US" sz="1100" b="1" i="1" kern="150" dirty="0">
                          <a:effectLst/>
                          <a:latin typeface="Liberation Serif"/>
                          <a:ea typeface="AR PL SungtiL GB"/>
                          <a:cs typeface="Lohit Devanagari"/>
                        </a:rPr>
                        <a:t>, 2015</a:t>
                      </a:r>
                      <a:endParaRPr lang="en-US" sz="1100" kern="150" dirty="0">
                        <a:effectLst/>
                        <a:latin typeface="Liberation Serif"/>
                        <a:ea typeface="AR PL SungtiL GB"/>
                        <a:cs typeface="Lohit Devanagari"/>
                      </a:endParaRPr>
                    </a:p>
                    <a:p>
                      <a:pPr>
                        <a:spcAft>
                          <a:spcPts val="0"/>
                        </a:spcAft>
                      </a:pPr>
                      <a:r>
                        <a:rPr lang="en-US" sz="1100" i="1" kern="150" dirty="0">
                          <a:effectLst/>
                          <a:latin typeface="Liberation Serif"/>
                          <a:ea typeface="AR PL SungtiL GB"/>
                          <a:cs typeface="Lohit Devanagari"/>
                        </a:rPr>
                        <a:t> </a:t>
                      </a:r>
                      <a:endParaRPr lang="en-US" sz="1100" kern="150" dirty="0">
                        <a:effectLst/>
                        <a:latin typeface="Liberation Serif"/>
                        <a:ea typeface="AR PL SungtiL GB"/>
                        <a:cs typeface="Lohit Devanagari"/>
                      </a:endParaRP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a:effectLst/>
                          <a:latin typeface="Liberation Serif"/>
                          <a:ea typeface="AR PL SungtiL GB"/>
                          <a:cs typeface="Lohit Devanagari"/>
                        </a:rPr>
                        <a:t>Excessive levels indicate hepatocytic injury (ALT being the most sensitive indicator).  May be predictors of prognosis in burns injury.</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15269">
                <a:tc>
                  <a:txBody>
                    <a:bodyPr/>
                    <a:lstStyle/>
                    <a:p>
                      <a:pPr>
                        <a:spcAft>
                          <a:spcPts val="0"/>
                        </a:spcAft>
                      </a:pPr>
                      <a:r>
                        <a:rPr lang="en-US" sz="1100" kern="150" dirty="0">
                          <a:effectLst/>
                          <a:latin typeface="Liberation Serif"/>
                          <a:ea typeface="AR PL SungtiL GB"/>
                          <a:cs typeface="Lohit Devanagari"/>
                        </a:rPr>
                        <a:t>Interleukins IL-(1B,6,8,10)</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a:effectLst/>
                          <a:latin typeface="Liberation Serif"/>
                          <a:ea typeface="AR PL SungtiL GB"/>
                          <a:cs typeface="Lohit Devanagari"/>
                        </a:rPr>
                        <a:t>6 – Found to be the cytokine whose levels predict patient outcome.  Correlates with infection/sepsis.  Correlates with severity of burn injury.  </a:t>
                      </a:r>
                    </a:p>
                    <a:p>
                      <a:pPr>
                        <a:spcAft>
                          <a:spcPts val="0"/>
                        </a:spcAft>
                      </a:pPr>
                      <a:r>
                        <a:rPr lang="en-US" sz="1100" kern="150">
                          <a:effectLst/>
                          <a:latin typeface="Liberation Serif"/>
                          <a:ea typeface="AR PL SungtiL GB"/>
                          <a:cs typeface="Lohit Devanagari"/>
                        </a:rPr>
                        <a:t>10-used in design of AP model.  </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44773">
                <a:tc>
                  <a:txBody>
                    <a:bodyPr/>
                    <a:lstStyle/>
                    <a:p>
                      <a:pPr>
                        <a:spcAft>
                          <a:spcPts val="0"/>
                        </a:spcAft>
                      </a:pPr>
                      <a:r>
                        <a:rPr lang="en-US" sz="1100" b="1" kern="150">
                          <a:effectLst/>
                          <a:latin typeface="Liberation Serif"/>
                          <a:ea typeface="AR PL SungtiL GB"/>
                          <a:cs typeface="Lohit Devanagari"/>
                        </a:rPr>
                        <a:t>TNF-</a:t>
                      </a:r>
                      <a:r>
                        <a:rPr lang="en-US" sz="1100" b="1" kern="150">
                          <a:effectLst/>
                          <a:latin typeface="Times New Roman"/>
                          <a:ea typeface="AR PL SungtiL GB"/>
                          <a:cs typeface="Lohit Devanagari"/>
                        </a:rPr>
                        <a:t>α</a:t>
                      </a:r>
                      <a:endParaRPr lang="en-US" sz="1100" kern="150">
                        <a:effectLst/>
                        <a:latin typeface="Liberation Serif"/>
                        <a:ea typeface="AR PL SungtiL GB"/>
                        <a:cs typeface="Lohit Devanagari"/>
                      </a:endParaRP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dirty="0">
                          <a:effectLst/>
                          <a:latin typeface="Liberation Serif"/>
                          <a:ea typeface="AR PL SungtiL GB"/>
                          <a:cs typeface="Lohit Devanagari"/>
                        </a:rPr>
                        <a:t>Initiating factor in the activation of the host response and subsequent cytokine release during trauma.  Correlates with the severity of burn injury.  Pro-</a:t>
                      </a:r>
                      <a:r>
                        <a:rPr lang="en-US" sz="1100" kern="150" dirty="0" err="1">
                          <a:effectLst/>
                          <a:latin typeface="Liberation Serif"/>
                          <a:ea typeface="AR PL SungtiL GB"/>
                          <a:cs typeface="Lohit Devanagari"/>
                        </a:rPr>
                        <a:t>angiogenic</a:t>
                      </a:r>
                      <a:r>
                        <a:rPr lang="en-US" sz="1100" kern="150" dirty="0">
                          <a:effectLst/>
                          <a:latin typeface="Liberation Serif"/>
                          <a:ea typeface="AR PL SungtiL GB"/>
                          <a:cs typeface="Lohit Devanagari"/>
                        </a:rPr>
                        <a:t> factor.  </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4277">
                <a:tc>
                  <a:txBody>
                    <a:bodyPr/>
                    <a:lstStyle/>
                    <a:p>
                      <a:pPr>
                        <a:spcAft>
                          <a:spcPts val="0"/>
                        </a:spcAft>
                      </a:pPr>
                      <a:r>
                        <a:rPr lang="en-US" sz="1100" b="1" kern="150">
                          <a:effectLst/>
                          <a:latin typeface="Liberation Serif"/>
                          <a:ea typeface="AR PL SungtiL GB"/>
                          <a:cs typeface="Lohit Devanagari"/>
                        </a:rPr>
                        <a:t>Procalcitonin(PCT</a:t>
                      </a:r>
                      <a:r>
                        <a:rPr lang="en-US" sz="1100" kern="150">
                          <a:effectLst/>
                          <a:latin typeface="Liberation Serif"/>
                          <a:ea typeface="AR PL SungtiL GB"/>
                          <a:cs typeface="Lohit Devanagari"/>
                        </a:rPr>
                        <a:t>) &amp; C-reactive protein(CRP)</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dirty="0">
                          <a:effectLst/>
                          <a:latin typeface="Liberation Serif"/>
                          <a:ea typeface="AR PL SungtiL GB"/>
                          <a:cs typeface="Lohit Devanagari"/>
                        </a:rPr>
                        <a:t>Sepsis. PCT is the most reliable measure of sepsis. CRP is often used as a general proxy to </a:t>
                      </a:r>
                      <a:r>
                        <a:rPr lang="en-US" sz="1100" kern="150" dirty="0" err="1">
                          <a:effectLst/>
                          <a:latin typeface="Liberation Serif"/>
                          <a:ea typeface="AR PL SungtiL GB"/>
                          <a:cs typeface="Lohit Devanagari"/>
                        </a:rPr>
                        <a:t>characterise</a:t>
                      </a:r>
                      <a:r>
                        <a:rPr lang="en-US" sz="1100" kern="150" dirty="0">
                          <a:effectLst/>
                          <a:latin typeface="Liberation Serif"/>
                          <a:ea typeface="AR PL SungtiL GB"/>
                          <a:cs typeface="Lohit Devanagari"/>
                        </a:rPr>
                        <a:t> inflammatory status.  </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15269">
                <a:tc>
                  <a:txBody>
                    <a:bodyPr/>
                    <a:lstStyle/>
                    <a:p>
                      <a:pPr>
                        <a:spcAft>
                          <a:spcPts val="0"/>
                        </a:spcAft>
                      </a:pPr>
                      <a:r>
                        <a:rPr lang="en-US" sz="1100" kern="150">
                          <a:effectLst/>
                          <a:latin typeface="Liberation Serif"/>
                          <a:ea typeface="AR PL SungtiL GB"/>
                          <a:cs typeface="Lohit Devanagari"/>
                        </a:rPr>
                        <a:t>Leptin</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a:effectLst/>
                          <a:latin typeface="Liberation Serif"/>
                          <a:ea typeface="AR PL SungtiL GB"/>
                          <a:cs typeface="Lohit Devanagari"/>
                        </a:rPr>
                        <a:t>Stimulated by pro-inflammatory cytokines (eg IL and TNFa).  Cytokine-like hormone that links nutritional status with the immune system, while enhances innate(+adaptive) immunity.  Related to regulation of stress.  Pro-angiogenic factor.  </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44773">
                <a:tc>
                  <a:txBody>
                    <a:bodyPr/>
                    <a:lstStyle/>
                    <a:p>
                      <a:pPr>
                        <a:spcAft>
                          <a:spcPts val="0"/>
                        </a:spcAft>
                      </a:pPr>
                      <a:r>
                        <a:rPr lang="en-US" sz="1100" kern="150">
                          <a:effectLst/>
                          <a:latin typeface="Liberation Serif"/>
                          <a:ea typeface="AR PL SungtiL GB"/>
                          <a:cs typeface="Lohit Devanagari"/>
                        </a:rPr>
                        <a:t>Full blood Count</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a:effectLst/>
                          <a:latin typeface="Liberation Serif"/>
                          <a:ea typeface="AR PL SungtiL GB"/>
                          <a:cs typeface="Lohit Devanagari"/>
                        </a:rPr>
                        <a:t>Haemoglobin (blood count)</a:t>
                      </a:r>
                    </a:p>
                    <a:p>
                      <a:pPr>
                        <a:spcAft>
                          <a:spcPts val="0"/>
                        </a:spcAft>
                      </a:pPr>
                      <a:r>
                        <a:rPr lang="en-US" sz="1100" kern="150">
                          <a:effectLst/>
                          <a:latin typeface="Liberation Serif"/>
                          <a:ea typeface="AR PL SungtiL GB"/>
                          <a:cs typeface="Lohit Devanagari"/>
                        </a:rPr>
                        <a:t>White Cell Count (WCC)</a:t>
                      </a:r>
                    </a:p>
                    <a:p>
                      <a:pPr>
                        <a:spcAft>
                          <a:spcPts val="0"/>
                        </a:spcAft>
                      </a:pPr>
                      <a:r>
                        <a:rPr lang="en-US" sz="1100" kern="150">
                          <a:effectLst/>
                          <a:latin typeface="Liberation Serif"/>
                          <a:ea typeface="AR PL SungtiL GB"/>
                          <a:cs typeface="Lohit Devanagari"/>
                        </a:rPr>
                        <a:t>Platelet Count</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44773">
                <a:tc>
                  <a:txBody>
                    <a:bodyPr/>
                    <a:lstStyle/>
                    <a:p>
                      <a:pPr>
                        <a:spcAft>
                          <a:spcPts val="0"/>
                        </a:spcAft>
                      </a:pPr>
                      <a:r>
                        <a:rPr lang="en-US" sz="1100" kern="150">
                          <a:effectLst/>
                          <a:latin typeface="Liberation Serif"/>
                          <a:ea typeface="AR PL SungtiL GB"/>
                          <a:cs typeface="Lohit Devanagari"/>
                        </a:rPr>
                        <a:t>Stress biomarkers</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a:effectLst/>
                          <a:latin typeface="Liberation Serif"/>
                          <a:ea typeface="AR PL SungtiL GB"/>
                          <a:cs typeface="Lohit Devanagari"/>
                        </a:rPr>
                        <a:t>Cortisol</a:t>
                      </a:r>
                    </a:p>
                    <a:p>
                      <a:pPr>
                        <a:spcAft>
                          <a:spcPts val="0"/>
                        </a:spcAft>
                      </a:pPr>
                      <a:r>
                        <a:rPr lang="en-US" sz="1100" kern="150">
                          <a:effectLst/>
                          <a:latin typeface="Liberation Serif"/>
                          <a:ea typeface="AR PL SungtiL GB"/>
                          <a:cs typeface="Lohit Devanagari"/>
                        </a:rPr>
                        <a:t>ACTH</a:t>
                      </a:r>
                    </a:p>
                    <a:p>
                      <a:pPr>
                        <a:spcAft>
                          <a:spcPts val="0"/>
                        </a:spcAft>
                      </a:pPr>
                      <a:r>
                        <a:rPr lang="en-US" sz="1100" kern="150">
                          <a:effectLst/>
                          <a:latin typeface="Liberation Serif"/>
                          <a:ea typeface="AR PL SungtiL GB"/>
                          <a:cs typeface="Lohit Devanagari"/>
                        </a:rPr>
                        <a:t>TNF-</a:t>
                      </a:r>
                      <a:r>
                        <a:rPr lang="en-US" sz="1100" kern="150">
                          <a:effectLst/>
                          <a:latin typeface="Times New Roman"/>
                          <a:ea typeface="AR PL SungtiL GB"/>
                          <a:cs typeface="Lohit Devanagari"/>
                        </a:rPr>
                        <a:t>α</a:t>
                      </a:r>
                      <a:r>
                        <a:rPr lang="en-US" sz="1100" kern="150">
                          <a:effectLst/>
                          <a:latin typeface="Liberation Serif"/>
                          <a:ea typeface="AR PL SungtiL GB"/>
                          <a:cs typeface="Lohit Devanagari"/>
                        </a:rPr>
                        <a:t> and IL</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03781">
                <a:tc>
                  <a:txBody>
                    <a:bodyPr/>
                    <a:lstStyle/>
                    <a:p>
                      <a:pPr>
                        <a:spcAft>
                          <a:spcPts val="0"/>
                        </a:spcAft>
                      </a:pPr>
                      <a:r>
                        <a:rPr lang="en-US" sz="1100" kern="150">
                          <a:effectLst/>
                          <a:latin typeface="Liberation Serif"/>
                          <a:ea typeface="AR PL SungtiL GB"/>
                          <a:cs typeface="Lohit Devanagari"/>
                        </a:rPr>
                        <a:t>Temperature</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dirty="0">
                          <a:effectLst/>
                          <a:latin typeface="Liberation Serif"/>
                          <a:ea typeface="AR PL SungtiL GB"/>
                          <a:cs typeface="Lohit Devanagari"/>
                        </a:rPr>
                        <a:t>Wound and body</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03781">
                <a:tc>
                  <a:txBody>
                    <a:bodyPr/>
                    <a:lstStyle/>
                    <a:p>
                      <a:pPr>
                        <a:spcAft>
                          <a:spcPts val="0"/>
                        </a:spcAft>
                      </a:pPr>
                      <a:r>
                        <a:rPr lang="en-US" sz="1100" kern="150" dirty="0">
                          <a:effectLst/>
                          <a:latin typeface="Liberation Serif"/>
                          <a:ea typeface="AR PL SungtiL GB"/>
                          <a:cs typeface="Lohit Devanagari"/>
                        </a:rPr>
                        <a:t>Matrix metalloproteinase (MMP)-8</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dirty="0">
                          <a:effectLst/>
                          <a:latin typeface="Liberation Serif"/>
                          <a:ea typeface="AR PL SungtiL GB"/>
                          <a:cs typeface="Lohit Devanagari"/>
                        </a:rPr>
                        <a:t>Involved in remodeling process, probably not that useful for now.  </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4" name="TextBox 3"/>
          <p:cNvSpPr txBox="1"/>
          <p:nvPr/>
        </p:nvSpPr>
        <p:spPr>
          <a:xfrm>
            <a:off x="159406" y="379628"/>
            <a:ext cx="3396344" cy="1323439"/>
          </a:xfrm>
          <a:prstGeom prst="rect">
            <a:avLst/>
          </a:prstGeom>
          <a:noFill/>
        </p:spPr>
        <p:txBody>
          <a:bodyPr wrap="square" rtlCol="0">
            <a:spAutoFit/>
          </a:bodyPr>
          <a:lstStyle/>
          <a:p>
            <a:r>
              <a:rPr lang="nl-NL" sz="4000" b="1" spc="-50" dirty="0">
                <a:solidFill>
                  <a:schemeClr val="tx1">
                    <a:lumMod val="75000"/>
                    <a:lumOff val="25000"/>
                  </a:schemeClr>
                </a:solidFill>
                <a:latin typeface="+mj-lt"/>
                <a:ea typeface="+mj-ea"/>
                <a:cs typeface="+mj-cs"/>
              </a:rPr>
              <a:t>Relevant Biomarkers</a:t>
            </a:r>
            <a:endParaRPr lang="en-US" sz="4000" b="1" spc="-50" dirty="0">
              <a:solidFill>
                <a:schemeClr val="tx1">
                  <a:lumMod val="75000"/>
                  <a:lumOff val="25000"/>
                </a:schemeClr>
              </a:solidFill>
              <a:latin typeface="+mj-lt"/>
              <a:ea typeface="+mj-ea"/>
              <a:cs typeface="+mj-cs"/>
            </a:endParaRPr>
          </a:p>
        </p:txBody>
      </p:sp>
      <p:cxnSp>
        <p:nvCxnSpPr>
          <p:cNvPr id="5" name="Straight Connector 4">
            <a:extLst>
              <a:ext uri="{FF2B5EF4-FFF2-40B4-BE49-F238E27FC236}">
                <a16:creationId xmlns:a16="http://schemas.microsoft.com/office/drawing/2014/main" id="{23703309-0BD6-40B4-91E8-A77400FB0220}"/>
              </a:ext>
            </a:extLst>
          </p:cNvPr>
          <p:cNvCxnSpPr>
            <a:cxnSpLocks/>
          </p:cNvCxnSpPr>
          <p:nvPr/>
        </p:nvCxnSpPr>
        <p:spPr>
          <a:xfrm>
            <a:off x="159406" y="1670548"/>
            <a:ext cx="2286000" cy="0"/>
          </a:xfrm>
          <a:prstGeom prst="line">
            <a:avLst/>
          </a:prstGeom>
        </p:spPr>
        <p:style>
          <a:lnRef idx="3">
            <a:schemeClr val="accent2"/>
          </a:lnRef>
          <a:fillRef idx="0">
            <a:schemeClr val="accent2"/>
          </a:fillRef>
          <a:effectRef idx="2">
            <a:schemeClr val="accent2"/>
          </a:effectRef>
          <a:fontRef idx="minor">
            <a:schemeClr val="tx1"/>
          </a:fontRef>
        </p:style>
      </p:cxnSp>
      <p:pic>
        <p:nvPicPr>
          <p:cNvPr id="8" name="Picture 7">
            <a:extLst>
              <a:ext uri="{FF2B5EF4-FFF2-40B4-BE49-F238E27FC236}">
                <a16:creationId xmlns:a16="http://schemas.microsoft.com/office/drawing/2014/main" id="{DCB9EFDB-456E-4219-A84C-F87053F39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433" y="2738006"/>
            <a:ext cx="1381987" cy="1381987"/>
          </a:xfrm>
          <a:prstGeom prst="rect">
            <a:avLst/>
          </a:prstGeom>
        </p:spPr>
      </p:pic>
      <p:cxnSp>
        <p:nvCxnSpPr>
          <p:cNvPr id="9" name="Straight Connector 8">
            <a:extLst>
              <a:ext uri="{FF2B5EF4-FFF2-40B4-BE49-F238E27FC236}">
                <a16:creationId xmlns:a16="http://schemas.microsoft.com/office/drawing/2014/main" id="{258E2142-FAF3-4D1D-B93A-51D5039A7D3C}"/>
              </a:ext>
            </a:extLst>
          </p:cNvPr>
          <p:cNvCxnSpPr>
            <a:cxnSpLocks/>
          </p:cNvCxnSpPr>
          <p:nvPr/>
        </p:nvCxnSpPr>
        <p:spPr>
          <a:xfrm>
            <a:off x="1557156" y="4217528"/>
            <a:ext cx="132755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98725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CE6F6C-3896-42AC-AACC-238621E9AEDE}"/>
              </a:ext>
            </a:extLst>
          </p:cNvPr>
          <p:cNvSpPr/>
          <p:nvPr/>
        </p:nvSpPr>
        <p:spPr>
          <a:xfrm>
            <a:off x="1352764" y="2109242"/>
            <a:ext cx="9250166" cy="646331"/>
          </a:xfrm>
          <a:prstGeom prst="rect">
            <a:avLst/>
          </a:prstGeom>
        </p:spPr>
        <p:txBody>
          <a:bodyPr wrap="square">
            <a:spAutoFit/>
          </a:bodyPr>
          <a:lstStyle/>
          <a:p>
            <a:r>
              <a:rPr lang="en-US" dirty="0">
                <a:solidFill>
                  <a:srgbClr val="000000"/>
                </a:solidFill>
                <a:latin typeface="Calibri" panose="020F0502020204030204" pitchFamily="34" charset="0"/>
              </a:rPr>
              <a:t>What is the role of the innate immune system in burn wounds and what is the link with the ABM/contraction models?</a:t>
            </a:r>
            <a:endParaRPr lang="nl-NL" dirty="0"/>
          </a:p>
        </p:txBody>
      </p:sp>
    </p:spTree>
    <p:extLst>
      <p:ext uri="{BB962C8B-B14F-4D97-AF65-F5344CB8AC3E}">
        <p14:creationId xmlns:p14="http://schemas.microsoft.com/office/powerpoint/2010/main" val="1258443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40D7D7-29DA-4BBF-93EB-48D5E6EF6A5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5" name="Straight Connector 4">
            <a:extLst>
              <a:ext uri="{FF2B5EF4-FFF2-40B4-BE49-F238E27FC236}">
                <a16:creationId xmlns:a16="http://schemas.microsoft.com/office/drawing/2014/main" id="{21727C16-F415-458E-81A7-82D51CC197EC}"/>
              </a:ext>
            </a:extLst>
          </p:cNvPr>
          <p:cNvCxnSpPr>
            <a:cxnSpLocks/>
          </p:cNvCxnSpPr>
          <p:nvPr/>
        </p:nvCxnSpPr>
        <p:spPr>
          <a:xfrm>
            <a:off x="1038225" y="1732479"/>
            <a:ext cx="7051675" cy="0"/>
          </a:xfrm>
          <a:prstGeom prst="line">
            <a:avLst/>
          </a:prstGeom>
        </p:spPr>
        <p:style>
          <a:lnRef idx="3">
            <a:schemeClr val="accent2"/>
          </a:lnRef>
          <a:fillRef idx="0">
            <a:schemeClr val="accent2"/>
          </a:fillRef>
          <a:effectRef idx="2">
            <a:schemeClr val="accent2"/>
          </a:effectRef>
          <a:fontRef idx="minor">
            <a:schemeClr val="tx1"/>
          </a:fontRef>
        </p:style>
      </p:cxnSp>
      <p:sp>
        <p:nvSpPr>
          <p:cNvPr id="10" name="Title 1">
            <a:extLst>
              <a:ext uri="{FF2B5EF4-FFF2-40B4-BE49-F238E27FC236}">
                <a16:creationId xmlns:a16="http://schemas.microsoft.com/office/drawing/2014/main" id="{B591032C-0D42-4AB2-852F-92FE3EE6B3EC}"/>
              </a:ext>
            </a:extLst>
          </p:cNvPr>
          <p:cNvSpPr txBox="1">
            <a:spLocks/>
          </p:cNvSpPr>
          <p:nvPr/>
        </p:nvSpPr>
        <p:spPr>
          <a:xfrm>
            <a:off x="1038225"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Relevant parameters/markers</a:t>
            </a:r>
            <a:endParaRPr lang="nl-NL" b="1" dirty="0"/>
          </a:p>
        </p:txBody>
      </p:sp>
      <p:pic>
        <p:nvPicPr>
          <p:cNvPr id="17" name="Picture 16">
            <a:extLst>
              <a:ext uri="{FF2B5EF4-FFF2-40B4-BE49-F238E27FC236}">
                <a16:creationId xmlns:a16="http://schemas.microsoft.com/office/drawing/2014/main" id="{BE90411F-FC30-4250-850C-3403130A80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1292" y="3029890"/>
            <a:ext cx="1449388" cy="1449388"/>
          </a:xfrm>
          <a:prstGeom prst="rect">
            <a:avLst/>
          </a:prstGeom>
        </p:spPr>
      </p:pic>
      <p:sp>
        <p:nvSpPr>
          <p:cNvPr id="18" name="TextBox 17">
            <a:extLst>
              <a:ext uri="{FF2B5EF4-FFF2-40B4-BE49-F238E27FC236}">
                <a16:creationId xmlns:a16="http://schemas.microsoft.com/office/drawing/2014/main" id="{B3905E73-4483-49ED-977D-2DC135C0E9A1}"/>
              </a:ext>
            </a:extLst>
          </p:cNvPr>
          <p:cNvSpPr txBox="1"/>
          <p:nvPr/>
        </p:nvSpPr>
        <p:spPr>
          <a:xfrm>
            <a:off x="3629050" y="2050819"/>
            <a:ext cx="5958170" cy="4524315"/>
          </a:xfrm>
          <a:prstGeom prst="rect">
            <a:avLst/>
          </a:prstGeom>
          <a:noFill/>
        </p:spPr>
        <p:txBody>
          <a:bodyPr wrap="none" rtlCol="0">
            <a:spAutoFit/>
          </a:bodyPr>
          <a:lstStyle/>
          <a:p>
            <a:r>
              <a:rPr lang="nl-NL" b="1" dirty="0"/>
              <a:t>Geometrical Paramaters:</a:t>
            </a:r>
          </a:p>
          <a:p>
            <a:pPr marL="285750" indent="-285750" fontAlgn="t">
              <a:buFont typeface="Arial" panose="020B0604020202020204" pitchFamily="34" charset="0"/>
              <a:buChar char="•"/>
            </a:pPr>
            <a:r>
              <a:rPr lang="en-US" dirty="0"/>
              <a:t>Length</a:t>
            </a:r>
            <a:endParaRPr lang="nl-NL" dirty="0"/>
          </a:p>
          <a:p>
            <a:pPr marL="285750" indent="-285750" fontAlgn="t">
              <a:buFont typeface="Arial" panose="020B0604020202020204" pitchFamily="34" charset="0"/>
              <a:buChar char="•"/>
            </a:pPr>
            <a:r>
              <a:rPr lang="en-US" dirty="0"/>
              <a:t>Width</a:t>
            </a:r>
            <a:endParaRPr lang="nl-NL" dirty="0"/>
          </a:p>
          <a:p>
            <a:pPr marL="285750" indent="-285750" fontAlgn="t">
              <a:buFont typeface="Arial" panose="020B0604020202020204" pitchFamily="34" charset="0"/>
              <a:buChar char="•"/>
            </a:pPr>
            <a:r>
              <a:rPr lang="en-US" dirty="0"/>
              <a:t>Depth of burn</a:t>
            </a:r>
          </a:p>
          <a:p>
            <a:pPr marL="285750" indent="-285750" fontAlgn="t">
              <a:buFont typeface="Arial" panose="020B0604020202020204" pitchFamily="34" charset="0"/>
              <a:buChar char="•"/>
            </a:pPr>
            <a:r>
              <a:rPr lang="en-US" dirty="0"/>
              <a:t>Surface</a:t>
            </a:r>
            <a:endParaRPr lang="nl-NL" dirty="0"/>
          </a:p>
          <a:p>
            <a:pPr marL="285750" indent="-285750" fontAlgn="t">
              <a:buFont typeface="Arial" panose="020B0604020202020204" pitchFamily="34" charset="0"/>
              <a:buChar char="•"/>
            </a:pPr>
            <a:r>
              <a:rPr lang="en-US" dirty="0"/>
              <a:t>Volume</a:t>
            </a:r>
            <a:endParaRPr lang="nl-NL" dirty="0"/>
          </a:p>
          <a:p>
            <a:pPr marL="285750" indent="-285750">
              <a:buFont typeface="Arial" panose="020B0604020202020204" pitchFamily="34" charset="0"/>
              <a:buChar char="•"/>
            </a:pPr>
            <a:r>
              <a:rPr lang="en-US" dirty="0"/>
              <a:t>Total Body surface area of burn (TBSA) </a:t>
            </a:r>
            <a:endParaRPr lang="nl-NL" dirty="0"/>
          </a:p>
          <a:p>
            <a:pPr marL="285750" indent="-285750">
              <a:buFont typeface="Arial" panose="020B0604020202020204" pitchFamily="34" charset="0"/>
              <a:buChar char="•"/>
            </a:pPr>
            <a:r>
              <a:rPr lang="en-US" dirty="0"/>
              <a:t>Burn Location/s </a:t>
            </a:r>
          </a:p>
          <a:p>
            <a:pPr marL="285840" indent="-283680">
              <a:lnSpc>
                <a:spcPct val="100000"/>
              </a:lnSpc>
              <a:buClr>
                <a:srgbClr val="000000"/>
              </a:buClr>
              <a:buFont typeface="Arial"/>
              <a:buChar char="•"/>
            </a:pPr>
            <a:r>
              <a:rPr lang="en-US" spc="-1" dirty="0">
                <a:solidFill>
                  <a:srgbClr val="000000"/>
                </a:solidFill>
                <a:ea typeface="DejaVu Sans"/>
              </a:rPr>
              <a:t>Body fat % </a:t>
            </a:r>
            <a:endParaRPr lang="en-US" spc="-1" dirty="0">
              <a:latin typeface="Arial"/>
            </a:endParaRPr>
          </a:p>
          <a:p>
            <a:pPr marL="285840" indent="-283680">
              <a:lnSpc>
                <a:spcPct val="100000"/>
              </a:lnSpc>
              <a:buClr>
                <a:srgbClr val="000000"/>
              </a:buClr>
              <a:buFont typeface="Arial"/>
              <a:buChar char="•"/>
            </a:pPr>
            <a:r>
              <a:rPr lang="en-US" spc="-1" dirty="0">
                <a:solidFill>
                  <a:srgbClr val="000000"/>
                </a:solidFill>
                <a:ea typeface="DejaVu Sans"/>
              </a:rPr>
              <a:t>Tissue scattering, Location of hemoglobin molecules </a:t>
            </a:r>
          </a:p>
          <a:p>
            <a:pPr marL="2160">
              <a:lnSpc>
                <a:spcPct val="100000"/>
              </a:lnSpc>
              <a:buClr>
                <a:srgbClr val="000000"/>
              </a:buClr>
            </a:pPr>
            <a:r>
              <a:rPr lang="en-US" i="1" spc="-1" dirty="0">
                <a:solidFill>
                  <a:srgbClr val="000000"/>
                </a:solidFill>
                <a:ea typeface="DejaVu Sans"/>
              </a:rPr>
              <a:t>		(High hemoglobin content in the zone of hyperemia)</a:t>
            </a:r>
            <a:endParaRPr lang="en-US" spc="-1" dirty="0">
              <a:latin typeface="Arial"/>
            </a:endParaRPr>
          </a:p>
          <a:p>
            <a:pPr marL="285840" indent="-283680">
              <a:lnSpc>
                <a:spcPct val="100000"/>
              </a:lnSpc>
              <a:buClr>
                <a:srgbClr val="000000"/>
              </a:buClr>
              <a:buFont typeface="Arial"/>
              <a:buChar char="•"/>
            </a:pPr>
            <a:r>
              <a:rPr lang="en-US" i="1" spc="-1" dirty="0">
                <a:solidFill>
                  <a:srgbClr val="000000"/>
                </a:solidFill>
                <a:ea typeface="DejaVu Sans"/>
              </a:rPr>
              <a:t>Macromolecular collagen structure </a:t>
            </a:r>
          </a:p>
          <a:p>
            <a:pPr marL="459360" lvl="1">
              <a:buClr>
                <a:srgbClr val="000000"/>
              </a:buClr>
            </a:pPr>
            <a:r>
              <a:rPr lang="en-US" i="1" spc="-1" dirty="0">
                <a:solidFill>
                  <a:srgbClr val="000000"/>
                </a:solidFill>
                <a:ea typeface="DejaVu Sans"/>
              </a:rPr>
              <a:t>	(native or denatured)</a:t>
            </a:r>
          </a:p>
          <a:p>
            <a:pPr marL="287910" indent="-285750">
              <a:buClr>
                <a:srgbClr val="000000"/>
              </a:buClr>
              <a:buFont typeface="Arial" panose="020B0604020202020204" pitchFamily="34" charset="0"/>
              <a:buChar char="•"/>
            </a:pPr>
            <a:r>
              <a:rPr lang="en-US" dirty="0"/>
              <a:t>Pigmentation</a:t>
            </a:r>
          </a:p>
          <a:p>
            <a:pPr marL="285750" indent="-285750">
              <a:buFont typeface="Arial" panose="020B0604020202020204" pitchFamily="34" charset="0"/>
              <a:buChar char="•"/>
            </a:pPr>
            <a:endParaRPr lang="nl-NL" dirty="0"/>
          </a:p>
          <a:p>
            <a:endParaRPr lang="nl-NL" dirty="0"/>
          </a:p>
        </p:txBody>
      </p:sp>
      <p:sp>
        <p:nvSpPr>
          <p:cNvPr id="20" name="TextBox 19">
            <a:extLst>
              <a:ext uri="{FF2B5EF4-FFF2-40B4-BE49-F238E27FC236}">
                <a16:creationId xmlns:a16="http://schemas.microsoft.com/office/drawing/2014/main" id="{C44E8F80-2CC4-4B08-9852-15ADDB5CA1E6}"/>
              </a:ext>
            </a:extLst>
          </p:cNvPr>
          <p:cNvSpPr txBox="1"/>
          <p:nvPr/>
        </p:nvSpPr>
        <p:spPr>
          <a:xfrm>
            <a:off x="9034438" y="2094461"/>
            <a:ext cx="2422523" cy="2031325"/>
          </a:xfrm>
          <a:prstGeom prst="rect">
            <a:avLst/>
          </a:prstGeom>
          <a:noFill/>
        </p:spPr>
        <p:txBody>
          <a:bodyPr wrap="none" rtlCol="0">
            <a:spAutoFit/>
          </a:bodyPr>
          <a:lstStyle/>
          <a:p>
            <a:r>
              <a:rPr lang="en-US" b="1" dirty="0"/>
              <a:t>Relevant Socio-markers</a:t>
            </a:r>
            <a:endParaRPr lang="nl-NL" dirty="0"/>
          </a:p>
          <a:p>
            <a:pPr marL="285750" indent="-285750" fontAlgn="t">
              <a:buFont typeface="Arial" panose="020B0604020202020204" pitchFamily="34" charset="0"/>
              <a:buChar char="•"/>
            </a:pPr>
            <a:r>
              <a:rPr lang="en-US" dirty="0"/>
              <a:t>Age</a:t>
            </a:r>
            <a:endParaRPr lang="nl-NL" dirty="0"/>
          </a:p>
          <a:p>
            <a:pPr marL="285750" indent="-285750" fontAlgn="t">
              <a:buFont typeface="Arial" panose="020B0604020202020204" pitchFamily="34" charset="0"/>
              <a:buChar char="•"/>
            </a:pPr>
            <a:r>
              <a:rPr lang="en-US" dirty="0"/>
              <a:t>Weight</a:t>
            </a:r>
            <a:endParaRPr lang="nl-NL" dirty="0"/>
          </a:p>
          <a:p>
            <a:pPr marL="285750" indent="-285750" fontAlgn="t">
              <a:buFont typeface="Arial" panose="020B0604020202020204" pitchFamily="34" charset="0"/>
              <a:buChar char="•"/>
            </a:pPr>
            <a:r>
              <a:rPr lang="en-US" dirty="0"/>
              <a:t>Height</a:t>
            </a:r>
            <a:endParaRPr lang="nl-NL" dirty="0"/>
          </a:p>
          <a:p>
            <a:pPr marL="285750" indent="-285750" fontAlgn="t">
              <a:buFont typeface="Arial" panose="020B0604020202020204" pitchFamily="34" charset="0"/>
              <a:buChar char="•"/>
            </a:pPr>
            <a:r>
              <a:rPr lang="en-US" dirty="0"/>
              <a:t>Gender</a:t>
            </a:r>
            <a:endParaRPr lang="nl-NL" dirty="0"/>
          </a:p>
          <a:p>
            <a:pPr marL="285750" indent="-285750">
              <a:buFont typeface="Arial" panose="020B0604020202020204" pitchFamily="34" charset="0"/>
              <a:buChar char="•"/>
            </a:pPr>
            <a:r>
              <a:rPr lang="nl-NL" dirty="0"/>
              <a:t>Alcohol / Drug </a:t>
            </a:r>
            <a:r>
              <a:rPr lang="nl-NL" dirty="0" err="1"/>
              <a:t>use</a:t>
            </a:r>
            <a:endParaRPr lang="nl-NL" dirty="0"/>
          </a:p>
          <a:p>
            <a:endParaRPr lang="nl-NL" dirty="0"/>
          </a:p>
        </p:txBody>
      </p:sp>
      <p:cxnSp>
        <p:nvCxnSpPr>
          <p:cNvPr id="21" name="Straight Connector 20">
            <a:extLst>
              <a:ext uri="{FF2B5EF4-FFF2-40B4-BE49-F238E27FC236}">
                <a16:creationId xmlns:a16="http://schemas.microsoft.com/office/drawing/2014/main" id="{3E4B1607-CEA4-40EB-9C00-774EF146468A}"/>
              </a:ext>
            </a:extLst>
          </p:cNvPr>
          <p:cNvCxnSpPr>
            <a:cxnSpLocks/>
          </p:cNvCxnSpPr>
          <p:nvPr/>
        </p:nvCxnSpPr>
        <p:spPr>
          <a:xfrm>
            <a:off x="1214472" y="4483523"/>
            <a:ext cx="164302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88440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707205" y="451394"/>
            <a:ext cx="7040520" cy="618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strike="noStrike" spc="-1" dirty="0">
                <a:solidFill>
                  <a:srgbClr val="000000"/>
                </a:solidFill>
                <a:latin typeface="Arial"/>
                <a:ea typeface="DejaVu Sans"/>
              </a:rPr>
              <a:t>Anti-TGF-</a:t>
            </a:r>
            <a:r>
              <a:rPr lang="en-US" sz="3600" b="0" strike="noStrike" spc="-1" dirty="0">
                <a:solidFill>
                  <a:srgbClr val="000000"/>
                </a:solidFill>
                <a:latin typeface="Liberation Serif;Times New Roman"/>
                <a:ea typeface="Calibri"/>
              </a:rPr>
              <a:t>β</a:t>
            </a:r>
            <a:r>
              <a:rPr lang="en-US" sz="3600" b="0" strike="noStrike" spc="-1" dirty="0">
                <a:solidFill>
                  <a:srgbClr val="000000"/>
                </a:solidFill>
                <a:latin typeface="Arial"/>
                <a:ea typeface="DejaVu Sans"/>
              </a:rPr>
              <a:t> Hypothesis</a:t>
            </a:r>
            <a:endParaRPr lang="en-US" sz="3600" b="0" strike="noStrike" spc="-1" dirty="0">
              <a:latin typeface="Arial"/>
            </a:endParaRPr>
          </a:p>
          <a:p>
            <a:pPr>
              <a:lnSpc>
                <a:spcPct val="100000"/>
              </a:lnSpc>
            </a:pPr>
            <a:endParaRPr lang="en-US" sz="3600" b="0" strike="noStrike" spc="-1" dirty="0">
              <a:latin typeface="Arial"/>
            </a:endParaRPr>
          </a:p>
          <a:p>
            <a:pPr>
              <a:lnSpc>
                <a:spcPct val="100000"/>
              </a:lnSpc>
            </a:pPr>
            <a:r>
              <a:rPr lang="en-US" sz="1800" b="0" strike="noStrike" spc="-1" dirty="0">
                <a:solidFill>
                  <a:srgbClr val="000000"/>
                </a:solidFill>
                <a:latin typeface="Arial"/>
                <a:ea typeface="Calibri"/>
              </a:rPr>
              <a:t>We (and others) </a:t>
            </a:r>
            <a:r>
              <a:rPr lang="en-US" sz="1800" b="0" strike="noStrike" spc="-1" dirty="0" err="1">
                <a:solidFill>
                  <a:srgbClr val="000000"/>
                </a:solidFill>
                <a:latin typeface="Arial"/>
                <a:ea typeface="Calibri"/>
              </a:rPr>
              <a:t>hypothesise</a:t>
            </a:r>
            <a:r>
              <a:rPr lang="en-US" sz="1800" b="0" strike="noStrike" spc="-1" dirty="0">
                <a:solidFill>
                  <a:srgbClr val="000000"/>
                </a:solidFill>
                <a:latin typeface="Arial"/>
                <a:ea typeface="Calibri"/>
              </a:rPr>
              <a:t> that anti-TGF-</a:t>
            </a:r>
            <a:r>
              <a:rPr lang="en-US" sz="1800" b="0" strike="noStrike" spc="-1" dirty="0">
                <a:solidFill>
                  <a:srgbClr val="000000"/>
                </a:solidFill>
                <a:latin typeface="Liberation Serif;Times New Roman"/>
                <a:ea typeface="Calibri"/>
              </a:rPr>
              <a:t>β therapies later in the healing process may lead to less scarring but slower healing. </a:t>
            </a:r>
            <a:endParaRPr lang="en-US" sz="1800" b="0" strike="noStrike" spc="-1" dirty="0">
              <a:latin typeface="Arial"/>
            </a:endParaRPr>
          </a:p>
          <a:p>
            <a:pPr>
              <a:lnSpc>
                <a:spcPct val="100000"/>
              </a:lnSpc>
            </a:pPr>
            <a:endParaRPr lang="en-US" sz="1800" b="0" strike="noStrike" spc="-1" dirty="0">
              <a:latin typeface="Arial"/>
            </a:endParaRPr>
          </a:p>
          <a:p>
            <a:pPr marL="216000" indent="-215640">
              <a:lnSpc>
                <a:spcPct val="100000"/>
              </a:lnSpc>
              <a:buClr>
                <a:srgbClr val="000000"/>
              </a:buClr>
              <a:buSzPct val="45000"/>
              <a:buFont typeface="Symbol"/>
              <a:buChar char=""/>
            </a:pPr>
            <a:r>
              <a:rPr lang="en-US" sz="1600" b="0" strike="noStrike" spc="-1" dirty="0">
                <a:solidFill>
                  <a:srgbClr val="000000"/>
                </a:solidFill>
                <a:latin typeface="Liberation Serif;Times New Roman"/>
                <a:ea typeface="Calibri"/>
              </a:rPr>
              <a:t>Red deer antler (traditional Chinese medicine) ointment found to modulate TGF-β levels and improve cutaneous wound healing outcomes in full-thickness rat models (</a:t>
            </a:r>
            <a:r>
              <a:rPr lang="en-US" sz="1600" b="0" strike="noStrike" spc="-1" dirty="0" err="1">
                <a:solidFill>
                  <a:srgbClr val="000000"/>
                </a:solidFill>
                <a:latin typeface="Liberation Serif;Times New Roman"/>
                <a:ea typeface="Calibri"/>
              </a:rPr>
              <a:t>Gu</a:t>
            </a:r>
            <a:r>
              <a:rPr lang="en-US" sz="1600" b="0" strike="noStrike" spc="-1" dirty="0">
                <a:solidFill>
                  <a:srgbClr val="000000"/>
                </a:solidFill>
                <a:latin typeface="Liberation Serif;Times New Roman"/>
                <a:ea typeface="Calibri"/>
              </a:rPr>
              <a:t> et al., 2008)</a:t>
            </a:r>
            <a:endParaRPr lang="en-US" sz="1600" b="0" strike="noStrike" spc="-1" dirty="0">
              <a:latin typeface="Arial"/>
            </a:endParaRPr>
          </a:p>
          <a:p>
            <a:pPr>
              <a:lnSpc>
                <a:spcPct val="100000"/>
              </a:lnSpc>
            </a:pPr>
            <a:endParaRPr lang="en-US" sz="1600" b="0" strike="noStrike" spc="-1" dirty="0">
              <a:latin typeface="Arial"/>
            </a:endParaRPr>
          </a:p>
          <a:p>
            <a:pPr marL="216000" indent="-215640">
              <a:lnSpc>
                <a:spcPct val="100000"/>
              </a:lnSpc>
              <a:buClr>
                <a:srgbClr val="000000"/>
              </a:buClr>
              <a:buSzPct val="45000"/>
              <a:buFont typeface="Symbol"/>
              <a:buChar char=""/>
            </a:pPr>
            <a:r>
              <a:rPr lang="en-US" sz="1600" b="0" strike="noStrike" spc="-1" dirty="0">
                <a:solidFill>
                  <a:srgbClr val="000000"/>
                </a:solidFill>
                <a:latin typeface="Liberation Serif;Times New Roman"/>
                <a:ea typeface="Calibri"/>
              </a:rPr>
              <a:t>Scarring in adults associated with excessive action of TGF-β</a:t>
            </a:r>
            <a:endParaRPr lang="en-US" sz="1600" b="0" strike="noStrike" spc="-1" dirty="0">
              <a:latin typeface="Arial"/>
            </a:endParaRPr>
          </a:p>
          <a:p>
            <a:pPr>
              <a:lnSpc>
                <a:spcPct val="100000"/>
              </a:lnSpc>
            </a:pPr>
            <a:endParaRPr lang="en-US" sz="1600" b="0" strike="noStrike" spc="-1" dirty="0">
              <a:latin typeface="Arial"/>
            </a:endParaRPr>
          </a:p>
          <a:p>
            <a:pPr marL="216000" indent="-215640">
              <a:lnSpc>
                <a:spcPct val="100000"/>
              </a:lnSpc>
              <a:buClr>
                <a:srgbClr val="000000"/>
              </a:buClr>
              <a:buSzPct val="45000"/>
              <a:buFont typeface="Symbol"/>
              <a:buChar char=""/>
            </a:pPr>
            <a:r>
              <a:rPr lang="en-US" sz="1600" b="0" strike="noStrike" spc="-1" dirty="0" err="1">
                <a:solidFill>
                  <a:srgbClr val="000000"/>
                </a:solidFill>
                <a:latin typeface="Liberation Serif;Times New Roman"/>
                <a:ea typeface="DejaVu Sans"/>
              </a:rPr>
              <a:t>Scarless</a:t>
            </a:r>
            <a:r>
              <a:rPr lang="en-US" sz="1600" b="0" strike="noStrike" spc="-1" dirty="0">
                <a:solidFill>
                  <a:srgbClr val="000000"/>
                </a:solidFill>
                <a:latin typeface="Liberation Serif;Times New Roman"/>
                <a:ea typeface="DejaVu Sans"/>
              </a:rPr>
              <a:t> fetal wounds are relatively deficient in the inflammatory cytokine TGFB (also sparse inflammatory response (reduced macrophage and monocyte infiltrates, absence of endogenous immunoglobulins at the wound site, reduced angiogenesis, and altered levels of peptide growth factors) </a:t>
            </a:r>
            <a:r>
              <a:rPr lang="en-US" sz="1600" spc="-1" dirty="0">
                <a:solidFill>
                  <a:srgbClr val="000000"/>
                </a:solidFill>
                <a:latin typeface="Liberation Serif;Times New Roman"/>
                <a:ea typeface="Calibri"/>
              </a:rPr>
              <a:t>(</a:t>
            </a:r>
            <a:r>
              <a:rPr lang="en-US" sz="1600" spc="-1" dirty="0" err="1">
                <a:solidFill>
                  <a:srgbClr val="000000"/>
                </a:solidFill>
                <a:latin typeface="Liberation Serif;Times New Roman"/>
                <a:ea typeface="Calibri"/>
              </a:rPr>
              <a:t>Adzick</a:t>
            </a:r>
            <a:r>
              <a:rPr lang="en-US" sz="1600" spc="-1" dirty="0">
                <a:solidFill>
                  <a:srgbClr val="000000"/>
                </a:solidFill>
                <a:latin typeface="Liberation Serif;Times New Roman"/>
                <a:ea typeface="Calibri"/>
              </a:rPr>
              <a:t> and Lorenz, 1994)</a:t>
            </a:r>
            <a:r>
              <a:rPr lang="en-US" sz="1600" b="0" strike="noStrike" spc="-1" dirty="0">
                <a:solidFill>
                  <a:srgbClr val="000000"/>
                </a:solidFill>
                <a:latin typeface="Liberation Serif;Times New Roman"/>
                <a:ea typeface="DejaVu Sans"/>
              </a:rPr>
              <a:t> </a:t>
            </a:r>
            <a:endParaRPr lang="en-US" sz="1600" b="0" strike="noStrike" spc="-1" dirty="0">
              <a:latin typeface="Arial"/>
            </a:endParaRPr>
          </a:p>
          <a:p>
            <a:pPr>
              <a:lnSpc>
                <a:spcPct val="100000"/>
              </a:lnSpc>
            </a:pPr>
            <a:endParaRPr lang="en-US" sz="1600" b="0" strike="noStrike" spc="-1" dirty="0">
              <a:latin typeface="Arial"/>
            </a:endParaRPr>
          </a:p>
          <a:p>
            <a:pPr marL="216000" indent="-215640">
              <a:lnSpc>
                <a:spcPct val="100000"/>
              </a:lnSpc>
              <a:buClr>
                <a:srgbClr val="000000"/>
              </a:buClr>
              <a:buSzPct val="45000"/>
              <a:buFont typeface="Symbol"/>
              <a:buChar char=""/>
            </a:pPr>
            <a:r>
              <a:rPr lang="en-US" sz="1600" b="0" strike="noStrike" spc="-1" dirty="0">
                <a:solidFill>
                  <a:srgbClr val="000000"/>
                </a:solidFill>
                <a:latin typeface="Liberation Serif;Times New Roman"/>
                <a:ea typeface="Calibri"/>
              </a:rPr>
              <a:t>It appears that adult wounds may be </a:t>
            </a:r>
            <a:r>
              <a:rPr lang="en-US" sz="1600" b="0" strike="noStrike" spc="-1" dirty="0" err="1">
                <a:solidFill>
                  <a:srgbClr val="000000"/>
                </a:solidFill>
                <a:latin typeface="Liberation Serif;Times New Roman"/>
                <a:ea typeface="Calibri"/>
              </a:rPr>
              <a:t>optimised</a:t>
            </a:r>
            <a:r>
              <a:rPr lang="en-US" sz="1600" b="0" strike="noStrike" spc="-1" dirty="0">
                <a:solidFill>
                  <a:srgbClr val="000000"/>
                </a:solidFill>
                <a:latin typeface="Liberation Serif;Times New Roman"/>
                <a:ea typeface="Calibri"/>
              </a:rPr>
              <a:t> for speed of healing under adverse conditions, resulting in excessive inflammatory infiltrate and cytokine profile  (</a:t>
            </a:r>
            <a:r>
              <a:rPr lang="en-US" sz="1600" b="0" strike="noStrike" spc="-1" dirty="0" err="1">
                <a:solidFill>
                  <a:srgbClr val="000000"/>
                </a:solidFill>
                <a:latin typeface="Liberation Serif;Times New Roman"/>
                <a:ea typeface="Calibri"/>
              </a:rPr>
              <a:t>Adzick</a:t>
            </a:r>
            <a:r>
              <a:rPr lang="en-US" sz="1600" b="0" strike="noStrike" spc="-1" dirty="0">
                <a:solidFill>
                  <a:srgbClr val="000000"/>
                </a:solidFill>
                <a:latin typeface="Liberation Serif;Times New Roman"/>
                <a:ea typeface="Calibri"/>
              </a:rPr>
              <a:t> and Lorenz, 1994) </a:t>
            </a:r>
            <a:endParaRPr lang="en-US" sz="16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pic>
        <p:nvPicPr>
          <p:cNvPr id="201" name="Picture 200"/>
          <p:cNvPicPr/>
          <p:nvPr/>
        </p:nvPicPr>
        <p:blipFill>
          <a:blip r:embed="rId2"/>
          <a:stretch/>
        </p:blipFill>
        <p:spPr>
          <a:xfrm>
            <a:off x="7863840" y="2011680"/>
            <a:ext cx="4263120" cy="3931560"/>
          </a:xfrm>
          <a:prstGeom prst="rect">
            <a:avLst/>
          </a:prstGeom>
          <a:ln>
            <a:noFill/>
          </a:ln>
        </p:spPr>
      </p:pic>
      <p:sp>
        <p:nvSpPr>
          <p:cNvPr id="202" name="CustomShape 2"/>
          <p:cNvSpPr/>
          <p:nvPr/>
        </p:nvSpPr>
        <p:spPr>
          <a:xfrm>
            <a:off x="7589520" y="493485"/>
            <a:ext cx="4388760" cy="85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latin typeface="Arial"/>
                <a:ea typeface="AR PL SungtiL GB"/>
              </a:rPr>
              <a:t>Modulation of AP (through interaction with macrophages) may in fact work in this capacity</a:t>
            </a:r>
            <a:r>
              <a:rPr lang="en-US" sz="1800" b="0" strike="noStrike" spc="-1" dirty="0">
                <a:solidFill>
                  <a:srgbClr val="000000"/>
                </a:solidFill>
                <a:latin typeface="Liberation Serif;Times New Roman"/>
                <a:ea typeface="Calibri"/>
              </a:rPr>
              <a:t>. (“only” speculation until we validate model).</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EF6AA94B-6049-48F2-B49D-06086E04BBBF}"/>
              </a:ext>
            </a:extLst>
          </p:cNvPr>
          <p:cNvSpPr/>
          <p:nvPr/>
        </p:nvSpPr>
        <p:spPr>
          <a:xfrm>
            <a:off x="822960" y="365760"/>
            <a:ext cx="10972440" cy="136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1" spc="-50" dirty="0">
                <a:solidFill>
                  <a:schemeClr val="tx1">
                    <a:lumMod val="75000"/>
                    <a:lumOff val="25000"/>
                  </a:schemeClr>
                </a:solidFill>
                <a:latin typeface="+mj-lt"/>
                <a:ea typeface="+mj-ea"/>
                <a:cs typeface="+mj-cs"/>
              </a:rPr>
              <a:t>  Planning</a:t>
            </a:r>
            <a:endParaRPr lang="en-US" sz="1800" b="0" strike="noStrike" spc="-1" dirty="0">
              <a:latin typeface="Arial"/>
            </a:endParaRP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endParaRPr lang="en-US" sz="2400" b="0" strike="noStrike" spc="-1" dirty="0">
              <a:latin typeface="Arial"/>
            </a:endParaRPr>
          </a:p>
          <a:p>
            <a:pPr marL="285750" indent="-285750">
              <a:lnSpc>
                <a:spcPct val="100000"/>
              </a:lnSpc>
              <a:buFont typeface="Arial" panose="020B0604020202020204" pitchFamily="34" charset="0"/>
              <a:buChar char="•"/>
            </a:pPr>
            <a:endParaRPr lang="en-US" sz="2400" spc="-1" dirty="0">
              <a:latin typeface="Arial"/>
            </a:endParaRPr>
          </a:p>
        </p:txBody>
      </p:sp>
      <p:cxnSp>
        <p:nvCxnSpPr>
          <p:cNvPr id="3" name="Straight Connector 2">
            <a:extLst>
              <a:ext uri="{FF2B5EF4-FFF2-40B4-BE49-F238E27FC236}">
                <a16:creationId xmlns:a16="http://schemas.microsoft.com/office/drawing/2014/main" id="{7A22E5E3-BD8B-4728-936E-9A9E7D0EBF64}"/>
              </a:ext>
            </a:extLst>
          </p:cNvPr>
          <p:cNvCxnSpPr>
            <a:cxnSpLocks/>
          </p:cNvCxnSpPr>
          <p:nvPr/>
        </p:nvCxnSpPr>
        <p:spPr>
          <a:xfrm>
            <a:off x="1133511" y="1128630"/>
            <a:ext cx="6198942" cy="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4" name="Table 3">
            <a:extLst>
              <a:ext uri="{FF2B5EF4-FFF2-40B4-BE49-F238E27FC236}">
                <a16:creationId xmlns:a16="http://schemas.microsoft.com/office/drawing/2014/main" id="{6362B8A0-1ACB-4695-A173-EF0813A6CF78}"/>
              </a:ext>
            </a:extLst>
          </p:cNvPr>
          <p:cNvGraphicFramePr>
            <a:graphicFrameLocks noGrp="1"/>
          </p:cNvGraphicFramePr>
          <p:nvPr>
            <p:extLst>
              <p:ext uri="{D42A27DB-BD31-4B8C-83A1-F6EECF244321}">
                <p14:modId xmlns:p14="http://schemas.microsoft.com/office/powerpoint/2010/main" val="688870961"/>
              </p:ext>
            </p:extLst>
          </p:nvPr>
        </p:nvGraphicFramePr>
        <p:xfrm>
          <a:off x="1133511" y="1273098"/>
          <a:ext cx="9267790" cy="4960062"/>
        </p:xfrm>
        <a:graphic>
          <a:graphicData uri="http://schemas.openxmlformats.org/drawingml/2006/table">
            <a:tbl>
              <a:tblPr firstRow="1" bandRow="1">
                <a:tableStyleId>{5C22544A-7EE6-4342-B048-85BDC9FD1C3A}</a:tableStyleId>
              </a:tblPr>
              <a:tblGrid>
                <a:gridCol w="4633895">
                  <a:extLst>
                    <a:ext uri="{9D8B030D-6E8A-4147-A177-3AD203B41FA5}">
                      <a16:colId xmlns:a16="http://schemas.microsoft.com/office/drawing/2014/main" val="1246027549"/>
                    </a:ext>
                  </a:extLst>
                </a:gridCol>
                <a:gridCol w="4633895">
                  <a:extLst>
                    <a:ext uri="{9D8B030D-6E8A-4147-A177-3AD203B41FA5}">
                      <a16:colId xmlns:a16="http://schemas.microsoft.com/office/drawing/2014/main" val="2705061020"/>
                    </a:ext>
                  </a:extLst>
                </a:gridCol>
              </a:tblGrid>
              <a:tr h="440597">
                <a:tc>
                  <a:txBody>
                    <a:bodyPr/>
                    <a:lstStyle/>
                    <a:p>
                      <a:r>
                        <a:rPr lang="nl-NL" dirty="0"/>
                        <a:t>week</a:t>
                      </a:r>
                    </a:p>
                  </a:txBody>
                  <a:tcPr/>
                </a:tc>
                <a:tc>
                  <a:txBody>
                    <a:bodyPr/>
                    <a:lstStyle/>
                    <a:p>
                      <a:r>
                        <a:rPr lang="nl-NL" dirty="0"/>
                        <a:t>work</a:t>
                      </a:r>
                    </a:p>
                  </a:txBody>
                  <a:tcPr/>
                </a:tc>
                <a:extLst>
                  <a:ext uri="{0D108BD9-81ED-4DB2-BD59-A6C34878D82A}">
                    <a16:rowId xmlns:a16="http://schemas.microsoft.com/office/drawing/2014/main" val="452515231"/>
                  </a:ext>
                </a:extLst>
              </a:tr>
              <a:tr h="1129124">
                <a:tc>
                  <a:txBody>
                    <a:bodyPr/>
                    <a:lstStyle/>
                    <a:p>
                      <a:r>
                        <a:rPr lang="nl-NL" sz="1800" b="0" i="0" kern="1200" dirty="0">
                          <a:solidFill>
                            <a:schemeClr val="dk1"/>
                          </a:solidFill>
                          <a:effectLst/>
                          <a:latin typeface="+mn-lt"/>
                          <a:ea typeface="+mn-ea"/>
                          <a:cs typeface="+mn-cs"/>
                        </a:rPr>
                        <a:t>June 10 - June 23</a:t>
                      </a:r>
                      <a:endParaRPr lang="nl-NL" dirty="0"/>
                    </a:p>
                  </a:txBody>
                  <a:tcPr/>
                </a:tc>
                <a:tc>
                  <a:txBody>
                    <a:bodyPr/>
                    <a:lstStyle/>
                    <a:p>
                      <a:r>
                        <a:rPr lang="en-US" sz="1400" kern="1200" dirty="0">
                          <a:solidFill>
                            <a:schemeClr val="dk1"/>
                          </a:solidFill>
                          <a:latin typeface="+mn-lt"/>
                          <a:ea typeface="+mn-ea"/>
                          <a:cs typeface="+mn-cs"/>
                        </a:rPr>
                        <a:t>Finish the conceptualization of the immune-inflammation-contraction 2D ABM (Links between the phases and sketch of interacting cytokines/cells/fibers)</a:t>
                      </a:r>
                    </a:p>
                    <a:p>
                      <a:r>
                        <a:rPr lang="en-US" sz="1400" kern="1200" dirty="0">
                          <a:solidFill>
                            <a:schemeClr val="dk1"/>
                          </a:solidFill>
                          <a:latin typeface="+mn-lt"/>
                          <a:ea typeface="+mn-ea"/>
                          <a:cs typeface="+mn-cs"/>
                        </a:rPr>
                        <a:t>Find out what data is necessary to validate/build the model (before next meeting with Paul and Ruud)</a:t>
                      </a:r>
                      <a:endParaRPr lang="nl-NL" sz="1400" kern="1200" dirty="0">
                        <a:solidFill>
                          <a:schemeClr val="dk1"/>
                        </a:solidFill>
                        <a:latin typeface="+mn-lt"/>
                        <a:ea typeface="+mn-ea"/>
                        <a:cs typeface="+mn-cs"/>
                      </a:endParaRPr>
                    </a:p>
                  </a:txBody>
                  <a:tcPr/>
                </a:tc>
                <a:extLst>
                  <a:ext uri="{0D108BD9-81ED-4DB2-BD59-A6C34878D82A}">
                    <a16:rowId xmlns:a16="http://schemas.microsoft.com/office/drawing/2014/main" val="1005295852"/>
                  </a:ext>
                </a:extLst>
              </a:tr>
              <a:tr h="953621">
                <a:tc>
                  <a:txBody>
                    <a:bodyPr/>
                    <a:lstStyle/>
                    <a:p>
                      <a:r>
                        <a:rPr lang="nl-NL" sz="1800" b="0" i="0" kern="1200" dirty="0">
                          <a:solidFill>
                            <a:schemeClr val="dk1"/>
                          </a:solidFill>
                          <a:effectLst/>
                          <a:latin typeface="+mn-lt"/>
                          <a:ea typeface="+mn-ea"/>
                          <a:cs typeface="+mn-cs"/>
                        </a:rPr>
                        <a:t>June 24 – July 7</a:t>
                      </a:r>
                      <a:endParaRPr lang="nl-NL" dirty="0"/>
                    </a:p>
                  </a:txBody>
                  <a:tcPr/>
                </a:tc>
                <a:tc>
                  <a:txBody>
                    <a:bodyPr/>
                    <a:lstStyle/>
                    <a:p>
                      <a:r>
                        <a:rPr lang="nl-NL" sz="1400" dirty="0"/>
                        <a:t>Start modeling/ experimenting with previously built models (in order to link the models). </a:t>
                      </a:r>
                    </a:p>
                    <a:p>
                      <a:r>
                        <a:rPr lang="nl-NL" sz="1400" dirty="0"/>
                        <a:t>Validating results of previously built models.</a:t>
                      </a:r>
                    </a:p>
                    <a:p>
                      <a:r>
                        <a:rPr lang="nl-NL" sz="1400" dirty="0"/>
                        <a:t>Hopefully retrieving some data. </a:t>
                      </a:r>
                    </a:p>
                    <a:p>
                      <a:endParaRPr lang="nl-NL" sz="1400" dirty="0"/>
                    </a:p>
                  </a:txBody>
                  <a:tcPr/>
                </a:tc>
                <a:extLst>
                  <a:ext uri="{0D108BD9-81ED-4DB2-BD59-A6C34878D82A}">
                    <a16:rowId xmlns:a16="http://schemas.microsoft.com/office/drawing/2014/main" val="3939768541"/>
                  </a:ext>
                </a:extLst>
              </a:tr>
              <a:tr h="440597">
                <a:tc>
                  <a:txBody>
                    <a:bodyPr/>
                    <a:lstStyle/>
                    <a:p>
                      <a:r>
                        <a:rPr lang="nl-NL" dirty="0"/>
                        <a:t>July 8 – July 21</a:t>
                      </a:r>
                    </a:p>
                  </a:txBody>
                  <a:tcPr/>
                </a:tc>
                <a:tc>
                  <a:txBody>
                    <a:bodyPr/>
                    <a:lstStyle/>
                    <a:p>
                      <a:r>
                        <a:rPr lang="nl-NL" sz="1400" dirty="0"/>
                        <a:t>Modellling</a:t>
                      </a:r>
                    </a:p>
                  </a:txBody>
                  <a:tcPr/>
                </a:tc>
                <a:extLst>
                  <a:ext uri="{0D108BD9-81ED-4DB2-BD59-A6C34878D82A}">
                    <a16:rowId xmlns:a16="http://schemas.microsoft.com/office/drawing/2014/main" val="4078745297"/>
                  </a:ext>
                </a:extLst>
              </a:tr>
              <a:tr h="440597">
                <a:tc>
                  <a:txBody>
                    <a:bodyPr/>
                    <a:lstStyle/>
                    <a:p>
                      <a:r>
                        <a:rPr lang="nl-NL" dirty="0"/>
                        <a:t>22 July – 4 August </a:t>
                      </a:r>
                    </a:p>
                  </a:txBody>
                  <a:tcPr/>
                </a:tc>
                <a:tc>
                  <a:txBody>
                    <a:bodyPr/>
                    <a:lstStyle/>
                    <a:p>
                      <a:endParaRPr lang="nl-NL" sz="1400" dirty="0"/>
                    </a:p>
                  </a:txBody>
                  <a:tcPr/>
                </a:tc>
                <a:extLst>
                  <a:ext uri="{0D108BD9-81ED-4DB2-BD59-A6C34878D82A}">
                    <a16:rowId xmlns:a16="http://schemas.microsoft.com/office/drawing/2014/main" val="2631377560"/>
                  </a:ext>
                </a:extLst>
              </a:tr>
              <a:tr h="440597">
                <a:tc>
                  <a:txBody>
                    <a:bodyPr/>
                    <a:lstStyle/>
                    <a:p>
                      <a:endParaRPr lang="nl-NL" dirty="0"/>
                    </a:p>
                  </a:txBody>
                  <a:tcPr/>
                </a:tc>
                <a:tc>
                  <a:txBody>
                    <a:bodyPr/>
                    <a:lstStyle/>
                    <a:p>
                      <a:endParaRPr lang="nl-NL" sz="1400"/>
                    </a:p>
                  </a:txBody>
                  <a:tcPr/>
                </a:tc>
                <a:extLst>
                  <a:ext uri="{0D108BD9-81ED-4DB2-BD59-A6C34878D82A}">
                    <a16:rowId xmlns:a16="http://schemas.microsoft.com/office/drawing/2014/main" val="1964060147"/>
                  </a:ext>
                </a:extLst>
              </a:tr>
              <a:tr h="440597">
                <a:tc>
                  <a:txBody>
                    <a:bodyPr/>
                    <a:lstStyle/>
                    <a:p>
                      <a:endParaRPr lang="nl-NL" dirty="0"/>
                    </a:p>
                  </a:txBody>
                  <a:tcPr/>
                </a:tc>
                <a:tc>
                  <a:txBody>
                    <a:bodyPr/>
                    <a:lstStyle/>
                    <a:p>
                      <a:endParaRPr lang="nl-NL" sz="1400"/>
                    </a:p>
                  </a:txBody>
                  <a:tcPr/>
                </a:tc>
                <a:extLst>
                  <a:ext uri="{0D108BD9-81ED-4DB2-BD59-A6C34878D82A}">
                    <a16:rowId xmlns:a16="http://schemas.microsoft.com/office/drawing/2014/main" val="1729436035"/>
                  </a:ext>
                </a:extLst>
              </a:tr>
              <a:tr h="440597">
                <a:tc>
                  <a:txBody>
                    <a:bodyPr/>
                    <a:lstStyle/>
                    <a:p>
                      <a:endParaRPr lang="nl-NL"/>
                    </a:p>
                  </a:txBody>
                  <a:tcPr/>
                </a:tc>
                <a:tc>
                  <a:txBody>
                    <a:bodyPr/>
                    <a:lstStyle/>
                    <a:p>
                      <a:endParaRPr lang="nl-NL" sz="1400" dirty="0"/>
                    </a:p>
                  </a:txBody>
                  <a:tcPr/>
                </a:tc>
                <a:extLst>
                  <a:ext uri="{0D108BD9-81ED-4DB2-BD59-A6C34878D82A}">
                    <a16:rowId xmlns:a16="http://schemas.microsoft.com/office/drawing/2014/main" val="1305795102"/>
                  </a:ext>
                </a:extLst>
              </a:tr>
            </a:tbl>
          </a:graphicData>
        </a:graphic>
      </p:graphicFrame>
    </p:spTree>
    <p:extLst>
      <p:ext uri="{BB962C8B-B14F-4D97-AF65-F5344CB8AC3E}">
        <p14:creationId xmlns:p14="http://schemas.microsoft.com/office/powerpoint/2010/main" val="3484364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3211-BDC2-454C-848E-6095CFB392E6}"/>
              </a:ext>
            </a:extLst>
          </p:cNvPr>
          <p:cNvSpPr>
            <a:spLocks noGrp="1"/>
          </p:cNvSpPr>
          <p:nvPr>
            <p:ph type="title" idx="4294967295"/>
          </p:nvPr>
        </p:nvSpPr>
        <p:spPr>
          <a:xfrm>
            <a:off x="482600" y="0"/>
            <a:ext cx="10058400" cy="1450975"/>
          </a:xfrm>
        </p:spPr>
        <p:txBody>
          <a:bodyPr>
            <a:normAutofit/>
          </a:bodyPr>
          <a:lstStyle/>
          <a:p>
            <a:r>
              <a:rPr lang="nl-NL" b="1" dirty="0"/>
              <a:t>Model Idea</a:t>
            </a:r>
          </a:p>
        </p:txBody>
      </p:sp>
      <p:sp>
        <p:nvSpPr>
          <p:cNvPr id="4" name="AutoShape 2" descr="Afbeeldingsresultaat voor verrekijker tekening">
            <a:extLst>
              <a:ext uri="{FF2B5EF4-FFF2-40B4-BE49-F238E27FC236}">
                <a16:creationId xmlns:a16="http://schemas.microsoft.com/office/drawing/2014/main" id="{00CA94A8-266E-45ED-98FC-F00FFB3047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dirty="0"/>
          </a:p>
        </p:txBody>
      </p:sp>
      <p:cxnSp>
        <p:nvCxnSpPr>
          <p:cNvPr id="14" name="Straight Connector 13">
            <a:extLst>
              <a:ext uri="{FF2B5EF4-FFF2-40B4-BE49-F238E27FC236}">
                <a16:creationId xmlns:a16="http://schemas.microsoft.com/office/drawing/2014/main" id="{A3AC993C-C20E-4AFC-8300-5A46FE5C19F8}"/>
              </a:ext>
            </a:extLst>
          </p:cNvPr>
          <p:cNvCxnSpPr>
            <a:cxnSpLocks/>
          </p:cNvCxnSpPr>
          <p:nvPr/>
        </p:nvCxnSpPr>
        <p:spPr>
          <a:xfrm flipV="1">
            <a:off x="482600" y="1450975"/>
            <a:ext cx="2832100" cy="28575"/>
          </a:xfrm>
          <a:prstGeom prst="line">
            <a:avLst/>
          </a:prstGeom>
        </p:spPr>
        <p:style>
          <a:lnRef idx="3">
            <a:schemeClr val="accent2"/>
          </a:lnRef>
          <a:fillRef idx="0">
            <a:schemeClr val="accent2"/>
          </a:fillRef>
          <a:effectRef idx="2">
            <a:schemeClr val="accent2"/>
          </a:effectRef>
          <a:fontRef idx="minor">
            <a:schemeClr val="tx1"/>
          </a:fontRef>
        </p:style>
      </p:cxnSp>
      <p:pic>
        <p:nvPicPr>
          <p:cNvPr id="6" name="Picture 5">
            <a:extLst>
              <a:ext uri="{FF2B5EF4-FFF2-40B4-BE49-F238E27FC236}">
                <a16:creationId xmlns:a16="http://schemas.microsoft.com/office/drawing/2014/main" id="{9DA1F37B-06AD-4DD5-A107-943BF6AECAE8}"/>
              </a:ext>
            </a:extLst>
          </p:cNvPr>
          <p:cNvPicPr>
            <a:picLocks noChangeAspect="1"/>
          </p:cNvPicPr>
          <p:nvPr/>
        </p:nvPicPr>
        <p:blipFill>
          <a:blip r:embed="rId3"/>
          <a:stretch>
            <a:fillRect/>
          </a:stretch>
        </p:blipFill>
        <p:spPr>
          <a:xfrm>
            <a:off x="8111898" y="727982"/>
            <a:ext cx="3040531" cy="2701018"/>
          </a:xfrm>
          <a:prstGeom prst="rect">
            <a:avLst/>
          </a:prstGeom>
        </p:spPr>
      </p:pic>
      <p:pic>
        <p:nvPicPr>
          <p:cNvPr id="11" name="Picture 10">
            <a:extLst>
              <a:ext uri="{FF2B5EF4-FFF2-40B4-BE49-F238E27FC236}">
                <a16:creationId xmlns:a16="http://schemas.microsoft.com/office/drawing/2014/main" id="{28466AC2-20A2-43C0-9B8F-D652518EB77C}"/>
              </a:ext>
            </a:extLst>
          </p:cNvPr>
          <p:cNvPicPr>
            <a:picLocks noChangeAspect="1"/>
          </p:cNvPicPr>
          <p:nvPr/>
        </p:nvPicPr>
        <p:blipFill rotWithShape="1">
          <a:blip r:embed="rId4"/>
          <a:srcRect l="10184" t="1757" r="6493" b="8468"/>
          <a:stretch/>
        </p:blipFill>
        <p:spPr>
          <a:xfrm>
            <a:off x="8374856" y="4156982"/>
            <a:ext cx="2514615" cy="1802948"/>
          </a:xfrm>
          <a:prstGeom prst="rect">
            <a:avLst/>
          </a:prstGeom>
        </p:spPr>
      </p:pic>
      <p:pic>
        <p:nvPicPr>
          <p:cNvPr id="12" name="Picture 1">
            <a:extLst>
              <a:ext uri="{FF2B5EF4-FFF2-40B4-BE49-F238E27FC236}">
                <a16:creationId xmlns:a16="http://schemas.microsoft.com/office/drawing/2014/main" id="{F2081A92-6A87-45DA-8311-38FBAAA2F8AA}"/>
              </a:ext>
            </a:extLst>
          </p:cNvPr>
          <p:cNvPicPr/>
          <p:nvPr/>
        </p:nvPicPr>
        <p:blipFill>
          <a:blip r:embed="rId5"/>
          <a:stretch/>
        </p:blipFill>
        <p:spPr>
          <a:xfrm>
            <a:off x="482600" y="3022365"/>
            <a:ext cx="2722652" cy="2036091"/>
          </a:xfrm>
          <a:prstGeom prst="rect">
            <a:avLst/>
          </a:prstGeom>
          <a:ln>
            <a:noFill/>
          </a:ln>
        </p:spPr>
      </p:pic>
      <p:pic>
        <p:nvPicPr>
          <p:cNvPr id="3074" name="Picture 2" descr="Afbeeldingsresultaat voor network">
            <a:extLst>
              <a:ext uri="{FF2B5EF4-FFF2-40B4-BE49-F238E27FC236}">
                <a16:creationId xmlns:a16="http://schemas.microsoft.com/office/drawing/2014/main" id="{85A45C6C-49D2-49FD-A9FD-35F6250A591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7977" r="28961" b="22213"/>
          <a:stretch/>
        </p:blipFill>
        <p:spPr bwMode="auto">
          <a:xfrm>
            <a:off x="4636274" y="2023365"/>
            <a:ext cx="1561672" cy="144465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fbeeldingsresultaat voor deep learning network">
            <a:extLst>
              <a:ext uri="{FF2B5EF4-FFF2-40B4-BE49-F238E27FC236}">
                <a16:creationId xmlns:a16="http://schemas.microsoft.com/office/drawing/2014/main" id="{C3AE905D-9631-4A99-8CCB-B6CB264FC8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1516" y="4116367"/>
            <a:ext cx="2400072" cy="1177279"/>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8F64E71F-D143-4632-BC3F-0704C23C5543}"/>
              </a:ext>
            </a:extLst>
          </p:cNvPr>
          <p:cNvCxnSpPr>
            <a:stCxn id="12" idx="3"/>
            <a:endCxn id="3076" idx="1"/>
          </p:cNvCxnSpPr>
          <p:nvPr/>
        </p:nvCxnSpPr>
        <p:spPr>
          <a:xfrm>
            <a:off x="3205252" y="4040411"/>
            <a:ext cx="1366264" cy="6645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72" name="Straight Arrow Connector 3071">
            <a:extLst>
              <a:ext uri="{FF2B5EF4-FFF2-40B4-BE49-F238E27FC236}">
                <a16:creationId xmlns:a16="http://schemas.microsoft.com/office/drawing/2014/main" id="{16CAF346-7051-4146-AED4-569E1AC0D892}"/>
              </a:ext>
            </a:extLst>
          </p:cNvPr>
          <p:cNvCxnSpPr/>
          <p:nvPr/>
        </p:nvCxnSpPr>
        <p:spPr>
          <a:xfrm flipV="1">
            <a:off x="3205252" y="3022365"/>
            <a:ext cx="1312178" cy="5590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75" name="Straight Arrow Connector 3074">
            <a:extLst>
              <a:ext uri="{FF2B5EF4-FFF2-40B4-BE49-F238E27FC236}">
                <a16:creationId xmlns:a16="http://schemas.microsoft.com/office/drawing/2014/main" id="{10316828-E35C-485E-A3DE-723BE37BBFDD}"/>
              </a:ext>
            </a:extLst>
          </p:cNvPr>
          <p:cNvCxnSpPr/>
          <p:nvPr/>
        </p:nvCxnSpPr>
        <p:spPr>
          <a:xfrm flipV="1">
            <a:off x="7212458" y="2640458"/>
            <a:ext cx="770562" cy="1755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78" name="Straight Arrow Connector 3077">
            <a:extLst>
              <a:ext uri="{FF2B5EF4-FFF2-40B4-BE49-F238E27FC236}">
                <a16:creationId xmlns:a16="http://schemas.microsoft.com/office/drawing/2014/main" id="{F32B6219-6524-423B-BA84-21DD8F12C717}"/>
              </a:ext>
            </a:extLst>
          </p:cNvPr>
          <p:cNvCxnSpPr/>
          <p:nvPr/>
        </p:nvCxnSpPr>
        <p:spPr>
          <a:xfrm>
            <a:off x="7212458" y="4396330"/>
            <a:ext cx="986320" cy="2784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80" name="Straight Arrow Connector 3079">
            <a:extLst>
              <a:ext uri="{FF2B5EF4-FFF2-40B4-BE49-F238E27FC236}">
                <a16:creationId xmlns:a16="http://schemas.microsoft.com/office/drawing/2014/main" id="{F40A9CC0-FC24-4398-B98B-30E995BE1827}"/>
              </a:ext>
            </a:extLst>
          </p:cNvPr>
          <p:cNvCxnSpPr/>
          <p:nvPr/>
        </p:nvCxnSpPr>
        <p:spPr>
          <a:xfrm flipV="1">
            <a:off x="6400800" y="1890445"/>
            <a:ext cx="1500027" cy="7500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82" name="Straight Arrow Connector 3081">
            <a:extLst>
              <a:ext uri="{FF2B5EF4-FFF2-40B4-BE49-F238E27FC236}">
                <a16:creationId xmlns:a16="http://schemas.microsoft.com/office/drawing/2014/main" id="{65C783ED-054F-40FE-90B2-F491683CC6AB}"/>
              </a:ext>
            </a:extLst>
          </p:cNvPr>
          <p:cNvCxnSpPr/>
          <p:nvPr/>
        </p:nvCxnSpPr>
        <p:spPr>
          <a:xfrm>
            <a:off x="6400800" y="2640458"/>
            <a:ext cx="1711098" cy="16365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06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0309-D92E-48A9-B920-F613F921CF49}"/>
              </a:ext>
            </a:extLst>
          </p:cNvPr>
          <p:cNvSpPr>
            <a:spLocks noGrp="1"/>
          </p:cNvSpPr>
          <p:nvPr>
            <p:ph type="title" idx="4294967295"/>
          </p:nvPr>
        </p:nvSpPr>
        <p:spPr>
          <a:xfrm>
            <a:off x="922457" y="-182787"/>
            <a:ext cx="10058400" cy="1449387"/>
          </a:xfrm>
        </p:spPr>
        <p:txBody>
          <a:bodyPr/>
          <a:lstStyle/>
          <a:p>
            <a:r>
              <a:rPr lang="en-US" b="1" dirty="0"/>
              <a:t>Included cell types</a:t>
            </a:r>
            <a:endParaRPr lang="nl-NL" b="1" dirty="0"/>
          </a:p>
        </p:txBody>
      </p:sp>
      <p:cxnSp>
        <p:nvCxnSpPr>
          <p:cNvPr id="5" name="Straight Connector 4">
            <a:extLst>
              <a:ext uri="{FF2B5EF4-FFF2-40B4-BE49-F238E27FC236}">
                <a16:creationId xmlns:a16="http://schemas.microsoft.com/office/drawing/2014/main" id="{54332340-239A-4F2B-8CE0-F4A5E74CBD9D}"/>
              </a:ext>
            </a:extLst>
          </p:cNvPr>
          <p:cNvCxnSpPr>
            <a:cxnSpLocks/>
          </p:cNvCxnSpPr>
          <p:nvPr/>
        </p:nvCxnSpPr>
        <p:spPr>
          <a:xfrm>
            <a:off x="922457" y="1266600"/>
            <a:ext cx="4481750" cy="0"/>
          </a:xfrm>
          <a:prstGeom prst="line">
            <a:avLst/>
          </a:prstGeom>
        </p:spPr>
        <p:style>
          <a:lnRef idx="3">
            <a:schemeClr val="accent2"/>
          </a:lnRef>
          <a:fillRef idx="0">
            <a:schemeClr val="accent2"/>
          </a:fillRef>
          <a:effectRef idx="2">
            <a:schemeClr val="accent2"/>
          </a:effectRef>
          <a:fontRef idx="minor">
            <a:schemeClr val="tx1"/>
          </a:fontRef>
        </p:style>
      </p:cxnSp>
      <p:sp>
        <p:nvSpPr>
          <p:cNvPr id="15" name="Rectangle 5">
            <a:extLst>
              <a:ext uri="{FF2B5EF4-FFF2-40B4-BE49-F238E27FC236}">
                <a16:creationId xmlns:a16="http://schemas.microsoft.com/office/drawing/2014/main" id="{969A55B5-D1B9-4BD0-B510-D1B095BAEC73}"/>
              </a:ext>
            </a:extLst>
          </p:cNvPr>
          <p:cNvSpPr>
            <a:spLocks noChangeArrowheads="1"/>
          </p:cNvSpPr>
          <p:nvPr/>
        </p:nvSpPr>
        <p:spPr bwMode="auto">
          <a:xfrm rot="10800000" flipV="1">
            <a:off x="8716736" y="3039151"/>
            <a:ext cx="2994596" cy="1077218"/>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eaLnBrk="1" fontAlgn="base" hangingPunct="1">
              <a:lnSpc>
                <a:spcPct val="100000"/>
              </a:lnSpc>
              <a:spcBef>
                <a:spcPct val="0"/>
              </a:spcBef>
              <a:spcAft>
                <a:spcPct val="0"/>
              </a:spcAft>
              <a:buClr>
                <a:schemeClr val="accent2"/>
              </a:buClr>
              <a:buSzTx/>
              <a:buFont typeface="Arial" panose="020B0604020202020204" pitchFamily="34" charset="0"/>
              <a:buChar char="•"/>
              <a:tabLst/>
            </a:pPr>
            <a:r>
              <a:rPr lang="nl-NL" altLang="nl-NL" sz="1600" dirty="0">
                <a:latin typeface="+mn-lt"/>
              </a:rPr>
              <a:t> Fibroblasts</a:t>
            </a:r>
          </a:p>
          <a:p>
            <a:pPr marL="342900" marR="0" lvl="0" indent="-342900" eaLnBrk="1" fontAlgn="base" hangingPunct="1">
              <a:lnSpc>
                <a:spcPct val="100000"/>
              </a:lnSpc>
              <a:spcBef>
                <a:spcPct val="0"/>
              </a:spcBef>
              <a:spcAft>
                <a:spcPct val="0"/>
              </a:spcAft>
              <a:buClr>
                <a:schemeClr val="accent2"/>
              </a:buClr>
              <a:buSzTx/>
              <a:buFont typeface="Arial" panose="020B0604020202020204" pitchFamily="34" charset="0"/>
              <a:buChar char="•"/>
              <a:tabLst/>
            </a:pPr>
            <a:r>
              <a:rPr lang="nl-NL" altLang="nl-NL" sz="1600" dirty="0">
                <a:latin typeface="+mn-lt"/>
              </a:rPr>
              <a:t>Myofibroblast population</a:t>
            </a:r>
          </a:p>
          <a:p>
            <a:pPr marL="342900" marR="0" lvl="0" indent="-342900" eaLnBrk="1" fontAlgn="base" hangingPunct="1">
              <a:lnSpc>
                <a:spcPct val="100000"/>
              </a:lnSpc>
              <a:spcBef>
                <a:spcPct val="0"/>
              </a:spcBef>
              <a:spcAft>
                <a:spcPct val="0"/>
              </a:spcAft>
              <a:buClr>
                <a:schemeClr val="accent2"/>
              </a:buClr>
              <a:buSzTx/>
              <a:buFont typeface="Arial" panose="020B0604020202020204" pitchFamily="34" charset="0"/>
              <a:buChar char="•"/>
              <a:tabLst/>
            </a:pPr>
            <a:r>
              <a:rPr lang="nl-NL" altLang="nl-NL" sz="1600" dirty="0">
                <a:latin typeface="+mn-lt"/>
              </a:rPr>
              <a:t>Generic signaling molecule </a:t>
            </a:r>
          </a:p>
          <a:p>
            <a:pPr marL="342900" marR="0" lvl="0" indent="-342900" eaLnBrk="1" fontAlgn="base" hangingPunct="1">
              <a:lnSpc>
                <a:spcPct val="100000"/>
              </a:lnSpc>
              <a:spcBef>
                <a:spcPct val="0"/>
              </a:spcBef>
              <a:spcAft>
                <a:spcPct val="0"/>
              </a:spcAft>
              <a:buClr>
                <a:schemeClr val="accent2"/>
              </a:buClr>
              <a:buSzTx/>
              <a:buFont typeface="Arial" panose="020B0604020202020204" pitchFamily="34" charset="0"/>
              <a:buChar char="•"/>
              <a:tabLst/>
            </a:pPr>
            <a:r>
              <a:rPr lang="nl-NL" altLang="nl-NL" sz="1600" dirty="0">
                <a:latin typeface="+mn-lt"/>
              </a:rPr>
              <a:t>Collagen</a:t>
            </a:r>
          </a:p>
        </p:txBody>
      </p:sp>
      <p:sp>
        <p:nvSpPr>
          <p:cNvPr id="17" name="TextBox 16">
            <a:extLst>
              <a:ext uri="{FF2B5EF4-FFF2-40B4-BE49-F238E27FC236}">
                <a16:creationId xmlns:a16="http://schemas.microsoft.com/office/drawing/2014/main" id="{15196E99-960E-4A17-8B09-5BF806F106E9}"/>
              </a:ext>
            </a:extLst>
          </p:cNvPr>
          <p:cNvSpPr txBox="1"/>
          <p:nvPr/>
        </p:nvSpPr>
        <p:spPr>
          <a:xfrm>
            <a:off x="8826366" y="2349996"/>
            <a:ext cx="1945917" cy="369332"/>
          </a:xfrm>
          <a:prstGeom prst="rect">
            <a:avLst/>
          </a:prstGeom>
          <a:noFill/>
        </p:spPr>
        <p:txBody>
          <a:bodyPr wrap="none" rtlCol="0">
            <a:spAutoFit/>
          </a:bodyPr>
          <a:lstStyle/>
          <a:p>
            <a:r>
              <a:rPr lang="nl-NL" dirty="0"/>
              <a:t>Contraction Model</a:t>
            </a:r>
          </a:p>
        </p:txBody>
      </p:sp>
      <p:sp>
        <p:nvSpPr>
          <p:cNvPr id="18" name="TextBox 17">
            <a:extLst>
              <a:ext uri="{FF2B5EF4-FFF2-40B4-BE49-F238E27FC236}">
                <a16:creationId xmlns:a16="http://schemas.microsoft.com/office/drawing/2014/main" id="{85048436-D688-4C4D-BFE5-6AAD86BDD62F}"/>
              </a:ext>
            </a:extLst>
          </p:cNvPr>
          <p:cNvSpPr txBox="1"/>
          <p:nvPr/>
        </p:nvSpPr>
        <p:spPr>
          <a:xfrm>
            <a:off x="922457" y="2165330"/>
            <a:ext cx="550151" cy="369332"/>
          </a:xfrm>
          <a:prstGeom prst="rect">
            <a:avLst/>
          </a:prstGeom>
          <a:noFill/>
        </p:spPr>
        <p:txBody>
          <a:bodyPr wrap="none" rtlCol="0">
            <a:spAutoFit/>
          </a:bodyPr>
          <a:lstStyle/>
          <a:p>
            <a:r>
              <a:rPr lang="nl-NL" dirty="0"/>
              <a:t>HIIS</a:t>
            </a:r>
          </a:p>
        </p:txBody>
      </p:sp>
      <p:sp>
        <p:nvSpPr>
          <p:cNvPr id="19" name="Rectangle 18">
            <a:extLst>
              <a:ext uri="{FF2B5EF4-FFF2-40B4-BE49-F238E27FC236}">
                <a16:creationId xmlns:a16="http://schemas.microsoft.com/office/drawing/2014/main" id="{B73673C3-890E-4A83-9FFB-3E53DF81A402}"/>
              </a:ext>
            </a:extLst>
          </p:cNvPr>
          <p:cNvSpPr/>
          <p:nvPr/>
        </p:nvSpPr>
        <p:spPr>
          <a:xfrm>
            <a:off x="922457" y="2715987"/>
            <a:ext cx="3565585" cy="2800767"/>
          </a:xfrm>
          <a:prstGeom prst="rect">
            <a:avLst/>
          </a:prstGeom>
        </p:spPr>
        <p:txBody>
          <a:bodyPr wrap="square">
            <a:spAutoFit/>
          </a:bodyPr>
          <a:lstStyle/>
          <a:p>
            <a:pPr marL="285750" indent="-285750">
              <a:buClr>
                <a:schemeClr val="accent2"/>
              </a:buClr>
              <a:buFont typeface="Arial" panose="020B0604020202020204" pitchFamily="34" charset="0"/>
              <a:buChar char="•"/>
            </a:pPr>
            <a:r>
              <a:rPr lang="en-US" sz="1600" dirty="0"/>
              <a:t>Inflammation Triggering </a:t>
            </a:r>
          </a:p>
          <a:p>
            <a:pPr>
              <a:buClr>
                <a:schemeClr val="accent2"/>
              </a:buClr>
            </a:pPr>
            <a:r>
              <a:rPr lang="en-US" sz="1600" dirty="0"/>
              <a:t>      </a:t>
            </a:r>
            <a:r>
              <a:rPr lang="en-US" sz="1600" dirty="0" err="1"/>
              <a:t>Moeties</a:t>
            </a:r>
            <a:r>
              <a:rPr lang="en-US" sz="1600" dirty="0"/>
              <a:t> (ITMs)</a:t>
            </a:r>
          </a:p>
          <a:p>
            <a:pPr marL="285750" indent="-285750">
              <a:buClr>
                <a:schemeClr val="accent2"/>
              </a:buClr>
              <a:buFont typeface="Arial" panose="020B0604020202020204" pitchFamily="34" charset="0"/>
              <a:buChar char="•"/>
            </a:pPr>
            <a:r>
              <a:rPr lang="en-US" sz="1600" dirty="0"/>
              <a:t>Alkaline Phosphatase</a:t>
            </a:r>
          </a:p>
          <a:p>
            <a:pPr marL="342900" indent="-342900">
              <a:buClr>
                <a:schemeClr val="accent2"/>
              </a:buClr>
              <a:buFont typeface="Arial" panose="020B0604020202020204" pitchFamily="34" charset="0"/>
              <a:buChar char="•"/>
            </a:pPr>
            <a:r>
              <a:rPr lang="en-US" sz="1600" dirty="0"/>
              <a:t>Anti-inflammatory cytokines</a:t>
            </a:r>
          </a:p>
          <a:p>
            <a:pPr marL="342900" indent="-342900">
              <a:buClr>
                <a:schemeClr val="accent2"/>
              </a:buClr>
              <a:buFont typeface="Arial" panose="020B0604020202020204" pitchFamily="34" charset="0"/>
              <a:buChar char="•"/>
            </a:pPr>
            <a:r>
              <a:rPr lang="en-US" sz="1600" dirty="0"/>
              <a:t>Pro-inflammatory cytokines </a:t>
            </a:r>
          </a:p>
          <a:p>
            <a:pPr marL="285750" indent="-285750">
              <a:buClr>
                <a:schemeClr val="accent2"/>
              </a:buClr>
              <a:buFont typeface="Arial" panose="020B0604020202020204" pitchFamily="34" charset="0"/>
              <a:buChar char="•"/>
            </a:pPr>
            <a:endParaRPr lang="en-US" sz="1600" dirty="0"/>
          </a:p>
          <a:p>
            <a:pPr marL="285750" indent="-285750">
              <a:buClr>
                <a:schemeClr val="accent2"/>
              </a:buClr>
              <a:buFont typeface="Arial" panose="020B0604020202020204" pitchFamily="34" charset="0"/>
              <a:buChar char="•"/>
            </a:pPr>
            <a:r>
              <a:rPr lang="en-US" sz="1600" dirty="0"/>
              <a:t>Relevant cell </a:t>
            </a:r>
          </a:p>
          <a:p>
            <a:pPr>
              <a:buClr>
                <a:schemeClr val="accent2"/>
              </a:buClr>
            </a:pPr>
            <a:r>
              <a:rPr lang="en-US" sz="1600" dirty="0"/>
              <a:t>	populations:</a:t>
            </a:r>
          </a:p>
          <a:p>
            <a:pPr marL="742950" lvl="1" indent="-285750">
              <a:buClr>
                <a:schemeClr val="accent2"/>
              </a:buClr>
              <a:buFont typeface="Arial" panose="020B0604020202020204" pitchFamily="34" charset="0"/>
              <a:buChar char="•"/>
            </a:pPr>
            <a:r>
              <a:rPr lang="en-US" sz="1600" dirty="0"/>
              <a:t>Macrophages</a:t>
            </a:r>
          </a:p>
          <a:p>
            <a:pPr marL="742950" lvl="1" indent="-285750">
              <a:buClr>
                <a:schemeClr val="accent2"/>
              </a:buClr>
              <a:buFont typeface="Arial" panose="020B0604020202020204" pitchFamily="34" charset="0"/>
              <a:buChar char="•"/>
            </a:pPr>
            <a:r>
              <a:rPr lang="en-US" sz="1600" dirty="0"/>
              <a:t>Neutrophils</a:t>
            </a:r>
          </a:p>
          <a:p>
            <a:pPr marL="742950" lvl="1" indent="-285750">
              <a:buClr>
                <a:schemeClr val="accent2"/>
              </a:buClr>
              <a:buFont typeface="Arial" panose="020B0604020202020204" pitchFamily="34" charset="0"/>
              <a:buChar char="•"/>
            </a:pPr>
            <a:r>
              <a:rPr lang="en-US" sz="1600" dirty="0"/>
              <a:t>Granules</a:t>
            </a:r>
            <a:endParaRPr lang="nl-NL" sz="1600" dirty="0"/>
          </a:p>
        </p:txBody>
      </p:sp>
      <p:pic>
        <p:nvPicPr>
          <p:cNvPr id="2057" name="Picture 9" descr="Afbeeldingsresultaat voor man looking in gap">
            <a:extLst>
              <a:ext uri="{FF2B5EF4-FFF2-40B4-BE49-F238E27FC236}">
                <a16:creationId xmlns:a16="http://schemas.microsoft.com/office/drawing/2014/main" id="{95E19E14-913A-44E9-8408-0DFDE7DD30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10" t="18749" r="6765" b="22803"/>
          <a:stretch/>
        </p:blipFill>
        <p:spPr bwMode="auto">
          <a:xfrm>
            <a:off x="3983273" y="1754096"/>
            <a:ext cx="3936767" cy="3647326"/>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Afbeeldingsresultaat voor ai robot drawing">
            <a:extLst>
              <a:ext uri="{FF2B5EF4-FFF2-40B4-BE49-F238E27FC236}">
                <a16:creationId xmlns:a16="http://schemas.microsoft.com/office/drawing/2014/main" id="{48A0F5E8-D0EA-4E0F-ABE1-8555907C108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2393" b="7241"/>
          <a:stretch/>
        </p:blipFill>
        <p:spPr bwMode="auto">
          <a:xfrm>
            <a:off x="5444878" y="4586676"/>
            <a:ext cx="1140858" cy="1207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95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6CD8A40-EE9A-44A4-BF12-8787BCA29577}"/>
              </a:ext>
            </a:extLst>
          </p:cNvPr>
          <p:cNvGraphicFramePr>
            <a:graphicFrameLocks noGrp="1"/>
          </p:cNvGraphicFramePr>
          <p:nvPr>
            <p:extLst>
              <p:ext uri="{D42A27DB-BD31-4B8C-83A1-F6EECF244321}">
                <p14:modId xmlns:p14="http://schemas.microsoft.com/office/powerpoint/2010/main" val="3264290695"/>
              </p:ext>
            </p:extLst>
          </p:nvPr>
        </p:nvGraphicFramePr>
        <p:xfrm>
          <a:off x="657547" y="369871"/>
          <a:ext cx="10233059" cy="5777944"/>
        </p:xfrm>
        <a:graphic>
          <a:graphicData uri="http://schemas.openxmlformats.org/drawingml/2006/table">
            <a:tbl>
              <a:tblPr firstRow="1" firstCol="1" bandRow="1">
                <a:tableStyleId>{5C22544A-7EE6-4342-B048-85BDC9FD1C3A}</a:tableStyleId>
              </a:tblPr>
              <a:tblGrid>
                <a:gridCol w="1602147">
                  <a:extLst>
                    <a:ext uri="{9D8B030D-6E8A-4147-A177-3AD203B41FA5}">
                      <a16:colId xmlns:a16="http://schemas.microsoft.com/office/drawing/2014/main" val="305032052"/>
                    </a:ext>
                  </a:extLst>
                </a:gridCol>
                <a:gridCol w="1304795">
                  <a:extLst>
                    <a:ext uri="{9D8B030D-6E8A-4147-A177-3AD203B41FA5}">
                      <a16:colId xmlns:a16="http://schemas.microsoft.com/office/drawing/2014/main" val="620344889"/>
                    </a:ext>
                  </a:extLst>
                </a:gridCol>
                <a:gridCol w="3311903">
                  <a:extLst>
                    <a:ext uri="{9D8B030D-6E8A-4147-A177-3AD203B41FA5}">
                      <a16:colId xmlns:a16="http://schemas.microsoft.com/office/drawing/2014/main" val="3686480691"/>
                    </a:ext>
                  </a:extLst>
                </a:gridCol>
                <a:gridCol w="4014214">
                  <a:extLst>
                    <a:ext uri="{9D8B030D-6E8A-4147-A177-3AD203B41FA5}">
                      <a16:colId xmlns:a16="http://schemas.microsoft.com/office/drawing/2014/main" val="1156335432"/>
                    </a:ext>
                  </a:extLst>
                </a:gridCol>
              </a:tblGrid>
              <a:tr h="50310">
                <a:tc>
                  <a:txBody>
                    <a:bodyPr/>
                    <a:lstStyle/>
                    <a:p>
                      <a:pPr>
                        <a:lnSpc>
                          <a:spcPct val="107000"/>
                        </a:lnSpc>
                        <a:spcAft>
                          <a:spcPts val="0"/>
                        </a:spcAft>
                      </a:pPr>
                      <a:r>
                        <a:rPr lang="en-US" sz="600">
                          <a:effectLst/>
                        </a:rPr>
                        <a:t>Cells</a:t>
                      </a:r>
                      <a:endParaRPr lang="nl-NL" sz="600">
                        <a:effectLst/>
                        <a:latin typeface="Calibri" panose="020F0502020204030204" pitchFamily="34" charset="0"/>
                        <a:ea typeface="Calibri" panose="020F0502020204030204" pitchFamily="34" charset="0"/>
                        <a:cs typeface="Times New Roman" panose="02020603050405020304" pitchFamily="18" charset="0"/>
                      </a:endParaRPr>
                    </a:p>
                  </a:txBody>
                  <a:tcPr marL="15385" marR="15385" marT="0" marB="0"/>
                </a:tc>
                <a:tc>
                  <a:txBody>
                    <a:bodyPr/>
                    <a:lstStyle/>
                    <a:p>
                      <a:pPr>
                        <a:lnSpc>
                          <a:spcPct val="107000"/>
                        </a:lnSpc>
                        <a:spcAft>
                          <a:spcPts val="0"/>
                        </a:spcAft>
                      </a:pPr>
                      <a:r>
                        <a:rPr lang="en-US" sz="600">
                          <a:effectLst/>
                        </a:rPr>
                        <a:t> </a:t>
                      </a:r>
                      <a:endParaRPr lang="nl-NL" sz="600">
                        <a:effectLst/>
                        <a:latin typeface="Calibri" panose="020F0502020204030204" pitchFamily="34" charset="0"/>
                        <a:ea typeface="Calibri" panose="020F0502020204030204" pitchFamily="34" charset="0"/>
                        <a:cs typeface="Times New Roman" panose="02020603050405020304" pitchFamily="18" charset="0"/>
                      </a:endParaRPr>
                    </a:p>
                  </a:txBody>
                  <a:tcPr marL="15385" marR="15385" marT="0" marB="0"/>
                </a:tc>
                <a:tc>
                  <a:txBody>
                    <a:bodyPr/>
                    <a:lstStyle/>
                    <a:p>
                      <a:pPr>
                        <a:lnSpc>
                          <a:spcPct val="107000"/>
                        </a:lnSpc>
                        <a:spcAft>
                          <a:spcPts val="0"/>
                        </a:spcAft>
                      </a:pPr>
                      <a:r>
                        <a:rPr lang="en-US" sz="600">
                          <a:effectLst/>
                        </a:rPr>
                        <a:t> </a:t>
                      </a:r>
                      <a:endParaRPr lang="nl-NL" sz="600">
                        <a:effectLst/>
                        <a:latin typeface="Calibri" panose="020F0502020204030204" pitchFamily="34" charset="0"/>
                        <a:ea typeface="Calibri" panose="020F0502020204030204" pitchFamily="34" charset="0"/>
                        <a:cs typeface="Times New Roman" panose="02020603050405020304" pitchFamily="18" charset="0"/>
                      </a:endParaRPr>
                    </a:p>
                  </a:txBody>
                  <a:tcPr marL="15385" marR="15385" marT="0" marB="0"/>
                </a:tc>
                <a:tc>
                  <a:txBody>
                    <a:bodyPr/>
                    <a:lstStyle/>
                    <a:p>
                      <a:pPr>
                        <a:lnSpc>
                          <a:spcPct val="107000"/>
                        </a:lnSpc>
                        <a:spcAft>
                          <a:spcPts val="0"/>
                        </a:spcAft>
                      </a:pPr>
                      <a:r>
                        <a:rPr lang="en-US" sz="600">
                          <a:effectLst/>
                        </a:rPr>
                        <a:t> </a:t>
                      </a:r>
                      <a:endParaRPr lang="nl-NL" sz="600">
                        <a:effectLst/>
                        <a:latin typeface="Calibri" panose="020F0502020204030204" pitchFamily="34" charset="0"/>
                        <a:ea typeface="Calibri" panose="020F0502020204030204" pitchFamily="34" charset="0"/>
                        <a:cs typeface="Times New Roman" panose="02020603050405020304" pitchFamily="18" charset="0"/>
                      </a:endParaRPr>
                    </a:p>
                  </a:txBody>
                  <a:tcPr marL="15385" marR="15385" marT="0" marB="0"/>
                </a:tc>
                <a:extLst>
                  <a:ext uri="{0D108BD9-81ED-4DB2-BD59-A6C34878D82A}">
                    <a16:rowId xmlns:a16="http://schemas.microsoft.com/office/drawing/2014/main" val="4176720866"/>
                  </a:ext>
                </a:extLst>
              </a:tr>
              <a:tr h="363533">
                <a:tc>
                  <a:txBody>
                    <a:bodyPr/>
                    <a:lstStyle/>
                    <a:p>
                      <a:pPr>
                        <a:lnSpc>
                          <a:spcPct val="107000"/>
                        </a:lnSpc>
                        <a:spcAft>
                          <a:spcPts val="0"/>
                        </a:spcAft>
                      </a:pPr>
                      <a:r>
                        <a:rPr lang="nl-NL" sz="600">
                          <a:effectLst/>
                        </a:rPr>
                        <a:t>Endothelial Cells (EC)</a:t>
                      </a:r>
                      <a:endParaRPr lang="nl-NL" sz="600">
                        <a:effectLst/>
                        <a:latin typeface="Calibri" panose="020F0502020204030204" pitchFamily="34" charset="0"/>
                        <a:ea typeface="Calibri" panose="020F0502020204030204" pitchFamily="34" charset="0"/>
                        <a:cs typeface="Times New Roman" panose="02020603050405020304" pitchFamily="18" charset="0"/>
                      </a:endParaRPr>
                    </a:p>
                  </a:txBody>
                  <a:tcPr marL="15385" marR="15385" marT="0" marB="0"/>
                </a:tc>
                <a:tc>
                  <a:txBody>
                    <a:bodyPr/>
                    <a:lstStyle/>
                    <a:p>
                      <a:pPr>
                        <a:lnSpc>
                          <a:spcPct val="107000"/>
                        </a:lnSpc>
                        <a:spcAft>
                          <a:spcPts val="0"/>
                        </a:spcAft>
                      </a:pPr>
                      <a:r>
                        <a:rPr lang="en-US" sz="600">
                          <a:effectLst/>
                        </a:rPr>
                        <a:t>Inflammation/ Contraction</a:t>
                      </a:r>
                      <a:endParaRPr lang="nl-NL" sz="600">
                        <a:effectLst/>
                        <a:latin typeface="Calibri" panose="020F0502020204030204" pitchFamily="34" charset="0"/>
                        <a:ea typeface="Calibri" panose="020F0502020204030204" pitchFamily="34" charset="0"/>
                        <a:cs typeface="Times New Roman" panose="02020603050405020304" pitchFamily="18" charset="0"/>
                      </a:endParaRPr>
                    </a:p>
                  </a:txBody>
                  <a:tcPr marL="15385" marR="15385" marT="0" marB="0"/>
                </a:tc>
                <a:tc>
                  <a:txBody>
                    <a:bodyPr/>
                    <a:lstStyle/>
                    <a:p>
                      <a:pPr>
                        <a:lnSpc>
                          <a:spcPct val="107000"/>
                        </a:lnSpc>
                        <a:spcAft>
                          <a:spcPts val="0"/>
                        </a:spcAft>
                      </a:pPr>
                      <a:r>
                        <a:rPr lang="en-US" sz="600">
                          <a:effectLst/>
                        </a:rPr>
                        <a:t> </a:t>
                      </a:r>
                      <a:endParaRPr lang="nl-NL" sz="600">
                        <a:effectLst/>
                      </a:endParaRPr>
                    </a:p>
                    <a:p>
                      <a:pPr>
                        <a:lnSpc>
                          <a:spcPct val="107000"/>
                        </a:lnSpc>
                        <a:spcAft>
                          <a:spcPts val="0"/>
                        </a:spcAft>
                      </a:pPr>
                      <a:r>
                        <a:rPr lang="en-US" sz="600">
                          <a:effectLst/>
                        </a:rPr>
                        <a:t> </a:t>
                      </a:r>
                      <a:endParaRPr lang="nl-NL" sz="600">
                        <a:effectLst/>
                        <a:latin typeface="Calibri" panose="020F0502020204030204" pitchFamily="34" charset="0"/>
                        <a:ea typeface="Calibri" panose="020F0502020204030204" pitchFamily="34" charset="0"/>
                        <a:cs typeface="Times New Roman" panose="02020603050405020304" pitchFamily="18" charset="0"/>
                      </a:endParaRPr>
                    </a:p>
                  </a:txBody>
                  <a:tcPr marL="15385" marR="15385" marT="0" marB="0"/>
                </a:tc>
                <a:tc>
                  <a:txBody>
                    <a:bodyPr/>
                    <a:lstStyle/>
                    <a:p>
                      <a:pPr marL="342900" lvl="0" indent="-342900">
                        <a:lnSpc>
                          <a:spcPct val="107000"/>
                        </a:lnSpc>
                        <a:spcAft>
                          <a:spcPts val="0"/>
                        </a:spcAft>
                        <a:buFont typeface="Symbol" panose="05050102010706020507" pitchFamily="18" charset="2"/>
                        <a:buChar char=""/>
                      </a:pPr>
                      <a:r>
                        <a:rPr lang="en-US" sz="600">
                          <a:effectLst/>
                        </a:rPr>
                        <a:t>Influx neutrophils, followed by monocytes/macrophages</a:t>
                      </a:r>
                      <a:endParaRPr lang="nl-NL" sz="600">
                        <a:effectLst/>
                      </a:endParaRPr>
                    </a:p>
                    <a:p>
                      <a:pPr marL="342900" lvl="0" indent="-342900">
                        <a:lnSpc>
                          <a:spcPct val="107000"/>
                        </a:lnSpc>
                        <a:spcAft>
                          <a:spcPts val="0"/>
                        </a:spcAft>
                        <a:buFont typeface="Symbol" panose="05050102010706020507" pitchFamily="18" charset="2"/>
                        <a:buChar char=""/>
                      </a:pPr>
                      <a:r>
                        <a:rPr lang="en-US" sz="600">
                          <a:effectLst/>
                        </a:rPr>
                        <a:t>endothelial cells control the adhesion and migration of inflammatory cells, as well as the exchange of fluid from the bloodstream into the damaged tissue (Allowing white cells to move through blood vessel)</a:t>
                      </a:r>
                      <a:endParaRPr lang="nl-NL" sz="600">
                        <a:effectLst/>
                      </a:endParaRPr>
                    </a:p>
                    <a:p>
                      <a:pPr>
                        <a:lnSpc>
                          <a:spcPct val="107000"/>
                        </a:lnSpc>
                        <a:spcAft>
                          <a:spcPts val="0"/>
                        </a:spcAft>
                      </a:pPr>
                      <a:r>
                        <a:rPr lang="en-US" sz="600">
                          <a:effectLst/>
                        </a:rPr>
                        <a:t> </a:t>
                      </a:r>
                      <a:endParaRPr lang="nl-NL" sz="600">
                        <a:effectLst/>
                        <a:latin typeface="Calibri" panose="020F0502020204030204" pitchFamily="34" charset="0"/>
                        <a:ea typeface="Calibri" panose="020F0502020204030204" pitchFamily="34" charset="0"/>
                        <a:cs typeface="Times New Roman" panose="02020603050405020304" pitchFamily="18" charset="0"/>
                      </a:endParaRPr>
                    </a:p>
                  </a:txBody>
                  <a:tcPr marL="15385" marR="15385" marT="0" marB="0"/>
                </a:tc>
                <a:extLst>
                  <a:ext uri="{0D108BD9-81ED-4DB2-BD59-A6C34878D82A}">
                    <a16:rowId xmlns:a16="http://schemas.microsoft.com/office/drawing/2014/main" val="1853276681"/>
                  </a:ext>
                </a:extLst>
              </a:tr>
              <a:tr h="770221">
                <a:tc>
                  <a:txBody>
                    <a:bodyPr/>
                    <a:lstStyle/>
                    <a:p>
                      <a:pPr>
                        <a:spcAft>
                          <a:spcPts val="0"/>
                        </a:spcAft>
                      </a:pPr>
                      <a:r>
                        <a:rPr lang="en-US" sz="700" kern="150">
                          <a:effectLst/>
                        </a:rPr>
                        <a:t>Neutrophils (PMNs)</a:t>
                      </a:r>
                      <a:endParaRPr lang="nl-NL" sz="700" kern="150">
                        <a:effectLst/>
                      </a:endParaRPr>
                    </a:p>
                    <a:p>
                      <a:pPr>
                        <a:lnSpc>
                          <a:spcPct val="107000"/>
                        </a:lnSpc>
                        <a:spcAft>
                          <a:spcPts val="0"/>
                        </a:spcAft>
                      </a:pPr>
                      <a:r>
                        <a:rPr lang="en-US" sz="600">
                          <a:effectLst/>
                        </a:rPr>
                        <a:t>Resting, Activated, Apoptotic, Necrotic</a:t>
                      </a:r>
                      <a:endParaRPr lang="nl-NL" sz="600">
                        <a:effectLst/>
                        <a:latin typeface="Calibri" panose="020F0502020204030204" pitchFamily="34" charset="0"/>
                        <a:ea typeface="Calibri" panose="020F0502020204030204" pitchFamily="34" charset="0"/>
                        <a:cs typeface="Times New Roman" panose="02020603050405020304" pitchFamily="18" charset="0"/>
                      </a:endParaRPr>
                    </a:p>
                  </a:txBody>
                  <a:tcPr marL="15385" marR="15385" marT="0" marB="0"/>
                </a:tc>
                <a:tc>
                  <a:txBody>
                    <a:bodyPr/>
                    <a:lstStyle/>
                    <a:p>
                      <a:pPr>
                        <a:lnSpc>
                          <a:spcPct val="107000"/>
                        </a:lnSpc>
                        <a:spcAft>
                          <a:spcPts val="0"/>
                        </a:spcAft>
                      </a:pPr>
                      <a:r>
                        <a:rPr lang="en-US" sz="600">
                          <a:effectLst/>
                        </a:rPr>
                        <a:t>Immune system/ Inflammation/ Contraction</a:t>
                      </a:r>
                      <a:endParaRPr lang="nl-NL" sz="600">
                        <a:effectLst/>
                        <a:latin typeface="Calibri" panose="020F0502020204030204" pitchFamily="34" charset="0"/>
                        <a:ea typeface="Calibri" panose="020F0502020204030204" pitchFamily="34" charset="0"/>
                        <a:cs typeface="Times New Roman" panose="02020603050405020304" pitchFamily="18" charset="0"/>
                      </a:endParaRPr>
                    </a:p>
                  </a:txBody>
                  <a:tcPr marL="15385" marR="15385" marT="0" marB="0"/>
                </a:tc>
                <a:tc>
                  <a:txBody>
                    <a:bodyPr/>
                    <a:lstStyle/>
                    <a:p>
                      <a:pPr marL="342900" lvl="0" indent="-342900">
                        <a:lnSpc>
                          <a:spcPct val="107000"/>
                        </a:lnSpc>
                        <a:spcAft>
                          <a:spcPts val="0"/>
                        </a:spcAft>
                        <a:buFont typeface="Symbol" panose="05050102010706020507" pitchFamily="18" charset="2"/>
                        <a:buChar char=""/>
                      </a:pPr>
                      <a:r>
                        <a:rPr lang="en-US" sz="600">
                          <a:effectLst/>
                        </a:rPr>
                        <a:t>Stem cells in the bone marrow</a:t>
                      </a:r>
                      <a:endParaRPr lang="nl-NL" sz="600">
                        <a:effectLst/>
                        <a:latin typeface="Calibri" panose="020F0502020204030204" pitchFamily="34" charset="0"/>
                        <a:ea typeface="Calibri" panose="020F0502020204030204" pitchFamily="34" charset="0"/>
                        <a:cs typeface="Times New Roman" panose="02020603050405020304" pitchFamily="18" charset="0"/>
                      </a:endParaRPr>
                    </a:p>
                  </a:txBody>
                  <a:tcPr marL="15385" marR="15385" marT="0" marB="0"/>
                </a:tc>
                <a:tc>
                  <a:txBody>
                    <a:bodyPr/>
                    <a:lstStyle/>
                    <a:p>
                      <a:pPr marL="342900" lvl="0" indent="-342900">
                        <a:lnSpc>
                          <a:spcPct val="107000"/>
                        </a:lnSpc>
                        <a:spcAft>
                          <a:spcPts val="0"/>
                        </a:spcAft>
                        <a:buFont typeface="Symbol" panose="05050102010706020507" pitchFamily="18" charset="2"/>
                        <a:buChar char=""/>
                      </a:pPr>
                      <a:r>
                        <a:rPr lang="en-US" sz="600">
                          <a:effectLst/>
                        </a:rPr>
                        <a:t>Recruiting and activating other cells of the immune system</a:t>
                      </a:r>
                      <a:endParaRPr lang="nl-NL" sz="600">
                        <a:effectLst/>
                      </a:endParaRPr>
                    </a:p>
                    <a:p>
                      <a:pPr marL="342900" lvl="0" indent="-342900">
                        <a:lnSpc>
                          <a:spcPct val="107000"/>
                        </a:lnSpc>
                        <a:spcAft>
                          <a:spcPts val="0"/>
                        </a:spcAft>
                        <a:buFont typeface="Symbol" panose="05050102010706020507" pitchFamily="18" charset="2"/>
                        <a:buChar char=""/>
                      </a:pPr>
                      <a:r>
                        <a:rPr lang="en-US" sz="600">
                          <a:effectLst/>
                        </a:rPr>
                        <a:t>Neutrophils play a key role in the front-line defense against invading pathogens. </a:t>
                      </a:r>
                      <a:endParaRPr lang="nl-NL" sz="600">
                        <a:effectLst/>
                      </a:endParaRPr>
                    </a:p>
                    <a:p>
                      <a:pPr marL="342900" lvl="0" indent="-342900">
                        <a:lnSpc>
                          <a:spcPct val="107000"/>
                        </a:lnSpc>
                        <a:spcAft>
                          <a:spcPts val="0"/>
                        </a:spcAft>
                        <a:buFont typeface="Symbol" panose="05050102010706020507" pitchFamily="18" charset="2"/>
                        <a:buChar char=""/>
                      </a:pPr>
                      <a:r>
                        <a:rPr lang="en-US" sz="600">
                          <a:effectLst/>
                        </a:rPr>
                        <a:t>Neutrophils have three methods for directly attacking micro-organisms: phagocytosis (ingestion), degranulation (release of soluble anti-microbials), and generation of neutrophil extracellular traps (NETs).</a:t>
                      </a:r>
                      <a:endParaRPr lang="nl-NL" sz="600">
                        <a:effectLst/>
                      </a:endParaRPr>
                    </a:p>
                    <a:p>
                      <a:pPr>
                        <a:lnSpc>
                          <a:spcPct val="107000"/>
                        </a:lnSpc>
                        <a:spcAft>
                          <a:spcPts val="0"/>
                        </a:spcAft>
                      </a:pPr>
                      <a:r>
                        <a:rPr lang="en-US" sz="600">
                          <a:effectLst/>
                        </a:rPr>
                        <a:t> </a:t>
                      </a:r>
                      <a:endParaRPr lang="nl-NL" sz="600">
                        <a:effectLst/>
                      </a:endParaRPr>
                    </a:p>
                    <a:p>
                      <a:pPr>
                        <a:lnSpc>
                          <a:spcPct val="107000"/>
                        </a:lnSpc>
                        <a:spcAft>
                          <a:spcPts val="0"/>
                        </a:spcAft>
                      </a:pPr>
                      <a:r>
                        <a:rPr lang="en-US" sz="600">
                          <a:effectLst/>
                        </a:rPr>
                        <a:t>IFN-</a:t>
                      </a:r>
                      <a:r>
                        <a:rPr lang="nl-NL" sz="600">
                          <a:effectLst/>
                        </a:rPr>
                        <a:t>γ</a:t>
                      </a:r>
                    </a:p>
                    <a:p>
                      <a:pPr>
                        <a:lnSpc>
                          <a:spcPct val="107000"/>
                        </a:lnSpc>
                        <a:spcAft>
                          <a:spcPts val="0"/>
                        </a:spcAft>
                      </a:pPr>
                      <a:r>
                        <a:rPr lang="en-US" sz="600">
                          <a:effectLst/>
                        </a:rPr>
                        <a:t>TNF-</a:t>
                      </a:r>
                      <a:r>
                        <a:rPr lang="nl-NL" sz="600">
                          <a:effectLst/>
                        </a:rPr>
                        <a:t>α</a:t>
                      </a:r>
                    </a:p>
                    <a:p>
                      <a:pPr>
                        <a:lnSpc>
                          <a:spcPct val="107000"/>
                        </a:lnSpc>
                        <a:spcAft>
                          <a:spcPts val="0"/>
                        </a:spcAft>
                      </a:pPr>
                      <a:r>
                        <a:rPr lang="en-US" sz="600">
                          <a:effectLst/>
                        </a:rPr>
                        <a:t>IL-1β</a:t>
                      </a:r>
                      <a:endParaRPr lang="nl-NL" sz="600">
                        <a:effectLst/>
                      </a:endParaRPr>
                    </a:p>
                    <a:p>
                      <a:pPr>
                        <a:lnSpc>
                          <a:spcPct val="107000"/>
                        </a:lnSpc>
                        <a:spcAft>
                          <a:spcPts val="0"/>
                        </a:spcAft>
                      </a:pPr>
                      <a:r>
                        <a:rPr lang="en-US" sz="600">
                          <a:effectLst/>
                        </a:rPr>
                        <a:t>IL-12</a:t>
                      </a:r>
                      <a:endParaRPr lang="nl-NL" sz="600">
                        <a:effectLst/>
                      </a:endParaRPr>
                    </a:p>
                    <a:p>
                      <a:pPr>
                        <a:lnSpc>
                          <a:spcPct val="107000"/>
                        </a:lnSpc>
                        <a:spcAft>
                          <a:spcPts val="0"/>
                        </a:spcAft>
                      </a:pPr>
                      <a:r>
                        <a:rPr lang="nl-NL" sz="600">
                          <a:effectLst/>
                        </a:rPr>
                        <a:t>IL-1Ra</a:t>
                      </a:r>
                    </a:p>
                    <a:p>
                      <a:pPr>
                        <a:lnSpc>
                          <a:spcPct val="107000"/>
                        </a:lnSpc>
                        <a:spcAft>
                          <a:spcPts val="0"/>
                        </a:spcAft>
                      </a:pPr>
                      <a:r>
                        <a:rPr lang="nl-NL" sz="600">
                          <a:effectLst/>
                        </a:rPr>
                        <a:t>IL-8</a:t>
                      </a:r>
                      <a:endParaRPr lang="nl-NL" sz="600">
                        <a:effectLst/>
                        <a:latin typeface="Calibri" panose="020F0502020204030204" pitchFamily="34" charset="0"/>
                        <a:ea typeface="Calibri" panose="020F0502020204030204" pitchFamily="34" charset="0"/>
                        <a:cs typeface="Times New Roman" panose="02020603050405020304" pitchFamily="18" charset="0"/>
                      </a:endParaRPr>
                    </a:p>
                  </a:txBody>
                  <a:tcPr marL="15385" marR="15385" marT="0" marB="0"/>
                </a:tc>
                <a:extLst>
                  <a:ext uri="{0D108BD9-81ED-4DB2-BD59-A6C34878D82A}">
                    <a16:rowId xmlns:a16="http://schemas.microsoft.com/office/drawing/2014/main" val="3271820538"/>
                  </a:ext>
                </a:extLst>
              </a:tr>
              <a:tr h="983440">
                <a:tc>
                  <a:txBody>
                    <a:bodyPr/>
                    <a:lstStyle/>
                    <a:p>
                      <a:pPr>
                        <a:lnSpc>
                          <a:spcPct val="107000"/>
                        </a:lnSpc>
                        <a:spcAft>
                          <a:spcPts val="0"/>
                        </a:spcAft>
                      </a:pPr>
                      <a:r>
                        <a:rPr lang="nl-NL" sz="600">
                          <a:effectLst/>
                        </a:rPr>
                        <a:t>Macrophages – Activated, Resting</a:t>
                      </a:r>
                      <a:endParaRPr lang="nl-NL" sz="600">
                        <a:effectLst/>
                        <a:latin typeface="Calibri" panose="020F0502020204030204" pitchFamily="34" charset="0"/>
                        <a:ea typeface="Calibri" panose="020F0502020204030204" pitchFamily="34" charset="0"/>
                        <a:cs typeface="Times New Roman" panose="02020603050405020304" pitchFamily="18" charset="0"/>
                      </a:endParaRPr>
                    </a:p>
                  </a:txBody>
                  <a:tcPr marL="15385" marR="15385" marT="0" marB="0"/>
                </a:tc>
                <a:tc>
                  <a:txBody>
                    <a:bodyPr/>
                    <a:lstStyle/>
                    <a:p>
                      <a:pPr>
                        <a:lnSpc>
                          <a:spcPct val="107000"/>
                        </a:lnSpc>
                        <a:spcAft>
                          <a:spcPts val="0"/>
                        </a:spcAft>
                      </a:pPr>
                      <a:r>
                        <a:rPr lang="en-US" sz="600">
                          <a:effectLst/>
                        </a:rPr>
                        <a:t>Immune system/ Inflammation/</a:t>
                      </a:r>
                      <a:endParaRPr lang="nl-NL" sz="600">
                        <a:effectLst/>
                      </a:endParaRPr>
                    </a:p>
                    <a:p>
                      <a:pPr>
                        <a:lnSpc>
                          <a:spcPct val="107000"/>
                        </a:lnSpc>
                        <a:spcAft>
                          <a:spcPts val="0"/>
                        </a:spcAft>
                      </a:pPr>
                      <a:r>
                        <a:rPr lang="en-US" sz="600">
                          <a:effectLst/>
                        </a:rPr>
                        <a:t>Contraction</a:t>
                      </a:r>
                      <a:endParaRPr lang="nl-NL" sz="600">
                        <a:effectLst/>
                        <a:latin typeface="Calibri" panose="020F0502020204030204" pitchFamily="34" charset="0"/>
                        <a:ea typeface="Calibri" panose="020F0502020204030204" pitchFamily="34" charset="0"/>
                        <a:cs typeface="Times New Roman" panose="02020603050405020304" pitchFamily="18" charset="0"/>
                      </a:endParaRPr>
                    </a:p>
                  </a:txBody>
                  <a:tcPr marL="15385" marR="15385" marT="0" marB="0"/>
                </a:tc>
                <a:tc>
                  <a:txBody>
                    <a:bodyPr/>
                    <a:lstStyle/>
                    <a:p>
                      <a:pPr marL="342900" lvl="0" indent="-342900">
                        <a:lnSpc>
                          <a:spcPct val="107000"/>
                        </a:lnSpc>
                        <a:spcAft>
                          <a:spcPts val="0"/>
                        </a:spcAft>
                        <a:buFont typeface="Symbol" panose="05050102010706020507" pitchFamily="18" charset="2"/>
                        <a:buChar char=""/>
                      </a:pPr>
                      <a:r>
                        <a:rPr lang="en-US" sz="600">
                          <a:effectLst/>
                        </a:rPr>
                        <a:t>Cytokines (by neutrophils) and bacterial endotoxins</a:t>
                      </a:r>
                      <a:endParaRPr lang="nl-NL" sz="600">
                        <a:effectLst/>
                      </a:endParaRPr>
                    </a:p>
                    <a:p>
                      <a:pPr marL="342900" lvl="0" indent="-342900">
                        <a:lnSpc>
                          <a:spcPct val="107000"/>
                        </a:lnSpc>
                        <a:spcAft>
                          <a:spcPts val="0"/>
                        </a:spcAft>
                        <a:buFont typeface="Symbol" panose="05050102010706020507" pitchFamily="18" charset="2"/>
                        <a:buChar char=""/>
                      </a:pPr>
                      <a:r>
                        <a:rPr lang="en-US" sz="600">
                          <a:effectLst/>
                        </a:rPr>
                        <a:t>IFN-γ is the most potent macrophage-activating factor</a:t>
                      </a:r>
                      <a:endParaRPr lang="nl-NL" sz="600">
                        <a:effectLst/>
                      </a:endParaRPr>
                    </a:p>
                    <a:p>
                      <a:pPr marL="342900" lvl="0" indent="-342900">
                        <a:lnSpc>
                          <a:spcPct val="107000"/>
                        </a:lnSpc>
                        <a:spcAft>
                          <a:spcPts val="0"/>
                        </a:spcAft>
                        <a:buFont typeface="Symbol" panose="05050102010706020507" pitchFamily="18" charset="2"/>
                        <a:buChar char=""/>
                      </a:pPr>
                      <a:r>
                        <a:rPr lang="en-US" sz="600">
                          <a:effectLst/>
                        </a:rPr>
                        <a:t>Some cytokines can upregulate the production of cytokines by macrophages (IL-3, IFN gamma) while others can inhibit it (IL-4, IL-10, TGF beta).</a:t>
                      </a:r>
                      <a:endParaRPr lang="nl-NL" sz="600">
                        <a:effectLst/>
                      </a:endParaRPr>
                    </a:p>
                    <a:p>
                      <a:pPr>
                        <a:lnSpc>
                          <a:spcPct val="107000"/>
                        </a:lnSpc>
                        <a:spcAft>
                          <a:spcPts val="0"/>
                        </a:spcAft>
                      </a:pPr>
                      <a:r>
                        <a:rPr lang="en-US" sz="600">
                          <a:effectLst/>
                        </a:rPr>
                        <a:t> </a:t>
                      </a:r>
                      <a:endParaRPr lang="nl-NL" sz="600">
                        <a:effectLst/>
                        <a:latin typeface="Calibri" panose="020F0502020204030204" pitchFamily="34" charset="0"/>
                        <a:ea typeface="Calibri" panose="020F0502020204030204" pitchFamily="34" charset="0"/>
                        <a:cs typeface="Times New Roman" panose="02020603050405020304" pitchFamily="18" charset="0"/>
                      </a:endParaRPr>
                    </a:p>
                  </a:txBody>
                  <a:tcPr marL="15385" marR="15385" marT="0" marB="0"/>
                </a:tc>
                <a:tc>
                  <a:txBody>
                    <a:bodyPr/>
                    <a:lstStyle/>
                    <a:p>
                      <a:pPr marL="342900" lvl="0" indent="-342900">
                        <a:lnSpc>
                          <a:spcPct val="107000"/>
                        </a:lnSpc>
                        <a:spcAft>
                          <a:spcPts val="0"/>
                        </a:spcAft>
                        <a:buFont typeface="Symbol" panose="05050102010706020507" pitchFamily="18" charset="2"/>
                        <a:buChar char=""/>
                      </a:pPr>
                      <a:r>
                        <a:rPr lang="en-US" sz="600" dirty="0">
                          <a:effectLst/>
                        </a:rPr>
                        <a:t>Infiltrate after injury in order to clean the wound of bacteria, foreign debris and dead cells. </a:t>
                      </a:r>
                      <a:endParaRPr lang="nl-NL" sz="600" dirty="0">
                        <a:effectLst/>
                      </a:endParaRPr>
                    </a:p>
                    <a:p>
                      <a:pPr marL="342900" lvl="0" indent="-342900">
                        <a:lnSpc>
                          <a:spcPct val="107000"/>
                        </a:lnSpc>
                        <a:spcAft>
                          <a:spcPts val="0"/>
                        </a:spcAft>
                        <a:buFont typeface="Symbol" panose="05050102010706020507" pitchFamily="18" charset="2"/>
                        <a:buChar char=""/>
                      </a:pPr>
                      <a:r>
                        <a:rPr lang="en-US" sz="600" dirty="0">
                          <a:effectLst/>
                        </a:rPr>
                        <a:t>As the tissue begins to repair, the overall macrophage population transitions to one that promotes anti-inflammatory effects (traditionally and collectively referred to as “M2” macrophages), and the migration and proliferation of fibroblasts, keratinocytes and endothelial cells to restore the dermis, epidermis and vasculature, respectively. </a:t>
                      </a:r>
                      <a:endParaRPr lang="nl-NL" sz="600" dirty="0">
                        <a:effectLst/>
                      </a:endParaRPr>
                    </a:p>
                    <a:p>
                      <a:pPr marL="342900" lvl="0" indent="-342900">
                        <a:lnSpc>
                          <a:spcPct val="107000"/>
                        </a:lnSpc>
                        <a:spcAft>
                          <a:spcPts val="0"/>
                        </a:spcAft>
                        <a:buFont typeface="Symbol" panose="05050102010706020507" pitchFamily="18" charset="2"/>
                        <a:buChar char=""/>
                      </a:pPr>
                      <a:r>
                        <a:rPr lang="en-US" sz="600" dirty="0">
                          <a:effectLst/>
                        </a:rPr>
                        <a:t>Activated macrophages also release proteases, neutrophil </a:t>
                      </a:r>
                      <a:r>
                        <a:rPr lang="en-US" sz="600" dirty="0" err="1">
                          <a:effectLst/>
                        </a:rPr>
                        <a:t>chemotatic</a:t>
                      </a:r>
                      <a:r>
                        <a:rPr lang="en-US" sz="600" dirty="0">
                          <a:effectLst/>
                        </a:rPr>
                        <a:t> factors; reactive oxygen species such as nitric oxide and superoxide; cytokines such as tumor necrosis factor-alpha (TNF-alpha), interleukin one and eight (IL-1 and IL-8), eicosanoids, as well as growth factors. </a:t>
                      </a:r>
                      <a:endParaRPr lang="nl-NL" sz="600" dirty="0">
                        <a:effectLst/>
                      </a:endParaRPr>
                    </a:p>
                    <a:p>
                      <a:pPr marL="342900" lvl="0" indent="-342900">
                        <a:lnSpc>
                          <a:spcPct val="107000"/>
                        </a:lnSpc>
                        <a:spcAft>
                          <a:spcPts val="0"/>
                        </a:spcAft>
                        <a:buFont typeface="Symbol" panose="05050102010706020507" pitchFamily="18" charset="2"/>
                        <a:buChar char=""/>
                      </a:pPr>
                      <a:r>
                        <a:rPr lang="en-US" sz="600" dirty="0">
                          <a:effectLst/>
                        </a:rPr>
                        <a:t>synthesize and release a large variety of cytokines (IL-1, IL-1ra, IL-6, IL-8, IL-10, IL-12, TNF alpha, IFN gamma, TGF beta)</a:t>
                      </a:r>
                      <a:endParaRPr lang="nl-NL" sz="600" dirty="0">
                        <a:effectLst/>
                      </a:endParaRPr>
                    </a:p>
                    <a:p>
                      <a:pPr>
                        <a:lnSpc>
                          <a:spcPct val="107000"/>
                        </a:lnSpc>
                        <a:spcAft>
                          <a:spcPts val="0"/>
                        </a:spcAft>
                      </a:pPr>
                      <a:r>
                        <a:rPr lang="en-US" sz="600" dirty="0">
                          <a:effectLst/>
                        </a:rPr>
                        <a:t> </a:t>
                      </a:r>
                      <a:endParaRPr lang="nl-NL" sz="600" dirty="0">
                        <a:effectLst/>
                        <a:latin typeface="Calibri" panose="020F0502020204030204" pitchFamily="34" charset="0"/>
                        <a:ea typeface="Calibri" panose="020F0502020204030204" pitchFamily="34" charset="0"/>
                        <a:cs typeface="Times New Roman" panose="02020603050405020304" pitchFamily="18" charset="0"/>
                      </a:endParaRPr>
                    </a:p>
                  </a:txBody>
                  <a:tcPr marL="15385" marR="15385" marT="0" marB="0"/>
                </a:tc>
                <a:extLst>
                  <a:ext uri="{0D108BD9-81ED-4DB2-BD59-A6C34878D82A}">
                    <a16:rowId xmlns:a16="http://schemas.microsoft.com/office/drawing/2014/main" val="637618631"/>
                  </a:ext>
                </a:extLst>
              </a:tr>
              <a:tr h="1835610">
                <a:tc>
                  <a:txBody>
                    <a:bodyPr/>
                    <a:lstStyle/>
                    <a:p>
                      <a:pPr>
                        <a:spcAft>
                          <a:spcPts val="0"/>
                        </a:spcAft>
                      </a:pPr>
                      <a:r>
                        <a:rPr lang="en-US" sz="700" kern="150">
                          <a:effectLst/>
                        </a:rPr>
                        <a:t>Fibroblasts</a:t>
                      </a:r>
                      <a:endParaRPr lang="nl-NL" sz="700" kern="150">
                        <a:effectLst/>
                      </a:endParaRPr>
                    </a:p>
                    <a:p>
                      <a:pPr>
                        <a:lnSpc>
                          <a:spcPct val="107000"/>
                        </a:lnSpc>
                        <a:spcAft>
                          <a:spcPts val="0"/>
                        </a:spcAft>
                      </a:pPr>
                      <a:r>
                        <a:rPr lang="en-US" sz="600">
                          <a:effectLst/>
                        </a:rPr>
                        <a:t> </a:t>
                      </a:r>
                      <a:endParaRPr lang="nl-NL" sz="600">
                        <a:effectLst/>
                        <a:latin typeface="Calibri" panose="020F0502020204030204" pitchFamily="34" charset="0"/>
                        <a:ea typeface="Calibri" panose="020F0502020204030204" pitchFamily="34" charset="0"/>
                        <a:cs typeface="Times New Roman" panose="02020603050405020304" pitchFamily="18" charset="0"/>
                      </a:endParaRPr>
                    </a:p>
                  </a:txBody>
                  <a:tcPr marL="15385" marR="15385" marT="0" marB="0"/>
                </a:tc>
                <a:tc>
                  <a:txBody>
                    <a:bodyPr/>
                    <a:lstStyle/>
                    <a:p>
                      <a:pPr>
                        <a:lnSpc>
                          <a:spcPct val="107000"/>
                        </a:lnSpc>
                        <a:spcAft>
                          <a:spcPts val="0"/>
                        </a:spcAft>
                      </a:pPr>
                      <a:r>
                        <a:rPr lang="en-US" sz="600">
                          <a:effectLst/>
                        </a:rPr>
                        <a:t>Contraction</a:t>
                      </a:r>
                      <a:endParaRPr lang="nl-NL" sz="600">
                        <a:effectLst/>
                        <a:latin typeface="Calibri" panose="020F0502020204030204" pitchFamily="34" charset="0"/>
                        <a:ea typeface="Calibri" panose="020F0502020204030204" pitchFamily="34" charset="0"/>
                        <a:cs typeface="Times New Roman" panose="02020603050405020304" pitchFamily="18" charset="0"/>
                      </a:endParaRPr>
                    </a:p>
                  </a:txBody>
                  <a:tcPr marL="15385" marR="15385" marT="0" marB="0"/>
                </a:tc>
                <a:tc>
                  <a:txBody>
                    <a:bodyPr/>
                    <a:lstStyle/>
                    <a:p>
                      <a:pPr>
                        <a:lnSpc>
                          <a:spcPct val="107000"/>
                        </a:lnSpc>
                        <a:spcAft>
                          <a:spcPts val="0"/>
                        </a:spcAft>
                      </a:pPr>
                      <a:r>
                        <a:rPr lang="en-US" sz="600">
                          <a:effectLst/>
                        </a:rPr>
                        <a:t> </a:t>
                      </a:r>
                      <a:endParaRPr lang="nl-NL" sz="600">
                        <a:effectLst/>
                      </a:endParaRPr>
                    </a:p>
                    <a:p>
                      <a:pPr marL="342900" lvl="0" indent="-342900">
                        <a:lnSpc>
                          <a:spcPct val="107000"/>
                        </a:lnSpc>
                        <a:spcAft>
                          <a:spcPts val="0"/>
                        </a:spcAft>
                        <a:buFont typeface="Symbol" panose="05050102010706020507" pitchFamily="18" charset="2"/>
                        <a:buChar char=""/>
                      </a:pPr>
                      <a:r>
                        <a:rPr lang="en-US" sz="600">
                          <a:effectLst/>
                        </a:rPr>
                        <a:t>Summoned to the wound site via chemoattractants, such as platelet-derived growth factor (PDGF), interleukin-1 beta (IL-1β) and tumour necrosis factor-alpha (TNF-α). migrate into the wound bed via a mechanism called ‘contact guidance’</a:t>
                      </a:r>
                      <a:endParaRPr lang="nl-NL" sz="600">
                        <a:effectLst/>
                      </a:endParaRPr>
                    </a:p>
                    <a:p>
                      <a:pPr marL="228600">
                        <a:lnSpc>
                          <a:spcPct val="107000"/>
                        </a:lnSpc>
                        <a:spcAft>
                          <a:spcPts val="0"/>
                        </a:spcAft>
                      </a:pPr>
                      <a:r>
                        <a:rPr lang="en-US" sz="600">
                          <a:effectLst/>
                        </a:rPr>
                        <a:t> </a:t>
                      </a:r>
                      <a:endParaRPr lang="nl-NL" sz="600">
                        <a:effectLst/>
                      </a:endParaRPr>
                    </a:p>
                    <a:p>
                      <a:pPr marL="342900" lvl="0" indent="-342900">
                        <a:lnSpc>
                          <a:spcPct val="107000"/>
                        </a:lnSpc>
                        <a:spcAft>
                          <a:spcPts val="0"/>
                        </a:spcAft>
                        <a:buFont typeface="Symbol" panose="05050102010706020507" pitchFamily="18" charset="2"/>
                        <a:buChar char=""/>
                      </a:pPr>
                      <a:r>
                        <a:rPr lang="en-US" sz="600">
                          <a:effectLst/>
                        </a:rPr>
                        <a:t>The fibroblasts migrate along the fibrin-fibronectin plug into the wound site</a:t>
                      </a:r>
                      <a:endParaRPr lang="nl-NL" sz="600">
                        <a:effectLst/>
                      </a:endParaRPr>
                    </a:p>
                    <a:p>
                      <a:pPr marL="228600">
                        <a:lnSpc>
                          <a:spcPct val="107000"/>
                        </a:lnSpc>
                        <a:spcAft>
                          <a:spcPts val="0"/>
                        </a:spcAft>
                      </a:pPr>
                      <a:r>
                        <a:rPr lang="en-US" sz="600">
                          <a:effectLst/>
                        </a:rPr>
                        <a:t> </a:t>
                      </a:r>
                      <a:endParaRPr lang="nl-NL" sz="600">
                        <a:effectLst/>
                      </a:endParaRPr>
                    </a:p>
                    <a:p>
                      <a:pPr marL="342900" lvl="0" indent="-342900">
                        <a:lnSpc>
                          <a:spcPct val="107000"/>
                        </a:lnSpc>
                        <a:spcAft>
                          <a:spcPts val="0"/>
                        </a:spcAft>
                        <a:buFont typeface="Symbol" panose="05050102010706020507" pitchFamily="18" charset="2"/>
                        <a:buChar char=""/>
                      </a:pPr>
                      <a:r>
                        <a:rPr lang="en-US" sz="600">
                          <a:effectLst/>
                        </a:rPr>
                        <a:t>With the subtle difference that the fibroblasts move according to the gradient of TGF-β.</a:t>
                      </a:r>
                      <a:endParaRPr lang="nl-NL" sz="600">
                        <a:effectLst/>
                      </a:endParaRPr>
                    </a:p>
                    <a:p>
                      <a:pPr>
                        <a:lnSpc>
                          <a:spcPct val="107000"/>
                        </a:lnSpc>
                        <a:spcAft>
                          <a:spcPts val="0"/>
                        </a:spcAft>
                      </a:pPr>
                      <a:r>
                        <a:rPr lang="en-US" sz="600">
                          <a:effectLst/>
                        </a:rPr>
                        <a:t> </a:t>
                      </a:r>
                      <a:endParaRPr lang="nl-NL" sz="600">
                        <a:effectLst/>
                      </a:endParaRPr>
                    </a:p>
                    <a:p>
                      <a:pPr marL="342900" lvl="0" indent="-342900">
                        <a:lnSpc>
                          <a:spcPct val="107000"/>
                        </a:lnSpc>
                        <a:spcAft>
                          <a:spcPts val="0"/>
                        </a:spcAft>
                        <a:buFont typeface="Symbol" panose="05050102010706020507" pitchFamily="18" charset="2"/>
                        <a:buChar char=""/>
                      </a:pPr>
                      <a:r>
                        <a:rPr lang="en-US" sz="600">
                          <a:effectLst/>
                        </a:rPr>
                        <a:t>The migration of the fibroblasts is also influenced by the orientation of the collagen (This complex ECM matrix supports and regulates the migration and activity of the fibroblasts)</a:t>
                      </a:r>
                      <a:endParaRPr lang="nl-NL" sz="600">
                        <a:effectLst/>
                      </a:endParaRPr>
                    </a:p>
                    <a:p>
                      <a:pPr>
                        <a:lnSpc>
                          <a:spcPct val="107000"/>
                        </a:lnSpc>
                        <a:spcAft>
                          <a:spcPts val="0"/>
                        </a:spcAft>
                      </a:pPr>
                      <a:r>
                        <a:rPr lang="en-US" sz="600">
                          <a:effectLst/>
                        </a:rPr>
                        <a:t> </a:t>
                      </a:r>
                      <a:endParaRPr lang="nl-NL" sz="600">
                        <a:effectLst/>
                        <a:latin typeface="Calibri" panose="020F0502020204030204" pitchFamily="34" charset="0"/>
                        <a:ea typeface="Calibri" panose="020F0502020204030204" pitchFamily="34" charset="0"/>
                        <a:cs typeface="Times New Roman" panose="02020603050405020304" pitchFamily="18" charset="0"/>
                      </a:endParaRPr>
                    </a:p>
                  </a:txBody>
                  <a:tcPr marL="15385" marR="15385" marT="0" marB="0"/>
                </a:tc>
                <a:tc>
                  <a:txBody>
                    <a:bodyPr/>
                    <a:lstStyle/>
                    <a:p>
                      <a:pPr marL="342900" lvl="0" indent="-342900">
                        <a:lnSpc>
                          <a:spcPct val="107000"/>
                        </a:lnSpc>
                        <a:spcAft>
                          <a:spcPts val="0"/>
                        </a:spcAft>
                        <a:buFont typeface="Symbol" panose="05050102010706020507" pitchFamily="18" charset="2"/>
                        <a:buChar char=""/>
                      </a:pPr>
                      <a:r>
                        <a:rPr lang="en-US" sz="600" dirty="0">
                          <a:effectLst/>
                        </a:rPr>
                        <a:t>Involved in key processes such as breaking down the fibrin clot, creating new extra cellular matrix (ECM) and collagen structures to support the other cells associated with effective wound healing, as well as contracting the wound.</a:t>
                      </a:r>
                      <a:endParaRPr lang="nl-NL" sz="600" dirty="0">
                        <a:effectLst/>
                      </a:endParaRPr>
                    </a:p>
                    <a:p>
                      <a:pPr marL="228600">
                        <a:lnSpc>
                          <a:spcPct val="107000"/>
                        </a:lnSpc>
                        <a:spcAft>
                          <a:spcPts val="0"/>
                        </a:spcAft>
                      </a:pPr>
                      <a:r>
                        <a:rPr lang="en-US" sz="600" dirty="0">
                          <a:effectLst/>
                        </a:rPr>
                        <a:t> </a:t>
                      </a:r>
                      <a:endParaRPr lang="nl-NL" sz="600" dirty="0">
                        <a:effectLst/>
                      </a:endParaRPr>
                    </a:p>
                    <a:p>
                      <a:pPr marL="342900" lvl="0" indent="-342900">
                        <a:lnSpc>
                          <a:spcPct val="107000"/>
                        </a:lnSpc>
                        <a:spcAft>
                          <a:spcPts val="0"/>
                        </a:spcAft>
                        <a:buFont typeface="Symbol" panose="05050102010706020507" pitchFamily="18" charset="2"/>
                        <a:buChar char=""/>
                      </a:pPr>
                      <a:r>
                        <a:rPr lang="en-US" sz="600" dirty="0">
                          <a:effectLst/>
                        </a:rPr>
                        <a:t>In the presence of transforming growth factor-</a:t>
                      </a:r>
                      <a:r>
                        <a:rPr lang="nl-NL" sz="600" dirty="0">
                          <a:effectLst/>
                        </a:rPr>
                        <a:t>β</a:t>
                      </a:r>
                      <a:r>
                        <a:rPr lang="en-US" sz="600" dirty="0">
                          <a:effectLst/>
                        </a:rPr>
                        <a:t>, fibroblasts undergo a phenotypical differentiation, whereby the structure and function are altered. stimulate fibroblasts to attach, via integrin containing adhesions, to fibrous proteins in the ECM. This binding causes them to begin to express stress </a:t>
                      </a:r>
                      <a:r>
                        <a:rPr lang="en-US" sz="600" dirty="0" err="1">
                          <a:effectLst/>
                        </a:rPr>
                        <a:t>fibres</a:t>
                      </a:r>
                      <a:r>
                        <a:rPr lang="en-US" sz="600" dirty="0">
                          <a:effectLst/>
                        </a:rPr>
                        <a:t> (collagen):</a:t>
                      </a:r>
                      <a:endParaRPr lang="nl-NL" sz="600" dirty="0">
                        <a:effectLst/>
                      </a:endParaRPr>
                    </a:p>
                    <a:p>
                      <a:pPr marL="228600">
                        <a:lnSpc>
                          <a:spcPct val="107000"/>
                        </a:lnSpc>
                        <a:spcAft>
                          <a:spcPts val="0"/>
                        </a:spcAft>
                      </a:pPr>
                      <a:r>
                        <a:rPr lang="en-US" sz="600" dirty="0">
                          <a:effectLst/>
                        </a:rPr>
                        <a:t> </a:t>
                      </a:r>
                      <a:endParaRPr lang="nl-NL" sz="600" dirty="0">
                        <a:effectLst/>
                      </a:endParaRPr>
                    </a:p>
                    <a:p>
                      <a:pPr marL="228600">
                        <a:lnSpc>
                          <a:spcPct val="107000"/>
                        </a:lnSpc>
                        <a:spcAft>
                          <a:spcPts val="0"/>
                        </a:spcAft>
                      </a:pPr>
                      <a:r>
                        <a:rPr lang="en-US" sz="600" dirty="0">
                          <a:effectLst/>
                        </a:rPr>
                        <a:t>At the end of the inflammatory phase and beginning of the proliferative phase (24–48 hours post injury), the first fibroblasts appear at the site of injury. Fibroblasts infiltrate and degrade the fibrin clot by producing various matrix metalloproteinases (MMPs), replacing it with extracellular matrix (ECM) components (collagen)</a:t>
                      </a:r>
                      <a:endParaRPr lang="nl-NL" sz="600" dirty="0">
                        <a:effectLst/>
                      </a:endParaRPr>
                    </a:p>
                    <a:p>
                      <a:pPr marL="228600">
                        <a:lnSpc>
                          <a:spcPct val="107000"/>
                        </a:lnSpc>
                        <a:spcAft>
                          <a:spcPts val="0"/>
                        </a:spcAft>
                      </a:pPr>
                      <a:r>
                        <a:rPr lang="en-US" sz="600" dirty="0">
                          <a:effectLst/>
                        </a:rPr>
                        <a:t> </a:t>
                      </a:r>
                      <a:endParaRPr lang="nl-NL" sz="600" dirty="0">
                        <a:effectLst/>
                      </a:endParaRPr>
                    </a:p>
                    <a:p>
                      <a:pPr marL="342900" lvl="0" indent="-342900">
                        <a:lnSpc>
                          <a:spcPct val="107000"/>
                        </a:lnSpc>
                        <a:spcAft>
                          <a:spcPts val="0"/>
                        </a:spcAft>
                        <a:buFont typeface="Symbol" panose="05050102010706020507" pitchFamily="18" charset="2"/>
                        <a:buChar char=""/>
                      </a:pPr>
                      <a:r>
                        <a:rPr lang="en-US" sz="600" dirty="0">
                          <a:effectLst/>
                        </a:rPr>
                        <a:t>When arrived at wound </a:t>
                      </a:r>
                      <a:r>
                        <a:rPr lang="en-US" sz="600" dirty="0" err="1">
                          <a:effectLst/>
                        </a:rPr>
                        <a:t>iste</a:t>
                      </a:r>
                      <a:r>
                        <a:rPr lang="en-US" sz="600" dirty="0">
                          <a:effectLst/>
                        </a:rPr>
                        <a:t>: They begin to proliferate and produce MMPs and other proteinases, such as </a:t>
                      </a:r>
                      <a:r>
                        <a:rPr lang="en-US" sz="600" dirty="0" err="1">
                          <a:effectLst/>
                        </a:rPr>
                        <a:t>seperinase</a:t>
                      </a:r>
                      <a:r>
                        <a:rPr lang="en-US" sz="600" dirty="0">
                          <a:effectLst/>
                        </a:rPr>
                        <a:t>, to remove denatured proteins and provisional matrix-associated material not required in the healed wound. These proteinases are tightly controlled by tissue inhibitors of metalloproteinases (TIMPS), which are also produced by fibroblasts. 9 Simultaneously, they also produce new ECM, initially relatively rich in collagen III, fibronectin and hyaluronic acid</a:t>
                      </a:r>
                      <a:endParaRPr lang="nl-NL" sz="600" dirty="0">
                        <a:effectLst/>
                      </a:endParaRPr>
                    </a:p>
                    <a:p>
                      <a:pPr>
                        <a:spcAft>
                          <a:spcPts val="0"/>
                        </a:spcAft>
                      </a:pPr>
                      <a:r>
                        <a:rPr lang="en-US" sz="600" kern="150" dirty="0">
                          <a:effectLst/>
                        </a:rPr>
                        <a:t> </a:t>
                      </a:r>
                      <a:endParaRPr lang="nl-NL" sz="700" kern="150" dirty="0">
                        <a:effectLst/>
                      </a:endParaRPr>
                    </a:p>
                    <a:p>
                      <a:pPr>
                        <a:spcAft>
                          <a:spcPts val="0"/>
                        </a:spcAft>
                      </a:pPr>
                      <a:r>
                        <a:rPr lang="en-US" sz="600" kern="150" dirty="0">
                          <a:effectLst/>
                        </a:rPr>
                        <a:t>The fibroblasts and leukocytes will lose activity as time proceeds.</a:t>
                      </a:r>
                      <a:endParaRPr lang="nl-NL" sz="700" kern="150" dirty="0">
                        <a:effectLst/>
                      </a:endParaRPr>
                    </a:p>
                    <a:p>
                      <a:pPr>
                        <a:spcAft>
                          <a:spcPts val="0"/>
                        </a:spcAft>
                      </a:pPr>
                      <a:r>
                        <a:rPr lang="en-US" sz="600" kern="150" dirty="0">
                          <a:effectLst/>
                        </a:rPr>
                        <a:t> </a:t>
                      </a:r>
                      <a:endParaRPr lang="nl-NL" sz="700" kern="150" dirty="0">
                        <a:effectLst/>
                      </a:endParaRPr>
                    </a:p>
                    <a:p>
                      <a:pPr>
                        <a:spcAft>
                          <a:spcPts val="0"/>
                        </a:spcAft>
                      </a:pPr>
                      <a:r>
                        <a:rPr lang="en-US" sz="700" kern="150" dirty="0">
                          <a:effectLst/>
                        </a:rPr>
                        <a:t> </a:t>
                      </a:r>
                      <a:endParaRPr lang="nl-NL" sz="700" kern="150" dirty="0">
                        <a:effectLst/>
                        <a:latin typeface="Liberation Serif"/>
                        <a:ea typeface="AR PL SungtiL GB"/>
                        <a:cs typeface="Lohit Devanagari"/>
                      </a:endParaRPr>
                    </a:p>
                  </a:txBody>
                  <a:tcPr marL="15385" marR="15385" marT="0" marB="0"/>
                </a:tc>
                <a:extLst>
                  <a:ext uri="{0D108BD9-81ED-4DB2-BD59-A6C34878D82A}">
                    <a16:rowId xmlns:a16="http://schemas.microsoft.com/office/drawing/2014/main" val="3264323973"/>
                  </a:ext>
                </a:extLst>
              </a:tr>
              <a:tr h="839891">
                <a:tc>
                  <a:txBody>
                    <a:bodyPr/>
                    <a:lstStyle/>
                    <a:p>
                      <a:pPr>
                        <a:spcAft>
                          <a:spcPts val="0"/>
                        </a:spcAft>
                      </a:pPr>
                      <a:r>
                        <a:rPr lang="en-US" sz="700" kern="150">
                          <a:effectLst/>
                        </a:rPr>
                        <a:t>Myofibroblasts</a:t>
                      </a:r>
                      <a:endParaRPr lang="nl-NL" sz="700" kern="150">
                        <a:effectLst/>
                      </a:endParaRPr>
                    </a:p>
                    <a:p>
                      <a:pPr>
                        <a:spcAft>
                          <a:spcPts val="0"/>
                        </a:spcAft>
                      </a:pPr>
                      <a:r>
                        <a:rPr lang="en-US" sz="700" kern="150">
                          <a:effectLst/>
                        </a:rPr>
                        <a:t> </a:t>
                      </a:r>
                      <a:endParaRPr lang="nl-NL" sz="700" kern="150">
                        <a:effectLst/>
                        <a:latin typeface="Liberation Serif"/>
                        <a:ea typeface="AR PL SungtiL GB"/>
                        <a:cs typeface="Lohit Devanagari"/>
                      </a:endParaRPr>
                    </a:p>
                  </a:txBody>
                  <a:tcPr marL="15385" marR="15385" marT="0" marB="0"/>
                </a:tc>
                <a:tc>
                  <a:txBody>
                    <a:bodyPr/>
                    <a:lstStyle/>
                    <a:p>
                      <a:pPr>
                        <a:lnSpc>
                          <a:spcPct val="107000"/>
                        </a:lnSpc>
                        <a:spcAft>
                          <a:spcPts val="0"/>
                        </a:spcAft>
                      </a:pPr>
                      <a:r>
                        <a:rPr lang="en-US" sz="600">
                          <a:effectLst/>
                        </a:rPr>
                        <a:t>Contraction</a:t>
                      </a:r>
                      <a:endParaRPr lang="nl-NL" sz="600">
                        <a:effectLst/>
                        <a:latin typeface="Calibri" panose="020F0502020204030204" pitchFamily="34" charset="0"/>
                        <a:ea typeface="Calibri" panose="020F0502020204030204" pitchFamily="34" charset="0"/>
                        <a:cs typeface="Times New Roman" panose="02020603050405020304" pitchFamily="18" charset="0"/>
                      </a:endParaRPr>
                    </a:p>
                  </a:txBody>
                  <a:tcPr marL="15385" marR="15385" marT="0" marB="0"/>
                </a:tc>
                <a:tc>
                  <a:txBody>
                    <a:bodyPr/>
                    <a:lstStyle/>
                    <a:p>
                      <a:pPr marL="342900" lvl="0" indent="-342900">
                        <a:lnSpc>
                          <a:spcPct val="107000"/>
                        </a:lnSpc>
                        <a:spcAft>
                          <a:spcPts val="0"/>
                        </a:spcAft>
                        <a:buFont typeface="Symbol" panose="05050102010706020507" pitchFamily="18" charset="2"/>
                        <a:buChar char=""/>
                      </a:pPr>
                      <a:r>
                        <a:rPr lang="en-US" sz="600">
                          <a:effectLst/>
                        </a:rPr>
                        <a:t>Myofibroblasts are characterised by the expression of α-smooth muscle actin (α-SMA), which gives them increased contractile power, as well as cell–matrix and cell–cell adherins, which is in stark contrast to those fibroblasts found in uninjured ECM</a:t>
                      </a:r>
                      <a:endParaRPr lang="nl-NL" sz="600">
                        <a:effectLst/>
                      </a:endParaRPr>
                    </a:p>
                    <a:p>
                      <a:pPr>
                        <a:lnSpc>
                          <a:spcPct val="107000"/>
                        </a:lnSpc>
                        <a:spcAft>
                          <a:spcPts val="0"/>
                        </a:spcAft>
                      </a:pPr>
                      <a:r>
                        <a:rPr lang="en-US" sz="600">
                          <a:effectLst/>
                        </a:rPr>
                        <a:t> </a:t>
                      </a:r>
                      <a:endParaRPr lang="nl-NL" sz="600">
                        <a:effectLst/>
                      </a:endParaRPr>
                    </a:p>
                    <a:p>
                      <a:pPr marL="342900" lvl="0" indent="-342900">
                        <a:lnSpc>
                          <a:spcPct val="107000"/>
                        </a:lnSpc>
                        <a:spcAft>
                          <a:spcPts val="0"/>
                        </a:spcAft>
                        <a:buFont typeface="Symbol" panose="05050102010706020507" pitchFamily="18" charset="2"/>
                        <a:buChar char=""/>
                      </a:pPr>
                      <a:r>
                        <a:rPr lang="en-US" sz="600">
                          <a:effectLst/>
                        </a:rPr>
                        <a:t>The exact origin of the myofibroblasts seen in the healing wound is not clear. The majority are recruited locally from the dermis and tissues around the wound site</a:t>
                      </a:r>
                      <a:endParaRPr lang="nl-NL" sz="600">
                        <a:effectLst/>
                      </a:endParaRPr>
                    </a:p>
                    <a:p>
                      <a:pPr marL="457200">
                        <a:lnSpc>
                          <a:spcPct val="107000"/>
                        </a:lnSpc>
                        <a:spcAft>
                          <a:spcPts val="0"/>
                        </a:spcAft>
                      </a:pPr>
                      <a:r>
                        <a:rPr lang="en-US" sz="600">
                          <a:effectLst/>
                        </a:rPr>
                        <a:t> </a:t>
                      </a:r>
                      <a:endParaRPr lang="nl-NL" sz="600">
                        <a:effectLst/>
                      </a:endParaRPr>
                    </a:p>
                    <a:p>
                      <a:pPr marL="342900" lvl="0" indent="-342900">
                        <a:lnSpc>
                          <a:spcPct val="107000"/>
                        </a:lnSpc>
                        <a:spcAft>
                          <a:spcPts val="0"/>
                        </a:spcAft>
                        <a:buFont typeface="Symbol" panose="05050102010706020507" pitchFamily="18" charset="2"/>
                        <a:buChar char=""/>
                      </a:pPr>
                      <a:r>
                        <a:rPr lang="en-US" sz="600">
                          <a:effectLst/>
                        </a:rPr>
                        <a:t>Myofibroblasts have also been shown to express integrin (αvβ3), which allows them to adhere to and migrate on fibrin</a:t>
                      </a:r>
                      <a:endParaRPr lang="nl-NL" sz="600">
                        <a:effectLst/>
                        <a:latin typeface="Calibri" panose="020F0502020204030204" pitchFamily="34" charset="0"/>
                        <a:ea typeface="Calibri" panose="020F0502020204030204" pitchFamily="34" charset="0"/>
                        <a:cs typeface="Times New Roman" panose="02020603050405020304" pitchFamily="18" charset="0"/>
                      </a:endParaRPr>
                    </a:p>
                  </a:txBody>
                  <a:tcPr marL="15385" marR="15385" marT="0" marB="0"/>
                </a:tc>
                <a:tc>
                  <a:txBody>
                    <a:bodyPr/>
                    <a:lstStyle/>
                    <a:p>
                      <a:pPr marL="342900" lvl="0" indent="-342900">
                        <a:spcAft>
                          <a:spcPts val="0"/>
                        </a:spcAft>
                        <a:buFont typeface="Symbol" panose="05050102010706020507" pitchFamily="18" charset="2"/>
                        <a:buChar char=""/>
                      </a:pPr>
                      <a:r>
                        <a:rPr lang="en-US" sz="600" kern="0">
                          <a:effectLst/>
                        </a:rPr>
                        <a:t>Myofibroblasts are responsible for wound closure that occurs in healed acute wounds</a:t>
                      </a:r>
                      <a:endParaRPr lang="nl-NL" sz="700" kern="150">
                        <a:effectLst/>
                      </a:endParaRPr>
                    </a:p>
                    <a:p>
                      <a:pPr>
                        <a:spcAft>
                          <a:spcPts val="0"/>
                        </a:spcAft>
                      </a:pPr>
                      <a:r>
                        <a:rPr lang="en-US" sz="600" kern="0">
                          <a:effectLst/>
                        </a:rPr>
                        <a:t> </a:t>
                      </a:r>
                      <a:endParaRPr lang="nl-NL" sz="700" kern="150">
                        <a:effectLst/>
                      </a:endParaRPr>
                    </a:p>
                    <a:p>
                      <a:pPr marL="342900" lvl="0" indent="-342900">
                        <a:spcAft>
                          <a:spcPts val="0"/>
                        </a:spcAft>
                        <a:buFont typeface="Symbol" panose="05050102010706020507" pitchFamily="18" charset="2"/>
                        <a:buChar char=""/>
                      </a:pPr>
                      <a:r>
                        <a:rPr lang="en-US" sz="600" kern="0">
                          <a:effectLst/>
                        </a:rPr>
                        <a:t>Myofibroblasts possess bundles of microfilaments which terminate at the cell surface in a specialized adhesion complex, termed the fibronexus or mature local adhesion. This complex bridge the myofibroblast's internal microfilaments with extracellular fibronectin domains thus functioning as a contractile mechanism that enables these cells to generate force to the surrounding extracellular matrix. This contractile force is maintained over time and reinforced by the deposition of collagen</a:t>
                      </a:r>
                      <a:endParaRPr lang="nl-NL" sz="700" kern="150">
                        <a:effectLst/>
                      </a:endParaRPr>
                    </a:p>
                    <a:p>
                      <a:pPr>
                        <a:spcAft>
                          <a:spcPts val="0"/>
                        </a:spcAft>
                      </a:pPr>
                      <a:r>
                        <a:rPr lang="en-US" sz="600" kern="0">
                          <a:effectLst/>
                        </a:rPr>
                        <a:t> </a:t>
                      </a:r>
                      <a:endParaRPr lang="nl-NL" sz="700" kern="150">
                        <a:effectLst/>
                      </a:endParaRPr>
                    </a:p>
                    <a:p>
                      <a:pPr marL="342900" lvl="0" indent="-342900">
                        <a:spcAft>
                          <a:spcPts val="0"/>
                        </a:spcAft>
                        <a:buFont typeface="Symbol" panose="05050102010706020507" pitchFamily="18" charset="2"/>
                        <a:buChar char=""/>
                      </a:pPr>
                      <a:r>
                        <a:rPr lang="en-US" sz="600" kern="0">
                          <a:effectLst/>
                        </a:rPr>
                        <a:t>Are a consequence of the shortening of the collagen strings by the myofibroblasts?</a:t>
                      </a:r>
                      <a:endParaRPr lang="nl-NL" sz="700" kern="150">
                        <a:effectLst/>
                        <a:latin typeface="Liberation Serif"/>
                        <a:ea typeface="AR PL SungtiL GB"/>
                        <a:cs typeface="Lohit Devanagari"/>
                      </a:endParaRPr>
                    </a:p>
                  </a:txBody>
                  <a:tcPr marL="15385" marR="15385" marT="0" marB="0"/>
                </a:tc>
                <a:extLst>
                  <a:ext uri="{0D108BD9-81ED-4DB2-BD59-A6C34878D82A}">
                    <a16:rowId xmlns:a16="http://schemas.microsoft.com/office/drawing/2014/main" val="1507717022"/>
                  </a:ext>
                </a:extLst>
              </a:tr>
              <a:tr h="418781">
                <a:tc>
                  <a:txBody>
                    <a:bodyPr/>
                    <a:lstStyle/>
                    <a:p>
                      <a:pPr>
                        <a:spcAft>
                          <a:spcPts val="0"/>
                        </a:spcAft>
                      </a:pPr>
                      <a:r>
                        <a:rPr lang="en-US" sz="700" kern="150">
                          <a:effectLst/>
                        </a:rPr>
                        <a:t>Alkaline Phosphatase (AP)</a:t>
                      </a:r>
                      <a:endParaRPr lang="nl-NL" sz="700" kern="150">
                        <a:effectLst/>
                        <a:latin typeface="Liberation Serif"/>
                        <a:ea typeface="AR PL SungtiL GB"/>
                        <a:cs typeface="Lohit Devanagari"/>
                      </a:endParaRPr>
                    </a:p>
                  </a:txBody>
                  <a:tcPr marL="15385" marR="15385" marT="0" marB="0"/>
                </a:tc>
                <a:tc>
                  <a:txBody>
                    <a:bodyPr/>
                    <a:lstStyle/>
                    <a:p>
                      <a:pPr>
                        <a:lnSpc>
                          <a:spcPct val="107000"/>
                        </a:lnSpc>
                        <a:spcAft>
                          <a:spcPts val="0"/>
                        </a:spcAft>
                      </a:pPr>
                      <a:r>
                        <a:rPr lang="en-US" sz="600">
                          <a:effectLst/>
                        </a:rPr>
                        <a:t>Immune system </a:t>
                      </a:r>
                      <a:endParaRPr lang="nl-NL" sz="600">
                        <a:effectLst/>
                        <a:latin typeface="Calibri" panose="020F0502020204030204" pitchFamily="34" charset="0"/>
                        <a:ea typeface="Calibri" panose="020F0502020204030204" pitchFamily="34" charset="0"/>
                        <a:cs typeface="Times New Roman" panose="02020603050405020304" pitchFamily="18" charset="0"/>
                      </a:endParaRPr>
                    </a:p>
                  </a:txBody>
                  <a:tcPr marL="15385" marR="15385" marT="0" marB="0"/>
                </a:tc>
                <a:tc>
                  <a:txBody>
                    <a:bodyPr/>
                    <a:lstStyle/>
                    <a:p>
                      <a:pPr marL="342900" lvl="0" indent="-342900">
                        <a:lnSpc>
                          <a:spcPct val="107000"/>
                        </a:lnSpc>
                        <a:spcAft>
                          <a:spcPts val="0"/>
                        </a:spcAft>
                        <a:buFont typeface="Symbol" panose="05050102010706020507" pitchFamily="18" charset="2"/>
                        <a:buChar char=""/>
                      </a:pPr>
                      <a:r>
                        <a:rPr lang="en-US" sz="600">
                          <a:effectLst/>
                        </a:rPr>
                        <a:t>Alkaline Phosphatases are a group of enzymes found primarily the liver (isoenzyme ALP-1) and bone (isoenzyme ALP-2). There are also small amounts produced by cells lining the intestines (isoenzyme ALP-3), the placenta, and the kidney (in the proximal convoluted tubules).</a:t>
                      </a:r>
                      <a:endParaRPr lang="nl-NL" sz="600">
                        <a:effectLst/>
                        <a:latin typeface="Calibri" panose="020F0502020204030204" pitchFamily="34" charset="0"/>
                        <a:ea typeface="Calibri" panose="020F0502020204030204" pitchFamily="34" charset="0"/>
                        <a:cs typeface="Times New Roman" panose="02020603050405020304" pitchFamily="18" charset="0"/>
                      </a:endParaRPr>
                    </a:p>
                  </a:txBody>
                  <a:tcPr marL="15385" marR="15385" marT="0" marB="0"/>
                </a:tc>
                <a:tc>
                  <a:txBody>
                    <a:bodyPr/>
                    <a:lstStyle/>
                    <a:p>
                      <a:pPr marL="342900" lvl="0" indent="-342900">
                        <a:lnSpc>
                          <a:spcPct val="107000"/>
                        </a:lnSpc>
                        <a:spcAft>
                          <a:spcPts val="0"/>
                        </a:spcAft>
                        <a:buFont typeface="Symbol" panose="05050102010706020507" pitchFamily="18" charset="2"/>
                        <a:buChar char=""/>
                      </a:pPr>
                      <a:r>
                        <a:rPr lang="en-US" sz="600" dirty="0">
                          <a:effectLst/>
                        </a:rPr>
                        <a:t>reduce inflammation by dephosphorylating inflammation triggering moieties like bacterial lipopolysaccharides (LPS) and extracellular nucleotides</a:t>
                      </a:r>
                      <a:endParaRPr lang="nl-NL" sz="600" dirty="0">
                        <a:effectLst/>
                        <a:latin typeface="Calibri" panose="020F0502020204030204" pitchFamily="34" charset="0"/>
                        <a:ea typeface="Calibri" panose="020F0502020204030204" pitchFamily="34" charset="0"/>
                        <a:cs typeface="Times New Roman" panose="02020603050405020304" pitchFamily="18" charset="0"/>
                      </a:endParaRPr>
                    </a:p>
                  </a:txBody>
                  <a:tcPr marL="15385" marR="15385" marT="0" marB="0"/>
                </a:tc>
                <a:extLst>
                  <a:ext uri="{0D108BD9-81ED-4DB2-BD59-A6C34878D82A}">
                    <a16:rowId xmlns:a16="http://schemas.microsoft.com/office/drawing/2014/main" val="2961725698"/>
                  </a:ext>
                </a:extLst>
              </a:tr>
            </a:tbl>
          </a:graphicData>
        </a:graphic>
      </p:graphicFrame>
    </p:spTree>
    <p:extLst>
      <p:ext uri="{BB962C8B-B14F-4D97-AF65-F5344CB8AC3E}">
        <p14:creationId xmlns:p14="http://schemas.microsoft.com/office/powerpoint/2010/main" val="1410471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C7E0D04-718E-4C71-8DC1-872902854671}"/>
              </a:ext>
            </a:extLst>
          </p:cNvPr>
          <p:cNvGraphicFramePr>
            <a:graphicFrameLocks noGrp="1"/>
          </p:cNvGraphicFramePr>
          <p:nvPr>
            <p:extLst>
              <p:ext uri="{D42A27DB-BD31-4B8C-83A1-F6EECF244321}">
                <p14:modId xmlns:p14="http://schemas.microsoft.com/office/powerpoint/2010/main" val="82630411"/>
              </p:ext>
            </p:extLst>
          </p:nvPr>
        </p:nvGraphicFramePr>
        <p:xfrm>
          <a:off x="349323" y="1253447"/>
          <a:ext cx="10275424" cy="2756888"/>
        </p:xfrm>
        <a:graphic>
          <a:graphicData uri="http://schemas.openxmlformats.org/drawingml/2006/table">
            <a:tbl>
              <a:tblPr firstRow="1" firstCol="1" bandRow="1">
                <a:tableStyleId>{5C22544A-7EE6-4342-B048-85BDC9FD1C3A}</a:tableStyleId>
              </a:tblPr>
              <a:tblGrid>
                <a:gridCol w="1608779">
                  <a:extLst>
                    <a:ext uri="{9D8B030D-6E8A-4147-A177-3AD203B41FA5}">
                      <a16:colId xmlns:a16="http://schemas.microsoft.com/office/drawing/2014/main" val="3522773730"/>
                    </a:ext>
                  </a:extLst>
                </a:gridCol>
                <a:gridCol w="1310198">
                  <a:extLst>
                    <a:ext uri="{9D8B030D-6E8A-4147-A177-3AD203B41FA5}">
                      <a16:colId xmlns:a16="http://schemas.microsoft.com/office/drawing/2014/main" val="4288326066"/>
                    </a:ext>
                  </a:extLst>
                </a:gridCol>
                <a:gridCol w="3325614">
                  <a:extLst>
                    <a:ext uri="{9D8B030D-6E8A-4147-A177-3AD203B41FA5}">
                      <a16:colId xmlns:a16="http://schemas.microsoft.com/office/drawing/2014/main" val="630190263"/>
                    </a:ext>
                  </a:extLst>
                </a:gridCol>
                <a:gridCol w="4030833">
                  <a:extLst>
                    <a:ext uri="{9D8B030D-6E8A-4147-A177-3AD203B41FA5}">
                      <a16:colId xmlns:a16="http://schemas.microsoft.com/office/drawing/2014/main" val="1387526200"/>
                    </a:ext>
                  </a:extLst>
                </a:gridCol>
              </a:tblGrid>
              <a:tr h="285760">
                <a:tc>
                  <a:txBody>
                    <a:bodyPr/>
                    <a:lstStyle/>
                    <a:p>
                      <a:pPr>
                        <a:spcAft>
                          <a:spcPts val="0"/>
                        </a:spcAft>
                      </a:pPr>
                      <a:r>
                        <a:rPr lang="en-US" sz="1200" kern="150">
                          <a:effectLst/>
                        </a:rPr>
                        <a:t>Fibers</a:t>
                      </a:r>
                      <a:endParaRPr lang="nl-NL" sz="1200" kern="150">
                        <a:effectLst/>
                        <a:latin typeface="Liberation Serif"/>
                        <a:ea typeface="AR PL SungtiL GB"/>
                        <a:cs typeface="Lohit Devanagari"/>
                      </a:endParaRPr>
                    </a:p>
                  </a:txBody>
                  <a:tcPr marL="68580" marR="68580" marT="0" marB="0"/>
                </a:tc>
                <a:tc>
                  <a:txBody>
                    <a:bodyPr/>
                    <a:lstStyle/>
                    <a:p>
                      <a:pPr>
                        <a:lnSpc>
                          <a:spcPct val="107000"/>
                        </a:lnSpc>
                        <a:spcAft>
                          <a:spcPts val="0"/>
                        </a:spcAft>
                      </a:pPr>
                      <a:r>
                        <a:rPr lang="en-US" sz="1100">
                          <a:effectLst/>
                        </a:rPr>
                        <a:t> </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200" kern="150">
                          <a:effectLst/>
                        </a:rPr>
                        <a:t> </a:t>
                      </a:r>
                      <a:endParaRPr lang="nl-NL" sz="1200" kern="150">
                        <a:effectLst/>
                        <a:latin typeface="Liberation Serif"/>
                        <a:ea typeface="AR PL SungtiL GB"/>
                        <a:cs typeface="Lohit Devanagari"/>
                      </a:endParaRPr>
                    </a:p>
                  </a:txBody>
                  <a:tcPr marL="68580" marR="68580" marT="0" marB="0"/>
                </a:tc>
                <a:extLst>
                  <a:ext uri="{0D108BD9-81ED-4DB2-BD59-A6C34878D82A}">
                    <a16:rowId xmlns:a16="http://schemas.microsoft.com/office/drawing/2014/main" val="3035890694"/>
                  </a:ext>
                </a:extLst>
              </a:tr>
              <a:tr h="1042329">
                <a:tc>
                  <a:txBody>
                    <a:bodyPr/>
                    <a:lstStyle/>
                    <a:p>
                      <a:pPr>
                        <a:spcAft>
                          <a:spcPts val="0"/>
                        </a:spcAft>
                      </a:pPr>
                      <a:r>
                        <a:rPr lang="en-US" sz="1200" kern="150">
                          <a:effectLst/>
                        </a:rPr>
                        <a:t>Collagen</a:t>
                      </a:r>
                      <a:endParaRPr lang="nl-NL" sz="1200" kern="150">
                        <a:effectLst/>
                      </a:endParaRPr>
                    </a:p>
                    <a:p>
                      <a:pPr>
                        <a:spcAft>
                          <a:spcPts val="0"/>
                        </a:spcAft>
                      </a:pPr>
                      <a:r>
                        <a:rPr lang="en-US" sz="1200" kern="150">
                          <a:effectLst/>
                        </a:rPr>
                        <a:t> </a:t>
                      </a:r>
                      <a:endParaRPr lang="nl-NL" sz="1200" kern="150">
                        <a:effectLst/>
                        <a:latin typeface="Liberation Serif"/>
                        <a:ea typeface="AR PL SungtiL GB"/>
                        <a:cs typeface="Lohit Devanagari"/>
                      </a:endParaRPr>
                    </a:p>
                  </a:txBody>
                  <a:tcPr marL="68580" marR="68580" marT="0" marB="0"/>
                </a:tc>
                <a:tc>
                  <a:txBody>
                    <a:bodyPr/>
                    <a:lstStyle/>
                    <a:p>
                      <a:pPr>
                        <a:lnSpc>
                          <a:spcPct val="107000"/>
                        </a:lnSpc>
                        <a:spcAft>
                          <a:spcPts val="0"/>
                        </a:spcAft>
                      </a:pPr>
                      <a:r>
                        <a:rPr lang="en-US" sz="1100">
                          <a:effectLst/>
                        </a:rPr>
                        <a:t>Contraction</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Symbol" panose="05050102010706020507" pitchFamily="18" charset="2"/>
                        <a:buChar char=""/>
                      </a:pPr>
                      <a:r>
                        <a:rPr lang="en-US" sz="1100">
                          <a:effectLst/>
                        </a:rPr>
                        <a:t>Fibroblasts</a:t>
                      </a:r>
                      <a:endParaRPr lang="nl-NL" sz="1100">
                        <a:effectLst/>
                      </a:endParaRPr>
                    </a:p>
                    <a:p>
                      <a:pPr marL="342900" lvl="0" indent="-342900">
                        <a:lnSpc>
                          <a:spcPct val="107000"/>
                        </a:lnSpc>
                        <a:spcAft>
                          <a:spcPts val="0"/>
                        </a:spcAft>
                        <a:buFont typeface="Symbol" panose="05050102010706020507" pitchFamily="18" charset="2"/>
                        <a:buChar char=""/>
                      </a:pPr>
                      <a:r>
                        <a:rPr lang="en-US" sz="1100">
                          <a:effectLst/>
                        </a:rPr>
                        <a:t>Since it is known that diffusion in the fibrin is slower than in the collagen network</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000" kern="150">
                          <a:effectLst/>
                        </a:rPr>
                        <a:t> </a:t>
                      </a:r>
                      <a:endParaRPr lang="nl-NL" sz="1200" kern="150">
                        <a:effectLst/>
                      </a:endParaRPr>
                    </a:p>
                    <a:p>
                      <a:pPr marL="342900" lvl="0" indent="-342900">
                        <a:lnSpc>
                          <a:spcPct val="107000"/>
                        </a:lnSpc>
                        <a:spcAft>
                          <a:spcPts val="0"/>
                        </a:spcAft>
                        <a:buSzPts val="1100"/>
                        <a:buFont typeface="Symbol" panose="05050102010706020507" pitchFamily="18" charset="2"/>
                        <a:buChar char=""/>
                      </a:pPr>
                      <a:r>
                        <a:rPr lang="en-US" sz="1100">
                          <a:effectLst/>
                        </a:rPr>
                        <a:t>Collagen repairs tissue damage</a:t>
                      </a:r>
                      <a:endParaRPr lang="nl-NL" sz="1100">
                        <a:effectLst/>
                      </a:endParaRPr>
                    </a:p>
                    <a:p>
                      <a:pPr marL="342900" lvl="0" indent="-342900">
                        <a:spcAft>
                          <a:spcPts val="0"/>
                        </a:spcAft>
                        <a:buSzPts val="1100"/>
                        <a:buFont typeface="Symbol" panose="05050102010706020507" pitchFamily="18" charset="2"/>
                        <a:buChar char=""/>
                      </a:pPr>
                      <a:r>
                        <a:rPr lang="en-US" sz="1100" kern="0">
                          <a:effectLst/>
                        </a:rPr>
                        <a:t>Collagen fragments are chemotactic to neutrophils and macrophages</a:t>
                      </a:r>
                      <a:endParaRPr lang="nl-NL" sz="1200" kern="150">
                        <a:effectLst/>
                        <a:latin typeface="Liberation Serif"/>
                        <a:ea typeface="AR PL SungtiL GB"/>
                        <a:cs typeface="Lohit Devanagari"/>
                      </a:endParaRPr>
                    </a:p>
                  </a:txBody>
                  <a:tcPr marL="68580" marR="68580" marT="0" marB="0"/>
                </a:tc>
                <a:extLst>
                  <a:ext uri="{0D108BD9-81ED-4DB2-BD59-A6C34878D82A}">
                    <a16:rowId xmlns:a16="http://schemas.microsoft.com/office/drawing/2014/main" val="781102627"/>
                  </a:ext>
                </a:extLst>
              </a:tr>
              <a:tr h="1143039">
                <a:tc>
                  <a:txBody>
                    <a:bodyPr/>
                    <a:lstStyle/>
                    <a:p>
                      <a:pPr>
                        <a:spcAft>
                          <a:spcPts val="0"/>
                        </a:spcAft>
                      </a:pPr>
                      <a:r>
                        <a:rPr lang="en-US" sz="1200" kern="150">
                          <a:effectLst/>
                        </a:rPr>
                        <a:t>Fibrin/Fibronectin</a:t>
                      </a:r>
                      <a:endParaRPr lang="nl-NL" sz="1200" kern="150">
                        <a:effectLst/>
                        <a:latin typeface="Liberation Serif"/>
                        <a:ea typeface="AR PL SungtiL GB"/>
                        <a:cs typeface="Lohit Devanagari"/>
                      </a:endParaRPr>
                    </a:p>
                  </a:txBody>
                  <a:tcPr marL="68580" marR="68580" marT="0" marB="0"/>
                </a:tc>
                <a:tc>
                  <a:txBody>
                    <a:bodyPr/>
                    <a:lstStyle/>
                    <a:p>
                      <a:pPr>
                        <a:lnSpc>
                          <a:spcPct val="107000"/>
                        </a:lnSpc>
                        <a:spcAft>
                          <a:spcPts val="0"/>
                        </a:spcAft>
                      </a:pPr>
                      <a:r>
                        <a:rPr lang="en-US" sz="1100">
                          <a:effectLst/>
                        </a:rPr>
                        <a:t>Contraction</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SzPts val="1100"/>
                        <a:buFont typeface="Symbol" panose="05050102010706020507" pitchFamily="18" charset="2"/>
                        <a:buChar char=""/>
                      </a:pPr>
                      <a:r>
                        <a:rPr lang="en-US" sz="1100">
                          <a:effectLst/>
                        </a:rPr>
                        <a:t> </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spcAft>
                          <a:spcPts val="0"/>
                        </a:spcAft>
                        <a:buSzPts val="1100"/>
                        <a:buFont typeface="Symbol" panose="05050102010706020507" pitchFamily="18" charset="2"/>
                        <a:buChar char=""/>
                      </a:pPr>
                      <a:r>
                        <a:rPr lang="en-US" sz="1200" kern="150">
                          <a:effectLst/>
                        </a:rPr>
                        <a:t>Migration Fibroblasts and Macrophages</a:t>
                      </a:r>
                      <a:endParaRPr lang="nl-NL" sz="1200" kern="150">
                        <a:effectLst/>
                      </a:endParaRPr>
                    </a:p>
                    <a:p>
                      <a:pPr marL="342900" lvl="0" indent="-342900">
                        <a:spcAft>
                          <a:spcPts val="0"/>
                        </a:spcAft>
                        <a:buSzPts val="1100"/>
                        <a:buFont typeface="Symbol" panose="05050102010706020507" pitchFamily="18" charset="2"/>
                        <a:buChar char=""/>
                      </a:pPr>
                      <a:r>
                        <a:rPr lang="en-US" sz="1200" kern="150">
                          <a:effectLst/>
                        </a:rPr>
                        <a:t>This fibrin-fibronectin plug is also the main structural support for the wound until collagen is deposited</a:t>
                      </a:r>
                      <a:endParaRPr lang="nl-NL" sz="1200" kern="150">
                        <a:effectLst/>
                        <a:latin typeface="Liberation Serif"/>
                        <a:ea typeface="AR PL SungtiL GB"/>
                        <a:cs typeface="Lohit Devanagari"/>
                      </a:endParaRPr>
                    </a:p>
                  </a:txBody>
                  <a:tcPr marL="68580" marR="68580" marT="0" marB="0"/>
                </a:tc>
                <a:extLst>
                  <a:ext uri="{0D108BD9-81ED-4DB2-BD59-A6C34878D82A}">
                    <a16:rowId xmlns:a16="http://schemas.microsoft.com/office/drawing/2014/main" val="2486006340"/>
                  </a:ext>
                </a:extLst>
              </a:tr>
              <a:tr h="285760">
                <a:tc>
                  <a:txBody>
                    <a:bodyPr/>
                    <a:lstStyle/>
                    <a:p>
                      <a:pPr>
                        <a:spcAft>
                          <a:spcPts val="0"/>
                        </a:spcAft>
                      </a:pPr>
                      <a:r>
                        <a:rPr lang="en-US" sz="1200" kern="150">
                          <a:effectLst/>
                        </a:rPr>
                        <a:t>Elastin</a:t>
                      </a:r>
                      <a:endParaRPr lang="nl-NL" sz="1200" kern="150">
                        <a:effectLst/>
                        <a:latin typeface="Liberation Serif"/>
                        <a:ea typeface="AR PL SungtiL GB"/>
                        <a:cs typeface="Lohit Devanagari"/>
                      </a:endParaRPr>
                    </a:p>
                  </a:txBody>
                  <a:tcPr marL="68580" marR="68580" marT="0" marB="0"/>
                </a:tc>
                <a:tc>
                  <a:txBody>
                    <a:bodyPr/>
                    <a:lstStyle/>
                    <a:p>
                      <a:pPr>
                        <a:lnSpc>
                          <a:spcPct val="107000"/>
                        </a:lnSpc>
                        <a:spcAft>
                          <a:spcPts val="0"/>
                        </a:spcAft>
                      </a:pPr>
                      <a:r>
                        <a:rPr lang="en-US" sz="1100">
                          <a:effectLst/>
                        </a:rPr>
                        <a:t>Contraction</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SzPts val="1100"/>
                        <a:buFont typeface="Symbol" panose="05050102010706020507" pitchFamily="18" charset="2"/>
                        <a:buChar char=""/>
                      </a:pPr>
                      <a:r>
                        <a:rPr lang="en-US" sz="1100">
                          <a:effectLst/>
                        </a:rPr>
                        <a:t>Fibroblasts</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spcAft>
                          <a:spcPts val="0"/>
                        </a:spcAft>
                        <a:buSzPts val="1100"/>
                        <a:buFont typeface="Symbol" panose="05050102010706020507" pitchFamily="18" charset="2"/>
                        <a:buChar char=""/>
                      </a:pPr>
                      <a:r>
                        <a:rPr lang="en-US" sz="1200" kern="150" dirty="0">
                          <a:effectLst/>
                        </a:rPr>
                        <a:t>Together with Collagen in new ECM</a:t>
                      </a:r>
                      <a:endParaRPr lang="nl-NL" sz="1200" kern="150" dirty="0">
                        <a:effectLst/>
                        <a:latin typeface="Liberation Serif"/>
                        <a:ea typeface="AR PL SungtiL GB"/>
                        <a:cs typeface="Lohit Devanagari"/>
                      </a:endParaRPr>
                    </a:p>
                  </a:txBody>
                  <a:tcPr marL="68580" marR="68580" marT="0" marB="0"/>
                </a:tc>
                <a:extLst>
                  <a:ext uri="{0D108BD9-81ED-4DB2-BD59-A6C34878D82A}">
                    <a16:rowId xmlns:a16="http://schemas.microsoft.com/office/drawing/2014/main" val="1362551341"/>
                  </a:ext>
                </a:extLst>
              </a:tr>
            </a:tbl>
          </a:graphicData>
        </a:graphic>
      </p:graphicFrame>
    </p:spTree>
    <p:extLst>
      <p:ext uri="{BB962C8B-B14F-4D97-AF65-F5344CB8AC3E}">
        <p14:creationId xmlns:p14="http://schemas.microsoft.com/office/powerpoint/2010/main" val="4123494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27A4578-F606-4ADD-8EE1-8C699F2D8499}"/>
              </a:ext>
            </a:extLst>
          </p:cNvPr>
          <p:cNvGraphicFramePr>
            <a:graphicFrameLocks noGrp="1"/>
          </p:cNvGraphicFramePr>
          <p:nvPr>
            <p:extLst>
              <p:ext uri="{D42A27DB-BD31-4B8C-83A1-F6EECF244321}">
                <p14:modId xmlns:p14="http://schemas.microsoft.com/office/powerpoint/2010/main" val="170374489"/>
              </p:ext>
            </p:extLst>
          </p:nvPr>
        </p:nvGraphicFramePr>
        <p:xfrm>
          <a:off x="1011130" y="806104"/>
          <a:ext cx="9787010" cy="4402893"/>
        </p:xfrm>
        <a:graphic>
          <a:graphicData uri="http://schemas.openxmlformats.org/drawingml/2006/table">
            <a:tbl>
              <a:tblPr firstRow="1" firstCol="1" bandRow="1">
                <a:tableStyleId>{5C22544A-7EE6-4342-B048-85BDC9FD1C3A}</a:tableStyleId>
              </a:tblPr>
              <a:tblGrid>
                <a:gridCol w="1532310">
                  <a:extLst>
                    <a:ext uri="{9D8B030D-6E8A-4147-A177-3AD203B41FA5}">
                      <a16:colId xmlns:a16="http://schemas.microsoft.com/office/drawing/2014/main" val="1816326735"/>
                    </a:ext>
                  </a:extLst>
                </a:gridCol>
                <a:gridCol w="1247922">
                  <a:extLst>
                    <a:ext uri="{9D8B030D-6E8A-4147-A177-3AD203B41FA5}">
                      <a16:colId xmlns:a16="http://schemas.microsoft.com/office/drawing/2014/main" val="3990924776"/>
                    </a:ext>
                  </a:extLst>
                </a:gridCol>
                <a:gridCol w="3167540">
                  <a:extLst>
                    <a:ext uri="{9D8B030D-6E8A-4147-A177-3AD203B41FA5}">
                      <a16:colId xmlns:a16="http://schemas.microsoft.com/office/drawing/2014/main" val="352163850"/>
                    </a:ext>
                  </a:extLst>
                </a:gridCol>
                <a:gridCol w="3839238">
                  <a:extLst>
                    <a:ext uri="{9D8B030D-6E8A-4147-A177-3AD203B41FA5}">
                      <a16:colId xmlns:a16="http://schemas.microsoft.com/office/drawing/2014/main" val="2709531818"/>
                    </a:ext>
                  </a:extLst>
                </a:gridCol>
              </a:tblGrid>
              <a:tr h="212279">
                <a:tc>
                  <a:txBody>
                    <a:bodyPr/>
                    <a:lstStyle/>
                    <a:p>
                      <a:pPr>
                        <a:lnSpc>
                          <a:spcPct val="107000"/>
                        </a:lnSpc>
                        <a:spcAft>
                          <a:spcPts val="0"/>
                        </a:spcAft>
                      </a:pPr>
                      <a:r>
                        <a:rPr lang="en-US" sz="1100">
                          <a:effectLst/>
                        </a:rPr>
                        <a:t>Growth Factors</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US" sz="1100">
                          <a:effectLst/>
                        </a:rPr>
                        <a:t> </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1482612"/>
                  </a:ext>
                </a:extLst>
              </a:tr>
              <a:tr h="1100703">
                <a:tc>
                  <a:txBody>
                    <a:bodyPr/>
                    <a:lstStyle/>
                    <a:p>
                      <a:pPr>
                        <a:lnSpc>
                          <a:spcPct val="107000"/>
                        </a:lnSpc>
                        <a:spcAft>
                          <a:spcPts val="0"/>
                        </a:spcAft>
                      </a:pPr>
                      <a:r>
                        <a:rPr lang="nl-NL" sz="1100">
                          <a:effectLst/>
                        </a:rPr>
                        <a:t>PDGF</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Contraction</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Symbol" panose="05050102010706020507" pitchFamily="18" charset="2"/>
                        <a:buChar char=""/>
                      </a:pPr>
                      <a:r>
                        <a:rPr lang="en-US" sz="1100">
                          <a:effectLst/>
                        </a:rPr>
                        <a:t>Released form platelets early upon activation</a:t>
                      </a:r>
                      <a:endParaRPr lang="nl-NL" sz="1100">
                        <a:effectLst/>
                      </a:endParaRPr>
                    </a:p>
                    <a:p>
                      <a:pPr marL="342900" lvl="0" indent="-342900">
                        <a:lnSpc>
                          <a:spcPct val="107000"/>
                        </a:lnSpc>
                        <a:spcAft>
                          <a:spcPts val="0"/>
                        </a:spcAft>
                        <a:buFont typeface="Symbol" panose="05050102010706020507" pitchFamily="18" charset="2"/>
                        <a:buChar char=""/>
                      </a:pPr>
                      <a:r>
                        <a:rPr lang="en-US" sz="1100">
                          <a:effectLst/>
                        </a:rPr>
                        <a:t>Macrophages</a:t>
                      </a:r>
                      <a:endParaRPr lang="nl-NL" sz="1100">
                        <a:effectLst/>
                      </a:endParaRPr>
                    </a:p>
                    <a:p>
                      <a:pPr marL="342900" lvl="0" indent="-342900">
                        <a:lnSpc>
                          <a:spcPct val="107000"/>
                        </a:lnSpc>
                        <a:spcAft>
                          <a:spcPts val="0"/>
                        </a:spcAft>
                        <a:buFont typeface="Symbol" panose="05050102010706020507" pitchFamily="18" charset="2"/>
                        <a:buChar char=""/>
                      </a:pPr>
                      <a:r>
                        <a:rPr lang="nl-NL" sz="1000">
                          <a:effectLst/>
                        </a:rPr>
                        <a:t>Fibroblasts</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Symbol" panose="05050102010706020507" pitchFamily="18" charset="2"/>
                        <a:buChar char=""/>
                      </a:pPr>
                      <a:r>
                        <a:rPr lang="en-US" sz="1100">
                          <a:effectLst/>
                        </a:rPr>
                        <a:t>Stimulates collagen synthesis</a:t>
                      </a:r>
                      <a:endParaRPr lang="nl-NL" sz="1100">
                        <a:effectLst/>
                      </a:endParaRPr>
                    </a:p>
                    <a:p>
                      <a:pPr marL="342900" lvl="0" indent="-342900">
                        <a:lnSpc>
                          <a:spcPct val="107000"/>
                        </a:lnSpc>
                        <a:spcAft>
                          <a:spcPts val="0"/>
                        </a:spcAft>
                        <a:buFont typeface="Symbol" panose="05050102010706020507" pitchFamily="18" charset="2"/>
                        <a:buChar char=""/>
                      </a:pPr>
                      <a:r>
                        <a:rPr lang="en-US" sz="1100">
                          <a:effectLst/>
                        </a:rPr>
                        <a:t>Attractant leukocytes (stimulates chemotaxis, proliferation, and new gene expression in monocytes-macrophages and fibroblasts)</a:t>
                      </a:r>
                      <a:endParaRPr lang="nl-NL" sz="1100">
                        <a:effectLst/>
                      </a:endParaRPr>
                    </a:p>
                    <a:p>
                      <a:pPr>
                        <a:lnSpc>
                          <a:spcPct val="107000"/>
                        </a:lnSpc>
                        <a:spcAft>
                          <a:spcPts val="0"/>
                        </a:spcAft>
                      </a:pPr>
                      <a:r>
                        <a:rPr lang="en-US" sz="1100">
                          <a:effectLst/>
                        </a:rPr>
                        <a:t> </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9055273"/>
                  </a:ext>
                </a:extLst>
              </a:tr>
              <a:tr h="3089911">
                <a:tc>
                  <a:txBody>
                    <a:bodyPr/>
                    <a:lstStyle/>
                    <a:p>
                      <a:pPr>
                        <a:lnSpc>
                          <a:spcPct val="107000"/>
                        </a:lnSpc>
                        <a:spcAft>
                          <a:spcPts val="0"/>
                        </a:spcAft>
                      </a:pPr>
                      <a:r>
                        <a:rPr lang="nl-NL" sz="1100">
                          <a:effectLst/>
                        </a:rPr>
                        <a:t>TGFB</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Contraction</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Symbol" panose="05050102010706020507" pitchFamily="18" charset="2"/>
                        <a:buChar char=""/>
                      </a:pPr>
                      <a:r>
                        <a:rPr lang="en-US" sz="1100">
                          <a:effectLst/>
                        </a:rPr>
                        <a:t>Released form platelets early upon activation</a:t>
                      </a:r>
                      <a:endParaRPr lang="nl-NL" sz="1100">
                        <a:effectLst/>
                      </a:endParaRPr>
                    </a:p>
                    <a:p>
                      <a:pPr marL="342900" lvl="0" indent="-342900">
                        <a:lnSpc>
                          <a:spcPct val="107000"/>
                        </a:lnSpc>
                        <a:spcAft>
                          <a:spcPts val="0"/>
                        </a:spcAft>
                        <a:buFont typeface="Symbol" panose="05050102010706020507" pitchFamily="18" charset="2"/>
                        <a:buChar char=""/>
                      </a:pPr>
                      <a:r>
                        <a:rPr lang="en-US" sz="1100">
                          <a:effectLst/>
                        </a:rPr>
                        <a:t>Macrophages</a:t>
                      </a:r>
                      <a:endParaRPr lang="nl-NL" sz="1100">
                        <a:effectLst/>
                      </a:endParaRPr>
                    </a:p>
                    <a:p>
                      <a:pPr marL="342900" lvl="0" indent="-342900">
                        <a:lnSpc>
                          <a:spcPct val="107000"/>
                        </a:lnSpc>
                        <a:spcAft>
                          <a:spcPts val="0"/>
                        </a:spcAft>
                        <a:buFont typeface="Symbol" panose="05050102010706020507" pitchFamily="18" charset="2"/>
                        <a:buChar char=""/>
                      </a:pPr>
                      <a:r>
                        <a:rPr lang="en-US" sz="1100">
                          <a:effectLst/>
                        </a:rPr>
                        <a:t>F</a:t>
                      </a:r>
                      <a:r>
                        <a:rPr lang="nl-NL" sz="1000">
                          <a:effectLst/>
                        </a:rPr>
                        <a:t>ibroblasts</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Symbol" panose="05050102010706020507" pitchFamily="18" charset="2"/>
                        <a:buChar char=""/>
                      </a:pPr>
                      <a:r>
                        <a:rPr lang="en-US" sz="1100" dirty="0">
                          <a:effectLst/>
                        </a:rPr>
                        <a:t>Chemotactic to neutrophils, macrophages and fibroblasts</a:t>
                      </a:r>
                      <a:endParaRPr lang="nl-NL" sz="1100" dirty="0">
                        <a:effectLst/>
                      </a:endParaRPr>
                    </a:p>
                    <a:p>
                      <a:pPr marL="342900" lvl="0" indent="-342900">
                        <a:lnSpc>
                          <a:spcPct val="107000"/>
                        </a:lnSpc>
                        <a:spcAft>
                          <a:spcPts val="0"/>
                        </a:spcAft>
                        <a:buFont typeface="Symbol" panose="05050102010706020507" pitchFamily="18" charset="2"/>
                        <a:buChar char=""/>
                      </a:pPr>
                      <a:r>
                        <a:rPr lang="en-US" sz="1100" dirty="0">
                          <a:effectLst/>
                        </a:rPr>
                        <a:t>Inhibit expression of TNF-α in neutrophils, macrophages and fibroblasts</a:t>
                      </a:r>
                      <a:endParaRPr lang="nl-NL" sz="1100" dirty="0">
                        <a:effectLst/>
                      </a:endParaRPr>
                    </a:p>
                    <a:p>
                      <a:pPr marL="342900" lvl="0" indent="-342900">
                        <a:lnSpc>
                          <a:spcPct val="107000"/>
                        </a:lnSpc>
                        <a:spcAft>
                          <a:spcPts val="0"/>
                        </a:spcAft>
                        <a:buFont typeface="Symbol" panose="05050102010706020507" pitchFamily="18" charset="2"/>
                        <a:buChar char=""/>
                      </a:pPr>
                      <a:r>
                        <a:rPr lang="en-US" sz="1100" dirty="0">
                          <a:effectLst/>
                        </a:rPr>
                        <a:t>Inhibit expression of IL-1β in macrophages (minimal effect)</a:t>
                      </a:r>
                      <a:endParaRPr lang="nl-NL" sz="1100" dirty="0">
                        <a:effectLst/>
                      </a:endParaRPr>
                    </a:p>
                    <a:p>
                      <a:pPr marL="342900" lvl="0" indent="-342900">
                        <a:lnSpc>
                          <a:spcPct val="107000"/>
                        </a:lnSpc>
                        <a:spcAft>
                          <a:spcPts val="0"/>
                        </a:spcAft>
                        <a:buFont typeface="Symbol" panose="05050102010706020507" pitchFamily="18" charset="2"/>
                        <a:buChar char=""/>
                      </a:pPr>
                      <a:r>
                        <a:rPr lang="en-US" sz="1100" dirty="0">
                          <a:effectLst/>
                        </a:rPr>
                        <a:t>Activate resting fibroblasts</a:t>
                      </a:r>
                      <a:endParaRPr lang="nl-NL" sz="1100" dirty="0">
                        <a:effectLst/>
                      </a:endParaRPr>
                    </a:p>
                    <a:p>
                      <a:pPr marL="342900" lvl="0" indent="-342900">
                        <a:lnSpc>
                          <a:spcPct val="107000"/>
                        </a:lnSpc>
                        <a:spcAft>
                          <a:spcPts val="0"/>
                        </a:spcAft>
                        <a:buFont typeface="Symbol" panose="05050102010706020507" pitchFamily="18" charset="2"/>
                        <a:buChar char=""/>
                      </a:pPr>
                      <a:r>
                        <a:rPr lang="en-US" sz="1100" dirty="0">
                          <a:effectLst/>
                        </a:rPr>
                        <a:t>Stimulates resting monocytes – upregulates inflammatory response</a:t>
                      </a:r>
                      <a:endParaRPr lang="nl-NL" sz="1100" dirty="0">
                        <a:effectLst/>
                      </a:endParaRPr>
                    </a:p>
                    <a:p>
                      <a:pPr marL="342900" lvl="0" indent="-342900">
                        <a:lnSpc>
                          <a:spcPct val="107000"/>
                        </a:lnSpc>
                        <a:spcAft>
                          <a:spcPts val="0"/>
                        </a:spcAft>
                        <a:buFont typeface="Symbol" panose="05050102010706020507" pitchFamily="18" charset="2"/>
                        <a:buChar char=""/>
                      </a:pPr>
                      <a:r>
                        <a:rPr lang="en-US" sz="1100" dirty="0">
                          <a:effectLst/>
                        </a:rPr>
                        <a:t>Mitogenic to fibroblasts (proliferation)</a:t>
                      </a:r>
                      <a:endParaRPr lang="nl-NL" sz="1100" dirty="0">
                        <a:effectLst/>
                      </a:endParaRPr>
                    </a:p>
                    <a:p>
                      <a:pPr marL="342900" lvl="0" indent="-342900">
                        <a:lnSpc>
                          <a:spcPct val="107000"/>
                        </a:lnSpc>
                        <a:spcAft>
                          <a:spcPts val="0"/>
                        </a:spcAft>
                        <a:buFont typeface="Symbol" panose="05050102010706020507" pitchFamily="18" charset="2"/>
                        <a:buChar char=""/>
                      </a:pPr>
                      <a:r>
                        <a:rPr lang="en-US" sz="1100" dirty="0">
                          <a:effectLst/>
                        </a:rPr>
                        <a:t>Stimulate collagen synthesis in fibroblasts</a:t>
                      </a:r>
                      <a:endParaRPr lang="nl-NL" sz="1100" dirty="0">
                        <a:effectLst/>
                      </a:endParaRPr>
                    </a:p>
                    <a:p>
                      <a:pPr marL="342900" lvl="0" indent="-342900">
                        <a:lnSpc>
                          <a:spcPct val="107000"/>
                        </a:lnSpc>
                        <a:spcAft>
                          <a:spcPts val="0"/>
                        </a:spcAft>
                        <a:buFont typeface="Symbol" panose="05050102010706020507" pitchFamily="18" charset="2"/>
                        <a:buChar char=""/>
                      </a:pPr>
                      <a:r>
                        <a:rPr lang="nl-NL" sz="1100" dirty="0">
                          <a:effectLst/>
                        </a:rPr>
                        <a:t>inhibits activated macrophages</a:t>
                      </a:r>
                    </a:p>
                    <a:p>
                      <a:pPr marL="342900" lvl="0" indent="-342900">
                        <a:lnSpc>
                          <a:spcPct val="107000"/>
                        </a:lnSpc>
                        <a:spcAft>
                          <a:spcPts val="0"/>
                        </a:spcAft>
                        <a:buFont typeface="Symbol" panose="05050102010706020507" pitchFamily="18" charset="2"/>
                        <a:buChar char=""/>
                      </a:pPr>
                      <a:r>
                        <a:rPr lang="en-US" sz="1100" dirty="0">
                          <a:effectLst/>
                        </a:rPr>
                        <a:t>fibroblast migration, maturation and ECM synthesis</a:t>
                      </a:r>
                      <a:endParaRPr lang="nl-NL" sz="1100" dirty="0">
                        <a:effectLst/>
                      </a:endParaRPr>
                    </a:p>
                    <a:p>
                      <a:pPr marL="457200">
                        <a:lnSpc>
                          <a:spcPct val="107000"/>
                        </a:lnSpc>
                        <a:spcAft>
                          <a:spcPts val="0"/>
                        </a:spcAft>
                      </a:pPr>
                      <a:r>
                        <a:rPr lang="en-US" sz="1050" dirty="0">
                          <a:effectLst/>
                        </a:rPr>
                        <a:t> </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1679205"/>
                  </a:ext>
                </a:extLst>
              </a:tr>
            </a:tbl>
          </a:graphicData>
        </a:graphic>
      </p:graphicFrame>
    </p:spTree>
    <p:extLst>
      <p:ext uri="{BB962C8B-B14F-4D97-AF65-F5344CB8AC3E}">
        <p14:creationId xmlns:p14="http://schemas.microsoft.com/office/powerpoint/2010/main" val="1254092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40E2A5B-52FB-4759-A9C2-4DA734949942}"/>
              </a:ext>
            </a:extLst>
          </p:cNvPr>
          <p:cNvGraphicFramePr>
            <a:graphicFrameLocks noGrp="1"/>
          </p:cNvGraphicFramePr>
          <p:nvPr>
            <p:extLst>
              <p:ext uri="{D42A27DB-BD31-4B8C-83A1-F6EECF244321}">
                <p14:modId xmlns:p14="http://schemas.microsoft.com/office/powerpoint/2010/main" val="3677553270"/>
              </p:ext>
            </p:extLst>
          </p:nvPr>
        </p:nvGraphicFramePr>
        <p:xfrm>
          <a:off x="441789" y="441789"/>
          <a:ext cx="10983074" cy="5681394"/>
        </p:xfrm>
        <a:graphic>
          <a:graphicData uri="http://schemas.openxmlformats.org/drawingml/2006/table">
            <a:tbl>
              <a:tblPr firstRow="1" firstCol="1" bandRow="1">
                <a:tableStyleId>{5C22544A-7EE6-4342-B048-85BDC9FD1C3A}</a:tableStyleId>
              </a:tblPr>
              <a:tblGrid>
                <a:gridCol w="1719572">
                  <a:extLst>
                    <a:ext uri="{9D8B030D-6E8A-4147-A177-3AD203B41FA5}">
                      <a16:colId xmlns:a16="http://schemas.microsoft.com/office/drawing/2014/main" val="1621880039"/>
                    </a:ext>
                  </a:extLst>
                </a:gridCol>
                <a:gridCol w="1400429">
                  <a:extLst>
                    <a:ext uri="{9D8B030D-6E8A-4147-A177-3AD203B41FA5}">
                      <a16:colId xmlns:a16="http://schemas.microsoft.com/office/drawing/2014/main" val="1446015965"/>
                    </a:ext>
                  </a:extLst>
                </a:gridCol>
                <a:gridCol w="3554643">
                  <a:extLst>
                    <a:ext uri="{9D8B030D-6E8A-4147-A177-3AD203B41FA5}">
                      <a16:colId xmlns:a16="http://schemas.microsoft.com/office/drawing/2014/main" val="2351919038"/>
                    </a:ext>
                  </a:extLst>
                </a:gridCol>
                <a:gridCol w="4308430">
                  <a:extLst>
                    <a:ext uri="{9D8B030D-6E8A-4147-A177-3AD203B41FA5}">
                      <a16:colId xmlns:a16="http://schemas.microsoft.com/office/drawing/2014/main" val="3116535135"/>
                    </a:ext>
                  </a:extLst>
                </a:gridCol>
              </a:tblGrid>
              <a:tr h="299706">
                <a:tc>
                  <a:txBody>
                    <a:bodyPr/>
                    <a:lstStyle/>
                    <a:p>
                      <a:pPr>
                        <a:spcAft>
                          <a:spcPts val="0"/>
                        </a:spcAft>
                      </a:pPr>
                      <a:r>
                        <a:rPr lang="en-US" sz="1050" kern="150">
                          <a:effectLst/>
                        </a:rPr>
                        <a:t>Pro-Inflammatory</a:t>
                      </a:r>
                      <a:endParaRPr lang="nl-NL" sz="1050" kern="150">
                        <a:effectLst/>
                      </a:endParaRPr>
                    </a:p>
                    <a:p>
                      <a:pPr>
                        <a:spcAft>
                          <a:spcPts val="0"/>
                        </a:spcAft>
                      </a:pPr>
                      <a:r>
                        <a:rPr lang="en-US" sz="1050" kern="150">
                          <a:effectLst/>
                        </a:rPr>
                        <a:t>cytokines</a:t>
                      </a:r>
                      <a:endParaRPr lang="nl-NL" sz="1050" kern="150">
                        <a:effectLst/>
                        <a:latin typeface="Liberation Serif"/>
                        <a:ea typeface="AR PL SungtiL GB"/>
                        <a:cs typeface="Lohit Devanagari"/>
                      </a:endParaRPr>
                    </a:p>
                  </a:txBody>
                  <a:tcPr marL="38623" marR="38623" marT="0" marB="0"/>
                </a:tc>
                <a:tc>
                  <a:txBody>
                    <a:bodyPr/>
                    <a:lstStyle/>
                    <a:p>
                      <a:pPr>
                        <a:lnSpc>
                          <a:spcPct val="107000"/>
                        </a:lnSpc>
                        <a:spcAft>
                          <a:spcPts val="0"/>
                        </a:spcAft>
                      </a:pPr>
                      <a:r>
                        <a:rPr lang="en-US" sz="1000">
                          <a:effectLst/>
                        </a:rPr>
                        <a:t> </a:t>
                      </a:r>
                      <a:endParaRPr lang="nl-NL" sz="1000">
                        <a:effectLst/>
                        <a:latin typeface="Calibri" panose="020F0502020204030204" pitchFamily="34" charset="0"/>
                        <a:ea typeface="Calibri" panose="020F0502020204030204" pitchFamily="34" charset="0"/>
                        <a:cs typeface="Times New Roman" panose="02020603050405020304" pitchFamily="18" charset="0"/>
                      </a:endParaRPr>
                    </a:p>
                  </a:txBody>
                  <a:tcPr marL="38623" marR="38623" marT="0" marB="0"/>
                </a:tc>
                <a:tc>
                  <a:txBody>
                    <a:bodyPr/>
                    <a:lstStyle/>
                    <a:p>
                      <a:pPr>
                        <a:lnSpc>
                          <a:spcPct val="107000"/>
                        </a:lnSpc>
                        <a:spcAft>
                          <a:spcPts val="0"/>
                        </a:spcAft>
                      </a:pPr>
                      <a:r>
                        <a:rPr lang="en-US" sz="1000">
                          <a:effectLst/>
                        </a:rPr>
                        <a:t> </a:t>
                      </a:r>
                      <a:endParaRPr lang="nl-NL" sz="1000">
                        <a:effectLst/>
                        <a:latin typeface="Calibri" panose="020F0502020204030204" pitchFamily="34" charset="0"/>
                        <a:ea typeface="Calibri" panose="020F0502020204030204" pitchFamily="34" charset="0"/>
                        <a:cs typeface="Times New Roman" panose="02020603050405020304" pitchFamily="18" charset="0"/>
                      </a:endParaRPr>
                    </a:p>
                  </a:txBody>
                  <a:tcPr marL="38623" marR="38623" marT="0" marB="0"/>
                </a:tc>
                <a:tc>
                  <a:txBody>
                    <a:bodyPr/>
                    <a:lstStyle/>
                    <a:p>
                      <a:pPr>
                        <a:lnSpc>
                          <a:spcPct val="107000"/>
                        </a:lnSpc>
                        <a:spcAft>
                          <a:spcPts val="0"/>
                        </a:spcAft>
                      </a:pPr>
                      <a:r>
                        <a:rPr lang="en-US" sz="1000">
                          <a:effectLst/>
                        </a:rPr>
                        <a:t> </a:t>
                      </a:r>
                      <a:endParaRPr lang="nl-NL" sz="1000">
                        <a:effectLst/>
                        <a:latin typeface="Calibri" panose="020F0502020204030204" pitchFamily="34" charset="0"/>
                        <a:ea typeface="Calibri" panose="020F0502020204030204" pitchFamily="34" charset="0"/>
                        <a:cs typeface="Times New Roman" panose="02020603050405020304" pitchFamily="18" charset="0"/>
                      </a:endParaRPr>
                    </a:p>
                  </a:txBody>
                  <a:tcPr marL="38623" marR="38623" marT="0" marB="0"/>
                </a:tc>
                <a:extLst>
                  <a:ext uri="{0D108BD9-81ED-4DB2-BD59-A6C34878D82A}">
                    <a16:rowId xmlns:a16="http://schemas.microsoft.com/office/drawing/2014/main" val="2655095349"/>
                  </a:ext>
                </a:extLst>
              </a:tr>
              <a:tr h="1412865">
                <a:tc>
                  <a:txBody>
                    <a:bodyPr/>
                    <a:lstStyle/>
                    <a:p>
                      <a:pPr>
                        <a:spcAft>
                          <a:spcPts val="0"/>
                        </a:spcAft>
                      </a:pPr>
                      <a:r>
                        <a:rPr lang="en-US" sz="1050" kern="150">
                          <a:effectLst/>
                        </a:rPr>
                        <a:t>INF- γ</a:t>
                      </a:r>
                      <a:endParaRPr lang="nl-NL" sz="1050" kern="150">
                        <a:effectLst/>
                      </a:endParaRPr>
                    </a:p>
                    <a:p>
                      <a:pPr>
                        <a:spcAft>
                          <a:spcPts val="0"/>
                        </a:spcAft>
                      </a:pPr>
                      <a:r>
                        <a:rPr lang="en-US" sz="1050" kern="150">
                          <a:effectLst/>
                        </a:rPr>
                        <a:t> </a:t>
                      </a:r>
                      <a:endParaRPr lang="nl-NL" sz="1050" kern="150">
                        <a:effectLst/>
                      </a:endParaRPr>
                    </a:p>
                    <a:p>
                      <a:pPr>
                        <a:lnSpc>
                          <a:spcPct val="107000"/>
                        </a:lnSpc>
                        <a:spcAft>
                          <a:spcPts val="0"/>
                        </a:spcAft>
                      </a:pPr>
                      <a:r>
                        <a:rPr lang="en-US" sz="1000">
                          <a:effectLst/>
                        </a:rPr>
                        <a:t> </a:t>
                      </a:r>
                      <a:endParaRPr lang="nl-NL" sz="1000">
                        <a:effectLst/>
                        <a:latin typeface="Calibri" panose="020F0502020204030204" pitchFamily="34" charset="0"/>
                        <a:ea typeface="Calibri" panose="020F0502020204030204" pitchFamily="34" charset="0"/>
                        <a:cs typeface="Times New Roman" panose="02020603050405020304" pitchFamily="18" charset="0"/>
                      </a:endParaRPr>
                    </a:p>
                  </a:txBody>
                  <a:tcPr marL="38623" marR="38623" marT="0" marB="0"/>
                </a:tc>
                <a:tc>
                  <a:txBody>
                    <a:bodyPr/>
                    <a:lstStyle/>
                    <a:p>
                      <a:pPr>
                        <a:lnSpc>
                          <a:spcPct val="107000"/>
                        </a:lnSpc>
                        <a:spcAft>
                          <a:spcPts val="0"/>
                        </a:spcAft>
                      </a:pPr>
                      <a:r>
                        <a:rPr lang="en-US" sz="1000">
                          <a:effectLst/>
                        </a:rPr>
                        <a:t>Inflammation/ Remodeling</a:t>
                      </a:r>
                      <a:endParaRPr lang="nl-NL" sz="1000">
                        <a:effectLst/>
                        <a:latin typeface="Calibri" panose="020F0502020204030204" pitchFamily="34" charset="0"/>
                        <a:ea typeface="Calibri" panose="020F0502020204030204" pitchFamily="34" charset="0"/>
                        <a:cs typeface="Times New Roman" panose="02020603050405020304" pitchFamily="18" charset="0"/>
                      </a:endParaRPr>
                    </a:p>
                  </a:txBody>
                  <a:tcPr marL="38623" marR="38623" marT="0" marB="0"/>
                </a:tc>
                <a:tc>
                  <a:txBody>
                    <a:bodyPr/>
                    <a:lstStyle/>
                    <a:p>
                      <a:pPr marL="342900" lvl="0" indent="-342900">
                        <a:lnSpc>
                          <a:spcPct val="107000"/>
                        </a:lnSpc>
                        <a:spcAft>
                          <a:spcPts val="0"/>
                        </a:spcAft>
                        <a:buFont typeface="Symbol" panose="05050102010706020507" pitchFamily="18" charset="2"/>
                        <a:buChar char=""/>
                      </a:pPr>
                      <a:r>
                        <a:rPr lang="en-US" sz="1000">
                          <a:effectLst/>
                        </a:rPr>
                        <a:t>Predominantly by natural killer (NK) and natural killer T (NKT) cells</a:t>
                      </a:r>
                      <a:endParaRPr lang="nl-NL" sz="1000">
                        <a:effectLst/>
                      </a:endParaRPr>
                    </a:p>
                    <a:p>
                      <a:pPr marL="342900" lvl="0" indent="-342900">
                        <a:lnSpc>
                          <a:spcPct val="107000"/>
                        </a:lnSpc>
                        <a:spcAft>
                          <a:spcPts val="0"/>
                        </a:spcAft>
                        <a:buFont typeface="Symbol" panose="05050102010706020507" pitchFamily="18" charset="2"/>
                        <a:buChar char=""/>
                      </a:pPr>
                      <a:r>
                        <a:rPr lang="en-US" sz="1000">
                          <a:effectLst/>
                        </a:rPr>
                        <a:t>T helper cells (specifically, Th1 cells), cytotoxic T cells (TC cells), macrophages, mucosal epithelial cells </a:t>
                      </a:r>
                      <a:endParaRPr lang="nl-NL" sz="1000">
                        <a:effectLst/>
                        <a:latin typeface="Calibri" panose="020F0502020204030204" pitchFamily="34" charset="0"/>
                        <a:ea typeface="Calibri" panose="020F0502020204030204" pitchFamily="34" charset="0"/>
                        <a:cs typeface="Times New Roman" panose="02020603050405020304" pitchFamily="18" charset="0"/>
                      </a:endParaRPr>
                    </a:p>
                  </a:txBody>
                  <a:tcPr marL="38623" marR="38623" marT="0" marB="0"/>
                </a:tc>
                <a:tc>
                  <a:txBody>
                    <a:bodyPr/>
                    <a:lstStyle/>
                    <a:p>
                      <a:pPr marL="342900" lvl="0" indent="-342900">
                        <a:lnSpc>
                          <a:spcPct val="107000"/>
                        </a:lnSpc>
                        <a:spcAft>
                          <a:spcPts val="0"/>
                        </a:spcAft>
                        <a:buFont typeface="Symbol" panose="05050102010706020507" pitchFamily="18" charset="2"/>
                        <a:buChar char=""/>
                      </a:pPr>
                      <a:r>
                        <a:rPr lang="en-US" sz="1000">
                          <a:effectLst/>
                        </a:rPr>
                        <a:t>Its predominant effects include resident macrophage and neutrophil activation in order to increase cytotoxicity, and an intensification of the local inflammatory response by increasing IL-1β, NO, and TNF-α production in macrophages.</a:t>
                      </a:r>
                      <a:endParaRPr lang="nl-NL" sz="1000">
                        <a:effectLst/>
                      </a:endParaRPr>
                    </a:p>
                    <a:p>
                      <a:pPr marL="342900" lvl="0" indent="-342900">
                        <a:lnSpc>
                          <a:spcPct val="107000"/>
                        </a:lnSpc>
                        <a:spcAft>
                          <a:spcPts val="0"/>
                        </a:spcAft>
                        <a:buFont typeface="Symbol" panose="05050102010706020507" pitchFamily="18" charset="2"/>
                        <a:buChar char=""/>
                      </a:pPr>
                      <a:r>
                        <a:rPr lang="en-US" sz="1000">
                          <a:effectLst/>
                        </a:rPr>
                        <a:t>IFN-γ furthermore plays an important role in the remodeling of wound tissues; where overproduction of this factor locally can decrease wound contraction and collagen synthesis (reduces the number of myofibroblasts)</a:t>
                      </a:r>
                      <a:endParaRPr lang="nl-NL" sz="1000">
                        <a:effectLst/>
                        <a:latin typeface="Calibri" panose="020F0502020204030204" pitchFamily="34" charset="0"/>
                        <a:ea typeface="Calibri" panose="020F0502020204030204" pitchFamily="34" charset="0"/>
                        <a:cs typeface="Times New Roman" panose="02020603050405020304" pitchFamily="18" charset="0"/>
                      </a:endParaRPr>
                    </a:p>
                  </a:txBody>
                  <a:tcPr marL="38623" marR="38623" marT="0" marB="0"/>
                </a:tc>
                <a:extLst>
                  <a:ext uri="{0D108BD9-81ED-4DB2-BD59-A6C34878D82A}">
                    <a16:rowId xmlns:a16="http://schemas.microsoft.com/office/drawing/2014/main" val="1555191749"/>
                  </a:ext>
                </a:extLst>
              </a:tr>
              <a:tr h="987122">
                <a:tc>
                  <a:txBody>
                    <a:bodyPr/>
                    <a:lstStyle/>
                    <a:p>
                      <a:pPr>
                        <a:spcAft>
                          <a:spcPts val="0"/>
                        </a:spcAft>
                      </a:pPr>
                      <a:r>
                        <a:rPr lang="en-US" sz="1050" kern="150">
                          <a:effectLst/>
                        </a:rPr>
                        <a:t>TNFa </a:t>
                      </a:r>
                      <a:endParaRPr lang="nl-NL" sz="1050" kern="150">
                        <a:effectLst/>
                        <a:latin typeface="Liberation Serif"/>
                        <a:ea typeface="AR PL SungtiL GB"/>
                        <a:cs typeface="Lohit Devanagari"/>
                      </a:endParaRPr>
                    </a:p>
                  </a:txBody>
                  <a:tcPr marL="38623" marR="38623" marT="0" marB="0"/>
                </a:tc>
                <a:tc>
                  <a:txBody>
                    <a:bodyPr/>
                    <a:lstStyle/>
                    <a:p>
                      <a:pPr>
                        <a:lnSpc>
                          <a:spcPct val="107000"/>
                        </a:lnSpc>
                        <a:spcAft>
                          <a:spcPts val="0"/>
                        </a:spcAft>
                      </a:pPr>
                      <a:r>
                        <a:rPr lang="en-US" sz="1000">
                          <a:effectLst/>
                        </a:rPr>
                        <a:t>Inflammation</a:t>
                      </a:r>
                      <a:endParaRPr lang="nl-NL" sz="1000">
                        <a:effectLst/>
                        <a:latin typeface="Calibri" panose="020F0502020204030204" pitchFamily="34" charset="0"/>
                        <a:ea typeface="Calibri" panose="020F0502020204030204" pitchFamily="34" charset="0"/>
                        <a:cs typeface="Times New Roman" panose="02020603050405020304" pitchFamily="18" charset="0"/>
                      </a:endParaRPr>
                    </a:p>
                  </a:txBody>
                  <a:tcPr marL="38623" marR="38623" marT="0" marB="0"/>
                </a:tc>
                <a:tc>
                  <a:txBody>
                    <a:bodyPr/>
                    <a:lstStyle/>
                    <a:p>
                      <a:pPr marL="342900" lvl="0" indent="-342900">
                        <a:lnSpc>
                          <a:spcPct val="107000"/>
                        </a:lnSpc>
                        <a:spcAft>
                          <a:spcPts val="0"/>
                        </a:spcAft>
                        <a:buFont typeface="Symbol" panose="05050102010706020507" pitchFamily="18" charset="2"/>
                        <a:buChar char=""/>
                      </a:pPr>
                      <a:r>
                        <a:rPr lang="en-US" sz="1000">
                          <a:effectLst/>
                        </a:rPr>
                        <a:t>Neutrophils</a:t>
                      </a:r>
                      <a:endParaRPr lang="nl-NL" sz="1000">
                        <a:effectLst/>
                      </a:endParaRPr>
                    </a:p>
                    <a:p>
                      <a:pPr marL="342900" lvl="0" indent="-342900">
                        <a:lnSpc>
                          <a:spcPct val="107000"/>
                        </a:lnSpc>
                        <a:spcAft>
                          <a:spcPts val="0"/>
                        </a:spcAft>
                        <a:buFont typeface="Symbol" panose="05050102010706020507" pitchFamily="18" charset="2"/>
                        <a:buChar char=""/>
                      </a:pPr>
                      <a:r>
                        <a:rPr lang="en-US" sz="1000">
                          <a:effectLst/>
                        </a:rPr>
                        <a:t>Monocytes</a:t>
                      </a:r>
                      <a:endParaRPr lang="nl-NL" sz="1000">
                        <a:effectLst/>
                      </a:endParaRPr>
                    </a:p>
                    <a:p>
                      <a:pPr marL="342900" lvl="0" indent="-342900">
                        <a:lnSpc>
                          <a:spcPct val="107000"/>
                        </a:lnSpc>
                        <a:spcAft>
                          <a:spcPts val="0"/>
                        </a:spcAft>
                        <a:buFont typeface="Symbol" panose="05050102010706020507" pitchFamily="18" charset="2"/>
                        <a:buChar char=""/>
                      </a:pPr>
                      <a:r>
                        <a:rPr lang="en-US" sz="1000">
                          <a:effectLst/>
                        </a:rPr>
                        <a:t>Fibroblasts</a:t>
                      </a:r>
                      <a:endParaRPr lang="nl-NL" sz="1000">
                        <a:effectLst/>
                        <a:latin typeface="Calibri" panose="020F0502020204030204" pitchFamily="34" charset="0"/>
                        <a:ea typeface="Calibri" panose="020F0502020204030204" pitchFamily="34" charset="0"/>
                        <a:cs typeface="Times New Roman" panose="02020603050405020304" pitchFamily="18" charset="0"/>
                      </a:endParaRPr>
                    </a:p>
                  </a:txBody>
                  <a:tcPr marL="38623" marR="38623" marT="0" marB="0"/>
                </a:tc>
                <a:tc>
                  <a:txBody>
                    <a:bodyPr/>
                    <a:lstStyle/>
                    <a:p>
                      <a:pPr marL="342900" lvl="0" indent="-342900">
                        <a:lnSpc>
                          <a:spcPct val="107000"/>
                        </a:lnSpc>
                        <a:spcAft>
                          <a:spcPts val="0"/>
                        </a:spcAft>
                        <a:buFont typeface="Symbol" panose="05050102010706020507" pitchFamily="18" charset="2"/>
                        <a:buChar char=""/>
                      </a:pPr>
                      <a:r>
                        <a:rPr lang="en-US" sz="1000">
                          <a:effectLst/>
                        </a:rPr>
                        <a:t>Chemotactic to neutrophils and macrophages</a:t>
                      </a:r>
                      <a:endParaRPr lang="nl-NL" sz="1000">
                        <a:effectLst/>
                      </a:endParaRPr>
                    </a:p>
                    <a:p>
                      <a:pPr marL="342900" lvl="0" indent="-342900">
                        <a:lnSpc>
                          <a:spcPct val="107000"/>
                        </a:lnSpc>
                        <a:spcAft>
                          <a:spcPts val="0"/>
                        </a:spcAft>
                        <a:buFont typeface="Symbol" panose="05050102010706020507" pitchFamily="18" charset="2"/>
                        <a:buChar char=""/>
                      </a:pPr>
                      <a:r>
                        <a:rPr lang="en-US" sz="1000">
                          <a:effectLst/>
                        </a:rPr>
                        <a:t>Activate macrophages</a:t>
                      </a:r>
                      <a:endParaRPr lang="nl-NL" sz="1000">
                        <a:effectLst/>
                      </a:endParaRPr>
                    </a:p>
                    <a:p>
                      <a:pPr marL="342900" lvl="0" indent="-342900">
                        <a:lnSpc>
                          <a:spcPct val="107000"/>
                        </a:lnSpc>
                        <a:spcAft>
                          <a:spcPts val="0"/>
                        </a:spcAft>
                        <a:buFont typeface="Symbol" panose="05050102010706020507" pitchFamily="18" charset="2"/>
                        <a:buChar char=""/>
                      </a:pPr>
                      <a:r>
                        <a:rPr lang="en-US" sz="1000">
                          <a:effectLst/>
                        </a:rPr>
                        <a:t>Stimulate expressions of TNF-α, IL-1β, IL-6 and IL-8 in macrophages</a:t>
                      </a:r>
                      <a:endParaRPr lang="nl-NL" sz="1000">
                        <a:effectLst/>
                      </a:endParaRPr>
                    </a:p>
                    <a:p>
                      <a:pPr marL="342900" lvl="0" indent="-342900">
                        <a:lnSpc>
                          <a:spcPct val="107000"/>
                        </a:lnSpc>
                        <a:spcAft>
                          <a:spcPts val="0"/>
                        </a:spcAft>
                        <a:buFont typeface="Symbol" panose="05050102010706020507" pitchFamily="18" charset="2"/>
                        <a:buChar char=""/>
                      </a:pPr>
                      <a:r>
                        <a:rPr lang="en-US" sz="1000">
                          <a:effectLst/>
                        </a:rPr>
                        <a:t>Mitogenic to fibroblasts (proliferation)</a:t>
                      </a:r>
                      <a:endParaRPr lang="nl-NL" sz="1000">
                        <a:effectLst/>
                      </a:endParaRPr>
                    </a:p>
                    <a:p>
                      <a:pPr marL="342900" lvl="0" indent="-342900">
                        <a:lnSpc>
                          <a:spcPct val="107000"/>
                        </a:lnSpc>
                        <a:spcAft>
                          <a:spcPts val="0"/>
                        </a:spcAft>
                        <a:buFont typeface="Symbol" panose="05050102010706020507" pitchFamily="18" charset="2"/>
                        <a:buChar char=""/>
                      </a:pPr>
                      <a:r>
                        <a:rPr lang="en-US" sz="1000">
                          <a:effectLst/>
                        </a:rPr>
                        <a:t>Stimulate expression of IL-6 in fibroblasts</a:t>
                      </a:r>
                      <a:endParaRPr lang="nl-NL" sz="1000">
                        <a:effectLst/>
                      </a:endParaRPr>
                    </a:p>
                    <a:p>
                      <a:pPr marL="342900" lvl="0" indent="-342900">
                        <a:lnSpc>
                          <a:spcPct val="107000"/>
                        </a:lnSpc>
                        <a:spcAft>
                          <a:spcPts val="0"/>
                        </a:spcAft>
                        <a:buFont typeface="Symbol" panose="05050102010706020507" pitchFamily="18" charset="2"/>
                        <a:buChar char=""/>
                      </a:pPr>
                      <a:r>
                        <a:rPr lang="en-US" sz="1000">
                          <a:effectLst/>
                        </a:rPr>
                        <a:t>Stimulate expression of MMP-8 in neutrophils</a:t>
                      </a:r>
                      <a:endParaRPr lang="nl-NL" sz="1000">
                        <a:effectLst/>
                        <a:latin typeface="Calibri" panose="020F0502020204030204" pitchFamily="34" charset="0"/>
                        <a:ea typeface="Calibri" panose="020F0502020204030204" pitchFamily="34" charset="0"/>
                        <a:cs typeface="Times New Roman" panose="02020603050405020304" pitchFamily="18" charset="0"/>
                      </a:endParaRPr>
                    </a:p>
                  </a:txBody>
                  <a:tcPr marL="38623" marR="38623" marT="0" marB="0"/>
                </a:tc>
                <a:extLst>
                  <a:ext uri="{0D108BD9-81ED-4DB2-BD59-A6C34878D82A}">
                    <a16:rowId xmlns:a16="http://schemas.microsoft.com/office/drawing/2014/main" val="1789366526"/>
                  </a:ext>
                </a:extLst>
              </a:tr>
              <a:tr h="845208">
                <a:tc>
                  <a:txBody>
                    <a:bodyPr/>
                    <a:lstStyle/>
                    <a:p>
                      <a:pPr>
                        <a:spcAft>
                          <a:spcPts val="0"/>
                        </a:spcAft>
                      </a:pPr>
                      <a:r>
                        <a:rPr lang="en-US" sz="1050" kern="150">
                          <a:effectLst/>
                        </a:rPr>
                        <a:t>IL-1β</a:t>
                      </a:r>
                      <a:endParaRPr lang="nl-NL" sz="1050" kern="150">
                        <a:effectLst/>
                        <a:latin typeface="Liberation Serif"/>
                        <a:ea typeface="AR PL SungtiL GB"/>
                        <a:cs typeface="Lohit Devanagari"/>
                      </a:endParaRPr>
                    </a:p>
                  </a:txBody>
                  <a:tcPr marL="38623" marR="38623" marT="0" marB="0"/>
                </a:tc>
                <a:tc>
                  <a:txBody>
                    <a:bodyPr/>
                    <a:lstStyle/>
                    <a:p>
                      <a:pPr>
                        <a:lnSpc>
                          <a:spcPct val="107000"/>
                        </a:lnSpc>
                        <a:spcAft>
                          <a:spcPts val="0"/>
                        </a:spcAft>
                      </a:pPr>
                      <a:r>
                        <a:rPr lang="en-US" sz="1000">
                          <a:effectLst/>
                        </a:rPr>
                        <a:t>Inflammation</a:t>
                      </a:r>
                      <a:endParaRPr lang="nl-NL" sz="1000">
                        <a:effectLst/>
                        <a:latin typeface="Calibri" panose="020F0502020204030204" pitchFamily="34" charset="0"/>
                        <a:ea typeface="Calibri" panose="020F0502020204030204" pitchFamily="34" charset="0"/>
                        <a:cs typeface="Times New Roman" panose="02020603050405020304" pitchFamily="18" charset="0"/>
                      </a:endParaRPr>
                    </a:p>
                  </a:txBody>
                  <a:tcPr marL="38623" marR="38623" marT="0" marB="0"/>
                </a:tc>
                <a:tc>
                  <a:txBody>
                    <a:bodyPr/>
                    <a:lstStyle/>
                    <a:p>
                      <a:pPr marL="342900" lvl="0" indent="-342900">
                        <a:lnSpc>
                          <a:spcPct val="107000"/>
                        </a:lnSpc>
                        <a:spcAft>
                          <a:spcPts val="0"/>
                        </a:spcAft>
                        <a:buFont typeface="Symbol" panose="05050102010706020507" pitchFamily="18" charset="2"/>
                        <a:buChar char=""/>
                      </a:pPr>
                      <a:r>
                        <a:rPr lang="en-US" sz="1000">
                          <a:effectLst/>
                        </a:rPr>
                        <a:t>Platelets</a:t>
                      </a:r>
                      <a:endParaRPr lang="nl-NL" sz="1000">
                        <a:effectLst/>
                      </a:endParaRPr>
                    </a:p>
                    <a:p>
                      <a:pPr marL="342900" lvl="0" indent="-342900">
                        <a:lnSpc>
                          <a:spcPct val="107000"/>
                        </a:lnSpc>
                        <a:spcAft>
                          <a:spcPts val="0"/>
                        </a:spcAft>
                        <a:buFont typeface="Symbol" panose="05050102010706020507" pitchFamily="18" charset="2"/>
                        <a:buChar char=""/>
                      </a:pPr>
                      <a:r>
                        <a:rPr lang="en-US" sz="1000">
                          <a:effectLst/>
                        </a:rPr>
                        <a:t>Macrophages</a:t>
                      </a:r>
                      <a:endParaRPr lang="nl-NL" sz="1000">
                        <a:effectLst/>
                      </a:endParaRPr>
                    </a:p>
                    <a:p>
                      <a:pPr marL="342900" lvl="0" indent="-342900">
                        <a:lnSpc>
                          <a:spcPct val="107000"/>
                        </a:lnSpc>
                        <a:spcAft>
                          <a:spcPts val="0"/>
                        </a:spcAft>
                        <a:buFont typeface="Symbol" panose="05050102010706020507" pitchFamily="18" charset="2"/>
                        <a:buChar char=""/>
                      </a:pPr>
                      <a:r>
                        <a:rPr lang="en-US" sz="1000">
                          <a:effectLst/>
                        </a:rPr>
                        <a:t>Neutrophils</a:t>
                      </a:r>
                      <a:endParaRPr lang="nl-NL" sz="1000">
                        <a:effectLst/>
                        <a:latin typeface="Calibri" panose="020F0502020204030204" pitchFamily="34" charset="0"/>
                        <a:ea typeface="Calibri" panose="020F0502020204030204" pitchFamily="34" charset="0"/>
                        <a:cs typeface="Times New Roman" panose="02020603050405020304" pitchFamily="18" charset="0"/>
                      </a:endParaRPr>
                    </a:p>
                  </a:txBody>
                  <a:tcPr marL="38623" marR="38623" marT="0" marB="0"/>
                </a:tc>
                <a:tc>
                  <a:txBody>
                    <a:bodyPr/>
                    <a:lstStyle/>
                    <a:p>
                      <a:pPr marL="342900" lvl="0" indent="-342900">
                        <a:lnSpc>
                          <a:spcPct val="107000"/>
                        </a:lnSpc>
                        <a:spcAft>
                          <a:spcPts val="0"/>
                        </a:spcAft>
                        <a:buFont typeface="Symbol" panose="05050102010706020507" pitchFamily="18" charset="2"/>
                        <a:buChar char=""/>
                      </a:pPr>
                      <a:r>
                        <a:rPr lang="en-US" sz="1000">
                          <a:effectLst/>
                        </a:rPr>
                        <a:t>Chemotactic to neutrophils and macrophages</a:t>
                      </a:r>
                      <a:endParaRPr lang="nl-NL" sz="1000">
                        <a:effectLst/>
                      </a:endParaRPr>
                    </a:p>
                    <a:p>
                      <a:pPr marL="342900" lvl="0" indent="-342900">
                        <a:lnSpc>
                          <a:spcPct val="107000"/>
                        </a:lnSpc>
                        <a:spcAft>
                          <a:spcPts val="0"/>
                        </a:spcAft>
                        <a:buFont typeface="Symbol" panose="05050102010706020507" pitchFamily="18" charset="2"/>
                        <a:buChar char=""/>
                      </a:pPr>
                      <a:r>
                        <a:rPr lang="en-US" sz="1000">
                          <a:effectLst/>
                        </a:rPr>
                        <a:t>Activate macrophages</a:t>
                      </a:r>
                      <a:endParaRPr lang="nl-NL" sz="1000">
                        <a:effectLst/>
                      </a:endParaRPr>
                    </a:p>
                    <a:p>
                      <a:pPr marL="342900" lvl="0" indent="-342900">
                        <a:lnSpc>
                          <a:spcPct val="107000"/>
                        </a:lnSpc>
                        <a:spcAft>
                          <a:spcPts val="0"/>
                        </a:spcAft>
                        <a:buFont typeface="Symbol" panose="05050102010706020507" pitchFamily="18" charset="2"/>
                        <a:buChar char=""/>
                      </a:pPr>
                      <a:r>
                        <a:rPr lang="en-US" sz="1000">
                          <a:effectLst/>
                        </a:rPr>
                        <a:t>Stimulate expressions of TNF-α, IL-1β, IL-6 and IL-8 in macrophages</a:t>
                      </a:r>
                      <a:endParaRPr lang="nl-NL" sz="1000">
                        <a:effectLst/>
                      </a:endParaRPr>
                    </a:p>
                    <a:p>
                      <a:pPr marL="342900" lvl="0" indent="-342900">
                        <a:lnSpc>
                          <a:spcPct val="107000"/>
                        </a:lnSpc>
                        <a:spcAft>
                          <a:spcPts val="0"/>
                        </a:spcAft>
                        <a:buFont typeface="Symbol" panose="05050102010706020507" pitchFamily="18" charset="2"/>
                        <a:buChar char=""/>
                      </a:pPr>
                      <a:r>
                        <a:rPr lang="en-US" sz="1000">
                          <a:effectLst/>
                        </a:rPr>
                        <a:t>Mitogenic to fibroblasts (proliferation)</a:t>
                      </a:r>
                      <a:endParaRPr lang="nl-NL" sz="1000">
                        <a:effectLst/>
                      </a:endParaRPr>
                    </a:p>
                    <a:p>
                      <a:pPr marL="342900" lvl="0" indent="-342900">
                        <a:lnSpc>
                          <a:spcPct val="107000"/>
                        </a:lnSpc>
                        <a:spcAft>
                          <a:spcPts val="0"/>
                        </a:spcAft>
                        <a:buFont typeface="Symbol" panose="05050102010706020507" pitchFamily="18" charset="2"/>
                        <a:buChar char=""/>
                      </a:pPr>
                      <a:r>
                        <a:rPr lang="en-US" sz="1000">
                          <a:effectLst/>
                        </a:rPr>
                        <a:t>Inhibit collagen synthesis in fibroblasts</a:t>
                      </a:r>
                      <a:endParaRPr lang="nl-NL" sz="1000">
                        <a:effectLst/>
                        <a:latin typeface="Calibri" panose="020F0502020204030204" pitchFamily="34" charset="0"/>
                        <a:ea typeface="Calibri" panose="020F0502020204030204" pitchFamily="34" charset="0"/>
                        <a:cs typeface="Times New Roman" panose="02020603050405020304" pitchFamily="18" charset="0"/>
                      </a:endParaRPr>
                    </a:p>
                  </a:txBody>
                  <a:tcPr marL="38623" marR="38623" marT="0" marB="0"/>
                </a:tc>
                <a:extLst>
                  <a:ext uri="{0D108BD9-81ED-4DB2-BD59-A6C34878D82A}">
                    <a16:rowId xmlns:a16="http://schemas.microsoft.com/office/drawing/2014/main" val="3761476317"/>
                  </a:ext>
                </a:extLst>
              </a:tr>
              <a:tr h="1129037">
                <a:tc>
                  <a:txBody>
                    <a:bodyPr/>
                    <a:lstStyle/>
                    <a:p>
                      <a:pPr>
                        <a:spcAft>
                          <a:spcPts val="0"/>
                        </a:spcAft>
                      </a:pPr>
                      <a:r>
                        <a:rPr lang="en-US" sz="1050" kern="150">
                          <a:effectLst/>
                        </a:rPr>
                        <a:t>IL-6</a:t>
                      </a:r>
                      <a:endParaRPr lang="nl-NL" sz="1050" kern="150">
                        <a:effectLst/>
                        <a:latin typeface="Liberation Serif"/>
                        <a:ea typeface="AR PL SungtiL GB"/>
                        <a:cs typeface="Lohit Devanagari"/>
                      </a:endParaRPr>
                    </a:p>
                  </a:txBody>
                  <a:tcPr marL="38623" marR="38623" marT="0" marB="0"/>
                </a:tc>
                <a:tc>
                  <a:txBody>
                    <a:bodyPr/>
                    <a:lstStyle/>
                    <a:p>
                      <a:pPr>
                        <a:lnSpc>
                          <a:spcPct val="107000"/>
                        </a:lnSpc>
                        <a:spcAft>
                          <a:spcPts val="0"/>
                        </a:spcAft>
                      </a:pPr>
                      <a:r>
                        <a:rPr lang="en-US" sz="1000">
                          <a:effectLst/>
                        </a:rPr>
                        <a:t>Inflammation</a:t>
                      </a:r>
                      <a:endParaRPr lang="nl-NL" sz="1000">
                        <a:effectLst/>
                        <a:latin typeface="Calibri" panose="020F0502020204030204" pitchFamily="34" charset="0"/>
                        <a:ea typeface="Calibri" panose="020F0502020204030204" pitchFamily="34" charset="0"/>
                        <a:cs typeface="Times New Roman" panose="02020603050405020304" pitchFamily="18" charset="0"/>
                      </a:endParaRPr>
                    </a:p>
                  </a:txBody>
                  <a:tcPr marL="38623" marR="38623" marT="0" marB="0"/>
                </a:tc>
                <a:tc>
                  <a:txBody>
                    <a:bodyPr/>
                    <a:lstStyle/>
                    <a:p>
                      <a:pPr marL="342900" lvl="0" indent="-342900">
                        <a:lnSpc>
                          <a:spcPct val="107000"/>
                        </a:lnSpc>
                        <a:spcAft>
                          <a:spcPts val="0"/>
                        </a:spcAft>
                        <a:buFont typeface="Symbol" panose="05050102010706020507" pitchFamily="18" charset="2"/>
                        <a:buChar char=""/>
                      </a:pPr>
                      <a:r>
                        <a:rPr lang="en-US" sz="1000">
                          <a:effectLst/>
                        </a:rPr>
                        <a:t>Macrophages</a:t>
                      </a:r>
                      <a:endParaRPr lang="nl-NL" sz="1000">
                        <a:effectLst/>
                      </a:endParaRPr>
                    </a:p>
                    <a:p>
                      <a:pPr marL="342900" lvl="0" indent="-342900">
                        <a:lnSpc>
                          <a:spcPct val="107000"/>
                        </a:lnSpc>
                        <a:spcAft>
                          <a:spcPts val="0"/>
                        </a:spcAft>
                        <a:buFont typeface="Symbol" panose="05050102010706020507" pitchFamily="18" charset="2"/>
                        <a:buChar char=""/>
                      </a:pPr>
                      <a:r>
                        <a:rPr lang="en-US" sz="1000">
                          <a:effectLst/>
                        </a:rPr>
                        <a:t>Fibroblasts</a:t>
                      </a:r>
                      <a:endParaRPr lang="nl-NL" sz="1000">
                        <a:effectLst/>
                      </a:endParaRPr>
                    </a:p>
                    <a:p>
                      <a:pPr marL="228600">
                        <a:lnSpc>
                          <a:spcPct val="107000"/>
                        </a:lnSpc>
                        <a:spcAft>
                          <a:spcPts val="0"/>
                        </a:spcAft>
                      </a:pPr>
                      <a:r>
                        <a:rPr lang="en-US" sz="1000">
                          <a:effectLst/>
                        </a:rPr>
                        <a:t> </a:t>
                      </a:r>
                      <a:endParaRPr lang="nl-NL" sz="1000">
                        <a:effectLst/>
                        <a:latin typeface="Calibri" panose="020F0502020204030204" pitchFamily="34" charset="0"/>
                        <a:ea typeface="Calibri" panose="020F0502020204030204" pitchFamily="34" charset="0"/>
                        <a:cs typeface="Times New Roman" panose="02020603050405020304" pitchFamily="18" charset="0"/>
                      </a:endParaRPr>
                    </a:p>
                  </a:txBody>
                  <a:tcPr marL="38623" marR="38623" marT="0" marB="0"/>
                </a:tc>
                <a:tc>
                  <a:txBody>
                    <a:bodyPr/>
                    <a:lstStyle/>
                    <a:p>
                      <a:pPr marL="342900" lvl="0" indent="-342900">
                        <a:lnSpc>
                          <a:spcPct val="107000"/>
                        </a:lnSpc>
                        <a:spcAft>
                          <a:spcPts val="0"/>
                        </a:spcAft>
                        <a:buFont typeface="Symbol" panose="05050102010706020507" pitchFamily="18" charset="2"/>
                        <a:buChar char=""/>
                      </a:pPr>
                      <a:r>
                        <a:rPr lang="en-US" sz="1000">
                          <a:effectLst/>
                        </a:rPr>
                        <a:t>Chemotactic to neutrophils</a:t>
                      </a:r>
                      <a:endParaRPr lang="nl-NL" sz="1000">
                        <a:effectLst/>
                      </a:endParaRPr>
                    </a:p>
                    <a:p>
                      <a:pPr marL="342900" lvl="0" indent="-342900">
                        <a:lnSpc>
                          <a:spcPct val="107000"/>
                        </a:lnSpc>
                        <a:spcAft>
                          <a:spcPts val="0"/>
                        </a:spcAft>
                        <a:buFont typeface="Symbol" panose="05050102010706020507" pitchFamily="18" charset="2"/>
                        <a:buChar char=""/>
                      </a:pPr>
                      <a:r>
                        <a:rPr lang="en-US" sz="1000">
                          <a:effectLst/>
                        </a:rPr>
                        <a:t>Stimulate collagen synthesis in fibroblasts</a:t>
                      </a:r>
                      <a:endParaRPr lang="nl-NL" sz="1000">
                        <a:effectLst/>
                      </a:endParaRPr>
                    </a:p>
                    <a:p>
                      <a:pPr marL="342900" lvl="0" indent="-342900">
                        <a:lnSpc>
                          <a:spcPct val="107000"/>
                        </a:lnSpc>
                        <a:spcAft>
                          <a:spcPts val="0"/>
                        </a:spcAft>
                        <a:buFont typeface="Symbol" panose="05050102010706020507" pitchFamily="18" charset="2"/>
                        <a:buChar char=""/>
                      </a:pPr>
                      <a:r>
                        <a:rPr lang="en-US" sz="1000">
                          <a:effectLst/>
                        </a:rPr>
                        <a:t>reduces the production of fibronectin, albumin, and transferrin</a:t>
                      </a:r>
                      <a:endParaRPr lang="nl-NL" sz="1000">
                        <a:effectLst/>
                      </a:endParaRPr>
                    </a:p>
                    <a:p>
                      <a:pPr marL="342900" lvl="0" indent="-342900">
                        <a:lnSpc>
                          <a:spcPct val="107000"/>
                        </a:lnSpc>
                        <a:spcAft>
                          <a:spcPts val="0"/>
                        </a:spcAft>
                        <a:buFont typeface="Symbol" panose="05050102010706020507" pitchFamily="18" charset="2"/>
                        <a:buChar char=""/>
                      </a:pPr>
                      <a:r>
                        <a:rPr lang="en-US" sz="1000">
                          <a:effectLst/>
                        </a:rPr>
                        <a:t>Production of neutrophils in the bone marrow. It supports the growth of B cells and is antagonistic to regulatory T cells.</a:t>
                      </a:r>
                      <a:endParaRPr lang="nl-NL" sz="1000">
                        <a:effectLst/>
                      </a:endParaRPr>
                    </a:p>
                    <a:p>
                      <a:pPr marL="228600">
                        <a:lnSpc>
                          <a:spcPct val="107000"/>
                        </a:lnSpc>
                        <a:spcAft>
                          <a:spcPts val="0"/>
                        </a:spcAft>
                      </a:pPr>
                      <a:r>
                        <a:rPr lang="en-US" sz="1000">
                          <a:effectLst/>
                        </a:rPr>
                        <a:t> </a:t>
                      </a:r>
                      <a:endParaRPr lang="nl-NL" sz="1000">
                        <a:effectLst/>
                        <a:latin typeface="Calibri" panose="020F0502020204030204" pitchFamily="34" charset="0"/>
                        <a:ea typeface="Calibri" panose="020F0502020204030204" pitchFamily="34" charset="0"/>
                        <a:cs typeface="Times New Roman" panose="02020603050405020304" pitchFamily="18" charset="0"/>
                      </a:endParaRPr>
                    </a:p>
                  </a:txBody>
                  <a:tcPr marL="38623" marR="38623" marT="0" marB="0"/>
                </a:tc>
                <a:extLst>
                  <a:ext uri="{0D108BD9-81ED-4DB2-BD59-A6C34878D82A}">
                    <a16:rowId xmlns:a16="http://schemas.microsoft.com/office/drawing/2014/main" val="2504426636"/>
                  </a:ext>
                </a:extLst>
              </a:tr>
              <a:tr h="987122">
                <a:tc>
                  <a:txBody>
                    <a:bodyPr/>
                    <a:lstStyle/>
                    <a:p>
                      <a:pPr>
                        <a:spcAft>
                          <a:spcPts val="0"/>
                        </a:spcAft>
                      </a:pPr>
                      <a:r>
                        <a:rPr lang="en-US" sz="1050" kern="150">
                          <a:effectLst/>
                        </a:rPr>
                        <a:t>IL-8 </a:t>
                      </a:r>
                      <a:endParaRPr lang="nl-NL" sz="1050" kern="150">
                        <a:effectLst/>
                        <a:latin typeface="Liberation Serif"/>
                        <a:ea typeface="AR PL SungtiL GB"/>
                        <a:cs typeface="Lohit Devanagari"/>
                      </a:endParaRPr>
                    </a:p>
                  </a:txBody>
                  <a:tcPr marL="38623" marR="38623" marT="0" marB="0"/>
                </a:tc>
                <a:tc>
                  <a:txBody>
                    <a:bodyPr/>
                    <a:lstStyle/>
                    <a:p>
                      <a:pPr>
                        <a:lnSpc>
                          <a:spcPct val="107000"/>
                        </a:lnSpc>
                        <a:spcAft>
                          <a:spcPts val="0"/>
                        </a:spcAft>
                      </a:pPr>
                      <a:r>
                        <a:rPr lang="en-US" sz="1000">
                          <a:effectLst/>
                        </a:rPr>
                        <a:t>Inflammation</a:t>
                      </a:r>
                      <a:endParaRPr lang="nl-NL" sz="1000">
                        <a:effectLst/>
                        <a:latin typeface="Calibri" panose="020F0502020204030204" pitchFamily="34" charset="0"/>
                        <a:ea typeface="Calibri" panose="020F0502020204030204" pitchFamily="34" charset="0"/>
                        <a:cs typeface="Times New Roman" panose="02020603050405020304" pitchFamily="18" charset="0"/>
                      </a:endParaRPr>
                    </a:p>
                  </a:txBody>
                  <a:tcPr marL="38623" marR="38623" marT="0" marB="0"/>
                </a:tc>
                <a:tc>
                  <a:txBody>
                    <a:bodyPr/>
                    <a:lstStyle/>
                    <a:p>
                      <a:pPr marL="342900" lvl="0" indent="-342900">
                        <a:lnSpc>
                          <a:spcPct val="107000"/>
                        </a:lnSpc>
                        <a:spcAft>
                          <a:spcPts val="0"/>
                        </a:spcAft>
                        <a:buFont typeface="Symbol" panose="05050102010706020507" pitchFamily="18" charset="2"/>
                        <a:buChar char=""/>
                      </a:pPr>
                      <a:r>
                        <a:rPr lang="en-US" sz="1000" dirty="0">
                          <a:effectLst/>
                        </a:rPr>
                        <a:t>Macrophages</a:t>
                      </a:r>
                      <a:endParaRPr lang="nl-NL" sz="1000" dirty="0">
                        <a:effectLst/>
                      </a:endParaRPr>
                    </a:p>
                    <a:p>
                      <a:pPr marL="342900" lvl="0" indent="-342900">
                        <a:lnSpc>
                          <a:spcPct val="107000"/>
                        </a:lnSpc>
                        <a:spcAft>
                          <a:spcPts val="0"/>
                        </a:spcAft>
                        <a:buFont typeface="Symbol" panose="05050102010706020507" pitchFamily="18" charset="2"/>
                        <a:buChar char=""/>
                      </a:pPr>
                      <a:r>
                        <a:rPr lang="en-US" sz="1000" dirty="0">
                          <a:effectLst/>
                        </a:rPr>
                        <a:t>Fibroblasts</a:t>
                      </a:r>
                      <a:endParaRPr lang="nl-NL" sz="1000" dirty="0">
                        <a:effectLst/>
                      </a:endParaRPr>
                    </a:p>
                    <a:p>
                      <a:pPr marL="342900" lvl="0" indent="-342900">
                        <a:lnSpc>
                          <a:spcPct val="107000"/>
                        </a:lnSpc>
                        <a:spcAft>
                          <a:spcPts val="0"/>
                        </a:spcAft>
                        <a:buFont typeface="Symbol" panose="05050102010706020507" pitchFamily="18" charset="2"/>
                        <a:buChar char=""/>
                      </a:pPr>
                      <a:r>
                        <a:rPr lang="en-US" sz="1000" dirty="0">
                          <a:effectLst/>
                        </a:rPr>
                        <a:t>Epithelial cells</a:t>
                      </a:r>
                      <a:endParaRPr lang="nl-NL" sz="1000" dirty="0">
                        <a:effectLst/>
                      </a:endParaRPr>
                    </a:p>
                    <a:p>
                      <a:pPr>
                        <a:lnSpc>
                          <a:spcPct val="107000"/>
                        </a:lnSpc>
                        <a:spcAft>
                          <a:spcPts val="0"/>
                        </a:spcAft>
                      </a:pPr>
                      <a:r>
                        <a:rPr lang="en-US" sz="1000" dirty="0">
                          <a:effectLst/>
                        </a:rPr>
                        <a:t> </a:t>
                      </a:r>
                      <a:endParaRPr lang="nl-NL"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8623" marR="38623" marT="0" marB="0"/>
                </a:tc>
                <a:tc>
                  <a:txBody>
                    <a:bodyPr/>
                    <a:lstStyle/>
                    <a:p>
                      <a:pPr marL="342900" lvl="0" indent="-342900">
                        <a:lnSpc>
                          <a:spcPct val="107000"/>
                        </a:lnSpc>
                        <a:spcAft>
                          <a:spcPts val="0"/>
                        </a:spcAft>
                        <a:buFont typeface="Symbol" panose="05050102010706020507" pitchFamily="18" charset="2"/>
                        <a:buChar char=""/>
                      </a:pPr>
                      <a:r>
                        <a:rPr lang="en-US" sz="1000" dirty="0">
                          <a:effectLst/>
                        </a:rPr>
                        <a:t>Inhibit collagen synthesis in fibroblasts</a:t>
                      </a:r>
                      <a:endParaRPr lang="nl-NL" sz="1000" dirty="0">
                        <a:effectLst/>
                      </a:endParaRPr>
                    </a:p>
                    <a:p>
                      <a:pPr marL="342900" lvl="0" indent="-342900">
                        <a:lnSpc>
                          <a:spcPct val="107000"/>
                        </a:lnSpc>
                        <a:spcAft>
                          <a:spcPts val="0"/>
                        </a:spcAft>
                        <a:buFont typeface="Symbol" panose="05050102010706020507" pitchFamily="18" charset="2"/>
                        <a:buChar char=""/>
                      </a:pPr>
                      <a:r>
                        <a:rPr lang="en-US" sz="1000" dirty="0">
                          <a:effectLst/>
                        </a:rPr>
                        <a:t>Chemotactic to neutrophils (but also other granulocytes, causing them to migrate toward the site of infection)</a:t>
                      </a:r>
                      <a:endParaRPr lang="nl-NL" sz="1000" dirty="0">
                        <a:effectLst/>
                      </a:endParaRPr>
                    </a:p>
                    <a:p>
                      <a:pPr marL="342900" lvl="0" indent="-342900">
                        <a:lnSpc>
                          <a:spcPct val="107000"/>
                        </a:lnSpc>
                        <a:spcAft>
                          <a:spcPts val="0"/>
                        </a:spcAft>
                        <a:buFont typeface="Symbol" panose="05050102010706020507" pitchFamily="18" charset="2"/>
                        <a:buChar char=""/>
                      </a:pPr>
                      <a:r>
                        <a:rPr lang="en-US" sz="1000" dirty="0">
                          <a:effectLst/>
                        </a:rPr>
                        <a:t>A potent promoter of angiogenesis</a:t>
                      </a:r>
                      <a:endParaRPr lang="nl-NL" sz="1000" dirty="0">
                        <a:effectLst/>
                      </a:endParaRPr>
                    </a:p>
                    <a:p>
                      <a:pPr marL="228600">
                        <a:lnSpc>
                          <a:spcPct val="107000"/>
                        </a:lnSpc>
                        <a:spcAft>
                          <a:spcPts val="0"/>
                        </a:spcAft>
                      </a:pPr>
                      <a:r>
                        <a:rPr lang="en-US" sz="1000" dirty="0">
                          <a:effectLst/>
                        </a:rPr>
                        <a:t> </a:t>
                      </a:r>
                      <a:endParaRPr lang="nl-NL" sz="1000" dirty="0">
                        <a:effectLst/>
                      </a:endParaRPr>
                    </a:p>
                    <a:p>
                      <a:pPr marL="228600">
                        <a:lnSpc>
                          <a:spcPct val="107000"/>
                        </a:lnSpc>
                        <a:spcAft>
                          <a:spcPts val="0"/>
                        </a:spcAft>
                      </a:pPr>
                      <a:r>
                        <a:rPr lang="en-US" sz="1000" dirty="0">
                          <a:effectLst/>
                        </a:rPr>
                        <a:t> </a:t>
                      </a:r>
                      <a:endParaRPr lang="nl-NL"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8623" marR="38623" marT="0" marB="0"/>
                </a:tc>
                <a:extLst>
                  <a:ext uri="{0D108BD9-81ED-4DB2-BD59-A6C34878D82A}">
                    <a16:rowId xmlns:a16="http://schemas.microsoft.com/office/drawing/2014/main" val="3216053316"/>
                  </a:ext>
                </a:extLst>
              </a:tr>
            </a:tbl>
          </a:graphicData>
        </a:graphic>
      </p:graphicFrame>
    </p:spTree>
    <p:extLst>
      <p:ext uri="{BB962C8B-B14F-4D97-AF65-F5344CB8AC3E}">
        <p14:creationId xmlns:p14="http://schemas.microsoft.com/office/powerpoint/2010/main" val="264112473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19042</TotalTime>
  <Words>3678</Words>
  <Application>Microsoft Office PowerPoint</Application>
  <PresentationFormat>Widescreen</PresentationFormat>
  <Paragraphs>611</Paragraphs>
  <Slides>32</Slides>
  <Notes>20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Arial</vt:lpstr>
      <vt:lpstr>Calibri</vt:lpstr>
      <vt:lpstr>Calibri Light</vt:lpstr>
      <vt:lpstr>Helvetica Neue LT Std</vt:lpstr>
      <vt:lpstr>Liberation Serif</vt:lpstr>
      <vt:lpstr>Liberation Serif;Times New Roman</vt:lpstr>
      <vt:lpstr>Symbol</vt:lpstr>
      <vt:lpstr>Times New Roman</vt:lpstr>
      <vt:lpstr>Retrospect</vt:lpstr>
      <vt:lpstr>Bitmapafbeelding</vt:lpstr>
      <vt:lpstr>Modelling burn wound healing</vt:lpstr>
      <vt:lpstr>Index</vt:lpstr>
      <vt:lpstr>PowerPoint Presentation</vt:lpstr>
      <vt:lpstr>Model Idea</vt:lpstr>
      <vt:lpstr>Included cell types</vt:lpstr>
      <vt:lpstr>PowerPoint Presentation</vt:lpstr>
      <vt:lpstr>PowerPoint Presentation</vt:lpstr>
      <vt:lpstr>PowerPoint Presentation</vt:lpstr>
      <vt:lpstr>PowerPoint Presentation</vt:lpstr>
      <vt:lpstr>PowerPoint Presentation</vt:lpstr>
      <vt:lpstr>PowerPoint Presentation</vt:lpstr>
      <vt:lpstr>Previously built models</vt:lpstr>
      <vt:lpstr>PowerPoint Presentation</vt:lpstr>
      <vt:lpstr> Sloot et al. 2018 ~ Alkaline Phospatase and it’s role in the Immune System</vt:lpstr>
      <vt:lpstr>PowerPoint Presentation</vt:lpstr>
      <vt:lpstr> Li et al.  2011 ~ Biosimulation of Acute Phonotrauma: an Extended Model </vt:lpstr>
      <vt:lpstr>PowerPoint Presentation</vt:lpstr>
      <vt:lpstr> Ziraldo et al.  2013 ~ Computational Modeling of Inflammation and Wound Healing  </vt:lpstr>
      <vt:lpstr>PowerPoint Presentation</vt:lpstr>
      <vt:lpstr> Boon et al. 2016 ~ A multi-agent cell-based model for wound contraction  </vt:lpstr>
      <vt:lpstr>PowerPoint Presentation</vt:lpstr>
      <vt:lpstr>PowerPoint Presentation</vt:lpstr>
      <vt:lpstr> Tepole et al. 2017 ~ Computational systems mechanobiology of Wound Healing  </vt:lpstr>
      <vt:lpstr>PowerPoint Presentation</vt:lpstr>
      <vt:lpstr>Proposal</vt:lpstr>
      <vt:lpstr>Approach</vt:lpstr>
      <vt:lpstr>Data available?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d. Boer</dc:creator>
  <cp:lastModifiedBy>Mark d. Boer</cp:lastModifiedBy>
  <cp:revision>144</cp:revision>
  <dcterms:created xsi:type="dcterms:W3CDTF">2019-05-13T08:46:48Z</dcterms:created>
  <dcterms:modified xsi:type="dcterms:W3CDTF">2019-06-21T12:53:10Z</dcterms:modified>
</cp:coreProperties>
</file>