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6"/>
  </p:notesMasterIdLst>
  <p:sldIdLst>
    <p:sldId id="256" r:id="rId2"/>
    <p:sldId id="257" r:id="rId3"/>
    <p:sldId id="259" r:id="rId4"/>
    <p:sldId id="268" r:id="rId5"/>
    <p:sldId id="258" r:id="rId6"/>
    <p:sldId id="271" r:id="rId7"/>
    <p:sldId id="267" r:id="rId8"/>
    <p:sldId id="260" r:id="rId9"/>
    <p:sldId id="262" r:id="rId10"/>
    <p:sldId id="269" r:id="rId11"/>
    <p:sldId id="261" r:id="rId12"/>
    <p:sldId id="265" r:id="rId13"/>
    <p:sldId id="266"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836" autoAdjust="0"/>
  </p:normalViewPr>
  <p:slideViewPr>
    <p:cSldViewPr snapToGrid="0">
      <p:cViewPr>
        <p:scale>
          <a:sx n="75" d="100"/>
          <a:sy n="75" d="100"/>
        </p:scale>
        <p:origin x="738"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A50BD-A636-418D-B0E5-DD80ACB1AC70}" type="datetimeFigureOut">
              <a:rPr lang="nl-NL" smtClean="0"/>
              <a:t>13-5-2019</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4AD4D-05E5-44FD-9C92-6E79E895C1C8}" type="slidenum">
              <a:rPr lang="nl-NL" smtClean="0"/>
              <a:t>‹#›</a:t>
            </a:fld>
            <a:endParaRPr lang="nl-NL"/>
          </a:p>
        </p:txBody>
      </p:sp>
    </p:spTree>
    <p:extLst>
      <p:ext uri="{BB962C8B-B14F-4D97-AF65-F5344CB8AC3E}">
        <p14:creationId xmlns:p14="http://schemas.microsoft.com/office/powerpoint/2010/main" val="1014622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Perfect skin regeneration of burn wounds remains a challenge. There is still a lack of fundamental understanding of the interactions between different cell types, complex cell </a:t>
            </a:r>
            <a:r>
              <a:rPr lang="en-US" sz="1200" kern="1200" dirty="0" err="1">
                <a:solidFill>
                  <a:schemeClr val="tx1"/>
                </a:solidFill>
                <a:effectLst/>
                <a:latin typeface="+mn-lt"/>
                <a:ea typeface="+mn-ea"/>
                <a:cs typeface="+mn-cs"/>
              </a:rPr>
              <a:t>signalling</a:t>
            </a:r>
            <a:r>
              <a:rPr lang="en-US" sz="1200" kern="1200" dirty="0">
                <a:solidFill>
                  <a:schemeClr val="tx1"/>
                </a:solidFill>
                <a:effectLst/>
                <a:latin typeface="+mn-lt"/>
                <a:ea typeface="+mn-ea"/>
                <a:cs typeface="+mn-cs"/>
              </a:rPr>
              <a:t> networks and mechanical feedback loops during the wound healing process. Previous efforts have focused on constructing dynamic computational frameworks simulating cutaneous wound healing [1,2,3], but have not focused on burn wound healing.  </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addition, dynamic computational models have been used to study the inflammation process in wound healing. </a:t>
            </a:r>
            <a:r>
              <a:rPr lang="en-US" sz="1200" kern="1200" dirty="0" err="1">
                <a:solidFill>
                  <a:schemeClr val="tx1"/>
                </a:solidFill>
                <a:effectLst/>
                <a:latin typeface="+mn-lt"/>
                <a:ea typeface="+mn-ea"/>
                <a:cs typeface="+mn-cs"/>
              </a:rPr>
              <a:t>Presbitero</a:t>
            </a:r>
            <a:r>
              <a:rPr lang="en-US" sz="1200" kern="1200" dirty="0">
                <a:solidFill>
                  <a:schemeClr val="tx1"/>
                </a:solidFill>
                <a:effectLst/>
                <a:latin typeface="+mn-lt"/>
                <a:ea typeface="+mn-ea"/>
                <a:cs typeface="+mn-cs"/>
              </a:rPr>
              <a:t> et al. [4] constructed a validated numerical systemic inflammation model under clinical treatment conditions of the Alkaline Phosphatase enzyme. Alkaline phosphatase (AP) exhibits anti-inflammatory effects by dephosphorylating inflammation triggering moieties (ITMs) like bacterial lipopolysaccharides and extracellular nucleotides.</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These models are all not burn wound specific, therefore adjustments or an expansion of these models are demanded, to simulate the burn wound procedure.  The link between the AP model and the cutaneous wound healing models, has not been investigated/found yet. By first performing a literature review focused on possible connections, this will be investigated. Constructing a computational model simulating burn wound healing would be a step forward towards a better understanding of dynamical adaptation to heal burn wounds.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ABM: simulating the actions and interactions of autonomous agents (both individual or collective entities such as organizations or groups) with a view to assessing their effects on the system as a whole</a:t>
            </a:r>
          </a:p>
          <a:p>
            <a:endParaRPr lang="nl-NL" sz="1200" kern="1200" dirty="0">
              <a:solidFill>
                <a:schemeClr val="tx1"/>
              </a:solidFill>
              <a:effectLst/>
              <a:latin typeface="+mn-lt"/>
              <a:ea typeface="+mn-ea"/>
              <a:cs typeface="+mn-cs"/>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5</a:t>
            </a:fld>
            <a:endParaRPr lang="nl-NL"/>
          </a:p>
        </p:txBody>
      </p:sp>
    </p:spTree>
    <p:extLst>
      <p:ext uri="{BB962C8B-B14F-4D97-AF65-F5344CB8AC3E}">
        <p14:creationId xmlns:p14="http://schemas.microsoft.com/office/powerpoint/2010/main" val="1267381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Perfect skin regeneration of burn wounds remains a challenge. There is still a lack of fundamental understanding of the interactions between different cell types, complex cell </a:t>
            </a:r>
            <a:r>
              <a:rPr lang="en-US" sz="1200" kern="1200" dirty="0" err="1">
                <a:solidFill>
                  <a:schemeClr val="tx1"/>
                </a:solidFill>
                <a:effectLst/>
                <a:latin typeface="+mn-lt"/>
                <a:ea typeface="+mn-ea"/>
                <a:cs typeface="+mn-cs"/>
              </a:rPr>
              <a:t>signalling</a:t>
            </a:r>
            <a:r>
              <a:rPr lang="en-US" sz="1200" kern="1200" dirty="0">
                <a:solidFill>
                  <a:schemeClr val="tx1"/>
                </a:solidFill>
                <a:effectLst/>
                <a:latin typeface="+mn-lt"/>
                <a:ea typeface="+mn-ea"/>
                <a:cs typeface="+mn-cs"/>
              </a:rPr>
              <a:t> networks and mechanical feedback loops during the wound healing process. Previous efforts have focused on constructing dynamic computational frameworks simulating cutaneous wound healing [1,2,3], but have not focused on burn wound healing.  </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addition, dynamic computational models have been used to study the inflammation process in wound healing. </a:t>
            </a:r>
            <a:r>
              <a:rPr lang="en-US" sz="1200" kern="1200" dirty="0" err="1">
                <a:solidFill>
                  <a:schemeClr val="tx1"/>
                </a:solidFill>
                <a:effectLst/>
                <a:latin typeface="+mn-lt"/>
                <a:ea typeface="+mn-ea"/>
                <a:cs typeface="+mn-cs"/>
              </a:rPr>
              <a:t>Presbitero</a:t>
            </a:r>
            <a:r>
              <a:rPr lang="en-US" sz="1200" kern="1200" dirty="0">
                <a:solidFill>
                  <a:schemeClr val="tx1"/>
                </a:solidFill>
                <a:effectLst/>
                <a:latin typeface="+mn-lt"/>
                <a:ea typeface="+mn-ea"/>
                <a:cs typeface="+mn-cs"/>
              </a:rPr>
              <a:t> et al. [4] constructed a validated numerical systemic inflammation model under clinical treatment conditions of the Alkaline Phosphatase enzyme. Alkaline phosphatase (AP) exhibits anti-inflammatory effects by dephosphorylating inflammation triggering moieties (ITMs) like bacterial lipopolysaccharides and extracellular nucleotides.</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These models are all not burn wound specific, therefore adjustments or an expansion of these models are demanded, to simulate the burn wound procedure.  The link between the AP model and the cutaneous wound healing models, has not been investigated/found yet. By first performing a literature review focused on possible connections, this will be investigated. Constructing a computational model simulating burn wound healing would be a step forward towards a better understanding of dynamical adaptation to heal burn wounds.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ABM: simulating the actions and interactions of autonomous agents (both individual or collective entities such as organizations or groups) with a view to assessing their effects on the system as a whole</a:t>
            </a:r>
          </a:p>
          <a:p>
            <a:endParaRPr lang="nl-NL" sz="1200" kern="1200" dirty="0">
              <a:solidFill>
                <a:schemeClr val="tx1"/>
              </a:solidFill>
              <a:effectLst/>
              <a:latin typeface="+mn-lt"/>
              <a:ea typeface="+mn-ea"/>
              <a:cs typeface="+mn-cs"/>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6</a:t>
            </a:fld>
            <a:endParaRPr lang="nl-NL"/>
          </a:p>
        </p:txBody>
      </p:sp>
    </p:spTree>
    <p:extLst>
      <p:ext uri="{BB962C8B-B14F-4D97-AF65-F5344CB8AC3E}">
        <p14:creationId xmlns:p14="http://schemas.microsoft.com/office/powerpoint/2010/main" val="853789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9</a:t>
            </a:fld>
            <a:endParaRPr lang="nl-NL"/>
          </a:p>
        </p:txBody>
      </p:sp>
    </p:spTree>
    <p:extLst>
      <p:ext uri="{BB962C8B-B14F-4D97-AF65-F5344CB8AC3E}">
        <p14:creationId xmlns:p14="http://schemas.microsoft.com/office/powerpoint/2010/main" val="3725363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13-5-2019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77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13-5-2019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98237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13-5-2019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389451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13-5-2019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0372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125684-C550-4FD4-B350-720158561533}" type="datetimeFigureOut">
              <a:rPr lang="nl-NL" smtClean="0"/>
              <a:t>13-5-2019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6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125684-C550-4FD4-B350-720158561533}" type="datetimeFigureOut">
              <a:rPr lang="nl-NL" smtClean="0"/>
              <a:t>13-5-2019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0327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125684-C550-4FD4-B350-720158561533}" type="datetimeFigureOut">
              <a:rPr lang="nl-NL" smtClean="0"/>
              <a:t>13-5-2019</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78770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125684-C550-4FD4-B350-720158561533}" type="datetimeFigureOut">
              <a:rPr lang="nl-NL" smtClean="0"/>
              <a:t>13-5-2019</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181668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125684-C550-4FD4-B350-720158561533}" type="datetimeFigureOut">
              <a:rPr lang="nl-NL" smtClean="0"/>
              <a:t>13-5-2019</a:t>
            </a:fld>
            <a:endParaRPr lang="nl-N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nl-NL"/>
          </a:p>
        </p:txBody>
      </p:sp>
      <p:sp>
        <p:nvSpPr>
          <p:cNvPr id="9" name="Slide Number Placeholder 8"/>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9447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125684-C550-4FD4-B350-720158561533}" type="datetimeFigureOut">
              <a:rPr lang="nl-NL" smtClean="0"/>
              <a:t>13-5-2019</a:t>
            </a:fld>
            <a:endParaRPr lang="nl-N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nl-N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A90CF4-DBE5-4599-BC22-A53E302D6B92}" type="slidenum">
              <a:rPr lang="nl-NL" smtClean="0"/>
              <a:t>‹#›</a:t>
            </a:fld>
            <a:endParaRPr lang="nl-NL"/>
          </a:p>
        </p:txBody>
      </p:sp>
    </p:spTree>
    <p:extLst>
      <p:ext uri="{BB962C8B-B14F-4D97-AF65-F5344CB8AC3E}">
        <p14:creationId xmlns:p14="http://schemas.microsoft.com/office/powerpoint/2010/main" val="24180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125684-C550-4FD4-B350-720158561533}" type="datetimeFigureOut">
              <a:rPr lang="nl-NL" smtClean="0"/>
              <a:t>13-5-2019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4201416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125684-C550-4FD4-B350-720158561533}" type="datetimeFigureOut">
              <a:rPr lang="nl-NL" smtClean="0"/>
              <a:t>13-5-2019</a:t>
            </a:fld>
            <a:endParaRPr lang="nl-N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nl-N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A90CF4-DBE5-4599-BC22-A53E302D6B92}" type="slidenum">
              <a:rPr lang="nl-NL" smtClean="0"/>
              <a:t>‹#›</a:t>
            </a:fld>
            <a:endParaRPr lang="nl-N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94387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592E-51E3-4966-942B-2ECDFA03D7BE}"/>
              </a:ext>
            </a:extLst>
          </p:cNvPr>
          <p:cNvSpPr>
            <a:spLocks noGrp="1"/>
          </p:cNvSpPr>
          <p:nvPr>
            <p:ph type="ctrTitle" idx="4294967295"/>
          </p:nvPr>
        </p:nvSpPr>
        <p:spPr>
          <a:xfrm>
            <a:off x="1066800" y="524941"/>
            <a:ext cx="10058400" cy="3565525"/>
          </a:xfrm>
        </p:spPr>
        <p:txBody>
          <a:bodyPr/>
          <a:lstStyle/>
          <a:p>
            <a:r>
              <a:rPr lang="nl-NL" sz="4800" b="1" dirty="0">
                <a:solidFill>
                  <a:schemeClr val="tx1">
                    <a:lumMod val="75000"/>
                    <a:lumOff val="25000"/>
                  </a:schemeClr>
                </a:solidFill>
              </a:rPr>
              <a:t>Burn wound healing model</a:t>
            </a:r>
          </a:p>
        </p:txBody>
      </p:sp>
      <p:sp>
        <p:nvSpPr>
          <p:cNvPr id="4" name="TextBox 3">
            <a:extLst>
              <a:ext uri="{FF2B5EF4-FFF2-40B4-BE49-F238E27FC236}">
                <a16:creationId xmlns:a16="http://schemas.microsoft.com/office/drawing/2014/main" id="{E9D258E2-84AB-4BC4-A3AE-65785729F8DA}"/>
              </a:ext>
            </a:extLst>
          </p:cNvPr>
          <p:cNvSpPr txBox="1"/>
          <p:nvPr/>
        </p:nvSpPr>
        <p:spPr>
          <a:xfrm>
            <a:off x="1166070" y="4665677"/>
            <a:ext cx="1569660" cy="923330"/>
          </a:xfrm>
          <a:prstGeom prst="rect">
            <a:avLst/>
          </a:prstGeom>
          <a:noFill/>
        </p:spPr>
        <p:txBody>
          <a:bodyPr wrap="none" rtlCol="0">
            <a:spAutoFit/>
          </a:bodyPr>
          <a:lstStyle/>
          <a:p>
            <a:r>
              <a:rPr lang="nl-NL" dirty="0">
                <a:solidFill>
                  <a:schemeClr val="bg2">
                    <a:lumMod val="50000"/>
                  </a:schemeClr>
                </a:solidFill>
              </a:rPr>
              <a:t>Mark de Boer	</a:t>
            </a:r>
          </a:p>
          <a:p>
            <a:r>
              <a:rPr lang="nl-NL" dirty="0">
                <a:solidFill>
                  <a:schemeClr val="bg2">
                    <a:lumMod val="50000"/>
                  </a:schemeClr>
                </a:solidFill>
              </a:rPr>
              <a:t>Ben Dickens</a:t>
            </a:r>
          </a:p>
          <a:p>
            <a:endParaRPr lang="nl-NL" dirty="0"/>
          </a:p>
        </p:txBody>
      </p:sp>
      <p:pic>
        <p:nvPicPr>
          <p:cNvPr id="3076" name="Picture 4" descr="Afbeeldingsresultaat voor computer systems">
            <a:extLst>
              <a:ext uri="{FF2B5EF4-FFF2-40B4-BE49-F238E27FC236}">
                <a16:creationId xmlns:a16="http://schemas.microsoft.com/office/drawing/2014/main" id="{5844EA76-C7CA-479A-B2BE-0FBB090F0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2338"/>
            <a:ext cx="12481494" cy="449333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163B53BC-941A-45E8-96B5-024760EA90C6}"/>
              </a:ext>
            </a:extLst>
          </p:cNvPr>
          <p:cNvCxnSpPr>
            <a:cxnSpLocks/>
          </p:cNvCxnSpPr>
          <p:nvPr/>
        </p:nvCxnSpPr>
        <p:spPr>
          <a:xfrm>
            <a:off x="1166070" y="4090466"/>
            <a:ext cx="63373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6612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40D7D7-29DA-4BBF-93EB-48D5E6EF6A5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21727C16-F415-458E-81A7-82D51CC197EC}"/>
              </a:ext>
            </a:extLst>
          </p:cNvPr>
          <p:cNvCxnSpPr>
            <a:cxnSpLocks/>
          </p:cNvCxnSpPr>
          <p:nvPr/>
        </p:nvCxnSpPr>
        <p:spPr>
          <a:xfrm>
            <a:off x="1038225" y="1732479"/>
            <a:ext cx="7051675" cy="0"/>
          </a:xfrm>
          <a:prstGeom prst="line">
            <a:avLst/>
          </a:prstGeom>
        </p:spPr>
        <p:style>
          <a:lnRef idx="3">
            <a:schemeClr val="accent2"/>
          </a:lnRef>
          <a:fillRef idx="0">
            <a:schemeClr val="accent2"/>
          </a:fillRef>
          <a:effectRef idx="2">
            <a:schemeClr val="accent2"/>
          </a:effectRef>
          <a:fontRef idx="minor">
            <a:schemeClr val="tx1"/>
          </a:fontRef>
        </p:style>
      </p:cxnSp>
      <p:sp>
        <p:nvSpPr>
          <p:cNvPr id="10" name="Title 1">
            <a:extLst>
              <a:ext uri="{FF2B5EF4-FFF2-40B4-BE49-F238E27FC236}">
                <a16:creationId xmlns:a16="http://schemas.microsoft.com/office/drawing/2014/main" id="{B591032C-0D42-4AB2-852F-92FE3EE6B3EC}"/>
              </a:ext>
            </a:extLst>
          </p:cNvPr>
          <p:cNvSpPr txBox="1">
            <a:spLocks/>
          </p:cNvSpPr>
          <p:nvPr/>
        </p:nvSpPr>
        <p:spPr>
          <a:xfrm>
            <a:off x="1038225"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Possible links AP and ABM</a:t>
            </a:r>
            <a:endParaRPr lang="nl-NL" b="1" dirty="0"/>
          </a:p>
        </p:txBody>
      </p:sp>
      <p:sp>
        <p:nvSpPr>
          <p:cNvPr id="2" name="TextBox 1">
            <a:extLst>
              <a:ext uri="{FF2B5EF4-FFF2-40B4-BE49-F238E27FC236}">
                <a16:creationId xmlns:a16="http://schemas.microsoft.com/office/drawing/2014/main" id="{8F3FB358-BDF6-4D79-82BB-89101015C417}"/>
              </a:ext>
            </a:extLst>
          </p:cNvPr>
          <p:cNvSpPr txBox="1"/>
          <p:nvPr/>
        </p:nvSpPr>
        <p:spPr>
          <a:xfrm>
            <a:off x="3179561" y="2360582"/>
            <a:ext cx="2916439" cy="4247317"/>
          </a:xfrm>
          <a:prstGeom prst="rect">
            <a:avLst/>
          </a:prstGeom>
          <a:noFill/>
        </p:spPr>
        <p:txBody>
          <a:bodyPr wrap="none" rtlCol="0">
            <a:spAutoFit/>
          </a:bodyPr>
          <a:lstStyle/>
          <a:p>
            <a:r>
              <a:rPr lang="en-US" dirty="0"/>
              <a:t>Pro-inflammatory Cytokines: </a:t>
            </a:r>
          </a:p>
          <a:p>
            <a:pPr marL="285750" indent="-285750">
              <a:buFont typeface="Arial" panose="020B0604020202020204" pitchFamily="34" charset="0"/>
              <a:buChar char="•"/>
            </a:pPr>
            <a:r>
              <a:rPr lang="en-US" b="1" dirty="0"/>
              <a:t>IL-8</a:t>
            </a:r>
          </a:p>
          <a:p>
            <a:pPr marL="285750" indent="-285750">
              <a:buFont typeface="Arial" panose="020B0604020202020204" pitchFamily="34" charset="0"/>
              <a:buChar char="•"/>
            </a:pPr>
            <a:r>
              <a:rPr lang="en-US" b="1" dirty="0"/>
              <a:t>IL-6</a:t>
            </a:r>
            <a:r>
              <a:rPr lang="en-US" dirty="0"/>
              <a:t> </a:t>
            </a:r>
          </a:p>
          <a:p>
            <a:pPr marL="285750" indent="-285750">
              <a:buFont typeface="Arial" panose="020B0604020202020204" pitchFamily="34" charset="0"/>
              <a:buChar char="•"/>
            </a:pPr>
            <a:r>
              <a:rPr lang="en-US" b="1" dirty="0"/>
              <a:t>IL-1β</a:t>
            </a:r>
          </a:p>
          <a:p>
            <a:pPr marL="285750" indent="-285750">
              <a:buFont typeface="Arial" panose="020B0604020202020204" pitchFamily="34" charset="0"/>
              <a:buChar char="•"/>
            </a:pPr>
            <a:r>
              <a:rPr lang="en-US" b="1" dirty="0"/>
              <a:t>TNF-</a:t>
            </a:r>
            <a:r>
              <a:rPr lang="nl-NL" b="1" dirty="0"/>
              <a:t>α</a:t>
            </a:r>
            <a:r>
              <a:rPr lang="en-US" dirty="0"/>
              <a:t> </a:t>
            </a:r>
          </a:p>
          <a:p>
            <a:endParaRPr lang="en-US" b="1" dirty="0"/>
          </a:p>
          <a:p>
            <a:r>
              <a:rPr lang="en-US" dirty="0"/>
              <a:t>Anti-inflammatory Cytokines</a:t>
            </a:r>
            <a:endParaRPr lang="en-US" b="1" dirty="0"/>
          </a:p>
          <a:p>
            <a:pPr marL="285750" indent="-285750">
              <a:buFont typeface="Arial" panose="020B0604020202020204" pitchFamily="34" charset="0"/>
              <a:buChar char="•"/>
            </a:pPr>
            <a:r>
              <a:rPr lang="en-US" b="1" dirty="0"/>
              <a:t>Interleukin 10 (IL-10) </a:t>
            </a:r>
          </a:p>
          <a:p>
            <a:pPr marL="285750" indent="-285750">
              <a:buFont typeface="Arial" panose="020B0604020202020204" pitchFamily="34" charset="0"/>
              <a:buChar char="•"/>
            </a:pPr>
            <a:r>
              <a:rPr lang="en-US" b="1" dirty="0"/>
              <a:t>IL-6 </a:t>
            </a:r>
          </a:p>
          <a:p>
            <a:pPr marL="285750" indent="-285750">
              <a:buFont typeface="Arial" panose="020B0604020202020204" pitchFamily="34" charset="0"/>
              <a:buChar char="•"/>
            </a:pPr>
            <a:r>
              <a:rPr lang="en-US" b="1" dirty="0"/>
              <a:t>TGF-β</a:t>
            </a:r>
          </a:p>
          <a:p>
            <a:endParaRPr lang="nl-NL" b="1" dirty="0"/>
          </a:p>
          <a:p>
            <a:endParaRPr lang="en-US" dirty="0"/>
          </a:p>
          <a:p>
            <a:endParaRPr lang="en-US" dirty="0"/>
          </a:p>
          <a:p>
            <a:endParaRPr lang="en-US" b="1" dirty="0"/>
          </a:p>
          <a:p>
            <a:endParaRPr lang="nl-NL" dirty="0"/>
          </a:p>
        </p:txBody>
      </p:sp>
      <p:pic>
        <p:nvPicPr>
          <p:cNvPr id="6" name="Picture 5">
            <a:extLst>
              <a:ext uri="{FF2B5EF4-FFF2-40B4-BE49-F238E27FC236}">
                <a16:creationId xmlns:a16="http://schemas.microsoft.com/office/drawing/2014/main" id="{6E1437E3-717F-47EE-BC41-0652E5DE3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753" y="3010268"/>
            <a:ext cx="1226156" cy="1226156"/>
          </a:xfrm>
          <a:prstGeom prst="rect">
            <a:avLst/>
          </a:prstGeom>
        </p:spPr>
      </p:pic>
      <p:cxnSp>
        <p:nvCxnSpPr>
          <p:cNvPr id="11" name="Straight Connector 10">
            <a:extLst>
              <a:ext uri="{FF2B5EF4-FFF2-40B4-BE49-F238E27FC236}">
                <a16:creationId xmlns:a16="http://schemas.microsoft.com/office/drawing/2014/main" id="{7BA946EB-38F3-424F-A2E3-9A933E632392}"/>
              </a:ext>
            </a:extLst>
          </p:cNvPr>
          <p:cNvCxnSpPr>
            <a:cxnSpLocks/>
          </p:cNvCxnSpPr>
          <p:nvPr/>
        </p:nvCxnSpPr>
        <p:spPr>
          <a:xfrm>
            <a:off x="1316072" y="4400370"/>
            <a:ext cx="1303518"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93B9B4E8-09B3-4F19-913F-87B409A3BB44}"/>
              </a:ext>
            </a:extLst>
          </p:cNvPr>
          <p:cNvSpPr txBox="1"/>
          <p:nvPr/>
        </p:nvSpPr>
        <p:spPr>
          <a:xfrm>
            <a:off x="7048500" y="2360582"/>
            <a:ext cx="2804870" cy="2308324"/>
          </a:xfrm>
          <a:prstGeom prst="rect">
            <a:avLst/>
          </a:prstGeom>
          <a:noFill/>
        </p:spPr>
        <p:txBody>
          <a:bodyPr wrap="none" rtlCol="0">
            <a:spAutoFit/>
          </a:bodyPr>
          <a:lstStyle/>
          <a:p>
            <a:r>
              <a:rPr lang="en-US" dirty="0"/>
              <a:t>Other:</a:t>
            </a:r>
          </a:p>
          <a:p>
            <a:pPr marL="285750" indent="-285750">
              <a:buFont typeface="Arial" panose="020B0604020202020204" pitchFamily="34" charset="0"/>
              <a:buChar char="•"/>
            </a:pPr>
            <a:r>
              <a:rPr lang="en-US" b="1" dirty="0"/>
              <a:t>C-reactive protein (CRP) </a:t>
            </a:r>
          </a:p>
          <a:p>
            <a:pPr marL="285750" indent="-285750">
              <a:buFont typeface="Arial" panose="020B0604020202020204" pitchFamily="34" charset="0"/>
              <a:buChar char="•"/>
            </a:pPr>
            <a:r>
              <a:rPr lang="en-US" b="1" dirty="0"/>
              <a:t>Leptin</a:t>
            </a:r>
          </a:p>
          <a:p>
            <a:pPr marL="285750" indent="-285750">
              <a:buFont typeface="Arial" panose="020B0604020202020204" pitchFamily="34" charset="0"/>
              <a:buChar char="•"/>
            </a:pPr>
            <a:r>
              <a:rPr lang="en-US" b="1" dirty="0"/>
              <a:t>Neutrophils</a:t>
            </a:r>
          </a:p>
          <a:p>
            <a:pPr marL="285750" indent="-285750">
              <a:buFont typeface="Arial" panose="020B0604020202020204" pitchFamily="34" charset="0"/>
              <a:buChar char="•"/>
            </a:pPr>
            <a:r>
              <a:rPr lang="en-US" b="1" dirty="0"/>
              <a:t>Macrophages</a:t>
            </a:r>
            <a:endParaRPr lang="nl-NL" b="1" dirty="0"/>
          </a:p>
          <a:p>
            <a:pPr marL="285750" indent="-285750">
              <a:buFont typeface="Arial" panose="020B0604020202020204" pitchFamily="34" charset="0"/>
              <a:buChar char="•"/>
            </a:pPr>
            <a:r>
              <a:rPr lang="en-US" b="1" dirty="0"/>
              <a:t>TGF-</a:t>
            </a:r>
            <a:r>
              <a:rPr lang="nl-NL" b="1" dirty="0"/>
              <a:t>α</a:t>
            </a:r>
            <a:r>
              <a:rPr lang="en-US" b="1" dirty="0"/>
              <a:t>  </a:t>
            </a:r>
            <a:endParaRPr lang="nl-NL" b="1" dirty="0"/>
          </a:p>
          <a:p>
            <a:endParaRPr lang="en-US" dirty="0"/>
          </a:p>
          <a:p>
            <a:endParaRPr lang="nl-NL" dirty="0"/>
          </a:p>
        </p:txBody>
      </p:sp>
    </p:spTree>
    <p:extLst>
      <p:ext uri="{BB962C8B-B14F-4D97-AF65-F5344CB8AC3E}">
        <p14:creationId xmlns:p14="http://schemas.microsoft.com/office/powerpoint/2010/main" val="3422175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40D7D7-29DA-4BBF-93EB-48D5E6EF6A5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21727C16-F415-458E-81A7-82D51CC197EC}"/>
              </a:ext>
            </a:extLst>
          </p:cNvPr>
          <p:cNvCxnSpPr>
            <a:cxnSpLocks/>
          </p:cNvCxnSpPr>
          <p:nvPr/>
        </p:nvCxnSpPr>
        <p:spPr>
          <a:xfrm>
            <a:off x="1038225" y="1732479"/>
            <a:ext cx="7051675" cy="0"/>
          </a:xfrm>
          <a:prstGeom prst="line">
            <a:avLst/>
          </a:prstGeom>
        </p:spPr>
        <p:style>
          <a:lnRef idx="3">
            <a:schemeClr val="accent2"/>
          </a:lnRef>
          <a:fillRef idx="0">
            <a:schemeClr val="accent2"/>
          </a:fillRef>
          <a:effectRef idx="2">
            <a:schemeClr val="accent2"/>
          </a:effectRef>
          <a:fontRef idx="minor">
            <a:schemeClr val="tx1"/>
          </a:fontRef>
        </p:style>
      </p:cxnSp>
      <p:sp>
        <p:nvSpPr>
          <p:cNvPr id="10" name="Title 1">
            <a:extLst>
              <a:ext uri="{FF2B5EF4-FFF2-40B4-BE49-F238E27FC236}">
                <a16:creationId xmlns:a16="http://schemas.microsoft.com/office/drawing/2014/main" id="{B591032C-0D42-4AB2-852F-92FE3EE6B3EC}"/>
              </a:ext>
            </a:extLst>
          </p:cNvPr>
          <p:cNvSpPr txBox="1">
            <a:spLocks/>
          </p:cNvSpPr>
          <p:nvPr/>
        </p:nvSpPr>
        <p:spPr>
          <a:xfrm>
            <a:off x="1038225"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Relevant parameters/markers</a:t>
            </a:r>
            <a:endParaRPr lang="nl-NL" b="1" dirty="0"/>
          </a:p>
        </p:txBody>
      </p:sp>
      <p:pic>
        <p:nvPicPr>
          <p:cNvPr id="17" name="Picture 16">
            <a:extLst>
              <a:ext uri="{FF2B5EF4-FFF2-40B4-BE49-F238E27FC236}">
                <a16:creationId xmlns:a16="http://schemas.microsoft.com/office/drawing/2014/main" id="{BE90411F-FC30-4250-850C-3403130A8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292" y="3029890"/>
            <a:ext cx="1449388" cy="1449388"/>
          </a:xfrm>
          <a:prstGeom prst="rect">
            <a:avLst/>
          </a:prstGeom>
        </p:spPr>
      </p:pic>
      <p:sp>
        <p:nvSpPr>
          <p:cNvPr id="18" name="TextBox 17">
            <a:extLst>
              <a:ext uri="{FF2B5EF4-FFF2-40B4-BE49-F238E27FC236}">
                <a16:creationId xmlns:a16="http://schemas.microsoft.com/office/drawing/2014/main" id="{B3905E73-4483-49ED-977D-2DC135C0E9A1}"/>
              </a:ext>
            </a:extLst>
          </p:cNvPr>
          <p:cNvSpPr txBox="1"/>
          <p:nvPr/>
        </p:nvSpPr>
        <p:spPr>
          <a:xfrm>
            <a:off x="3603197" y="2522156"/>
            <a:ext cx="4116383" cy="2585323"/>
          </a:xfrm>
          <a:prstGeom prst="rect">
            <a:avLst/>
          </a:prstGeom>
          <a:noFill/>
        </p:spPr>
        <p:txBody>
          <a:bodyPr wrap="none" rtlCol="0">
            <a:spAutoFit/>
          </a:bodyPr>
          <a:lstStyle/>
          <a:p>
            <a:r>
              <a:rPr lang="nl-NL" b="1" dirty="0"/>
              <a:t>Geometrical Paramaters:</a:t>
            </a:r>
          </a:p>
          <a:p>
            <a:pPr marL="285750" indent="-285750" fontAlgn="t">
              <a:buFont typeface="Arial" panose="020B0604020202020204" pitchFamily="34" charset="0"/>
              <a:buChar char="•"/>
            </a:pPr>
            <a:r>
              <a:rPr lang="en-US" dirty="0"/>
              <a:t>Length</a:t>
            </a:r>
            <a:endParaRPr lang="nl-NL" dirty="0"/>
          </a:p>
          <a:p>
            <a:pPr marL="285750" indent="-285750" fontAlgn="t">
              <a:buFont typeface="Arial" panose="020B0604020202020204" pitchFamily="34" charset="0"/>
              <a:buChar char="•"/>
            </a:pPr>
            <a:r>
              <a:rPr lang="en-US" dirty="0"/>
              <a:t>Width</a:t>
            </a:r>
            <a:endParaRPr lang="nl-NL" dirty="0"/>
          </a:p>
          <a:p>
            <a:pPr marL="285750" indent="-285750" fontAlgn="t">
              <a:buFont typeface="Arial" panose="020B0604020202020204" pitchFamily="34" charset="0"/>
              <a:buChar char="•"/>
            </a:pPr>
            <a:r>
              <a:rPr lang="en-US" dirty="0"/>
              <a:t>Depth of burn</a:t>
            </a:r>
          </a:p>
          <a:p>
            <a:pPr marL="285750" indent="-285750" fontAlgn="t">
              <a:buFont typeface="Arial" panose="020B0604020202020204" pitchFamily="34" charset="0"/>
              <a:buChar char="•"/>
            </a:pPr>
            <a:r>
              <a:rPr lang="en-US" dirty="0"/>
              <a:t>Surface</a:t>
            </a:r>
            <a:endParaRPr lang="nl-NL" dirty="0"/>
          </a:p>
          <a:p>
            <a:pPr marL="285750" indent="-285750" fontAlgn="t">
              <a:buFont typeface="Arial" panose="020B0604020202020204" pitchFamily="34" charset="0"/>
              <a:buChar char="•"/>
            </a:pPr>
            <a:r>
              <a:rPr lang="en-US" dirty="0"/>
              <a:t>Volume</a:t>
            </a:r>
            <a:endParaRPr lang="nl-NL" dirty="0"/>
          </a:p>
          <a:p>
            <a:pPr marL="285750" indent="-285750">
              <a:buFont typeface="Arial" panose="020B0604020202020204" pitchFamily="34" charset="0"/>
              <a:buChar char="•"/>
            </a:pPr>
            <a:r>
              <a:rPr lang="en-US" dirty="0"/>
              <a:t>Total Body surface area of burn (TBSA) </a:t>
            </a:r>
            <a:endParaRPr lang="nl-NL" dirty="0"/>
          </a:p>
          <a:p>
            <a:pPr marL="285750" indent="-285750">
              <a:buFont typeface="Arial" panose="020B0604020202020204" pitchFamily="34" charset="0"/>
              <a:buChar char="•"/>
            </a:pPr>
            <a:r>
              <a:rPr lang="en-US" dirty="0"/>
              <a:t>Burn Location/s </a:t>
            </a:r>
            <a:endParaRPr lang="nl-NL" dirty="0"/>
          </a:p>
          <a:p>
            <a:endParaRPr lang="nl-NL" dirty="0"/>
          </a:p>
        </p:txBody>
      </p:sp>
      <p:sp>
        <p:nvSpPr>
          <p:cNvPr id="20" name="TextBox 19">
            <a:extLst>
              <a:ext uri="{FF2B5EF4-FFF2-40B4-BE49-F238E27FC236}">
                <a16:creationId xmlns:a16="http://schemas.microsoft.com/office/drawing/2014/main" id="{C44E8F80-2CC4-4B08-9852-15ADDB5CA1E6}"/>
              </a:ext>
            </a:extLst>
          </p:cNvPr>
          <p:cNvSpPr txBox="1"/>
          <p:nvPr/>
        </p:nvSpPr>
        <p:spPr>
          <a:xfrm>
            <a:off x="8588377" y="2522156"/>
            <a:ext cx="2422523" cy="2031325"/>
          </a:xfrm>
          <a:prstGeom prst="rect">
            <a:avLst/>
          </a:prstGeom>
          <a:noFill/>
        </p:spPr>
        <p:txBody>
          <a:bodyPr wrap="none" rtlCol="0">
            <a:spAutoFit/>
          </a:bodyPr>
          <a:lstStyle/>
          <a:p>
            <a:r>
              <a:rPr lang="en-US" b="1" dirty="0"/>
              <a:t>Relevant Socio-markers</a:t>
            </a:r>
            <a:endParaRPr lang="nl-NL" dirty="0"/>
          </a:p>
          <a:p>
            <a:pPr marL="285750" indent="-285750" fontAlgn="t">
              <a:buFont typeface="Arial" panose="020B0604020202020204" pitchFamily="34" charset="0"/>
              <a:buChar char="•"/>
            </a:pPr>
            <a:r>
              <a:rPr lang="en-US" dirty="0"/>
              <a:t>Age</a:t>
            </a:r>
            <a:endParaRPr lang="nl-NL" dirty="0"/>
          </a:p>
          <a:p>
            <a:pPr marL="285750" indent="-285750" fontAlgn="t">
              <a:buFont typeface="Arial" panose="020B0604020202020204" pitchFamily="34" charset="0"/>
              <a:buChar char="•"/>
            </a:pPr>
            <a:r>
              <a:rPr lang="en-US" dirty="0"/>
              <a:t>Weight</a:t>
            </a:r>
            <a:endParaRPr lang="nl-NL" dirty="0"/>
          </a:p>
          <a:p>
            <a:pPr marL="285750" indent="-285750" fontAlgn="t">
              <a:buFont typeface="Arial" panose="020B0604020202020204" pitchFamily="34" charset="0"/>
              <a:buChar char="•"/>
            </a:pPr>
            <a:r>
              <a:rPr lang="en-US" dirty="0"/>
              <a:t>Height</a:t>
            </a:r>
            <a:endParaRPr lang="nl-NL" dirty="0"/>
          </a:p>
          <a:p>
            <a:pPr marL="285750" indent="-285750" fontAlgn="t">
              <a:buFont typeface="Arial" panose="020B0604020202020204" pitchFamily="34" charset="0"/>
              <a:buChar char="•"/>
            </a:pPr>
            <a:r>
              <a:rPr lang="en-US" dirty="0"/>
              <a:t>Gender</a:t>
            </a:r>
            <a:endParaRPr lang="nl-NL" dirty="0"/>
          </a:p>
          <a:p>
            <a:pPr marL="285750" indent="-285750">
              <a:buFont typeface="Arial" panose="020B0604020202020204" pitchFamily="34" charset="0"/>
              <a:buChar char="•"/>
            </a:pPr>
            <a:r>
              <a:rPr lang="en-US" dirty="0"/>
              <a:t>Skin type </a:t>
            </a:r>
            <a:endParaRPr lang="nl-NL" dirty="0"/>
          </a:p>
          <a:p>
            <a:endParaRPr lang="nl-NL" dirty="0"/>
          </a:p>
        </p:txBody>
      </p:sp>
      <p:cxnSp>
        <p:nvCxnSpPr>
          <p:cNvPr id="21" name="Straight Connector 20">
            <a:extLst>
              <a:ext uri="{FF2B5EF4-FFF2-40B4-BE49-F238E27FC236}">
                <a16:creationId xmlns:a16="http://schemas.microsoft.com/office/drawing/2014/main" id="{3E4B1607-CEA4-40EB-9C00-774EF146468A}"/>
              </a:ext>
            </a:extLst>
          </p:cNvPr>
          <p:cNvCxnSpPr>
            <a:cxnSpLocks/>
          </p:cNvCxnSpPr>
          <p:nvPr/>
        </p:nvCxnSpPr>
        <p:spPr>
          <a:xfrm>
            <a:off x="1214472" y="4483523"/>
            <a:ext cx="164302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88440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B7EB-FF44-4D49-9E36-9522ED56925B}"/>
              </a:ext>
            </a:extLst>
          </p:cNvPr>
          <p:cNvSpPr>
            <a:spLocks noGrp="1"/>
          </p:cNvSpPr>
          <p:nvPr>
            <p:ph type="title" idx="4294967295"/>
          </p:nvPr>
        </p:nvSpPr>
        <p:spPr>
          <a:xfrm>
            <a:off x="1038225" y="287338"/>
            <a:ext cx="10058400" cy="1449387"/>
          </a:xfrm>
        </p:spPr>
        <p:txBody>
          <a:bodyPr/>
          <a:lstStyle/>
          <a:p>
            <a:r>
              <a:rPr lang="nl-NL" b="1" dirty="0"/>
              <a:t>Data available?</a:t>
            </a:r>
          </a:p>
        </p:txBody>
      </p:sp>
      <p:sp>
        <p:nvSpPr>
          <p:cNvPr id="4" name="Title 1">
            <a:extLst>
              <a:ext uri="{FF2B5EF4-FFF2-40B4-BE49-F238E27FC236}">
                <a16:creationId xmlns:a16="http://schemas.microsoft.com/office/drawing/2014/main" id="{D9172445-BEF5-4139-9629-D68D4E6951F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58987438-FC9A-40B0-93B0-CC0439A6EC23}"/>
              </a:ext>
            </a:extLst>
          </p:cNvPr>
          <p:cNvCxnSpPr>
            <a:cxnSpLocks/>
          </p:cNvCxnSpPr>
          <p:nvPr/>
        </p:nvCxnSpPr>
        <p:spPr>
          <a:xfrm>
            <a:off x="1038225" y="1732479"/>
            <a:ext cx="3937000" cy="0"/>
          </a:xfrm>
          <a:prstGeom prst="line">
            <a:avLst/>
          </a:prstGeom>
        </p:spPr>
        <p:style>
          <a:lnRef idx="3">
            <a:schemeClr val="accent2"/>
          </a:lnRef>
          <a:fillRef idx="0">
            <a:schemeClr val="accent2"/>
          </a:fillRef>
          <a:effectRef idx="2">
            <a:schemeClr val="accent2"/>
          </a:effectRef>
          <a:fontRef idx="minor">
            <a:schemeClr val="tx1"/>
          </a:fontRef>
        </p:style>
      </p:cxnSp>
      <p:pic>
        <p:nvPicPr>
          <p:cNvPr id="7" name="Picture 6">
            <a:extLst>
              <a:ext uri="{FF2B5EF4-FFF2-40B4-BE49-F238E27FC236}">
                <a16:creationId xmlns:a16="http://schemas.microsoft.com/office/drawing/2014/main" id="{2801A540-C9CC-4394-B745-F4B195A10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115" y="2795157"/>
            <a:ext cx="1267685" cy="1267685"/>
          </a:xfrm>
          <a:prstGeom prst="rect">
            <a:avLst/>
          </a:prstGeom>
        </p:spPr>
      </p:pic>
      <p:cxnSp>
        <p:nvCxnSpPr>
          <p:cNvPr id="8" name="Straight Connector 7">
            <a:extLst>
              <a:ext uri="{FF2B5EF4-FFF2-40B4-BE49-F238E27FC236}">
                <a16:creationId xmlns:a16="http://schemas.microsoft.com/office/drawing/2014/main" id="{3F1FAA7F-7E23-4938-BF93-2FFC241E6BB8}"/>
              </a:ext>
            </a:extLst>
          </p:cNvPr>
          <p:cNvCxnSpPr>
            <a:cxnSpLocks/>
          </p:cNvCxnSpPr>
          <p:nvPr/>
        </p:nvCxnSpPr>
        <p:spPr>
          <a:xfrm>
            <a:off x="1414282" y="4361112"/>
            <a:ext cx="145591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14249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pic>
        <p:nvPicPr>
          <p:cNvPr id="7170" name="Picture 2" descr="Afbeeldingsresultaat voor book wallpaper">
            <a:extLst>
              <a:ext uri="{FF2B5EF4-FFF2-40B4-BE49-F238E27FC236}">
                <a16:creationId xmlns:a16="http://schemas.microsoft.com/office/drawing/2014/main" id="{780A1D9D-2A55-49A1-9E21-D4A0EEBD96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80" r="31839"/>
          <a:stretch/>
        </p:blipFill>
        <p:spPr bwMode="auto">
          <a:xfrm>
            <a:off x="0" y="0"/>
            <a:ext cx="50165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6D931C58-3840-493B-AF2E-05BE4FF03DF1}"/>
              </a:ext>
            </a:extLst>
          </p:cNvPr>
          <p:cNvSpPr txBox="1">
            <a:spLocks/>
          </p:cNvSpPr>
          <p:nvPr/>
        </p:nvSpPr>
        <p:spPr>
          <a:xfrm>
            <a:off x="5432425" y="0"/>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l-NL" b="1" dirty="0"/>
              <a:t>Conclusion</a:t>
            </a:r>
          </a:p>
        </p:txBody>
      </p:sp>
      <p:sp>
        <p:nvSpPr>
          <p:cNvPr id="6" name="Title 1">
            <a:extLst>
              <a:ext uri="{FF2B5EF4-FFF2-40B4-BE49-F238E27FC236}">
                <a16:creationId xmlns:a16="http://schemas.microsoft.com/office/drawing/2014/main" id="{036259C9-8850-47BD-963B-D8D1A67A4EBD}"/>
              </a:ext>
            </a:extLst>
          </p:cNvPr>
          <p:cNvSpPr txBox="1">
            <a:spLocks/>
          </p:cNvSpPr>
          <p:nvPr/>
        </p:nvSpPr>
        <p:spPr>
          <a:xfrm>
            <a:off x="5346700" y="0"/>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7" name="Straight Connector 6">
            <a:extLst>
              <a:ext uri="{FF2B5EF4-FFF2-40B4-BE49-F238E27FC236}">
                <a16:creationId xmlns:a16="http://schemas.microsoft.com/office/drawing/2014/main" id="{AD4EC05F-3F42-4E88-A8EE-66D48BB72214}"/>
              </a:ext>
            </a:extLst>
          </p:cNvPr>
          <p:cNvCxnSpPr>
            <a:cxnSpLocks/>
          </p:cNvCxnSpPr>
          <p:nvPr/>
        </p:nvCxnSpPr>
        <p:spPr>
          <a:xfrm>
            <a:off x="5432425" y="1445141"/>
            <a:ext cx="3937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59656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250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0E48-F8F9-435D-878C-F1FDFC4754A0}"/>
              </a:ext>
            </a:extLst>
          </p:cNvPr>
          <p:cNvSpPr>
            <a:spLocks noGrp="1"/>
          </p:cNvSpPr>
          <p:nvPr>
            <p:ph type="title" idx="4294967295"/>
          </p:nvPr>
        </p:nvSpPr>
        <p:spPr>
          <a:xfrm>
            <a:off x="1257300" y="256381"/>
            <a:ext cx="10058400" cy="1449387"/>
          </a:xfrm>
        </p:spPr>
        <p:txBody>
          <a:bodyPr/>
          <a:lstStyle/>
          <a:p>
            <a:r>
              <a:rPr lang="nl-NL" b="1" dirty="0"/>
              <a:t>Index</a:t>
            </a:r>
          </a:p>
        </p:txBody>
      </p:sp>
      <p:cxnSp>
        <p:nvCxnSpPr>
          <p:cNvPr id="4" name="Straight Connector 3">
            <a:extLst>
              <a:ext uri="{FF2B5EF4-FFF2-40B4-BE49-F238E27FC236}">
                <a16:creationId xmlns:a16="http://schemas.microsoft.com/office/drawing/2014/main" id="{6005F997-D145-4352-8E0F-7A3761EE8F0A}"/>
              </a:ext>
            </a:extLst>
          </p:cNvPr>
          <p:cNvCxnSpPr>
            <a:cxnSpLocks/>
          </p:cNvCxnSpPr>
          <p:nvPr/>
        </p:nvCxnSpPr>
        <p:spPr>
          <a:xfrm>
            <a:off x="1257300" y="1683816"/>
            <a:ext cx="1657350" cy="0"/>
          </a:xfrm>
          <a:prstGeom prst="line">
            <a:avLst/>
          </a:prstGeom>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94A4827F-6EDB-409B-8754-776E2783C2F3}"/>
              </a:ext>
            </a:extLst>
          </p:cNvPr>
          <p:cNvSpPr txBox="1"/>
          <p:nvPr/>
        </p:nvSpPr>
        <p:spPr>
          <a:xfrm>
            <a:off x="1155699" y="2064809"/>
            <a:ext cx="4940301" cy="2954655"/>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nl-NL" sz="2800" dirty="0"/>
              <a:t>Introduction</a:t>
            </a:r>
          </a:p>
          <a:p>
            <a:pPr marL="285750" indent="-285750">
              <a:buClr>
                <a:schemeClr val="accent2"/>
              </a:buClr>
              <a:buFont typeface="Arial" panose="020B0604020202020204" pitchFamily="34" charset="0"/>
              <a:buChar char="•"/>
            </a:pPr>
            <a:r>
              <a:rPr lang="nl-NL" sz="2800" dirty="0"/>
              <a:t>Previously built models</a:t>
            </a:r>
          </a:p>
          <a:p>
            <a:pPr marL="285750" indent="-285750">
              <a:buClr>
                <a:schemeClr val="accent2"/>
              </a:buClr>
              <a:buFont typeface="Arial" panose="020B0604020202020204" pitchFamily="34" charset="0"/>
              <a:buChar char="•"/>
            </a:pPr>
            <a:r>
              <a:rPr lang="nl-NL" sz="2800" dirty="0"/>
              <a:t>Research proposal</a:t>
            </a:r>
          </a:p>
          <a:p>
            <a:pPr marL="285750" indent="-285750">
              <a:buClr>
                <a:schemeClr val="accent2"/>
              </a:buClr>
              <a:buFont typeface="Arial" panose="020B0604020202020204" pitchFamily="34" charset="0"/>
              <a:buChar char="•"/>
            </a:pPr>
            <a:r>
              <a:rPr lang="nl-NL" sz="2800" dirty="0"/>
              <a:t>Possible biomarkers</a:t>
            </a:r>
          </a:p>
          <a:p>
            <a:pPr marL="285750" indent="-285750">
              <a:buClr>
                <a:schemeClr val="accent2"/>
              </a:buClr>
              <a:buFont typeface="Arial" panose="020B0604020202020204" pitchFamily="34" charset="0"/>
              <a:buChar char="•"/>
            </a:pPr>
            <a:r>
              <a:rPr lang="nl-NL" sz="2800" dirty="0"/>
              <a:t>Possible sociomarkers</a:t>
            </a:r>
          </a:p>
          <a:p>
            <a:pPr marL="285750" indent="-285750">
              <a:buClr>
                <a:schemeClr val="accent2"/>
              </a:buClr>
              <a:buFont typeface="Arial" panose="020B0604020202020204" pitchFamily="34" charset="0"/>
              <a:buChar char="•"/>
            </a:pPr>
            <a:r>
              <a:rPr lang="nl-NL" sz="2800" dirty="0"/>
              <a:t>Data available?</a:t>
            </a:r>
          </a:p>
          <a:p>
            <a:endParaRPr lang="nl-NL" dirty="0"/>
          </a:p>
        </p:txBody>
      </p:sp>
      <p:pic>
        <p:nvPicPr>
          <p:cNvPr id="10" name="Picture 9">
            <a:extLst>
              <a:ext uri="{FF2B5EF4-FFF2-40B4-BE49-F238E27FC236}">
                <a16:creationId xmlns:a16="http://schemas.microsoft.com/office/drawing/2014/main" id="{997E683C-3967-4BF5-80EA-ED0B359E9E72}"/>
              </a:ext>
            </a:extLst>
          </p:cNvPr>
          <p:cNvPicPr>
            <a:picLocks noChangeAspect="1"/>
          </p:cNvPicPr>
          <p:nvPr/>
        </p:nvPicPr>
        <p:blipFill>
          <a:blip r:embed="rId2"/>
          <a:stretch>
            <a:fillRect/>
          </a:stretch>
        </p:blipFill>
        <p:spPr>
          <a:xfrm>
            <a:off x="6572978" y="764315"/>
            <a:ext cx="3724275" cy="4886325"/>
          </a:xfrm>
          <a:prstGeom prst="rect">
            <a:avLst/>
          </a:prstGeom>
        </p:spPr>
      </p:pic>
    </p:spTree>
    <p:extLst>
      <p:ext uri="{BB962C8B-B14F-4D97-AF65-F5344CB8AC3E}">
        <p14:creationId xmlns:p14="http://schemas.microsoft.com/office/powerpoint/2010/main" val="86471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3211-BDC2-454C-848E-6095CFB392E6}"/>
              </a:ext>
            </a:extLst>
          </p:cNvPr>
          <p:cNvSpPr>
            <a:spLocks noGrp="1"/>
          </p:cNvSpPr>
          <p:nvPr>
            <p:ph type="title" idx="4294967295"/>
          </p:nvPr>
        </p:nvSpPr>
        <p:spPr>
          <a:xfrm>
            <a:off x="482600" y="0"/>
            <a:ext cx="10058400" cy="1450975"/>
          </a:xfrm>
        </p:spPr>
        <p:txBody>
          <a:bodyPr>
            <a:normAutofit/>
          </a:bodyPr>
          <a:lstStyle/>
          <a:p>
            <a:r>
              <a:rPr lang="nl-NL" b="1" dirty="0"/>
              <a:t>Stages of healing</a:t>
            </a:r>
          </a:p>
        </p:txBody>
      </p:sp>
      <p:sp>
        <p:nvSpPr>
          <p:cNvPr id="4" name="AutoShape 2" descr="Afbeeldingsresultaat voor verrekijker tekening">
            <a:extLst>
              <a:ext uri="{FF2B5EF4-FFF2-40B4-BE49-F238E27FC236}">
                <a16:creationId xmlns:a16="http://schemas.microsoft.com/office/drawing/2014/main" id="{00CA94A8-266E-45ED-98FC-F00FFB3047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sp>
        <p:nvSpPr>
          <p:cNvPr id="10" name="TextBox 9">
            <a:extLst>
              <a:ext uri="{FF2B5EF4-FFF2-40B4-BE49-F238E27FC236}">
                <a16:creationId xmlns:a16="http://schemas.microsoft.com/office/drawing/2014/main" id="{1DC5C702-71E0-4775-B197-ED25C775444E}"/>
              </a:ext>
            </a:extLst>
          </p:cNvPr>
          <p:cNvSpPr txBox="1"/>
          <p:nvPr/>
        </p:nvSpPr>
        <p:spPr>
          <a:xfrm>
            <a:off x="323852" y="1508126"/>
            <a:ext cx="5327648" cy="304698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nl-NL" sz="2400" dirty="0"/>
              <a:t>4 Stages</a:t>
            </a:r>
          </a:p>
          <a:p>
            <a:pPr marL="285750" indent="-285750">
              <a:buClr>
                <a:schemeClr val="accent2"/>
              </a:buClr>
              <a:buFont typeface="Arial" panose="020B0604020202020204" pitchFamily="34" charset="0"/>
              <a:buChar char="•"/>
            </a:pPr>
            <a:endParaRPr lang="nl-NL" sz="2400" dirty="0"/>
          </a:p>
          <a:p>
            <a:pPr marL="285750" indent="-285750">
              <a:buClr>
                <a:schemeClr val="accent2"/>
              </a:buClr>
              <a:buFont typeface="Arial" panose="020B0604020202020204" pitchFamily="34" charset="0"/>
              <a:buChar char="•"/>
            </a:pPr>
            <a:r>
              <a:rPr lang="en-US" sz="2400" dirty="0"/>
              <a:t>When a patient comes in, they are likely to have gone through the first stage of response.</a:t>
            </a:r>
          </a:p>
          <a:p>
            <a:pPr marL="285750" indent="-285750">
              <a:buClr>
                <a:schemeClr val="accent2"/>
              </a:buClr>
              <a:buFont typeface="Arial" panose="020B0604020202020204" pitchFamily="34" charset="0"/>
              <a:buChar char="•"/>
            </a:pPr>
            <a:endParaRPr lang="nl-NL" sz="2400" dirty="0"/>
          </a:p>
          <a:p>
            <a:pPr marL="285750" indent="-285750">
              <a:buClr>
                <a:schemeClr val="accent2"/>
              </a:buClr>
              <a:buFont typeface="Arial" panose="020B0604020202020204" pitchFamily="34" charset="0"/>
              <a:buChar char="•"/>
            </a:pPr>
            <a:r>
              <a:rPr lang="nl-NL" sz="2400" dirty="0"/>
              <a:t>Inflammatory response is fundamental to the healing process -&gt; scarring</a:t>
            </a:r>
          </a:p>
        </p:txBody>
      </p:sp>
      <p:pic>
        <p:nvPicPr>
          <p:cNvPr id="13" name="Picture 12">
            <a:extLst>
              <a:ext uri="{FF2B5EF4-FFF2-40B4-BE49-F238E27FC236}">
                <a16:creationId xmlns:a16="http://schemas.microsoft.com/office/drawing/2014/main" id="{51EB804D-282F-4BA9-98E9-745DC424462C}"/>
              </a:ext>
            </a:extLst>
          </p:cNvPr>
          <p:cNvPicPr>
            <a:picLocks noChangeAspect="1"/>
          </p:cNvPicPr>
          <p:nvPr/>
        </p:nvPicPr>
        <p:blipFill rotWithShape="1">
          <a:blip r:embed="rId2"/>
          <a:srcRect l="8487"/>
          <a:stretch/>
        </p:blipFill>
        <p:spPr>
          <a:xfrm>
            <a:off x="5816600" y="910189"/>
            <a:ext cx="6162675" cy="5037621"/>
          </a:xfrm>
          <a:prstGeom prst="rect">
            <a:avLst/>
          </a:prstGeom>
        </p:spPr>
      </p:pic>
      <p:cxnSp>
        <p:nvCxnSpPr>
          <p:cNvPr id="14" name="Straight Connector 13">
            <a:extLst>
              <a:ext uri="{FF2B5EF4-FFF2-40B4-BE49-F238E27FC236}">
                <a16:creationId xmlns:a16="http://schemas.microsoft.com/office/drawing/2014/main" id="{A3AC993C-C20E-4AFC-8300-5A46FE5C19F8}"/>
              </a:ext>
            </a:extLst>
          </p:cNvPr>
          <p:cNvCxnSpPr>
            <a:cxnSpLocks/>
          </p:cNvCxnSpPr>
          <p:nvPr/>
        </p:nvCxnSpPr>
        <p:spPr>
          <a:xfrm>
            <a:off x="482600" y="1479550"/>
            <a:ext cx="406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1306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0309-D92E-48A9-B920-F613F921CF49}"/>
              </a:ext>
            </a:extLst>
          </p:cNvPr>
          <p:cNvSpPr>
            <a:spLocks noGrp="1"/>
          </p:cNvSpPr>
          <p:nvPr>
            <p:ph type="title" idx="4294967295"/>
          </p:nvPr>
        </p:nvSpPr>
        <p:spPr>
          <a:xfrm>
            <a:off x="922457" y="142118"/>
            <a:ext cx="10058400" cy="1449387"/>
          </a:xfrm>
        </p:spPr>
        <p:txBody>
          <a:bodyPr/>
          <a:lstStyle/>
          <a:p>
            <a:r>
              <a:rPr lang="en-US" b="1" dirty="0"/>
              <a:t>Zones of injury</a:t>
            </a:r>
            <a:endParaRPr lang="nl-NL" b="1" dirty="0"/>
          </a:p>
        </p:txBody>
      </p:sp>
      <p:pic>
        <p:nvPicPr>
          <p:cNvPr id="4" name="Content Placeholder 3" descr="An external file that holds a picture, illustration, etc.&#10;Object name is fig-3.jpg">
            <a:extLst>
              <a:ext uri="{FF2B5EF4-FFF2-40B4-BE49-F238E27FC236}">
                <a16:creationId xmlns:a16="http://schemas.microsoft.com/office/drawing/2014/main" id="{DB9DCF8F-F9EB-460A-B42F-F58C2F86483A}"/>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6096000" y="3340100"/>
            <a:ext cx="5791200" cy="2790825"/>
          </a:xfrm>
          <a:prstGeom prst="rect">
            <a:avLst/>
          </a:prstGeom>
          <a:noFill/>
          <a:ln>
            <a:noFill/>
          </a:ln>
        </p:spPr>
      </p:pic>
      <p:cxnSp>
        <p:nvCxnSpPr>
          <p:cNvPr id="5" name="Straight Connector 4">
            <a:extLst>
              <a:ext uri="{FF2B5EF4-FFF2-40B4-BE49-F238E27FC236}">
                <a16:creationId xmlns:a16="http://schemas.microsoft.com/office/drawing/2014/main" id="{54332340-239A-4F2B-8CE0-F4A5E74CBD9D}"/>
              </a:ext>
            </a:extLst>
          </p:cNvPr>
          <p:cNvCxnSpPr>
            <a:cxnSpLocks/>
          </p:cNvCxnSpPr>
          <p:nvPr/>
        </p:nvCxnSpPr>
        <p:spPr>
          <a:xfrm>
            <a:off x="922457" y="1591505"/>
            <a:ext cx="3597275" cy="0"/>
          </a:xfrm>
          <a:prstGeom prst="line">
            <a:avLst/>
          </a:prstGeom>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4A18E0F7-7437-4BE6-AAC2-E66CF760ED2E}"/>
              </a:ext>
            </a:extLst>
          </p:cNvPr>
          <p:cNvSpPr txBox="1"/>
          <p:nvPr/>
        </p:nvSpPr>
        <p:spPr>
          <a:xfrm>
            <a:off x="829408" y="1702064"/>
            <a:ext cx="8263791" cy="2677656"/>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Burns consist of three zones of injury</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nl-NL" sz="2400" dirty="0"/>
              <a:t>Main difference from cuteanous wounds is the </a:t>
            </a:r>
            <a:r>
              <a:rPr lang="en-US" sz="2400" dirty="0"/>
              <a:t>the loss of these skin appendages and re-</a:t>
            </a:r>
            <a:r>
              <a:rPr lang="en-US" sz="2400" dirty="0" err="1"/>
              <a:t>epithelialisation</a:t>
            </a:r>
            <a:r>
              <a:rPr lang="en-US" sz="2400" dirty="0"/>
              <a:t>, which can only occur from the edges </a:t>
            </a:r>
            <a:r>
              <a:rPr lang="nl-NL" sz="2400" dirty="0"/>
              <a:t>of the wound.</a:t>
            </a:r>
          </a:p>
          <a:p>
            <a:pPr marL="285750" indent="-285750">
              <a:buClr>
                <a:schemeClr val="accent2"/>
              </a:buClr>
              <a:buFont typeface="Arial" panose="020B0604020202020204" pitchFamily="34" charset="0"/>
              <a:buChar char="•"/>
            </a:pPr>
            <a:endParaRPr lang="en-US" sz="2400" dirty="0"/>
          </a:p>
          <a:p>
            <a:endParaRPr lang="nl-NL" sz="2400" dirty="0"/>
          </a:p>
        </p:txBody>
      </p:sp>
    </p:spTree>
    <p:extLst>
      <p:ext uri="{BB962C8B-B14F-4D97-AF65-F5344CB8AC3E}">
        <p14:creationId xmlns:p14="http://schemas.microsoft.com/office/powerpoint/2010/main" val="311395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62050" y="243161"/>
            <a:ext cx="10058400" cy="1449387"/>
          </a:xfrm>
        </p:spPr>
        <p:txBody>
          <a:bodyPr/>
          <a:lstStyle/>
          <a:p>
            <a:r>
              <a:rPr lang="nl-NL" b="1" dirty="0"/>
              <a:t>Previously built models</a:t>
            </a:r>
          </a:p>
        </p:txBody>
      </p:sp>
      <p:sp>
        <p:nvSpPr>
          <p:cNvPr id="3" name="Content Placeholder 2">
            <a:extLst>
              <a:ext uri="{FF2B5EF4-FFF2-40B4-BE49-F238E27FC236}">
                <a16:creationId xmlns:a16="http://schemas.microsoft.com/office/drawing/2014/main" id="{99BB7B7F-DCA0-4E51-A527-EDB1C886B943}"/>
              </a:ext>
            </a:extLst>
          </p:cNvPr>
          <p:cNvSpPr>
            <a:spLocks noGrp="1"/>
          </p:cNvSpPr>
          <p:nvPr>
            <p:ph idx="4294967295"/>
          </p:nvPr>
        </p:nvSpPr>
        <p:spPr>
          <a:xfrm>
            <a:off x="1292112" y="3630623"/>
            <a:ext cx="9304338" cy="2562225"/>
          </a:xfrm>
        </p:spPr>
        <p:txBody>
          <a:bodyPr>
            <a:norm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nl-NL" dirty="0"/>
          </a:p>
          <a:p>
            <a:pPr>
              <a:buFont typeface="Arial" panose="020B0604020202020204" pitchFamily="34" charset="0"/>
              <a:buChar char="•"/>
            </a:pPr>
            <a:endParaRPr lang="nl-NL" dirty="0"/>
          </a:p>
        </p:txBody>
      </p:sp>
      <p:pic>
        <p:nvPicPr>
          <p:cNvPr id="6" name="Picture 5">
            <a:extLst>
              <a:ext uri="{FF2B5EF4-FFF2-40B4-BE49-F238E27FC236}">
                <a16:creationId xmlns:a16="http://schemas.microsoft.com/office/drawing/2014/main" id="{B649655D-0D13-4A36-AE32-688914EC4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112" y="2275615"/>
            <a:ext cx="1077186" cy="1077186"/>
          </a:xfrm>
          <a:prstGeom prst="rect">
            <a:avLst/>
          </a:prstGeom>
        </p:spPr>
      </p:pic>
      <p:sp>
        <p:nvSpPr>
          <p:cNvPr id="7" name="TextBox 6">
            <a:extLst>
              <a:ext uri="{FF2B5EF4-FFF2-40B4-BE49-F238E27FC236}">
                <a16:creationId xmlns:a16="http://schemas.microsoft.com/office/drawing/2014/main" id="{ABAE27EF-2C3E-4F02-9930-2391AD343157}"/>
              </a:ext>
            </a:extLst>
          </p:cNvPr>
          <p:cNvSpPr txBox="1"/>
          <p:nvPr/>
        </p:nvSpPr>
        <p:spPr>
          <a:xfrm>
            <a:off x="2571750" y="2697768"/>
            <a:ext cx="5182957" cy="923330"/>
          </a:xfrm>
          <a:prstGeom prst="rect">
            <a:avLst/>
          </a:prstGeom>
          <a:noFill/>
        </p:spPr>
        <p:txBody>
          <a:bodyPr wrap="none" rtlCol="0">
            <a:spAutoFit/>
          </a:bodyPr>
          <a:lstStyle/>
          <a:p>
            <a:r>
              <a:rPr lang="en-US" dirty="0"/>
              <a:t>Dynamic </a:t>
            </a:r>
            <a:r>
              <a:rPr lang="en-US" b="1" dirty="0"/>
              <a:t>ABM</a:t>
            </a:r>
            <a:r>
              <a:rPr lang="en-US" dirty="0"/>
              <a:t> computational frameworks simulating </a:t>
            </a:r>
          </a:p>
          <a:p>
            <a:r>
              <a:rPr lang="en-US" b="1" dirty="0"/>
              <a:t>cutaneous</a:t>
            </a:r>
            <a:r>
              <a:rPr lang="en-US" dirty="0"/>
              <a:t> </a:t>
            </a:r>
            <a:r>
              <a:rPr lang="en-US" b="1" dirty="0"/>
              <a:t>wound healing</a:t>
            </a:r>
            <a:r>
              <a:rPr lang="en-US" dirty="0"/>
              <a:t>. </a:t>
            </a:r>
          </a:p>
          <a:p>
            <a:endParaRPr lang="nl-NL" dirty="0"/>
          </a:p>
        </p:txBody>
      </p:sp>
      <p:pic>
        <p:nvPicPr>
          <p:cNvPr id="11" name="Picture 10">
            <a:extLst>
              <a:ext uri="{FF2B5EF4-FFF2-40B4-BE49-F238E27FC236}">
                <a16:creationId xmlns:a16="http://schemas.microsoft.com/office/drawing/2014/main" id="{E860AFE9-02D6-411B-8F53-9B7450AAC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0383" y="3815052"/>
            <a:ext cx="1294817" cy="1294817"/>
          </a:xfrm>
          <a:prstGeom prst="rect">
            <a:avLst/>
          </a:prstGeom>
        </p:spPr>
      </p:pic>
      <p:sp>
        <p:nvSpPr>
          <p:cNvPr id="12" name="TextBox 11">
            <a:extLst>
              <a:ext uri="{FF2B5EF4-FFF2-40B4-BE49-F238E27FC236}">
                <a16:creationId xmlns:a16="http://schemas.microsoft.com/office/drawing/2014/main" id="{1706E686-3FAC-4375-9F3C-3259F4BE8910}"/>
              </a:ext>
            </a:extLst>
          </p:cNvPr>
          <p:cNvSpPr txBox="1"/>
          <p:nvPr/>
        </p:nvSpPr>
        <p:spPr>
          <a:xfrm>
            <a:off x="4171950" y="4186539"/>
            <a:ext cx="5773119" cy="923330"/>
          </a:xfrm>
          <a:prstGeom prst="rect">
            <a:avLst/>
          </a:prstGeom>
          <a:noFill/>
        </p:spPr>
        <p:txBody>
          <a:bodyPr wrap="none" rtlCol="0">
            <a:spAutoFit/>
          </a:bodyPr>
          <a:lstStyle/>
          <a:p>
            <a:r>
              <a:rPr lang="en-US" dirty="0"/>
              <a:t>Dynamic computational </a:t>
            </a:r>
            <a:r>
              <a:rPr lang="en-US" b="1" dirty="0"/>
              <a:t>Alkaline Phosphatase (AP) models </a:t>
            </a:r>
          </a:p>
          <a:p>
            <a:r>
              <a:rPr lang="en-US" dirty="0"/>
              <a:t>to study the </a:t>
            </a:r>
            <a:r>
              <a:rPr lang="en-US" b="1" dirty="0"/>
              <a:t>immune response </a:t>
            </a:r>
            <a:r>
              <a:rPr lang="en-US" dirty="0"/>
              <a:t>process in wound healing.  </a:t>
            </a:r>
          </a:p>
          <a:p>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62050" y="1692548"/>
            <a:ext cx="558546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24328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62050" y="243161"/>
            <a:ext cx="10058400" cy="1449387"/>
          </a:xfrm>
        </p:spPr>
        <p:txBody>
          <a:bodyPr/>
          <a:lstStyle/>
          <a:p>
            <a:r>
              <a:rPr lang="nl-NL" b="1" dirty="0"/>
              <a:t>ABM</a:t>
            </a:r>
          </a:p>
        </p:txBody>
      </p:sp>
      <p:sp>
        <p:nvSpPr>
          <p:cNvPr id="3" name="Content Placeholder 2">
            <a:extLst>
              <a:ext uri="{FF2B5EF4-FFF2-40B4-BE49-F238E27FC236}">
                <a16:creationId xmlns:a16="http://schemas.microsoft.com/office/drawing/2014/main" id="{99BB7B7F-DCA0-4E51-A527-EDB1C886B943}"/>
              </a:ext>
            </a:extLst>
          </p:cNvPr>
          <p:cNvSpPr>
            <a:spLocks noGrp="1"/>
          </p:cNvSpPr>
          <p:nvPr>
            <p:ph idx="4294967295"/>
          </p:nvPr>
        </p:nvSpPr>
        <p:spPr>
          <a:xfrm>
            <a:off x="1292112" y="3630623"/>
            <a:ext cx="9304338" cy="2562225"/>
          </a:xfrm>
        </p:spPr>
        <p:txBody>
          <a:bodyPr>
            <a:norm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nl-NL" dirty="0"/>
          </a:p>
          <a:p>
            <a:pPr>
              <a:buFont typeface="Arial" panose="020B0604020202020204" pitchFamily="34" charset="0"/>
              <a:buChar char="•"/>
            </a:pP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62050" y="1692548"/>
            <a:ext cx="1301750"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Title 1">
            <a:extLst>
              <a:ext uri="{FF2B5EF4-FFF2-40B4-BE49-F238E27FC236}">
                <a16:creationId xmlns:a16="http://schemas.microsoft.com/office/drawing/2014/main" id="{6FA620FF-9E7C-4DB7-BA28-8C3402E47B65}"/>
              </a:ext>
            </a:extLst>
          </p:cNvPr>
          <p:cNvSpPr txBox="1">
            <a:spLocks/>
          </p:cNvSpPr>
          <p:nvPr/>
        </p:nvSpPr>
        <p:spPr>
          <a:xfrm>
            <a:off x="5944281" y="232321"/>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EBM</a:t>
            </a:r>
            <a:endParaRPr lang="nl-NL" b="1" dirty="0"/>
          </a:p>
        </p:txBody>
      </p:sp>
      <p:cxnSp>
        <p:nvCxnSpPr>
          <p:cNvPr id="10" name="Straight Connector 9">
            <a:extLst>
              <a:ext uri="{FF2B5EF4-FFF2-40B4-BE49-F238E27FC236}">
                <a16:creationId xmlns:a16="http://schemas.microsoft.com/office/drawing/2014/main" id="{7DDA2EB3-6728-4D74-B67C-0BDB3158A6A0}"/>
              </a:ext>
            </a:extLst>
          </p:cNvPr>
          <p:cNvCxnSpPr>
            <a:cxnSpLocks/>
          </p:cNvCxnSpPr>
          <p:nvPr/>
        </p:nvCxnSpPr>
        <p:spPr>
          <a:xfrm>
            <a:off x="5944281" y="1672456"/>
            <a:ext cx="124391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94737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078C245C-6464-4CB7-82D0-9198132BBF32}"/>
              </a:ext>
            </a:extLst>
          </p:cNvPr>
          <p:cNvCxnSpPr/>
          <p:nvPr/>
        </p:nvCxnSpPr>
        <p:spPr>
          <a:xfrm>
            <a:off x="923925" y="3114675"/>
            <a:ext cx="996315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9D34E041-A700-4F5F-85D3-A3DC9ED52F8E}"/>
              </a:ext>
            </a:extLst>
          </p:cNvPr>
          <p:cNvCxnSpPr>
            <a:cxnSpLocks/>
          </p:cNvCxnSpPr>
          <p:nvPr/>
        </p:nvCxnSpPr>
        <p:spPr>
          <a:xfrm>
            <a:off x="4294014" y="3114674"/>
            <a:ext cx="0" cy="752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822476B4-2D68-4778-B944-9FE16FEFC379}"/>
              </a:ext>
            </a:extLst>
          </p:cNvPr>
          <p:cNvCxnSpPr>
            <a:cxnSpLocks/>
          </p:cNvCxnSpPr>
          <p:nvPr/>
        </p:nvCxnSpPr>
        <p:spPr>
          <a:xfrm>
            <a:off x="8216265" y="3130550"/>
            <a:ext cx="0" cy="752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7AD4AB80-75AD-48C9-AEA6-A27F46A9C26A}"/>
              </a:ext>
            </a:extLst>
          </p:cNvPr>
          <p:cNvCxnSpPr>
            <a:cxnSpLocks/>
          </p:cNvCxnSpPr>
          <p:nvPr/>
        </p:nvCxnSpPr>
        <p:spPr>
          <a:xfrm>
            <a:off x="1104900" y="3114674"/>
            <a:ext cx="0" cy="7137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71F0BF00-3904-4C16-853A-2773C5888232}"/>
              </a:ext>
            </a:extLst>
          </p:cNvPr>
          <p:cNvCxnSpPr>
            <a:cxnSpLocks/>
          </p:cNvCxnSpPr>
          <p:nvPr/>
        </p:nvCxnSpPr>
        <p:spPr>
          <a:xfrm flipH="1">
            <a:off x="9772650" y="3130550"/>
            <a:ext cx="3175" cy="1212850"/>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FCF468F0-E162-49C8-BA68-1041E0761208}"/>
              </a:ext>
            </a:extLst>
          </p:cNvPr>
          <p:cNvSpPr txBox="1"/>
          <p:nvPr/>
        </p:nvSpPr>
        <p:spPr>
          <a:xfrm>
            <a:off x="9153162" y="4441431"/>
            <a:ext cx="2695574" cy="1477328"/>
          </a:xfrm>
          <a:prstGeom prst="rect">
            <a:avLst/>
          </a:prstGeom>
          <a:noFill/>
        </p:spPr>
        <p:txBody>
          <a:bodyPr wrap="square" rtlCol="0">
            <a:spAutoFit/>
          </a:bodyPr>
          <a:lstStyle/>
          <a:p>
            <a:r>
              <a:rPr lang="en-US" b="1" i="1" dirty="0" err="1"/>
              <a:t>Sloot</a:t>
            </a:r>
            <a:r>
              <a:rPr lang="en-US" b="1" i="1" dirty="0"/>
              <a:t> et al. ~</a:t>
            </a:r>
            <a:endParaRPr lang="en-US" b="1" i="1" dirty="0">
              <a:solidFill>
                <a:srgbClr val="00B050"/>
              </a:solidFill>
            </a:endParaRPr>
          </a:p>
          <a:p>
            <a:r>
              <a:rPr lang="en-US" dirty="0">
                <a:solidFill>
                  <a:srgbClr val="00B050"/>
                </a:solidFill>
              </a:rPr>
              <a:t>Alkaline </a:t>
            </a:r>
            <a:r>
              <a:rPr lang="en-US" dirty="0" err="1">
                <a:solidFill>
                  <a:srgbClr val="00B050"/>
                </a:solidFill>
              </a:rPr>
              <a:t>Phospatase</a:t>
            </a:r>
            <a:r>
              <a:rPr lang="en-US" dirty="0">
                <a:solidFill>
                  <a:srgbClr val="00B050"/>
                </a:solidFill>
              </a:rPr>
              <a:t> </a:t>
            </a:r>
            <a:r>
              <a:rPr lang="en-US" dirty="0"/>
              <a:t>and it’s role in the Immune System</a:t>
            </a:r>
          </a:p>
          <a:p>
            <a:endParaRPr lang="nl-NL" dirty="0"/>
          </a:p>
        </p:txBody>
      </p:sp>
      <p:sp>
        <p:nvSpPr>
          <p:cNvPr id="24" name="TextBox 23">
            <a:extLst>
              <a:ext uri="{FF2B5EF4-FFF2-40B4-BE49-F238E27FC236}">
                <a16:creationId xmlns:a16="http://schemas.microsoft.com/office/drawing/2014/main" id="{2C8B8D25-8BF3-4BAF-B3D2-E880DDE347AD}"/>
              </a:ext>
            </a:extLst>
          </p:cNvPr>
          <p:cNvSpPr txBox="1"/>
          <p:nvPr/>
        </p:nvSpPr>
        <p:spPr>
          <a:xfrm>
            <a:off x="9772650" y="3136900"/>
            <a:ext cx="752474" cy="307777"/>
          </a:xfrm>
          <a:prstGeom prst="rect">
            <a:avLst/>
          </a:prstGeom>
          <a:noFill/>
        </p:spPr>
        <p:txBody>
          <a:bodyPr wrap="square" rtlCol="0">
            <a:spAutoFit/>
          </a:bodyPr>
          <a:lstStyle/>
          <a:p>
            <a:r>
              <a:rPr lang="en-US" sz="1400" b="1" i="1" dirty="0"/>
              <a:t>2018</a:t>
            </a:r>
          </a:p>
        </p:txBody>
      </p:sp>
      <p:sp>
        <p:nvSpPr>
          <p:cNvPr id="25" name="Rectangle 24">
            <a:extLst>
              <a:ext uri="{FF2B5EF4-FFF2-40B4-BE49-F238E27FC236}">
                <a16:creationId xmlns:a16="http://schemas.microsoft.com/office/drawing/2014/main" id="{F8A373A3-0A1B-4CB1-9692-85803FDC991E}"/>
              </a:ext>
            </a:extLst>
          </p:cNvPr>
          <p:cNvSpPr/>
          <p:nvPr/>
        </p:nvSpPr>
        <p:spPr>
          <a:xfrm>
            <a:off x="3216276" y="4005165"/>
            <a:ext cx="2689224" cy="1200329"/>
          </a:xfrm>
          <a:prstGeom prst="rect">
            <a:avLst/>
          </a:prstGeom>
        </p:spPr>
        <p:txBody>
          <a:bodyPr wrap="square">
            <a:spAutoFit/>
          </a:bodyPr>
          <a:lstStyle/>
          <a:p>
            <a:r>
              <a:rPr lang="en-US" b="1" i="1" dirty="0" err="1"/>
              <a:t>Ziraldo</a:t>
            </a:r>
            <a:r>
              <a:rPr lang="en-US" b="1" i="1" dirty="0"/>
              <a:t> et al. ~</a:t>
            </a:r>
          </a:p>
          <a:p>
            <a:r>
              <a:rPr lang="en-US" dirty="0"/>
              <a:t>Computational Modeling of Inflammation and Wound Healing </a:t>
            </a:r>
            <a:endParaRPr lang="nl-NL" dirty="0"/>
          </a:p>
        </p:txBody>
      </p:sp>
      <p:sp>
        <p:nvSpPr>
          <p:cNvPr id="26" name="TextBox 25">
            <a:extLst>
              <a:ext uri="{FF2B5EF4-FFF2-40B4-BE49-F238E27FC236}">
                <a16:creationId xmlns:a16="http://schemas.microsoft.com/office/drawing/2014/main" id="{0BF22220-7F47-4E51-85C5-65DDFF4A156D}"/>
              </a:ext>
            </a:extLst>
          </p:cNvPr>
          <p:cNvSpPr txBox="1"/>
          <p:nvPr/>
        </p:nvSpPr>
        <p:spPr>
          <a:xfrm>
            <a:off x="1119188" y="3143408"/>
            <a:ext cx="752474" cy="307777"/>
          </a:xfrm>
          <a:prstGeom prst="rect">
            <a:avLst/>
          </a:prstGeom>
          <a:noFill/>
        </p:spPr>
        <p:txBody>
          <a:bodyPr wrap="square" rtlCol="0">
            <a:spAutoFit/>
          </a:bodyPr>
          <a:lstStyle/>
          <a:p>
            <a:r>
              <a:rPr lang="en-US" sz="1400" b="1" i="1" dirty="0"/>
              <a:t>2007</a:t>
            </a:r>
          </a:p>
        </p:txBody>
      </p:sp>
      <p:sp>
        <p:nvSpPr>
          <p:cNvPr id="27" name="Rectangle 26">
            <a:extLst>
              <a:ext uri="{FF2B5EF4-FFF2-40B4-BE49-F238E27FC236}">
                <a16:creationId xmlns:a16="http://schemas.microsoft.com/office/drawing/2014/main" id="{BCE488F9-96B5-4748-A080-2F43FF8B1E5F}"/>
              </a:ext>
            </a:extLst>
          </p:cNvPr>
          <p:cNvSpPr/>
          <p:nvPr/>
        </p:nvSpPr>
        <p:spPr>
          <a:xfrm>
            <a:off x="8937871" y="550920"/>
            <a:ext cx="2910865" cy="923330"/>
          </a:xfrm>
          <a:prstGeom prst="rect">
            <a:avLst/>
          </a:prstGeom>
        </p:spPr>
        <p:txBody>
          <a:bodyPr wrap="square">
            <a:spAutoFit/>
          </a:bodyPr>
          <a:lstStyle/>
          <a:p>
            <a:r>
              <a:rPr lang="en-US" b="1" i="1" dirty="0"/>
              <a:t>Boon et al. ~</a:t>
            </a:r>
          </a:p>
          <a:p>
            <a:r>
              <a:rPr lang="en-US" dirty="0"/>
              <a:t>A multi-agent cell-based model for wound contraction</a:t>
            </a:r>
            <a:endParaRPr lang="nl-NL" dirty="0"/>
          </a:p>
        </p:txBody>
      </p:sp>
      <p:sp>
        <p:nvSpPr>
          <p:cNvPr id="28" name="TextBox 27">
            <a:extLst>
              <a:ext uri="{FF2B5EF4-FFF2-40B4-BE49-F238E27FC236}">
                <a16:creationId xmlns:a16="http://schemas.microsoft.com/office/drawing/2014/main" id="{1A4E3BAE-3E6D-446A-8C38-FFE56C49FB8F}"/>
              </a:ext>
            </a:extLst>
          </p:cNvPr>
          <p:cNvSpPr txBox="1"/>
          <p:nvPr/>
        </p:nvSpPr>
        <p:spPr>
          <a:xfrm>
            <a:off x="7368827" y="2806897"/>
            <a:ext cx="752474" cy="307777"/>
          </a:xfrm>
          <a:prstGeom prst="rect">
            <a:avLst/>
          </a:prstGeom>
          <a:noFill/>
        </p:spPr>
        <p:txBody>
          <a:bodyPr wrap="square" rtlCol="0">
            <a:spAutoFit/>
          </a:bodyPr>
          <a:lstStyle/>
          <a:p>
            <a:r>
              <a:rPr lang="en-US" sz="1400" b="1" i="1" dirty="0"/>
              <a:t>2016</a:t>
            </a:r>
          </a:p>
        </p:txBody>
      </p:sp>
      <p:sp>
        <p:nvSpPr>
          <p:cNvPr id="29" name="Rectangle 28">
            <a:extLst>
              <a:ext uri="{FF2B5EF4-FFF2-40B4-BE49-F238E27FC236}">
                <a16:creationId xmlns:a16="http://schemas.microsoft.com/office/drawing/2014/main" id="{ACE00BD8-A1CD-412D-AE2B-2F258C89EBCD}"/>
              </a:ext>
            </a:extLst>
          </p:cNvPr>
          <p:cNvSpPr/>
          <p:nvPr/>
        </p:nvSpPr>
        <p:spPr>
          <a:xfrm>
            <a:off x="6258293" y="3918067"/>
            <a:ext cx="2834068" cy="1200329"/>
          </a:xfrm>
          <a:prstGeom prst="rect">
            <a:avLst/>
          </a:prstGeom>
        </p:spPr>
        <p:txBody>
          <a:bodyPr wrap="square">
            <a:spAutoFit/>
          </a:bodyPr>
          <a:lstStyle/>
          <a:p>
            <a:r>
              <a:rPr lang="en-US" b="1" i="1" dirty="0" err="1"/>
              <a:t>Tepole</a:t>
            </a:r>
            <a:r>
              <a:rPr lang="en-US" b="1" i="1" dirty="0"/>
              <a:t> et al. ~</a:t>
            </a:r>
          </a:p>
          <a:p>
            <a:r>
              <a:rPr lang="en-US" dirty="0"/>
              <a:t>Computational systems mechanobiology of Wound Healing</a:t>
            </a:r>
            <a:endParaRPr lang="nl-NL" dirty="0"/>
          </a:p>
        </p:txBody>
      </p:sp>
      <p:sp>
        <p:nvSpPr>
          <p:cNvPr id="30" name="TextBox 29">
            <a:extLst>
              <a:ext uri="{FF2B5EF4-FFF2-40B4-BE49-F238E27FC236}">
                <a16:creationId xmlns:a16="http://schemas.microsoft.com/office/drawing/2014/main" id="{CDF7E4AC-F3BF-409F-A9D4-3A7B138F7566}"/>
              </a:ext>
            </a:extLst>
          </p:cNvPr>
          <p:cNvSpPr txBox="1"/>
          <p:nvPr/>
        </p:nvSpPr>
        <p:spPr>
          <a:xfrm>
            <a:off x="8239127" y="3136900"/>
            <a:ext cx="752474" cy="307777"/>
          </a:xfrm>
          <a:prstGeom prst="rect">
            <a:avLst/>
          </a:prstGeom>
          <a:noFill/>
        </p:spPr>
        <p:txBody>
          <a:bodyPr wrap="square" rtlCol="0">
            <a:spAutoFit/>
          </a:bodyPr>
          <a:lstStyle/>
          <a:p>
            <a:r>
              <a:rPr lang="en-US" sz="1400" b="1" i="1" dirty="0"/>
              <a:t>2017</a:t>
            </a:r>
          </a:p>
        </p:txBody>
      </p:sp>
      <p:sp>
        <p:nvSpPr>
          <p:cNvPr id="33" name="Rectangle 32">
            <a:extLst>
              <a:ext uri="{FF2B5EF4-FFF2-40B4-BE49-F238E27FC236}">
                <a16:creationId xmlns:a16="http://schemas.microsoft.com/office/drawing/2014/main" id="{5F4F2093-0EFE-4347-8CBF-F049B476017E}"/>
              </a:ext>
            </a:extLst>
          </p:cNvPr>
          <p:cNvSpPr/>
          <p:nvPr/>
        </p:nvSpPr>
        <p:spPr>
          <a:xfrm>
            <a:off x="343264" y="3918067"/>
            <a:ext cx="2562225" cy="1200329"/>
          </a:xfrm>
          <a:prstGeom prst="rect">
            <a:avLst/>
          </a:prstGeom>
        </p:spPr>
        <p:txBody>
          <a:bodyPr wrap="square">
            <a:spAutoFit/>
          </a:bodyPr>
          <a:lstStyle/>
          <a:p>
            <a:r>
              <a:rPr lang="en-US" b="1" i="1" dirty="0"/>
              <a:t>Mi et al. ~</a:t>
            </a:r>
          </a:p>
          <a:p>
            <a:r>
              <a:rPr lang="en-US" dirty="0"/>
              <a:t>Agent-based model of inflammation and wound healing</a:t>
            </a:r>
            <a:endParaRPr lang="nl-NL" dirty="0"/>
          </a:p>
        </p:txBody>
      </p:sp>
      <p:sp>
        <p:nvSpPr>
          <p:cNvPr id="34" name="TextBox 33">
            <a:extLst>
              <a:ext uri="{FF2B5EF4-FFF2-40B4-BE49-F238E27FC236}">
                <a16:creationId xmlns:a16="http://schemas.microsoft.com/office/drawing/2014/main" id="{3EC43B72-43EE-497C-A5FA-8C4DC27F4DEF}"/>
              </a:ext>
            </a:extLst>
          </p:cNvPr>
          <p:cNvSpPr txBox="1"/>
          <p:nvPr/>
        </p:nvSpPr>
        <p:spPr>
          <a:xfrm>
            <a:off x="4294014" y="3114674"/>
            <a:ext cx="752474" cy="307777"/>
          </a:xfrm>
          <a:prstGeom prst="rect">
            <a:avLst/>
          </a:prstGeom>
          <a:noFill/>
        </p:spPr>
        <p:txBody>
          <a:bodyPr wrap="square" rtlCol="0">
            <a:spAutoFit/>
          </a:bodyPr>
          <a:lstStyle/>
          <a:p>
            <a:r>
              <a:rPr lang="en-US" sz="1400" b="1" i="1" dirty="0"/>
              <a:t>2013</a:t>
            </a:r>
          </a:p>
        </p:txBody>
      </p:sp>
      <p:sp>
        <p:nvSpPr>
          <p:cNvPr id="35" name="Rectangle 34">
            <a:extLst>
              <a:ext uri="{FF2B5EF4-FFF2-40B4-BE49-F238E27FC236}">
                <a16:creationId xmlns:a16="http://schemas.microsoft.com/office/drawing/2014/main" id="{A03752A3-6597-4478-9AD8-5AD7D08606FC}"/>
              </a:ext>
            </a:extLst>
          </p:cNvPr>
          <p:cNvSpPr/>
          <p:nvPr/>
        </p:nvSpPr>
        <p:spPr>
          <a:xfrm>
            <a:off x="1703216" y="688734"/>
            <a:ext cx="3343272" cy="1477328"/>
          </a:xfrm>
          <a:prstGeom prst="rect">
            <a:avLst/>
          </a:prstGeom>
        </p:spPr>
        <p:txBody>
          <a:bodyPr wrap="square">
            <a:spAutoFit/>
          </a:bodyPr>
          <a:lstStyle/>
          <a:p>
            <a:r>
              <a:rPr lang="nl-NL" b="1" i="1" dirty="0"/>
              <a:t>Tepole et al. ~</a:t>
            </a:r>
          </a:p>
          <a:p>
            <a:r>
              <a:rPr lang="nl-NL" dirty="0"/>
              <a:t>Computational modeling of chemo-bio-mechanical</a:t>
            </a:r>
          </a:p>
          <a:p>
            <a:r>
              <a:rPr lang="nl-NL" dirty="0"/>
              <a:t>Coupling toward</a:t>
            </a:r>
          </a:p>
          <a:p>
            <a:r>
              <a:rPr lang="nl-NL" dirty="0"/>
              <a:t>wound healing</a:t>
            </a:r>
          </a:p>
        </p:txBody>
      </p:sp>
      <p:sp>
        <p:nvSpPr>
          <p:cNvPr id="37" name="TextBox 36">
            <a:extLst>
              <a:ext uri="{FF2B5EF4-FFF2-40B4-BE49-F238E27FC236}">
                <a16:creationId xmlns:a16="http://schemas.microsoft.com/office/drawing/2014/main" id="{2F7DC066-0692-4B37-8F8E-D9504C1214DE}"/>
              </a:ext>
            </a:extLst>
          </p:cNvPr>
          <p:cNvSpPr txBox="1"/>
          <p:nvPr/>
        </p:nvSpPr>
        <p:spPr>
          <a:xfrm>
            <a:off x="5258899" y="2806897"/>
            <a:ext cx="752474" cy="307777"/>
          </a:xfrm>
          <a:prstGeom prst="rect">
            <a:avLst/>
          </a:prstGeom>
          <a:noFill/>
        </p:spPr>
        <p:txBody>
          <a:bodyPr wrap="square" rtlCol="0">
            <a:spAutoFit/>
          </a:bodyPr>
          <a:lstStyle/>
          <a:p>
            <a:r>
              <a:rPr lang="en-US" sz="1400" b="1" i="1" dirty="0"/>
              <a:t>2014</a:t>
            </a:r>
          </a:p>
        </p:txBody>
      </p:sp>
      <p:cxnSp>
        <p:nvCxnSpPr>
          <p:cNvPr id="56" name="Straight Connector 55">
            <a:extLst>
              <a:ext uri="{FF2B5EF4-FFF2-40B4-BE49-F238E27FC236}">
                <a16:creationId xmlns:a16="http://schemas.microsoft.com/office/drawing/2014/main" id="{39CF3C95-0C97-436D-8C0E-E2ABE444FF84}"/>
              </a:ext>
            </a:extLst>
          </p:cNvPr>
          <p:cNvCxnSpPr>
            <a:cxnSpLocks/>
          </p:cNvCxnSpPr>
          <p:nvPr/>
        </p:nvCxnSpPr>
        <p:spPr>
          <a:xfrm flipV="1">
            <a:off x="7284720" y="2339340"/>
            <a:ext cx="0" cy="768190"/>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Straight Connector 57">
            <a:extLst>
              <a:ext uri="{FF2B5EF4-FFF2-40B4-BE49-F238E27FC236}">
                <a16:creationId xmlns:a16="http://schemas.microsoft.com/office/drawing/2014/main" id="{FF69B5DA-4551-4460-8809-CDE4526DAAE3}"/>
              </a:ext>
            </a:extLst>
          </p:cNvPr>
          <p:cNvCxnSpPr>
            <a:cxnSpLocks/>
          </p:cNvCxnSpPr>
          <p:nvPr/>
        </p:nvCxnSpPr>
        <p:spPr>
          <a:xfrm>
            <a:off x="7284720" y="2339340"/>
            <a:ext cx="268224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1" name="Straight Arrow Connector 60">
            <a:extLst>
              <a:ext uri="{FF2B5EF4-FFF2-40B4-BE49-F238E27FC236}">
                <a16:creationId xmlns:a16="http://schemas.microsoft.com/office/drawing/2014/main" id="{F7BC0681-B520-4290-9784-6D3E7C945D2B}"/>
              </a:ext>
            </a:extLst>
          </p:cNvPr>
          <p:cNvCxnSpPr/>
          <p:nvPr/>
        </p:nvCxnSpPr>
        <p:spPr>
          <a:xfrm flipV="1">
            <a:off x="3505200" y="1889064"/>
            <a:ext cx="0" cy="5036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Straight Arrow Connector 61">
            <a:extLst>
              <a:ext uri="{FF2B5EF4-FFF2-40B4-BE49-F238E27FC236}">
                <a16:creationId xmlns:a16="http://schemas.microsoft.com/office/drawing/2014/main" id="{BC107014-F279-4B39-86B3-4874D98CC38B}"/>
              </a:ext>
            </a:extLst>
          </p:cNvPr>
          <p:cNvCxnSpPr>
            <a:cxnSpLocks/>
          </p:cNvCxnSpPr>
          <p:nvPr/>
        </p:nvCxnSpPr>
        <p:spPr>
          <a:xfrm flipV="1">
            <a:off x="9966960" y="1638300"/>
            <a:ext cx="0" cy="7010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4" name="Straight Connector 63">
            <a:extLst>
              <a:ext uri="{FF2B5EF4-FFF2-40B4-BE49-F238E27FC236}">
                <a16:creationId xmlns:a16="http://schemas.microsoft.com/office/drawing/2014/main" id="{A6A73827-AC3A-4CF5-9BFA-24BC5BEC59E4}"/>
              </a:ext>
            </a:extLst>
          </p:cNvPr>
          <p:cNvCxnSpPr>
            <a:cxnSpLocks/>
          </p:cNvCxnSpPr>
          <p:nvPr/>
        </p:nvCxnSpPr>
        <p:spPr>
          <a:xfrm>
            <a:off x="3505200" y="2400300"/>
            <a:ext cx="179941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2AFB1389-8433-4586-89D3-5847C95D725A}"/>
              </a:ext>
            </a:extLst>
          </p:cNvPr>
          <p:cNvCxnSpPr>
            <a:cxnSpLocks/>
          </p:cNvCxnSpPr>
          <p:nvPr/>
        </p:nvCxnSpPr>
        <p:spPr>
          <a:xfrm flipV="1">
            <a:off x="5281758" y="2400300"/>
            <a:ext cx="0" cy="707230"/>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Straight Arrow Connector 68">
            <a:extLst>
              <a:ext uri="{FF2B5EF4-FFF2-40B4-BE49-F238E27FC236}">
                <a16:creationId xmlns:a16="http://schemas.microsoft.com/office/drawing/2014/main" id="{A6D14F77-8D73-4FEE-BF22-13D33F877E8C}"/>
              </a:ext>
            </a:extLst>
          </p:cNvPr>
          <p:cNvCxnSpPr>
            <a:cxnSpLocks/>
          </p:cNvCxnSpPr>
          <p:nvPr/>
        </p:nvCxnSpPr>
        <p:spPr>
          <a:xfrm flipV="1">
            <a:off x="6431280" y="1567657"/>
            <a:ext cx="0" cy="15470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0" name="Rectangle 69">
            <a:extLst>
              <a:ext uri="{FF2B5EF4-FFF2-40B4-BE49-F238E27FC236}">
                <a16:creationId xmlns:a16="http://schemas.microsoft.com/office/drawing/2014/main" id="{EB1AED13-D668-4045-9B69-F9F01B30BE13}"/>
              </a:ext>
            </a:extLst>
          </p:cNvPr>
          <p:cNvSpPr/>
          <p:nvPr/>
        </p:nvSpPr>
        <p:spPr>
          <a:xfrm>
            <a:off x="5304618" y="237666"/>
            <a:ext cx="3074943" cy="1084912"/>
          </a:xfrm>
          <a:prstGeom prst="rect">
            <a:avLst/>
          </a:prstGeom>
        </p:spPr>
        <p:txBody>
          <a:bodyPr wrap="square">
            <a:spAutoFit/>
          </a:bodyPr>
          <a:lstStyle/>
          <a:p>
            <a:endParaRPr lang="nl-NL" sz="1050" dirty="0">
              <a:solidFill>
                <a:srgbClr val="000000"/>
              </a:solidFill>
              <a:latin typeface="Helvetica Neue LT Std"/>
            </a:endParaRPr>
          </a:p>
          <a:p>
            <a:r>
              <a:rPr lang="nl-NL" b="1" i="1" dirty="0"/>
              <a:t>Flegg et al. ~</a:t>
            </a:r>
          </a:p>
          <a:p>
            <a:r>
              <a:rPr lang="nl-NL" dirty="0"/>
              <a:t>On the mathematical modeling of wound healing angiogenesis</a:t>
            </a:r>
          </a:p>
        </p:txBody>
      </p:sp>
      <p:sp>
        <p:nvSpPr>
          <p:cNvPr id="73" name="TextBox 72">
            <a:extLst>
              <a:ext uri="{FF2B5EF4-FFF2-40B4-BE49-F238E27FC236}">
                <a16:creationId xmlns:a16="http://schemas.microsoft.com/office/drawing/2014/main" id="{6DB9A9FB-31D3-44D4-B8A6-C01B8C8992F5}"/>
              </a:ext>
            </a:extLst>
          </p:cNvPr>
          <p:cNvSpPr txBox="1"/>
          <p:nvPr/>
        </p:nvSpPr>
        <p:spPr>
          <a:xfrm>
            <a:off x="6429231" y="2785368"/>
            <a:ext cx="752474" cy="307777"/>
          </a:xfrm>
          <a:prstGeom prst="rect">
            <a:avLst/>
          </a:prstGeom>
          <a:noFill/>
        </p:spPr>
        <p:txBody>
          <a:bodyPr wrap="square" rtlCol="0">
            <a:spAutoFit/>
          </a:bodyPr>
          <a:lstStyle/>
          <a:p>
            <a:r>
              <a:rPr lang="en-US" sz="1400" b="1" i="1" dirty="0"/>
              <a:t>2015</a:t>
            </a:r>
          </a:p>
        </p:txBody>
      </p:sp>
    </p:spTree>
    <p:extLst>
      <p:ext uri="{BB962C8B-B14F-4D97-AF65-F5344CB8AC3E}">
        <p14:creationId xmlns:p14="http://schemas.microsoft.com/office/powerpoint/2010/main" val="377142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DAC2-BEFD-4A05-8854-7A1BDEF6DD65}"/>
              </a:ext>
            </a:extLst>
          </p:cNvPr>
          <p:cNvSpPr>
            <a:spLocks noGrp="1"/>
          </p:cNvSpPr>
          <p:nvPr>
            <p:ph type="title" idx="4294967295"/>
          </p:nvPr>
        </p:nvSpPr>
        <p:spPr>
          <a:xfrm>
            <a:off x="742950" y="639763"/>
            <a:ext cx="10058400" cy="1449387"/>
          </a:xfrm>
        </p:spPr>
        <p:txBody>
          <a:bodyPr/>
          <a:lstStyle/>
          <a:p>
            <a:r>
              <a:rPr lang="en-US" b="1" dirty="0"/>
              <a:t>Research Questions + Aim:</a:t>
            </a:r>
            <a:br>
              <a:rPr lang="nl-NL" dirty="0"/>
            </a:br>
            <a:endParaRPr lang="nl-NL" dirty="0"/>
          </a:p>
        </p:txBody>
      </p:sp>
      <p:sp>
        <p:nvSpPr>
          <p:cNvPr id="3" name="Content Placeholder 2">
            <a:extLst>
              <a:ext uri="{FF2B5EF4-FFF2-40B4-BE49-F238E27FC236}">
                <a16:creationId xmlns:a16="http://schemas.microsoft.com/office/drawing/2014/main" id="{5C64C442-8063-4FC1-AA1C-F6D8F2038B98}"/>
              </a:ext>
            </a:extLst>
          </p:cNvPr>
          <p:cNvSpPr>
            <a:spLocks noGrp="1"/>
          </p:cNvSpPr>
          <p:nvPr>
            <p:ph idx="4294967295"/>
          </p:nvPr>
        </p:nvSpPr>
        <p:spPr>
          <a:xfrm>
            <a:off x="3082812" y="2608263"/>
            <a:ext cx="10058400" cy="4022725"/>
          </a:xfrm>
        </p:spPr>
        <p:txBody>
          <a:bodyPr/>
          <a:lstStyle/>
          <a:p>
            <a:pPr marL="457200" indent="-457200">
              <a:buClrTx/>
              <a:buFont typeface="+mj-lt"/>
              <a:buAutoNum type="arabicPeriod"/>
            </a:pPr>
            <a:r>
              <a:rPr lang="en-US" sz="1800" dirty="0">
                <a:solidFill>
                  <a:schemeClr val="tx1"/>
                </a:solidFill>
              </a:rPr>
              <a:t>What causes a better healing of burn wounds? </a:t>
            </a:r>
            <a:endParaRPr lang="nl-NL" sz="1800" dirty="0">
              <a:solidFill>
                <a:schemeClr val="tx1"/>
              </a:solidFill>
            </a:endParaRPr>
          </a:p>
          <a:p>
            <a:pPr marL="457200" indent="-457200">
              <a:buClrTx/>
              <a:buFont typeface="+mj-lt"/>
              <a:buAutoNum type="arabicPeriod"/>
            </a:pPr>
            <a:r>
              <a:rPr lang="en-US" sz="1800" dirty="0">
                <a:solidFill>
                  <a:schemeClr val="tx1"/>
                </a:solidFill>
              </a:rPr>
              <a:t>What is the link between the AP model and the cutaneous wound healing model?</a:t>
            </a:r>
            <a:endParaRPr lang="nl-NL" sz="1800" dirty="0">
              <a:solidFill>
                <a:schemeClr val="tx1"/>
              </a:solidFill>
            </a:endParaRPr>
          </a:p>
          <a:p>
            <a:endParaRPr lang="nl-NL" dirty="0"/>
          </a:p>
        </p:txBody>
      </p:sp>
      <p:cxnSp>
        <p:nvCxnSpPr>
          <p:cNvPr id="4" name="Straight Connector 3">
            <a:extLst>
              <a:ext uri="{FF2B5EF4-FFF2-40B4-BE49-F238E27FC236}">
                <a16:creationId xmlns:a16="http://schemas.microsoft.com/office/drawing/2014/main" id="{E8178395-DEF3-4E1A-A7D4-D9DA2E5B8DFB}"/>
              </a:ext>
            </a:extLst>
          </p:cNvPr>
          <p:cNvCxnSpPr>
            <a:cxnSpLocks/>
          </p:cNvCxnSpPr>
          <p:nvPr/>
        </p:nvCxnSpPr>
        <p:spPr>
          <a:xfrm>
            <a:off x="853962" y="1521098"/>
            <a:ext cx="7747113" cy="0"/>
          </a:xfrm>
          <a:prstGeom prst="line">
            <a:avLst/>
          </a:prstGeom>
        </p:spPr>
        <p:style>
          <a:lnRef idx="3">
            <a:schemeClr val="accent2"/>
          </a:lnRef>
          <a:fillRef idx="0">
            <a:schemeClr val="accent2"/>
          </a:fillRef>
          <a:effectRef idx="2">
            <a:schemeClr val="accent2"/>
          </a:effectRef>
          <a:fontRef idx="minor">
            <a:schemeClr val="tx1"/>
          </a:fontRef>
        </p:style>
      </p:cxnSp>
      <p:pic>
        <p:nvPicPr>
          <p:cNvPr id="9" name="Picture 8">
            <a:extLst>
              <a:ext uri="{FF2B5EF4-FFF2-40B4-BE49-F238E27FC236}">
                <a16:creationId xmlns:a16="http://schemas.microsoft.com/office/drawing/2014/main" id="{CB97A1B8-53DC-445A-8D70-13AC83654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356" y="4337324"/>
            <a:ext cx="1073283" cy="1073283"/>
          </a:xfrm>
          <a:prstGeom prst="rect">
            <a:avLst/>
          </a:prstGeom>
        </p:spPr>
      </p:pic>
      <p:cxnSp>
        <p:nvCxnSpPr>
          <p:cNvPr id="10" name="Straight Connector 9">
            <a:extLst>
              <a:ext uri="{FF2B5EF4-FFF2-40B4-BE49-F238E27FC236}">
                <a16:creationId xmlns:a16="http://schemas.microsoft.com/office/drawing/2014/main" id="{3868A95B-109C-4FEC-883F-FF87E831F168}"/>
              </a:ext>
            </a:extLst>
          </p:cNvPr>
          <p:cNvCxnSpPr>
            <a:cxnSpLocks/>
          </p:cNvCxnSpPr>
          <p:nvPr/>
        </p:nvCxnSpPr>
        <p:spPr>
          <a:xfrm>
            <a:off x="1493772" y="3574870"/>
            <a:ext cx="118329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60B1BF88-A4AB-4C18-805A-AF9BD9B3876A}"/>
              </a:ext>
            </a:extLst>
          </p:cNvPr>
          <p:cNvCxnSpPr>
            <a:cxnSpLocks/>
          </p:cNvCxnSpPr>
          <p:nvPr/>
        </p:nvCxnSpPr>
        <p:spPr>
          <a:xfrm>
            <a:off x="1488341" y="5575120"/>
            <a:ext cx="1183298" cy="0"/>
          </a:xfrm>
          <a:prstGeom prst="line">
            <a:avLst/>
          </a:prstGeom>
        </p:spPr>
        <p:style>
          <a:lnRef idx="3">
            <a:schemeClr val="accent2"/>
          </a:lnRef>
          <a:fillRef idx="0">
            <a:schemeClr val="accent2"/>
          </a:fillRef>
          <a:effectRef idx="2">
            <a:schemeClr val="accent2"/>
          </a:effectRef>
          <a:fontRef idx="minor">
            <a:schemeClr val="tx1"/>
          </a:fontRef>
        </p:style>
      </p:cxnSp>
      <p:pic>
        <p:nvPicPr>
          <p:cNvPr id="16" name="Picture 15">
            <a:extLst>
              <a:ext uri="{FF2B5EF4-FFF2-40B4-BE49-F238E27FC236}">
                <a16:creationId xmlns:a16="http://schemas.microsoft.com/office/drawing/2014/main" id="{C363CC9B-C18D-4792-9112-8E8B2F863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072" y="2466521"/>
            <a:ext cx="943836" cy="943836"/>
          </a:xfrm>
          <a:prstGeom prst="rect">
            <a:avLst/>
          </a:prstGeom>
        </p:spPr>
      </p:pic>
      <p:sp>
        <p:nvSpPr>
          <p:cNvPr id="17" name="TextBox 16">
            <a:extLst>
              <a:ext uri="{FF2B5EF4-FFF2-40B4-BE49-F238E27FC236}">
                <a16:creationId xmlns:a16="http://schemas.microsoft.com/office/drawing/2014/main" id="{D8460B85-0DC0-4EAC-B38F-D4361F110C6A}"/>
              </a:ext>
            </a:extLst>
          </p:cNvPr>
          <p:cNvSpPr txBox="1"/>
          <p:nvPr/>
        </p:nvSpPr>
        <p:spPr>
          <a:xfrm>
            <a:off x="3202543" y="4690571"/>
            <a:ext cx="6793013" cy="646331"/>
          </a:xfrm>
          <a:prstGeom prst="rect">
            <a:avLst/>
          </a:prstGeom>
          <a:noFill/>
        </p:spPr>
        <p:txBody>
          <a:bodyPr wrap="none" rtlCol="0">
            <a:spAutoFit/>
          </a:bodyPr>
          <a:lstStyle/>
          <a:p>
            <a:r>
              <a:rPr lang="en-US" dirty="0"/>
              <a:t>A novel computational framework combining the AP and ABM models </a:t>
            </a:r>
          </a:p>
          <a:p>
            <a:r>
              <a:rPr lang="en-US" dirty="0"/>
              <a:t>to simulate the healing of burn wounds</a:t>
            </a:r>
            <a:endParaRPr lang="nl-NL" dirty="0"/>
          </a:p>
        </p:txBody>
      </p:sp>
    </p:spTree>
    <p:extLst>
      <p:ext uri="{BB962C8B-B14F-4D97-AF65-F5344CB8AC3E}">
        <p14:creationId xmlns:p14="http://schemas.microsoft.com/office/powerpoint/2010/main" val="368436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18A9-C162-40D6-A04A-406120C5D899}"/>
              </a:ext>
            </a:extLst>
          </p:cNvPr>
          <p:cNvSpPr>
            <a:spLocks noGrp="1"/>
          </p:cNvSpPr>
          <p:nvPr>
            <p:ph type="title"/>
          </p:nvPr>
        </p:nvSpPr>
        <p:spPr>
          <a:xfrm>
            <a:off x="570866" y="2160549"/>
            <a:ext cx="10058400" cy="1450757"/>
          </a:xfrm>
        </p:spPr>
        <p:txBody>
          <a:bodyPr/>
          <a:lstStyle/>
          <a:p>
            <a:r>
              <a:rPr lang="nl-NL" b="1" dirty="0"/>
              <a:t>Proposal</a:t>
            </a:r>
          </a:p>
        </p:txBody>
      </p:sp>
      <p:pic>
        <p:nvPicPr>
          <p:cNvPr id="1026" name="Picture 2" descr="Afbeeldingsresultaat voor proposal">
            <a:extLst>
              <a:ext uri="{FF2B5EF4-FFF2-40B4-BE49-F238E27FC236}">
                <a16:creationId xmlns:a16="http://schemas.microsoft.com/office/drawing/2014/main" id="{09D4B3C8-957B-4EBB-82C2-F8F72620AE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6" b="23369"/>
          <a:stretch/>
        </p:blipFill>
        <p:spPr bwMode="auto">
          <a:xfrm>
            <a:off x="-189548" y="-2002354"/>
            <a:ext cx="12571095" cy="481012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5C4FDA1-516A-4BE3-9350-4DFE8E16E466}"/>
              </a:ext>
            </a:extLst>
          </p:cNvPr>
          <p:cNvCxnSpPr/>
          <p:nvPr/>
        </p:nvCxnSpPr>
        <p:spPr>
          <a:xfrm>
            <a:off x="671830" y="3611306"/>
            <a:ext cx="2112645"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889B050A-8FB5-4C94-A970-49EA915CCF9A}"/>
              </a:ext>
            </a:extLst>
          </p:cNvPr>
          <p:cNvSpPr txBox="1"/>
          <p:nvPr/>
        </p:nvSpPr>
        <p:spPr>
          <a:xfrm>
            <a:off x="671830" y="3754441"/>
            <a:ext cx="9653270" cy="2185214"/>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dirty="0"/>
          </a:p>
          <a:p>
            <a:pPr marL="285750" indent="-285750">
              <a:buClr>
                <a:schemeClr val="accent2"/>
              </a:buClr>
              <a:buFont typeface="Arial" panose="020B0604020202020204" pitchFamily="34" charset="0"/>
              <a:buChar char="•"/>
            </a:pPr>
            <a:r>
              <a:rPr lang="nl-NL" sz="2000" dirty="0"/>
              <a:t>Discrete Spatio-temporal (</a:t>
            </a:r>
            <a:r>
              <a:rPr lang="en-US" sz="2000" dirty="0"/>
              <a:t>existing in both space and time)</a:t>
            </a:r>
            <a:r>
              <a:rPr lang="nl-NL" sz="2000" dirty="0"/>
              <a:t> Agent-Based Model combining both the immune response model and the ABM wound healing models</a:t>
            </a:r>
          </a:p>
          <a:p>
            <a:pPr marL="285750" indent="-285750">
              <a:buClr>
                <a:schemeClr val="accent2"/>
              </a:buClr>
              <a:buFont typeface="Arial" panose="020B0604020202020204" pitchFamily="34" charset="0"/>
              <a:buChar char="•"/>
            </a:pPr>
            <a:endParaRPr lang="nl-NL" sz="2000" dirty="0"/>
          </a:p>
          <a:p>
            <a:pPr marL="285750" indent="-285750">
              <a:buClr>
                <a:schemeClr val="accent2"/>
              </a:buClr>
              <a:buFont typeface="Arial" panose="020B0604020202020204" pitchFamily="34" charset="0"/>
              <a:buChar char="•"/>
            </a:pPr>
            <a:r>
              <a:rPr lang="en-US" sz="2000" dirty="0"/>
              <a:t>The AP model will act like an </a:t>
            </a:r>
            <a:r>
              <a:rPr lang="en-US" sz="2000" b="1" dirty="0"/>
              <a:t>engine for the blood composition </a:t>
            </a:r>
            <a:r>
              <a:rPr lang="en-US" sz="2000" dirty="0"/>
              <a:t>of a 3-dimensional ABM model.</a:t>
            </a:r>
            <a:endParaRPr lang="nl-NL" sz="2000" dirty="0"/>
          </a:p>
          <a:p>
            <a:endParaRPr lang="nl-NL" dirty="0"/>
          </a:p>
        </p:txBody>
      </p:sp>
    </p:spTree>
    <p:extLst>
      <p:ext uri="{BB962C8B-B14F-4D97-AF65-F5344CB8AC3E}">
        <p14:creationId xmlns:p14="http://schemas.microsoft.com/office/powerpoint/2010/main" val="6710062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354</TotalTime>
  <Words>893</Words>
  <Application>Microsoft Office PowerPoint</Application>
  <PresentationFormat>Widescreen</PresentationFormat>
  <Paragraphs>125</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 Neue LT Std</vt:lpstr>
      <vt:lpstr>Retrospect</vt:lpstr>
      <vt:lpstr>Burn wound healing model</vt:lpstr>
      <vt:lpstr>Index</vt:lpstr>
      <vt:lpstr>Stages of healing</vt:lpstr>
      <vt:lpstr>Zones of injury</vt:lpstr>
      <vt:lpstr>Previously built models</vt:lpstr>
      <vt:lpstr>ABM</vt:lpstr>
      <vt:lpstr>PowerPoint Presentation</vt:lpstr>
      <vt:lpstr>Research Questions + Aim: </vt:lpstr>
      <vt:lpstr>Proposal</vt:lpstr>
      <vt:lpstr>PowerPoint Presentation</vt:lpstr>
      <vt:lpstr>PowerPoint Presentation</vt:lpstr>
      <vt:lpstr>Data available?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d. Boer</dc:creator>
  <cp:lastModifiedBy>Mark d. Boer</cp:lastModifiedBy>
  <cp:revision>29</cp:revision>
  <dcterms:created xsi:type="dcterms:W3CDTF">2019-05-13T08:46:48Z</dcterms:created>
  <dcterms:modified xsi:type="dcterms:W3CDTF">2019-05-13T14:41:24Z</dcterms:modified>
</cp:coreProperties>
</file>