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0"/>
  </p:notesMasterIdLst>
  <p:sldIdLst>
    <p:sldId id="256" r:id="rId2"/>
    <p:sldId id="257" r:id="rId3"/>
    <p:sldId id="259" r:id="rId4"/>
    <p:sldId id="268" r:id="rId5"/>
    <p:sldId id="279" r:id="rId6"/>
    <p:sldId id="284" r:id="rId7"/>
    <p:sldId id="281" r:id="rId8"/>
    <p:sldId id="258" r:id="rId9"/>
    <p:sldId id="267" r:id="rId10"/>
    <p:sldId id="282" r:id="rId11"/>
    <p:sldId id="283" r:id="rId12"/>
    <p:sldId id="277" r:id="rId13"/>
    <p:sldId id="278" r:id="rId14"/>
    <p:sldId id="273" r:id="rId15"/>
    <p:sldId id="295" r:id="rId16"/>
    <p:sldId id="274" r:id="rId17"/>
    <p:sldId id="275" r:id="rId18"/>
    <p:sldId id="276" r:id="rId19"/>
    <p:sldId id="272" r:id="rId20"/>
    <p:sldId id="280" r:id="rId21"/>
    <p:sldId id="262" r:id="rId22"/>
    <p:sldId id="289" r:id="rId23"/>
    <p:sldId id="265" r:id="rId24"/>
    <p:sldId id="294" r:id="rId25"/>
    <p:sldId id="293" r:id="rId26"/>
    <p:sldId id="261" r:id="rId27"/>
    <p:sldId id="290"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1754" autoAdjust="0"/>
  </p:normalViewPr>
  <p:slideViewPr>
    <p:cSldViewPr snapToGrid="0">
      <p:cViewPr>
        <p:scale>
          <a:sx n="75" d="100"/>
          <a:sy n="75" d="100"/>
        </p:scale>
        <p:origin x="534"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A50BD-A636-418D-B0E5-DD80ACB1AC70}" type="datetimeFigureOut">
              <a:rPr lang="nl-NL" smtClean="0"/>
              <a:t>3-6-2019</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4AD4D-05E5-44FD-9C92-6E79E895C1C8}" type="slidenum">
              <a:rPr lang="nl-NL" smtClean="0"/>
              <a:t>‹#›</a:t>
            </a:fld>
            <a:endParaRPr lang="nl-NL"/>
          </a:p>
        </p:txBody>
      </p:sp>
    </p:spTree>
    <p:extLst>
      <p:ext uri="{BB962C8B-B14F-4D97-AF65-F5344CB8AC3E}">
        <p14:creationId xmlns:p14="http://schemas.microsoft.com/office/powerpoint/2010/main" val="101462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nl.wikipedia.org/wiki/Extracellulaire_vloeistof" TargetMode="External"/><Relationship Id="rId3" Type="http://schemas.openxmlformats.org/officeDocument/2006/relationships/hyperlink" Target="https://nl.wikipedia.org/wiki/Nomenclatuur" TargetMode="External"/><Relationship Id="rId7" Type="http://schemas.openxmlformats.org/officeDocument/2006/relationships/hyperlink" Target="https://nl.wikipedia.org/wiki/Zenuwweefsel"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nl.wikipedia.org/wiki/Epitheel" TargetMode="External"/><Relationship Id="rId5" Type="http://schemas.openxmlformats.org/officeDocument/2006/relationships/hyperlink" Target="https://nl.wikipedia.org/wiki/Bindweefsel" TargetMode="External"/><Relationship Id="rId10" Type="http://schemas.openxmlformats.org/officeDocument/2006/relationships/hyperlink" Target="https://nl.wikipedia.org/wiki/Tumor" TargetMode="External"/><Relationship Id="rId4" Type="http://schemas.openxmlformats.org/officeDocument/2006/relationships/hyperlink" Target="https://nl.wikipedia.org/wiki/Glycosaminoglycaan" TargetMode="External"/><Relationship Id="rId9" Type="http://schemas.openxmlformats.org/officeDocument/2006/relationships/hyperlink" Target="https://nl.wikipedia.org/wiki/Proliferatie_(ce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nl.wikipedia.org/wiki/Extracellulaire_vloeistof" TargetMode="External"/><Relationship Id="rId3" Type="http://schemas.openxmlformats.org/officeDocument/2006/relationships/hyperlink" Target="https://nl.wikipedia.org/wiki/Nomenclatuur" TargetMode="External"/><Relationship Id="rId7" Type="http://schemas.openxmlformats.org/officeDocument/2006/relationships/hyperlink" Target="https://nl.wikipedia.org/wiki/Zenuwweefse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nl.wikipedia.org/wiki/Epitheel" TargetMode="External"/><Relationship Id="rId5" Type="http://schemas.openxmlformats.org/officeDocument/2006/relationships/hyperlink" Target="https://nl.wikipedia.org/wiki/Bindweefsel" TargetMode="External"/><Relationship Id="rId10" Type="http://schemas.openxmlformats.org/officeDocument/2006/relationships/hyperlink" Target="https://nl.wikipedia.org/wiki/Tumor" TargetMode="External"/><Relationship Id="rId4" Type="http://schemas.openxmlformats.org/officeDocument/2006/relationships/hyperlink" Target="https://nl.wikipedia.org/wiki/Glycosaminoglycaan" TargetMode="External"/><Relationship Id="rId9" Type="http://schemas.openxmlformats.org/officeDocument/2006/relationships/hyperlink" Target="https://nl.wikipedia.org/wiki/Proliferatie_(ce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Overlapping some are happening in the same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Inflammation helps, clear debris and induce the proliferation phase (fibroblasts entering, then angiogenesis), but may lead to tissue damage if it lasts too long.  This is often the case when: unable to clear debris, excessive detritus, </a:t>
            </a:r>
            <a:r>
              <a:rPr lang="en-US" sz="1200" kern="1200" dirty="0" err="1">
                <a:solidFill>
                  <a:schemeClr val="tx1"/>
                </a:solidFill>
                <a:effectLst/>
                <a:latin typeface="+mn-lt"/>
                <a:ea typeface="+mn-ea"/>
                <a:cs typeface="+mn-cs"/>
              </a:rPr>
              <a:t>devitalised</a:t>
            </a:r>
            <a:r>
              <a:rPr lang="en-US" sz="1200" kern="1200" dirty="0">
                <a:solidFill>
                  <a:schemeClr val="tx1"/>
                </a:solidFill>
                <a:effectLst/>
                <a:latin typeface="+mn-lt"/>
                <a:ea typeface="+mn-ea"/>
                <a:cs typeface="+mn-cs"/>
              </a:rPr>
              <a:t> tissue, or microbial biofilm is present.  </a:t>
            </a:r>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3</a:t>
            </a:fld>
            <a:endParaRPr lang="nl-NL"/>
          </a:p>
        </p:txBody>
      </p:sp>
    </p:spTree>
    <p:extLst>
      <p:ext uri="{BB962C8B-B14F-4D97-AF65-F5344CB8AC3E}">
        <p14:creationId xmlns:p14="http://schemas.microsoft.com/office/powerpoint/2010/main" val="3326777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7EADACE-6C8D-4943-A90D-0AFB252C3D6A}"/>
              </a:ext>
            </a:extLst>
          </p:cNvPr>
          <p:cNvSpPr>
            <a:spLocks noGrp="1"/>
          </p:cNvSpPr>
          <p:nvPr>
            <p:ph type="body" idx="1"/>
          </p:nvPr>
        </p:nvSpPr>
        <p:spPr/>
        <p:txBody>
          <a:bodyPr/>
          <a:lstStyle/>
          <a:p>
            <a:r>
              <a:rPr lang="nl-NL" dirty="0"/>
              <a:t>Probelm of equation is that it doesnt take into account spatoi temproal</a:t>
            </a:r>
          </a:p>
          <a:p>
            <a:r>
              <a:rPr lang="nl-NL" dirty="0"/>
              <a:t>Agents as cells cytokines</a:t>
            </a:r>
          </a:p>
          <a:p>
            <a:endParaRPr lang="nl-NL" dirty="0"/>
          </a:p>
          <a:p>
            <a:r>
              <a:rPr lang="nl-NL" dirty="0"/>
              <a:t>Specific refer to cytokines and kinked it to collagen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1" i="0" kern="1200" dirty="0">
                <a:solidFill>
                  <a:schemeClr val="tx1"/>
                </a:solidFill>
                <a:effectLst/>
                <a:latin typeface="+mn-lt"/>
                <a:ea typeface="+mn-ea"/>
                <a:cs typeface="+mn-cs"/>
              </a:rPr>
              <a:t>Hyaluronan</a:t>
            </a:r>
            <a:r>
              <a:rPr lang="nl-NL" sz="1200" b="0" i="0" kern="1200" dirty="0">
                <a:solidFill>
                  <a:schemeClr val="tx1"/>
                </a:solidFill>
                <a:effectLst/>
                <a:latin typeface="+mn-lt"/>
                <a:ea typeface="+mn-ea"/>
                <a:cs typeface="+mn-cs"/>
              </a:rPr>
              <a:t> (volgens oudere </a:t>
            </a:r>
            <a:r>
              <a:rPr lang="nl-NL" sz="1200" b="0" i="0" u="none" strike="noStrike" kern="1200" dirty="0">
                <a:solidFill>
                  <a:schemeClr val="tx1"/>
                </a:solidFill>
                <a:effectLst/>
                <a:latin typeface="+mn-lt"/>
                <a:ea typeface="+mn-ea"/>
                <a:cs typeface="+mn-cs"/>
                <a:hlinkClick r:id="rId3" tooltip="Nomenclatuur"/>
              </a:rPr>
              <a:t>nomenclatuur</a:t>
            </a:r>
            <a:r>
              <a:rPr lang="nl-NL" sz="1200" b="0" i="0" kern="1200" dirty="0">
                <a:solidFill>
                  <a:schemeClr val="tx1"/>
                </a:solidFill>
                <a:effectLst/>
                <a:latin typeface="+mn-lt"/>
                <a:ea typeface="+mn-ea"/>
                <a:cs typeface="+mn-cs"/>
              </a:rPr>
              <a:t> ook </a:t>
            </a:r>
            <a:r>
              <a:rPr lang="nl-NL" sz="1200" b="1" i="0" kern="1200" dirty="0">
                <a:solidFill>
                  <a:schemeClr val="tx1"/>
                </a:solidFill>
                <a:effectLst/>
                <a:latin typeface="+mn-lt"/>
                <a:ea typeface="+mn-ea"/>
                <a:cs typeface="+mn-cs"/>
              </a:rPr>
              <a:t>hyaluronzuur</a:t>
            </a:r>
            <a:r>
              <a:rPr lang="nl-NL" sz="1200" b="0" i="0" kern="1200" dirty="0">
                <a:solidFill>
                  <a:schemeClr val="tx1"/>
                </a:solidFill>
                <a:effectLst/>
                <a:latin typeface="+mn-lt"/>
                <a:ea typeface="+mn-ea"/>
                <a:cs typeface="+mn-cs"/>
              </a:rPr>
              <a:t> of </a:t>
            </a:r>
            <a:r>
              <a:rPr lang="nl-NL" sz="1200" b="1" i="0" kern="1200" dirty="0">
                <a:solidFill>
                  <a:schemeClr val="tx1"/>
                </a:solidFill>
                <a:effectLst/>
                <a:latin typeface="+mn-lt"/>
                <a:ea typeface="+mn-ea"/>
                <a:cs typeface="+mn-cs"/>
              </a:rPr>
              <a:t>hyaluronaat</a:t>
            </a:r>
            <a:r>
              <a:rPr lang="nl-NL" sz="1200" b="0" i="0" kern="1200" dirty="0">
                <a:solidFill>
                  <a:schemeClr val="tx1"/>
                </a:solidFill>
                <a:effectLst/>
                <a:latin typeface="+mn-lt"/>
                <a:ea typeface="+mn-ea"/>
                <a:cs typeface="+mn-cs"/>
              </a:rPr>
              <a:t> genoemd) is een </a:t>
            </a:r>
            <a:r>
              <a:rPr lang="nl-NL" sz="1200" b="0" i="0" u="none" strike="noStrike" kern="1200" dirty="0">
                <a:solidFill>
                  <a:schemeClr val="tx1"/>
                </a:solidFill>
                <a:effectLst/>
                <a:latin typeface="+mn-lt"/>
                <a:ea typeface="+mn-ea"/>
                <a:cs typeface="+mn-cs"/>
                <a:hlinkClick r:id="rId4" tooltip="Glycosaminoglycaan"/>
              </a:rPr>
              <a:t>glycosaminoglycaan</a:t>
            </a:r>
            <a:r>
              <a:rPr lang="nl-NL" sz="1200" b="0" i="0" kern="1200" dirty="0">
                <a:solidFill>
                  <a:schemeClr val="tx1"/>
                </a:solidFill>
                <a:effectLst/>
                <a:latin typeface="+mn-lt"/>
                <a:ea typeface="+mn-ea"/>
                <a:cs typeface="+mn-cs"/>
              </a:rPr>
              <a:t> dat veelvuldig in </a:t>
            </a:r>
            <a:r>
              <a:rPr lang="nl-NL" sz="1200" b="0" i="0" u="none" strike="noStrike" kern="1200" dirty="0">
                <a:solidFill>
                  <a:schemeClr val="tx1"/>
                </a:solidFill>
                <a:effectLst/>
                <a:latin typeface="+mn-lt"/>
                <a:ea typeface="+mn-ea"/>
                <a:cs typeface="+mn-cs"/>
                <a:hlinkClick r:id="rId5" tooltip="Bindweefsel"/>
              </a:rPr>
              <a:t>bindweefsel</a:t>
            </a:r>
            <a:r>
              <a:rPr lang="nl-NL" sz="1200" b="0" i="0" kern="1200" dirty="0">
                <a:solidFill>
                  <a:schemeClr val="tx1"/>
                </a:solidFill>
                <a:effectLst/>
                <a:latin typeface="+mn-lt"/>
                <a:ea typeface="+mn-ea"/>
                <a:cs typeface="+mn-cs"/>
              </a:rPr>
              <a:t>, </a:t>
            </a:r>
            <a:r>
              <a:rPr lang="nl-NL" sz="1200" b="0" i="0" u="none" strike="noStrike" kern="1200" dirty="0">
                <a:solidFill>
                  <a:schemeClr val="tx1"/>
                </a:solidFill>
                <a:effectLst/>
                <a:latin typeface="+mn-lt"/>
                <a:ea typeface="+mn-ea"/>
                <a:cs typeface="+mn-cs"/>
                <a:hlinkClick r:id="rId6" tooltip="Epitheel"/>
              </a:rPr>
              <a:t>epitheelweefsel</a:t>
            </a:r>
            <a:r>
              <a:rPr lang="nl-NL" sz="1200" b="0" i="0" kern="1200" dirty="0">
                <a:solidFill>
                  <a:schemeClr val="tx1"/>
                </a:solidFill>
                <a:effectLst/>
                <a:latin typeface="+mn-lt"/>
                <a:ea typeface="+mn-ea"/>
                <a:cs typeface="+mn-cs"/>
              </a:rPr>
              <a:t> en </a:t>
            </a:r>
            <a:r>
              <a:rPr lang="nl-NL" sz="1200" b="0" i="0" u="none" strike="noStrike" kern="1200" dirty="0">
                <a:solidFill>
                  <a:schemeClr val="tx1"/>
                </a:solidFill>
                <a:effectLst/>
                <a:latin typeface="+mn-lt"/>
                <a:ea typeface="+mn-ea"/>
                <a:cs typeface="+mn-cs"/>
                <a:hlinkClick r:id="rId7" tooltip="Zenuwweefsel"/>
              </a:rPr>
              <a:t>zenuwweefsel</a:t>
            </a:r>
            <a:r>
              <a:rPr lang="nl-NL" sz="1200" b="0" i="0" kern="1200" dirty="0">
                <a:solidFill>
                  <a:schemeClr val="tx1"/>
                </a:solidFill>
                <a:effectLst/>
                <a:latin typeface="+mn-lt"/>
                <a:ea typeface="+mn-ea"/>
                <a:cs typeface="+mn-cs"/>
              </a:rPr>
              <a:t> voorkomt. Het is een van de belangrijkste componenten van de </a:t>
            </a:r>
            <a:r>
              <a:rPr lang="nl-NL" sz="1200" b="0" i="0" u="none" strike="noStrike" kern="1200" dirty="0">
                <a:solidFill>
                  <a:schemeClr val="tx1"/>
                </a:solidFill>
                <a:effectLst/>
                <a:latin typeface="+mn-lt"/>
                <a:ea typeface="+mn-ea"/>
                <a:cs typeface="+mn-cs"/>
                <a:hlinkClick r:id="rId8" tooltip="Extracellulaire vloeistof"/>
              </a:rPr>
              <a:t>extracellulaire matrix</a:t>
            </a:r>
            <a:r>
              <a:rPr lang="nl-NL" sz="1200" b="0" i="0" kern="1200" dirty="0">
                <a:solidFill>
                  <a:schemeClr val="tx1"/>
                </a:solidFill>
                <a:effectLst/>
                <a:latin typeface="+mn-lt"/>
                <a:ea typeface="+mn-ea"/>
                <a:cs typeface="+mn-cs"/>
              </a:rPr>
              <a:t>, en draagt in belangrijke mate bij aan de </a:t>
            </a:r>
            <a:r>
              <a:rPr lang="nl-NL" sz="1200" b="0" i="0" u="none" strike="noStrike" kern="1200" dirty="0">
                <a:solidFill>
                  <a:schemeClr val="tx1"/>
                </a:solidFill>
                <a:effectLst/>
                <a:latin typeface="+mn-lt"/>
                <a:ea typeface="+mn-ea"/>
                <a:cs typeface="+mn-cs"/>
                <a:hlinkClick r:id="rId9" tooltip="Proliferatie (cel)"/>
              </a:rPr>
              <a:t>celproliferatie</a:t>
            </a:r>
            <a:r>
              <a:rPr lang="nl-NL" sz="1200" b="0" i="0" kern="1200" dirty="0">
                <a:solidFill>
                  <a:schemeClr val="tx1"/>
                </a:solidFill>
                <a:effectLst/>
                <a:latin typeface="+mn-lt"/>
                <a:ea typeface="+mn-ea"/>
                <a:cs typeface="+mn-cs"/>
              </a:rPr>
              <a:t> en -migratie en is wellicht ook betrokken bij de progressie van sommige </a:t>
            </a:r>
            <a:r>
              <a:rPr lang="nl-NL" sz="1200" b="0" i="0" u="none" strike="noStrike" kern="1200" dirty="0">
                <a:solidFill>
                  <a:schemeClr val="tx1"/>
                </a:solidFill>
                <a:effectLst/>
                <a:latin typeface="+mn-lt"/>
                <a:ea typeface="+mn-ea"/>
                <a:cs typeface="+mn-cs"/>
                <a:hlinkClick r:id="rId10" tooltip="Tumor"/>
              </a:rPr>
              <a:t>tumoren</a:t>
            </a:r>
            <a:r>
              <a:rPr lang="nl-NL" sz="1200" b="0" i="0" kern="1200" dirty="0">
                <a:solidFill>
                  <a:schemeClr val="tx1"/>
                </a:solidFill>
                <a:effectLst/>
                <a:latin typeface="+mn-lt"/>
                <a:ea typeface="+mn-ea"/>
                <a:cs typeface="+mn-cs"/>
              </a:rPr>
              <a: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13</a:t>
            </a:fld>
            <a:endParaRPr lang="nl-NL"/>
          </a:p>
        </p:txBody>
      </p:sp>
    </p:spTree>
    <p:extLst>
      <p:ext uri="{BB962C8B-B14F-4D97-AF65-F5344CB8AC3E}">
        <p14:creationId xmlns:p14="http://schemas.microsoft.com/office/powerpoint/2010/main" val="1527480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1" i="0" kern="1200" dirty="0">
                <a:solidFill>
                  <a:schemeClr val="tx1"/>
                </a:solidFill>
                <a:effectLst/>
                <a:latin typeface="+mn-lt"/>
                <a:ea typeface="+mn-ea"/>
                <a:cs typeface="+mn-cs"/>
              </a:rPr>
              <a:t>Hyaluronan</a:t>
            </a:r>
            <a:r>
              <a:rPr lang="nl-NL" sz="1200" b="0" i="0" kern="1200" dirty="0">
                <a:solidFill>
                  <a:schemeClr val="tx1"/>
                </a:solidFill>
                <a:effectLst/>
                <a:latin typeface="+mn-lt"/>
                <a:ea typeface="+mn-ea"/>
                <a:cs typeface="+mn-cs"/>
              </a:rPr>
              <a:t> (volgens oudere </a:t>
            </a:r>
            <a:r>
              <a:rPr lang="nl-NL" sz="1200" b="0" i="0" u="none" strike="noStrike" kern="1200" dirty="0">
                <a:solidFill>
                  <a:schemeClr val="tx1"/>
                </a:solidFill>
                <a:effectLst/>
                <a:latin typeface="+mn-lt"/>
                <a:ea typeface="+mn-ea"/>
                <a:cs typeface="+mn-cs"/>
                <a:hlinkClick r:id="rId3" tooltip="Nomenclatuur"/>
              </a:rPr>
              <a:t>nomenclatuur</a:t>
            </a:r>
            <a:r>
              <a:rPr lang="nl-NL" sz="1200" b="0" i="0" kern="1200" dirty="0">
                <a:solidFill>
                  <a:schemeClr val="tx1"/>
                </a:solidFill>
                <a:effectLst/>
                <a:latin typeface="+mn-lt"/>
                <a:ea typeface="+mn-ea"/>
                <a:cs typeface="+mn-cs"/>
              </a:rPr>
              <a:t> ook </a:t>
            </a:r>
            <a:r>
              <a:rPr lang="nl-NL" sz="1200" b="1" i="0" kern="1200" dirty="0">
                <a:solidFill>
                  <a:schemeClr val="tx1"/>
                </a:solidFill>
                <a:effectLst/>
                <a:latin typeface="+mn-lt"/>
                <a:ea typeface="+mn-ea"/>
                <a:cs typeface="+mn-cs"/>
              </a:rPr>
              <a:t>hyaluronzuur</a:t>
            </a:r>
            <a:r>
              <a:rPr lang="nl-NL" sz="1200" b="0" i="0" kern="1200" dirty="0">
                <a:solidFill>
                  <a:schemeClr val="tx1"/>
                </a:solidFill>
                <a:effectLst/>
                <a:latin typeface="+mn-lt"/>
                <a:ea typeface="+mn-ea"/>
                <a:cs typeface="+mn-cs"/>
              </a:rPr>
              <a:t> of </a:t>
            </a:r>
            <a:r>
              <a:rPr lang="nl-NL" sz="1200" b="1" i="0" kern="1200" dirty="0">
                <a:solidFill>
                  <a:schemeClr val="tx1"/>
                </a:solidFill>
                <a:effectLst/>
                <a:latin typeface="+mn-lt"/>
                <a:ea typeface="+mn-ea"/>
                <a:cs typeface="+mn-cs"/>
              </a:rPr>
              <a:t>hyaluronaat</a:t>
            </a:r>
            <a:r>
              <a:rPr lang="nl-NL" sz="1200" b="0" i="0" kern="1200" dirty="0">
                <a:solidFill>
                  <a:schemeClr val="tx1"/>
                </a:solidFill>
                <a:effectLst/>
                <a:latin typeface="+mn-lt"/>
                <a:ea typeface="+mn-ea"/>
                <a:cs typeface="+mn-cs"/>
              </a:rPr>
              <a:t> genoemd) is een </a:t>
            </a:r>
            <a:r>
              <a:rPr lang="nl-NL" sz="1200" b="0" i="0" u="none" strike="noStrike" kern="1200" dirty="0">
                <a:solidFill>
                  <a:schemeClr val="tx1"/>
                </a:solidFill>
                <a:effectLst/>
                <a:latin typeface="+mn-lt"/>
                <a:ea typeface="+mn-ea"/>
                <a:cs typeface="+mn-cs"/>
                <a:hlinkClick r:id="rId4" tooltip="Glycosaminoglycaan"/>
              </a:rPr>
              <a:t>glycosaminoglycaan</a:t>
            </a:r>
            <a:r>
              <a:rPr lang="nl-NL" sz="1200" b="0" i="0" kern="1200" dirty="0">
                <a:solidFill>
                  <a:schemeClr val="tx1"/>
                </a:solidFill>
                <a:effectLst/>
                <a:latin typeface="+mn-lt"/>
                <a:ea typeface="+mn-ea"/>
                <a:cs typeface="+mn-cs"/>
              </a:rPr>
              <a:t> dat veelvuldig in </a:t>
            </a:r>
            <a:r>
              <a:rPr lang="nl-NL" sz="1200" b="0" i="0" u="none" strike="noStrike" kern="1200" dirty="0">
                <a:solidFill>
                  <a:schemeClr val="tx1"/>
                </a:solidFill>
                <a:effectLst/>
                <a:latin typeface="+mn-lt"/>
                <a:ea typeface="+mn-ea"/>
                <a:cs typeface="+mn-cs"/>
                <a:hlinkClick r:id="rId5" tooltip="Bindweefsel"/>
              </a:rPr>
              <a:t>bindweefsel</a:t>
            </a:r>
            <a:r>
              <a:rPr lang="nl-NL" sz="1200" b="0" i="0" kern="1200" dirty="0">
                <a:solidFill>
                  <a:schemeClr val="tx1"/>
                </a:solidFill>
                <a:effectLst/>
                <a:latin typeface="+mn-lt"/>
                <a:ea typeface="+mn-ea"/>
                <a:cs typeface="+mn-cs"/>
              </a:rPr>
              <a:t>, </a:t>
            </a:r>
            <a:r>
              <a:rPr lang="nl-NL" sz="1200" b="0" i="0" u="none" strike="noStrike" kern="1200" dirty="0">
                <a:solidFill>
                  <a:schemeClr val="tx1"/>
                </a:solidFill>
                <a:effectLst/>
                <a:latin typeface="+mn-lt"/>
                <a:ea typeface="+mn-ea"/>
                <a:cs typeface="+mn-cs"/>
                <a:hlinkClick r:id="rId6" tooltip="Epitheel"/>
              </a:rPr>
              <a:t>epitheelweefsel</a:t>
            </a:r>
            <a:r>
              <a:rPr lang="nl-NL" sz="1200" b="0" i="0" kern="1200" dirty="0">
                <a:solidFill>
                  <a:schemeClr val="tx1"/>
                </a:solidFill>
                <a:effectLst/>
                <a:latin typeface="+mn-lt"/>
                <a:ea typeface="+mn-ea"/>
                <a:cs typeface="+mn-cs"/>
              </a:rPr>
              <a:t> en </a:t>
            </a:r>
            <a:r>
              <a:rPr lang="nl-NL" sz="1200" b="0" i="0" u="none" strike="noStrike" kern="1200" dirty="0">
                <a:solidFill>
                  <a:schemeClr val="tx1"/>
                </a:solidFill>
                <a:effectLst/>
                <a:latin typeface="+mn-lt"/>
                <a:ea typeface="+mn-ea"/>
                <a:cs typeface="+mn-cs"/>
                <a:hlinkClick r:id="rId7" tooltip="Zenuwweefsel"/>
              </a:rPr>
              <a:t>zenuwweefsel</a:t>
            </a:r>
            <a:r>
              <a:rPr lang="nl-NL" sz="1200" b="0" i="0" kern="1200" dirty="0">
                <a:solidFill>
                  <a:schemeClr val="tx1"/>
                </a:solidFill>
                <a:effectLst/>
                <a:latin typeface="+mn-lt"/>
                <a:ea typeface="+mn-ea"/>
                <a:cs typeface="+mn-cs"/>
              </a:rPr>
              <a:t> voorkomt. Het is een van de belangrijkste componenten van de </a:t>
            </a:r>
            <a:r>
              <a:rPr lang="nl-NL" sz="1200" b="0" i="0" u="none" strike="noStrike" kern="1200" dirty="0">
                <a:solidFill>
                  <a:schemeClr val="tx1"/>
                </a:solidFill>
                <a:effectLst/>
                <a:latin typeface="+mn-lt"/>
                <a:ea typeface="+mn-ea"/>
                <a:cs typeface="+mn-cs"/>
                <a:hlinkClick r:id="rId8" tooltip="Extracellulaire vloeistof"/>
              </a:rPr>
              <a:t>extracellulaire matrix</a:t>
            </a:r>
            <a:r>
              <a:rPr lang="nl-NL" sz="1200" b="0" i="0" kern="1200" dirty="0">
                <a:solidFill>
                  <a:schemeClr val="tx1"/>
                </a:solidFill>
                <a:effectLst/>
                <a:latin typeface="+mn-lt"/>
                <a:ea typeface="+mn-ea"/>
                <a:cs typeface="+mn-cs"/>
              </a:rPr>
              <a:t>, en draagt in belangrijke mate bij aan de </a:t>
            </a:r>
            <a:r>
              <a:rPr lang="nl-NL" sz="1200" b="0" i="0" u="none" strike="noStrike" kern="1200" dirty="0">
                <a:solidFill>
                  <a:schemeClr val="tx1"/>
                </a:solidFill>
                <a:effectLst/>
                <a:latin typeface="+mn-lt"/>
                <a:ea typeface="+mn-ea"/>
                <a:cs typeface="+mn-cs"/>
                <a:hlinkClick r:id="rId9" tooltip="Proliferatie (cel)"/>
              </a:rPr>
              <a:t>celproliferatie</a:t>
            </a:r>
            <a:r>
              <a:rPr lang="nl-NL" sz="1200" b="0" i="0" kern="1200" dirty="0">
                <a:solidFill>
                  <a:schemeClr val="tx1"/>
                </a:solidFill>
                <a:effectLst/>
                <a:latin typeface="+mn-lt"/>
                <a:ea typeface="+mn-ea"/>
                <a:cs typeface="+mn-cs"/>
              </a:rPr>
              <a:t> en -migratie en is wellicht ook betrokken bij de progressie van sommige </a:t>
            </a:r>
            <a:r>
              <a:rPr lang="nl-NL" sz="1200" b="0" i="0" u="none" strike="noStrike" kern="1200" dirty="0">
                <a:solidFill>
                  <a:schemeClr val="tx1"/>
                </a:solidFill>
                <a:effectLst/>
                <a:latin typeface="+mn-lt"/>
                <a:ea typeface="+mn-ea"/>
                <a:cs typeface="+mn-cs"/>
                <a:hlinkClick r:id="rId10" tooltip="Tumor"/>
              </a:rPr>
              <a:t>tumoren</a:t>
            </a:r>
            <a:r>
              <a:rPr lang="nl-NL" sz="1200" b="0" i="0" kern="1200" dirty="0">
                <a:solidFill>
                  <a:schemeClr val="tx1"/>
                </a:solidFill>
                <a:effectLst/>
                <a:latin typeface="+mn-lt"/>
                <a:ea typeface="+mn-ea"/>
                <a:cs typeface="+mn-cs"/>
              </a:rPr>
              <a: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15</a:t>
            </a:fld>
            <a:endParaRPr lang="nl-NL"/>
          </a:p>
        </p:txBody>
      </p:sp>
    </p:spTree>
    <p:extLst>
      <p:ext uri="{BB962C8B-B14F-4D97-AF65-F5344CB8AC3E}">
        <p14:creationId xmlns:p14="http://schemas.microsoft.com/office/powerpoint/2010/main" val="272788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Several snapshots at consecutive times for the leukocytes and fibroblasts that are entering the wound regio.</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The red circles indicate the positions of the immune cells, which enter the wound as a result of the gradient of platelet derived growth factor. The blue circles indicate the positions of the fibroblasts, which are lured into thewound area by the gradient of the TGF-</a:t>
            </a:r>
            <a:r>
              <a:rPr lang="el-GR" dirty="0"/>
              <a:t>β </a:t>
            </a:r>
            <a:r>
              <a:rPr lang="nl-NL" dirty="0"/>
              <a:t>that is secreted by the immune cells. </a:t>
            </a: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17</a:t>
            </a:fld>
            <a:endParaRPr lang="nl-NL"/>
          </a:p>
        </p:txBody>
      </p:sp>
    </p:spTree>
    <p:extLst>
      <p:ext uri="{BB962C8B-B14F-4D97-AF65-F5344CB8AC3E}">
        <p14:creationId xmlns:p14="http://schemas.microsoft.com/office/powerpoint/2010/main" val="202905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Fibroblasts located outside the wounds -&gt; in undamaged tissue so first expands, cause already pulling </a:t>
            </a:r>
          </a:p>
          <a:p>
            <a:r>
              <a:rPr lang="nl-NL" dirty="0"/>
              <a:t>Fibroblasts into the wound </a:t>
            </a: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18</a:t>
            </a:fld>
            <a:endParaRPr lang="nl-NL"/>
          </a:p>
        </p:txBody>
      </p:sp>
    </p:spTree>
    <p:extLst>
      <p:ext uri="{BB962C8B-B14F-4D97-AF65-F5344CB8AC3E}">
        <p14:creationId xmlns:p14="http://schemas.microsoft.com/office/powerpoint/2010/main" val="4265201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2D142DB-6684-40FE-828F-C47A66EE2F4B}"/>
              </a:ext>
            </a:extLst>
          </p:cNvPr>
          <p:cNvSpPr>
            <a:spLocks noGrp="1"/>
          </p:cNvSpPr>
          <p:nvPr>
            <p:ph type="body" idx="1"/>
          </p:nvPr>
        </p:nvSpPr>
        <p:spPr/>
        <p:txBody>
          <a:bodyPr/>
          <a:lstStyle/>
          <a:p>
            <a:r>
              <a:rPr lang="nl-NL" dirty="0"/>
              <a:t>Tepole still working on the wound healing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Several of the papers, have validated collagen deposit rates in the presence of inflammatory signals and chemokines, but rely on accurate tissue and blood composition.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000000"/>
                </a:solidFill>
                <a:latin typeface="Arial"/>
                <a:ea typeface="DejaVu Sans"/>
              </a:rPr>
              <a:t>Specifically, as far as I can tell, every phase of healing is connected to the immune system but no other papers have modeled this relationship.  If we have a validated model connecting AP to any phase of wound healing, is essentially novel research but the inflammation phase is intuitively the best place to start.  We should seriously think about how we would be able to validate this though, although the original paper is directly concerned with inflammation (although a different type than that found in wound healing)</a:t>
            </a:r>
            <a:endParaRPr lang="en-US" sz="1200" b="0" strike="noStrike" spc="-1" dirty="0">
              <a:latin typeface="Arial"/>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20</a:t>
            </a:fld>
            <a:endParaRPr lang="nl-NL"/>
          </a:p>
        </p:txBody>
      </p:sp>
    </p:spTree>
    <p:extLst>
      <p:ext uri="{BB962C8B-B14F-4D97-AF65-F5344CB8AC3E}">
        <p14:creationId xmlns:p14="http://schemas.microsoft.com/office/powerpoint/2010/main" val="1983396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21</a:t>
            </a:fld>
            <a:endParaRPr lang="nl-NL"/>
          </a:p>
        </p:txBody>
      </p:sp>
    </p:spTree>
    <p:extLst>
      <p:ext uri="{BB962C8B-B14F-4D97-AF65-F5344CB8AC3E}">
        <p14:creationId xmlns:p14="http://schemas.microsoft.com/office/powerpoint/2010/main" val="372536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1" dirty="0">
                <a:solidFill>
                  <a:srgbClr val="000000"/>
                </a:solidFill>
                <a:ea typeface="DejaVu Sans"/>
              </a:rPr>
              <a:t>What we might like to consider is grafted or nongrafted skin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pc="-1" dirty="0">
                <a:solidFill>
                  <a:srgbClr val="000000"/>
                </a:solidFill>
                <a:ea typeface="DejaVu Sans"/>
              </a:rPr>
              <a:t>Main difference from </a:t>
            </a:r>
            <a:r>
              <a:rPr lang="en-US" spc="-1" dirty="0" err="1">
                <a:solidFill>
                  <a:srgbClr val="000000"/>
                </a:solidFill>
                <a:ea typeface="DejaVu Sans"/>
              </a:rPr>
              <a:t>cuteanous</a:t>
            </a:r>
            <a:r>
              <a:rPr lang="en-US" spc="-1" dirty="0">
                <a:solidFill>
                  <a:srgbClr val="000000"/>
                </a:solidFill>
                <a:ea typeface="DejaVu Sans"/>
              </a:rPr>
              <a:t> wounds is the </a:t>
            </a:r>
            <a:r>
              <a:rPr lang="en-US" spc="-1" dirty="0" err="1">
                <a:solidFill>
                  <a:srgbClr val="000000"/>
                </a:solidFill>
                <a:ea typeface="DejaVu Sans"/>
              </a:rPr>
              <a:t>the</a:t>
            </a:r>
            <a:r>
              <a:rPr lang="en-US" spc="-1" dirty="0">
                <a:solidFill>
                  <a:srgbClr val="000000"/>
                </a:solidFill>
                <a:ea typeface="DejaVu Sans"/>
              </a:rPr>
              <a:t> loss of the skin appendages and re-epithelialization, which can only occur from the edges of the wound.</a:t>
            </a:r>
            <a:endParaRPr lang="en-US" spc="-1" dirty="0">
              <a:latin typeface="Arial"/>
            </a:endParaRPr>
          </a:p>
          <a:p>
            <a:endParaRPr lang="nl-NL" dirty="0"/>
          </a:p>
          <a:p>
            <a:r>
              <a:rPr lang="en-US" dirty="0"/>
              <a:t>more specific about what happens to the dermis and epidermis (necrosis, ischemia, stem cell hair follicles destroyed, coagulation, ITMs in blood stream </a:t>
            </a:r>
            <a:r>
              <a:rPr lang="en-US" dirty="0" err="1"/>
              <a:t>etc</a:t>
            </a:r>
            <a:r>
              <a:rPr lang="en-US" dirty="0"/>
              <a:t>) during a severe 2nd or 3rd degree burn (especially for AP/immunology expert).</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4</a:t>
            </a:fld>
            <a:endParaRPr lang="nl-NL"/>
          </a:p>
        </p:txBody>
      </p:sp>
    </p:spTree>
    <p:extLst>
      <p:ext uri="{BB962C8B-B14F-4D97-AF65-F5344CB8AC3E}">
        <p14:creationId xmlns:p14="http://schemas.microsoft.com/office/powerpoint/2010/main" val="1084512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solidFill>
                  <a:srgbClr val="000000"/>
                </a:solidFill>
                <a:latin typeface="Arial"/>
                <a:ea typeface="DejaVu Sans"/>
              </a:rPr>
              <a:t>We should seriously think about how we would be able to validate this though</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23</a:t>
            </a:fld>
            <a:endParaRPr lang="nl-NL"/>
          </a:p>
        </p:txBody>
      </p:sp>
    </p:spTree>
    <p:extLst>
      <p:ext uri="{BB962C8B-B14F-4D97-AF65-F5344CB8AC3E}">
        <p14:creationId xmlns:p14="http://schemas.microsoft.com/office/powerpoint/2010/main" val="2243480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solidFill>
                  <a:srgbClr val="000000"/>
                </a:solidFill>
                <a:latin typeface="Arial"/>
                <a:ea typeface="DejaVu Sans"/>
              </a:rPr>
              <a:t>We should seriously think about how we would be able to validate this though</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24</a:t>
            </a:fld>
            <a:endParaRPr lang="nl-NL"/>
          </a:p>
        </p:txBody>
      </p:sp>
    </p:spTree>
    <p:extLst>
      <p:ext uri="{BB962C8B-B14F-4D97-AF65-F5344CB8AC3E}">
        <p14:creationId xmlns:p14="http://schemas.microsoft.com/office/powerpoint/2010/main" val="312697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strike="noStrike" spc="-1" dirty="0">
                <a:solidFill>
                  <a:srgbClr val="000000"/>
                </a:solidFill>
                <a:latin typeface="+mn-lt"/>
                <a:ea typeface="Calibri"/>
              </a:rPr>
              <a:t>glands that invaginate deep into the dermis and serve as efficient sources of epithelial regrowth after more superficial injury.</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5</a:t>
            </a:fld>
            <a:endParaRPr lang="nl-NL"/>
          </a:p>
        </p:txBody>
      </p:sp>
    </p:spTree>
    <p:extLst>
      <p:ext uri="{BB962C8B-B14F-4D97-AF65-F5344CB8AC3E}">
        <p14:creationId xmlns:p14="http://schemas.microsoft.com/office/powerpoint/2010/main" val="80524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Wound healing consists of re-epithelialization, contraction and formation of granulation and scar tissue. TGF-β is involved in these events, but its exact roles are not well understood. Here we demonstrate that topical application of a synthetic TGF-β antagonist accelerates re-epithelialization in pig burn wounds (100% re-epithelialization in antagonist-treated wounds vs. ~ 70% </a:t>
            </a:r>
            <a:r>
              <a:rPr lang="en-US" dirty="0" err="1"/>
              <a:t>reepithelialization</a:t>
            </a:r>
            <a:r>
              <a:rPr lang="en-US" dirty="0"/>
              <a:t> in control wounds on postburn day 26) and reduces wound contraction and scarring in standard pig skin burn, pig skin excision and rabbit skin excision wounds.</a:t>
            </a:r>
          </a:p>
          <a:p>
            <a:endParaRPr lang="en-US" dirty="0"/>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6</a:t>
            </a:fld>
            <a:endParaRPr lang="nl-NL"/>
          </a:p>
        </p:txBody>
      </p:sp>
    </p:spTree>
    <p:extLst>
      <p:ext uri="{BB962C8B-B14F-4D97-AF65-F5344CB8AC3E}">
        <p14:creationId xmlns:p14="http://schemas.microsoft.com/office/powerpoint/2010/main" val="3989860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What causes a better healing of burn wounds?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solidFill>
                <a:schemeClr val="tx1"/>
              </a:solidFill>
            </a:endParaRPr>
          </a:p>
          <a:p>
            <a:pPr algn="ctr"/>
            <a:r>
              <a:rPr lang="nl-NL" sz="1200" dirty="0"/>
              <a:t>Model </a:t>
            </a:r>
            <a:r>
              <a:rPr lang="nl-NL" sz="1200" dirty="0" err="1"/>
              <a:t>the</a:t>
            </a:r>
            <a:r>
              <a:rPr lang="nl-NL" sz="1200" dirty="0"/>
              <a:t> </a:t>
            </a:r>
            <a:r>
              <a:rPr lang="nl-NL" sz="1200" dirty="0" err="1"/>
              <a:t>healing</a:t>
            </a:r>
            <a:r>
              <a:rPr lang="nl-NL" sz="1200" dirty="0"/>
              <a:t> </a:t>
            </a:r>
            <a:r>
              <a:rPr lang="nl-NL" sz="1200" dirty="0" err="1"/>
              <a:t>process</a:t>
            </a:r>
            <a:r>
              <a:rPr lang="nl-NL" sz="1200" dirty="0"/>
              <a:t> </a:t>
            </a:r>
            <a:r>
              <a:rPr lang="nl-NL" sz="1200" dirty="0" err="1"/>
              <a:t>to</a:t>
            </a:r>
            <a:r>
              <a:rPr lang="nl-NL" sz="1200" dirty="0"/>
              <a:t> </a:t>
            </a:r>
          </a:p>
          <a:p>
            <a:pPr algn="ctr"/>
            <a:r>
              <a:rPr lang="nl-NL" sz="1200" dirty="0" err="1"/>
              <a:t>investigate</a:t>
            </a:r>
            <a:r>
              <a:rPr lang="nl-NL" sz="1200" dirty="0"/>
              <a:t> </a:t>
            </a:r>
            <a:r>
              <a:rPr lang="nl-NL" sz="1200" dirty="0" err="1"/>
              <a:t>how</a:t>
            </a:r>
            <a:r>
              <a:rPr lang="nl-NL" sz="1200" dirty="0"/>
              <a:t> </a:t>
            </a:r>
            <a:r>
              <a:rPr lang="nl-NL" sz="1200" dirty="0" err="1"/>
              <a:t>all</a:t>
            </a:r>
            <a:r>
              <a:rPr lang="nl-NL" sz="1200" dirty="0"/>
              <a:t> </a:t>
            </a:r>
            <a:r>
              <a:rPr lang="nl-NL" sz="1200" dirty="0" err="1"/>
              <a:t>agents</a:t>
            </a:r>
            <a:r>
              <a:rPr lang="nl-NL" sz="1200" dirty="0"/>
              <a:t> are </a:t>
            </a:r>
            <a:r>
              <a:rPr lang="nl-NL" sz="1200" dirty="0" err="1"/>
              <a:t>influencing</a:t>
            </a:r>
            <a:r>
              <a:rPr lang="nl-NL" sz="1200" dirty="0"/>
              <a:t> </a:t>
            </a:r>
            <a:r>
              <a:rPr lang="nl-NL" sz="1200" dirty="0" err="1"/>
              <a:t>each</a:t>
            </a:r>
            <a:r>
              <a:rPr lang="nl-NL" sz="1200" dirty="0"/>
              <a:t> </a:t>
            </a:r>
            <a:r>
              <a:rPr lang="nl-NL" sz="1200" dirty="0" err="1"/>
              <a:t>other</a:t>
            </a:r>
            <a:endParaRPr lang="nl-NL"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solidFill>
                <a:schemeClr val="tx1"/>
              </a:solidFill>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7</a:t>
            </a:fld>
            <a:endParaRPr lang="nl-NL"/>
          </a:p>
        </p:txBody>
      </p:sp>
    </p:spTree>
    <p:extLst>
      <p:ext uri="{BB962C8B-B14F-4D97-AF65-F5344CB8AC3E}">
        <p14:creationId xmlns:p14="http://schemas.microsoft.com/office/powerpoint/2010/main" val="395660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Perfect skin regeneration of burn wounds remains a challenge. There is still a lack of fundamental understanding of the interactions between different cell types, complex cell </a:t>
            </a:r>
            <a:r>
              <a:rPr lang="en-US" sz="1200" kern="1200" dirty="0" err="1">
                <a:solidFill>
                  <a:schemeClr val="tx1"/>
                </a:solidFill>
                <a:effectLst/>
                <a:latin typeface="+mn-lt"/>
                <a:ea typeface="+mn-ea"/>
                <a:cs typeface="+mn-cs"/>
              </a:rPr>
              <a:t>signalling</a:t>
            </a:r>
            <a:r>
              <a:rPr lang="en-US" sz="1200" kern="1200" dirty="0">
                <a:solidFill>
                  <a:schemeClr val="tx1"/>
                </a:solidFill>
                <a:effectLst/>
                <a:latin typeface="+mn-lt"/>
                <a:ea typeface="+mn-ea"/>
                <a:cs typeface="+mn-cs"/>
              </a:rPr>
              <a:t> networks and mechanical feedback loops during the wound healing process. Previous efforts have focused on constructing dynamic computational frameworks simulating cutaneous wound healing [1,2,3], but have not focused on burn wound healing.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dynamic computational models have been used to study the inflammation process in wound healing. </a:t>
            </a:r>
            <a:r>
              <a:rPr lang="en-US" sz="1200" kern="1200" dirty="0" err="1">
                <a:solidFill>
                  <a:schemeClr val="tx1"/>
                </a:solidFill>
                <a:effectLst/>
                <a:latin typeface="+mn-lt"/>
                <a:ea typeface="+mn-ea"/>
                <a:cs typeface="+mn-cs"/>
              </a:rPr>
              <a:t>Presbitero</a:t>
            </a:r>
            <a:r>
              <a:rPr lang="en-US" sz="1200" kern="1200" dirty="0">
                <a:solidFill>
                  <a:schemeClr val="tx1"/>
                </a:solidFill>
                <a:effectLst/>
                <a:latin typeface="+mn-lt"/>
                <a:ea typeface="+mn-ea"/>
                <a:cs typeface="+mn-cs"/>
              </a:rPr>
              <a:t> et al. [4] constructed a validated numerical systemic inflammation model under clinical treatment conditions of the Alkaline Phosphatase enzyme. Alkaline phosphatase (AP) exhibits anti-inflammatory effects by dephosphorylating inflammation triggering moieties (ITMs) like bacterial lipopolysaccharides and extracellular nucleotides.</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These models are all not burn wound specific, therefore adjustments or an expansion of these models are demanded, to simulate the burn wound procedure.  The link between the AP model and the cutaneous wound healing models, has not been investigated/found yet. By first performing a literature review focused on possible connections, this will be investigated. Constructing a computational model simulating burn wound healing would be a step forward towards a better understanding of dynamical adaptation to heal burn wounds.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ABM: simulating the actions and interactions of autonomous agents (both individual or collective entities such as organizations or groups) with a view to assessing their effects on the system as a whole</a:t>
            </a:r>
          </a:p>
          <a:p>
            <a:endParaRPr lang="nl-NL" sz="1200" kern="1200" dirty="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8</a:t>
            </a:fld>
            <a:endParaRPr lang="nl-NL"/>
          </a:p>
        </p:txBody>
      </p:sp>
    </p:spTree>
    <p:extLst>
      <p:ext uri="{BB962C8B-B14F-4D97-AF65-F5344CB8AC3E}">
        <p14:creationId xmlns:p14="http://schemas.microsoft.com/office/powerpoint/2010/main" val="126738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All models talk about validated models of different phases but not linked to the immune system model because came out in 2018. we only need the link </a:t>
            </a:r>
          </a:p>
        </p:txBody>
      </p:sp>
      <p:sp>
        <p:nvSpPr>
          <p:cNvPr id="4" name="Slide Number Placeholder 3"/>
          <p:cNvSpPr>
            <a:spLocks noGrp="1"/>
          </p:cNvSpPr>
          <p:nvPr>
            <p:ph type="sldNum" sz="quarter" idx="5"/>
          </p:nvPr>
        </p:nvSpPr>
        <p:spPr/>
        <p:txBody>
          <a:bodyPr/>
          <a:lstStyle/>
          <a:p>
            <a:fld id="{F924AD4D-05E5-44FD-9C92-6E79E895C1C8}" type="slidenum">
              <a:rPr lang="nl-NL" smtClean="0"/>
              <a:t>9</a:t>
            </a:fld>
            <a:endParaRPr lang="nl-NL"/>
          </a:p>
        </p:txBody>
      </p:sp>
    </p:spTree>
    <p:extLst>
      <p:ext uri="{BB962C8B-B14F-4D97-AF65-F5344CB8AC3E}">
        <p14:creationId xmlns:p14="http://schemas.microsoft.com/office/powerpoint/2010/main" val="410314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B1F5F9F-5DBF-49CA-8AD8-A3CC61AB54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paper and therefore the “tissue” represents the entire body.  It is.  For severe burns, and the </a:t>
            </a:r>
            <a:r>
              <a:rPr lang="en-US" sz="1200" kern="1200" dirty="0" err="1">
                <a:solidFill>
                  <a:schemeClr val="tx1"/>
                </a:solidFill>
                <a:effectLst/>
                <a:latin typeface="+mn-lt"/>
                <a:ea typeface="+mn-ea"/>
                <a:cs typeface="+mn-cs"/>
              </a:rPr>
              <a:t>minimisation</a:t>
            </a:r>
            <a:r>
              <a:rPr lang="en-US" sz="1200" kern="1200" dirty="0">
                <a:solidFill>
                  <a:schemeClr val="tx1"/>
                </a:solidFill>
                <a:effectLst/>
                <a:latin typeface="+mn-lt"/>
                <a:ea typeface="+mn-ea"/>
                <a:cs typeface="+mn-cs"/>
              </a:rPr>
              <a:t> of scarring, we most likely need to introduce a cell agent based model that is coupled to the HIIS model.  There are several interlinked phases of burn wound healing, each phase of the process is dependent on the preceding </a:t>
            </a:r>
            <a:r>
              <a:rPr lang="en-US" sz="1200" kern="1200" dirty="0" err="1">
                <a:solidFill>
                  <a:schemeClr val="tx1"/>
                </a:solidFill>
                <a:effectLst/>
                <a:latin typeface="+mn-lt"/>
                <a:ea typeface="+mn-ea"/>
                <a:cs typeface="+mn-cs"/>
              </a:rPr>
              <a:t>spatio</a:t>
            </a:r>
            <a:r>
              <a:rPr lang="en-US" sz="1200" kern="1200" dirty="0">
                <a:solidFill>
                  <a:schemeClr val="tx1"/>
                </a:solidFill>
                <a:effectLst/>
                <a:latin typeface="+mn-lt"/>
                <a:ea typeface="+mn-ea"/>
                <a:cs typeface="+mn-cs"/>
              </a:rPr>
              <a:t>-temporal action of the IS.  E.g. the ECM cannot be </a:t>
            </a:r>
            <a:r>
              <a:rPr lang="en-US" sz="1200" kern="1200" dirty="0" err="1">
                <a:solidFill>
                  <a:schemeClr val="tx1"/>
                </a:solidFill>
                <a:effectLst/>
                <a:latin typeface="+mn-lt"/>
                <a:ea typeface="+mn-ea"/>
                <a:cs typeface="+mn-cs"/>
              </a:rPr>
              <a:t>remodelled</a:t>
            </a:r>
            <a:r>
              <a:rPr lang="en-US" sz="1200" kern="1200" dirty="0">
                <a:solidFill>
                  <a:schemeClr val="tx1"/>
                </a:solidFill>
                <a:effectLst/>
                <a:latin typeface="+mn-lt"/>
                <a:ea typeface="+mn-ea"/>
                <a:cs typeface="+mn-cs"/>
              </a:rPr>
              <a:t> until there has been sufficient angiogenesis.  </a:t>
            </a:r>
            <a:endParaRPr lang="nl-NL" sz="1200" kern="1200" dirty="0">
              <a:solidFill>
                <a:schemeClr val="tx1"/>
              </a:solidFill>
              <a:effectLst/>
              <a:latin typeface="+mn-lt"/>
              <a:ea typeface="+mn-ea"/>
              <a:cs typeface="+mn-cs"/>
            </a:endParaRPr>
          </a:p>
          <a:p>
            <a:endParaRPr lang="nl-NL" dirty="0"/>
          </a:p>
          <a:p>
            <a:r>
              <a:rPr lang="en-US" sz="1200" kern="1200" dirty="0">
                <a:solidFill>
                  <a:schemeClr val="tx1"/>
                </a:solidFill>
                <a:effectLst/>
                <a:latin typeface="+mn-lt"/>
                <a:ea typeface="+mn-ea"/>
                <a:cs typeface="+mn-cs"/>
              </a:rPr>
              <a:t>suggests ATP and H202 may establish a pro-inflammatory permissive environment to potentiate the recruitment of immune cells into the inflamed tissue.  Some evidence that </a:t>
            </a:r>
            <a:r>
              <a:rPr lang="en-US" sz="1200" kern="1200" dirty="0" err="1">
                <a:solidFill>
                  <a:schemeClr val="tx1"/>
                </a:solidFill>
                <a:effectLst/>
                <a:latin typeface="+mn-lt"/>
                <a:ea typeface="+mn-ea"/>
                <a:cs typeface="+mn-cs"/>
              </a:rPr>
              <a:t>atp</a:t>
            </a:r>
            <a:r>
              <a:rPr lang="en-US" sz="1200" kern="1200" dirty="0">
                <a:solidFill>
                  <a:schemeClr val="tx1"/>
                </a:solidFill>
                <a:effectLst/>
                <a:latin typeface="+mn-lt"/>
                <a:ea typeface="+mn-ea"/>
                <a:cs typeface="+mn-cs"/>
              </a:rPr>
              <a:t> enhances response to attractant by generating a signal amplification loop </a:t>
            </a:r>
            <a:endParaRPr lang="nl-NL" dirty="0"/>
          </a:p>
        </p:txBody>
      </p:sp>
    </p:spTree>
    <p:extLst>
      <p:ext uri="{BB962C8B-B14F-4D97-AF65-F5344CB8AC3E}">
        <p14:creationId xmlns:p14="http://schemas.microsoft.com/office/powerpoint/2010/main" val="264420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the best of our</a:t>
            </a:r>
          </a:p>
          <a:p>
            <a:r>
              <a:rPr lang="en-US" sz="1200" b="0" i="0" u="none" strike="noStrike" kern="1200" baseline="0" dirty="0">
                <a:solidFill>
                  <a:schemeClr val="tx1"/>
                </a:solidFill>
                <a:latin typeface="+mn-lt"/>
                <a:ea typeface="+mn-ea"/>
                <a:cs typeface="+mn-cs"/>
              </a:rPr>
              <a:t>knowledge this is the first numerical model of a complex innate</a:t>
            </a:r>
          </a:p>
          <a:p>
            <a:r>
              <a:rPr lang="en-US" sz="1200" b="0" i="0" u="none" strike="noStrike" kern="1200" baseline="0" dirty="0">
                <a:solidFill>
                  <a:schemeClr val="tx1"/>
                </a:solidFill>
                <a:latin typeface="+mn-lt"/>
                <a:ea typeface="+mn-ea"/>
                <a:cs typeface="+mn-cs"/>
              </a:rPr>
              <a:t>immune response that is quantitatively validated with clinical</a:t>
            </a:r>
          </a:p>
          <a:p>
            <a:r>
              <a:rPr lang="en-US" sz="1200" b="0" i="0" u="none" strike="noStrike" kern="1200" baseline="0" dirty="0">
                <a:solidFill>
                  <a:schemeClr val="tx1"/>
                </a:solidFill>
                <a:latin typeface="+mn-lt"/>
                <a:ea typeface="+mn-ea"/>
                <a:cs typeface="+mn-cs"/>
              </a:rPr>
              <a:t>data. Our work paves the way to a deeper understanding of the</a:t>
            </a:r>
          </a:p>
          <a:p>
            <a:r>
              <a:rPr lang="en-US" sz="1200" b="0" i="0" u="none" strike="noStrike" kern="1200" baseline="0" dirty="0">
                <a:solidFill>
                  <a:schemeClr val="tx1"/>
                </a:solidFill>
                <a:latin typeface="+mn-lt"/>
                <a:ea typeface="+mn-ea"/>
                <a:cs typeface="+mn-cs"/>
              </a:rPr>
              <a:t>immunological mechanisms underpinning this important</a:t>
            </a:r>
          </a:p>
          <a:p>
            <a:r>
              <a:rPr lang="nl-NL" sz="1200" b="0" i="0" u="none" strike="noStrike" kern="1200" baseline="0" dirty="0">
                <a:solidFill>
                  <a:schemeClr val="tx1"/>
                </a:solidFill>
                <a:latin typeface="+mn-lt"/>
                <a:ea typeface="+mn-ea"/>
                <a:cs typeface="+mn-cs"/>
              </a:rPr>
              <a:t>innate immune response to oxidative stress mediated</a:t>
            </a:r>
          </a:p>
          <a:p>
            <a:r>
              <a:rPr lang="nl-NL" sz="1200" b="0" i="0" u="none" strike="noStrike" kern="1200" baseline="0" dirty="0">
                <a:solidFill>
                  <a:schemeClr val="tx1"/>
                </a:solidFill>
                <a:latin typeface="+mn-lt"/>
                <a:ea typeface="+mn-ea"/>
                <a:cs typeface="+mn-cs"/>
              </a:rPr>
              <a:t>inflammation.</a:t>
            </a:r>
            <a:endParaRPr lang="nl-NL" dirty="0"/>
          </a:p>
        </p:txBody>
      </p:sp>
      <p:sp>
        <p:nvSpPr>
          <p:cNvPr id="4" name="Slide Number Placeholder 3"/>
          <p:cNvSpPr>
            <a:spLocks noGrp="1"/>
          </p:cNvSpPr>
          <p:nvPr>
            <p:ph type="sldNum" sz="quarter" idx="5"/>
          </p:nvPr>
        </p:nvSpPr>
        <p:spPr/>
        <p:txBody>
          <a:bodyPr/>
          <a:lstStyle/>
          <a:p>
            <a:fld id="{F924AD4D-05E5-44FD-9C92-6E79E895C1C8}" type="slidenum">
              <a:rPr lang="nl-NL" smtClean="0"/>
              <a:t>11</a:t>
            </a:fld>
            <a:endParaRPr lang="nl-NL"/>
          </a:p>
        </p:txBody>
      </p:sp>
    </p:spTree>
    <p:extLst>
      <p:ext uri="{BB962C8B-B14F-4D97-AF65-F5344CB8AC3E}">
        <p14:creationId xmlns:p14="http://schemas.microsoft.com/office/powerpoint/2010/main" val="360575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3-6-2019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7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3-6-2019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98237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3-6-2019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389451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125684-C550-4FD4-B350-720158561533}" type="datetimeFigureOut">
              <a:rPr lang="nl-NL" smtClean="0"/>
              <a:t>3-6-2019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72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125684-C550-4FD4-B350-720158561533}" type="datetimeFigureOut">
              <a:rPr lang="nl-NL" smtClean="0"/>
              <a:t>3-6-2019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FA90CF4-DBE5-4599-BC22-A53E302D6B92}" type="slidenum">
              <a:rPr lang="nl-NL" smtClean="0"/>
              <a:t>‹#›</a:t>
            </a:fld>
            <a:endParaRPr lang="nl-N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6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125684-C550-4FD4-B350-720158561533}" type="datetimeFigureOut">
              <a:rPr lang="nl-NL" smtClean="0"/>
              <a:t>3-6-2019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0327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25684-C550-4FD4-B350-720158561533}" type="datetimeFigureOut">
              <a:rPr lang="nl-NL" smtClean="0"/>
              <a:t>3-6-2019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7877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125684-C550-4FD4-B350-720158561533}" type="datetimeFigureOut">
              <a:rPr lang="nl-NL" smtClean="0"/>
              <a:t>3-6-2019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181668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125684-C550-4FD4-B350-720158561533}" type="datetimeFigureOut">
              <a:rPr lang="nl-NL" smtClean="0"/>
              <a:t>3-6-2019</a:t>
            </a:fld>
            <a:endParaRPr lang="nl-N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NL"/>
          </a:p>
        </p:txBody>
      </p:sp>
      <p:sp>
        <p:nvSpPr>
          <p:cNvPr id="9" name="Slide Number Placeholder 8"/>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289447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125684-C550-4FD4-B350-720158561533}" type="datetimeFigureOut">
              <a:rPr lang="nl-NL" smtClean="0"/>
              <a:t>3-6-2019</a:t>
            </a:fld>
            <a:endParaRPr lang="nl-N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N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A90CF4-DBE5-4599-BC22-A53E302D6B92}" type="slidenum">
              <a:rPr lang="nl-NL" smtClean="0"/>
              <a:t>‹#›</a:t>
            </a:fld>
            <a:endParaRPr lang="nl-NL"/>
          </a:p>
        </p:txBody>
      </p:sp>
    </p:spTree>
    <p:extLst>
      <p:ext uri="{BB962C8B-B14F-4D97-AF65-F5344CB8AC3E}">
        <p14:creationId xmlns:p14="http://schemas.microsoft.com/office/powerpoint/2010/main" val="24180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25684-C550-4FD4-B350-720158561533}" type="datetimeFigureOut">
              <a:rPr lang="nl-NL" smtClean="0"/>
              <a:t>3-6-2019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FA90CF4-DBE5-4599-BC22-A53E302D6B92}" type="slidenum">
              <a:rPr lang="nl-NL" smtClean="0"/>
              <a:t>‹#›</a:t>
            </a:fld>
            <a:endParaRPr lang="nl-NL"/>
          </a:p>
        </p:txBody>
      </p:sp>
    </p:spTree>
    <p:extLst>
      <p:ext uri="{BB962C8B-B14F-4D97-AF65-F5344CB8AC3E}">
        <p14:creationId xmlns:p14="http://schemas.microsoft.com/office/powerpoint/2010/main" val="420141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125684-C550-4FD4-B350-720158561533}" type="datetimeFigureOut">
              <a:rPr lang="nl-NL" smtClean="0"/>
              <a:t>3-6-2019</a:t>
            </a:fld>
            <a:endParaRPr lang="nl-N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N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A90CF4-DBE5-4599-BC22-A53E302D6B92}" type="slidenum">
              <a:rPr lang="nl-NL" smtClean="0"/>
              <a:t>‹#›</a:t>
            </a:fld>
            <a:endParaRPr lang="nl-N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94387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592E-51E3-4966-942B-2ECDFA03D7BE}"/>
              </a:ext>
            </a:extLst>
          </p:cNvPr>
          <p:cNvSpPr>
            <a:spLocks noGrp="1"/>
          </p:cNvSpPr>
          <p:nvPr>
            <p:ph type="ctrTitle" idx="4294967295"/>
          </p:nvPr>
        </p:nvSpPr>
        <p:spPr>
          <a:xfrm>
            <a:off x="1066800" y="524941"/>
            <a:ext cx="10058400" cy="3565525"/>
          </a:xfrm>
        </p:spPr>
        <p:txBody>
          <a:bodyPr/>
          <a:lstStyle/>
          <a:p>
            <a:r>
              <a:rPr lang="nl-NL" b="1" dirty="0"/>
              <a:t>Modelling b</a:t>
            </a:r>
            <a:r>
              <a:rPr lang="nl-NL" sz="4800" b="1" dirty="0">
                <a:solidFill>
                  <a:schemeClr val="tx1">
                    <a:lumMod val="75000"/>
                    <a:lumOff val="25000"/>
                  </a:schemeClr>
                </a:solidFill>
              </a:rPr>
              <a:t>urn wound healing</a:t>
            </a:r>
          </a:p>
        </p:txBody>
      </p:sp>
      <p:sp>
        <p:nvSpPr>
          <p:cNvPr id="4" name="TextBox 3">
            <a:extLst>
              <a:ext uri="{FF2B5EF4-FFF2-40B4-BE49-F238E27FC236}">
                <a16:creationId xmlns:a16="http://schemas.microsoft.com/office/drawing/2014/main" id="{E9D258E2-84AB-4BC4-A3AE-65785729F8DA}"/>
              </a:ext>
            </a:extLst>
          </p:cNvPr>
          <p:cNvSpPr txBox="1"/>
          <p:nvPr/>
        </p:nvSpPr>
        <p:spPr>
          <a:xfrm>
            <a:off x="1166070" y="4665677"/>
            <a:ext cx="1569660" cy="923330"/>
          </a:xfrm>
          <a:prstGeom prst="rect">
            <a:avLst/>
          </a:prstGeom>
          <a:noFill/>
        </p:spPr>
        <p:txBody>
          <a:bodyPr wrap="none" rtlCol="0">
            <a:spAutoFit/>
          </a:bodyPr>
          <a:lstStyle/>
          <a:p>
            <a:r>
              <a:rPr lang="nl-NL" dirty="0">
                <a:solidFill>
                  <a:schemeClr val="bg2">
                    <a:lumMod val="50000"/>
                  </a:schemeClr>
                </a:solidFill>
              </a:rPr>
              <a:t>Mark de Boer	</a:t>
            </a:r>
          </a:p>
          <a:p>
            <a:r>
              <a:rPr lang="nl-NL" dirty="0">
                <a:solidFill>
                  <a:schemeClr val="bg2">
                    <a:lumMod val="50000"/>
                  </a:schemeClr>
                </a:solidFill>
              </a:rPr>
              <a:t>Ben Dickens</a:t>
            </a:r>
          </a:p>
          <a:p>
            <a:endParaRPr lang="nl-NL" dirty="0"/>
          </a:p>
        </p:txBody>
      </p:sp>
      <p:pic>
        <p:nvPicPr>
          <p:cNvPr id="3076" name="Picture 4" descr="Afbeeldingsresultaat voor computer systems">
            <a:extLst>
              <a:ext uri="{FF2B5EF4-FFF2-40B4-BE49-F238E27FC236}">
                <a16:creationId xmlns:a16="http://schemas.microsoft.com/office/drawing/2014/main" id="{5844EA76-C7CA-479A-B2BE-0FBB090F0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2338"/>
            <a:ext cx="12481494" cy="44933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63B53BC-941A-45E8-96B5-024760EA90C6}"/>
              </a:ext>
            </a:extLst>
          </p:cNvPr>
          <p:cNvCxnSpPr>
            <a:cxnSpLocks/>
          </p:cNvCxnSpPr>
          <p:nvPr/>
        </p:nvCxnSpPr>
        <p:spPr>
          <a:xfrm>
            <a:off x="1166070" y="4090466"/>
            <a:ext cx="718751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661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06658" y="202627"/>
            <a:ext cx="10767289" cy="1449387"/>
          </a:xfrm>
        </p:spPr>
        <p:txBody>
          <a:bodyPr>
            <a:normAutofit fontScale="90000"/>
          </a:bodyPr>
          <a:lstStyle/>
          <a:p>
            <a:br>
              <a:rPr lang="en-US" b="1" i="1" dirty="0"/>
            </a:br>
            <a:r>
              <a:rPr lang="en-US" sz="3600" b="1" dirty="0" err="1"/>
              <a:t>Sloot</a:t>
            </a:r>
            <a:r>
              <a:rPr lang="en-US" sz="3600" b="1" dirty="0"/>
              <a:t> et al. 2018 ~</a:t>
            </a:r>
            <a:br>
              <a:rPr lang="en-US" sz="3600" b="1" i="1" dirty="0">
                <a:solidFill>
                  <a:srgbClr val="00B050"/>
                </a:solidFill>
              </a:rPr>
            </a:br>
            <a:r>
              <a:rPr lang="en-US" sz="3600" dirty="0"/>
              <a:t>Alkaline</a:t>
            </a:r>
            <a:r>
              <a:rPr lang="en-US" sz="3600" dirty="0">
                <a:solidFill>
                  <a:srgbClr val="00B050"/>
                </a:solidFill>
              </a:rPr>
              <a:t> </a:t>
            </a:r>
            <a:r>
              <a:rPr lang="en-US" sz="3600" dirty="0" err="1"/>
              <a:t>Phospatase</a:t>
            </a:r>
            <a:r>
              <a:rPr lang="en-US" sz="3600" dirty="0"/>
              <a:t> and it’s role in the Immune System</a:t>
            </a:r>
            <a:endParaRPr lang="nl-NL" sz="3600"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1652014"/>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1106658" y="1920470"/>
            <a:ext cx="9728119"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Simulates innate immune system</a:t>
            </a:r>
          </a:p>
          <a:p>
            <a:pPr marL="285750" indent="-285750">
              <a:buClr>
                <a:schemeClr val="accent2"/>
              </a:buClr>
              <a:buFont typeface="Arial" panose="020B0604020202020204" pitchFamily="34" charset="0"/>
              <a:buChar char="•"/>
            </a:pPr>
            <a:r>
              <a:rPr lang="en-US" sz="2400" dirty="0"/>
              <a:t>Models systemic insult (massive amount of ITMs) from multiple sources </a:t>
            </a:r>
          </a:p>
          <a:p>
            <a:pPr marL="285750" indent="-285750">
              <a:buClr>
                <a:schemeClr val="accent2"/>
              </a:buClr>
              <a:buFont typeface="Arial" panose="020B0604020202020204" pitchFamily="34" charset="0"/>
              <a:buChar char="•"/>
            </a:pPr>
            <a:r>
              <a:rPr lang="en-US" sz="2400" dirty="0"/>
              <a:t>Compartmentalized into: liver, blood stream, and tissue</a:t>
            </a:r>
          </a:p>
          <a:p>
            <a:pPr marL="285750" indent="-285750">
              <a:buClr>
                <a:schemeClr val="accent2"/>
              </a:buClr>
              <a:buFont typeface="Arial" panose="020B0604020202020204" pitchFamily="34" charset="0"/>
              <a:buChar char="•"/>
            </a:pPr>
            <a:r>
              <a:rPr lang="en-US" sz="2400" dirty="0"/>
              <a:t>Healing phases are dependent on the preceding </a:t>
            </a:r>
            <a:r>
              <a:rPr lang="en-US" sz="2400" dirty="0" err="1"/>
              <a:t>spatio</a:t>
            </a:r>
            <a:r>
              <a:rPr lang="en-US" sz="2400" dirty="0"/>
              <a:t>-temporal action of the IS</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AP model is already sufficient to predict/protect against organ damage.</a:t>
            </a:r>
          </a:p>
          <a:p>
            <a:pPr marL="285750" indent="-285750">
              <a:buClr>
                <a:schemeClr val="accent2"/>
              </a:buClr>
              <a:buFont typeface="Arial" panose="020B0604020202020204" pitchFamily="34" charset="0"/>
              <a:buChar char="•"/>
            </a:pPr>
            <a:endParaRPr lang="en-US" sz="2400" dirty="0"/>
          </a:p>
        </p:txBody>
      </p:sp>
    </p:spTree>
    <p:extLst>
      <p:ext uri="{BB962C8B-B14F-4D97-AF65-F5344CB8AC3E}">
        <p14:creationId xmlns:p14="http://schemas.microsoft.com/office/powerpoint/2010/main" val="38899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4CEEA0-8406-4871-A7C5-83EFFF77CA7B}"/>
              </a:ext>
            </a:extLst>
          </p:cNvPr>
          <p:cNvPicPr>
            <a:picLocks noChangeAspect="1"/>
          </p:cNvPicPr>
          <p:nvPr/>
        </p:nvPicPr>
        <p:blipFill>
          <a:blip r:embed="rId3"/>
          <a:stretch>
            <a:fillRect/>
          </a:stretch>
        </p:blipFill>
        <p:spPr>
          <a:xfrm>
            <a:off x="0" y="265236"/>
            <a:ext cx="8833448" cy="5947387"/>
          </a:xfrm>
          <a:prstGeom prst="rect">
            <a:avLst/>
          </a:prstGeom>
        </p:spPr>
      </p:pic>
      <p:sp>
        <p:nvSpPr>
          <p:cNvPr id="4" name="Rectangle 3">
            <a:extLst>
              <a:ext uri="{FF2B5EF4-FFF2-40B4-BE49-F238E27FC236}">
                <a16:creationId xmlns:a16="http://schemas.microsoft.com/office/drawing/2014/main" id="{C4D46C5E-B7E2-42EE-A5AE-AD5D4004CCDF}"/>
              </a:ext>
            </a:extLst>
          </p:cNvPr>
          <p:cNvSpPr/>
          <p:nvPr/>
        </p:nvSpPr>
        <p:spPr>
          <a:xfrm>
            <a:off x="8626414" y="600274"/>
            <a:ext cx="3565585" cy="4893647"/>
          </a:xfrm>
          <a:prstGeom prst="rect">
            <a:avLst/>
          </a:prstGeom>
        </p:spPr>
        <p:txBody>
          <a:bodyPr wrap="square">
            <a:spAutoFit/>
          </a:bodyPr>
          <a:lstStyle/>
          <a:p>
            <a:pPr marL="285750" indent="-285750">
              <a:buClr>
                <a:schemeClr val="accent2"/>
              </a:buClr>
              <a:buFont typeface="Arial" panose="020B0604020202020204" pitchFamily="34" charset="0"/>
              <a:buChar char="•"/>
            </a:pPr>
            <a:r>
              <a:rPr lang="en-US" sz="2400" dirty="0"/>
              <a:t>Inflammation Triggering </a:t>
            </a:r>
          </a:p>
          <a:p>
            <a:pPr>
              <a:buClr>
                <a:schemeClr val="accent2"/>
              </a:buClr>
            </a:pPr>
            <a:r>
              <a:rPr lang="en-US" sz="2400" dirty="0"/>
              <a:t>     </a:t>
            </a:r>
            <a:r>
              <a:rPr lang="en-US" sz="2400" dirty="0" err="1"/>
              <a:t>Moeties</a:t>
            </a:r>
            <a:r>
              <a:rPr lang="en-US" sz="2400" dirty="0"/>
              <a:t> (ITMs)</a:t>
            </a:r>
          </a:p>
          <a:p>
            <a:pPr marL="285750" indent="-285750">
              <a:buClr>
                <a:schemeClr val="accent2"/>
              </a:buClr>
              <a:buFont typeface="Arial" panose="020B0604020202020204" pitchFamily="34" charset="0"/>
              <a:buChar char="•"/>
            </a:pPr>
            <a:r>
              <a:rPr lang="en-US" sz="2400" dirty="0"/>
              <a:t>Alkaline Phosphatase</a:t>
            </a:r>
          </a:p>
          <a:p>
            <a:pPr marL="342900" indent="-342900">
              <a:buClr>
                <a:schemeClr val="accent2"/>
              </a:buClr>
              <a:buFont typeface="Arial" panose="020B0604020202020204" pitchFamily="34" charset="0"/>
              <a:buChar char="•"/>
            </a:pPr>
            <a:r>
              <a:rPr lang="en-US" sz="2400" dirty="0"/>
              <a:t>Anti-inflammatory cytokines</a:t>
            </a:r>
          </a:p>
          <a:p>
            <a:pPr marL="342900" indent="-342900">
              <a:buClr>
                <a:schemeClr val="accent2"/>
              </a:buClr>
              <a:buFont typeface="Arial" panose="020B0604020202020204" pitchFamily="34" charset="0"/>
              <a:buChar char="•"/>
            </a:pPr>
            <a:r>
              <a:rPr lang="en-US" sz="2400" dirty="0"/>
              <a:t>Pro-inflammatory cytokines </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a:t>
            </a:r>
          </a:p>
          <a:p>
            <a:pPr>
              <a:buClr>
                <a:schemeClr val="accent2"/>
              </a:buClr>
            </a:pPr>
            <a:r>
              <a:rPr lang="en-US" sz="2400" dirty="0"/>
              <a:t>	populations: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Granules</a:t>
            </a:r>
            <a:endParaRPr lang="nl-NL" sz="2400" dirty="0"/>
          </a:p>
        </p:txBody>
      </p:sp>
      <p:sp>
        <p:nvSpPr>
          <p:cNvPr id="5" name="TextBox 4">
            <a:extLst>
              <a:ext uri="{FF2B5EF4-FFF2-40B4-BE49-F238E27FC236}">
                <a16:creationId xmlns:a16="http://schemas.microsoft.com/office/drawing/2014/main" id="{F734F29C-BE6C-4560-80AA-3C81E0C5FDAE}"/>
              </a:ext>
            </a:extLst>
          </p:cNvPr>
          <p:cNvSpPr txBox="1"/>
          <p:nvPr/>
        </p:nvSpPr>
        <p:spPr>
          <a:xfrm>
            <a:off x="8833446" y="3697280"/>
            <a:ext cx="2760456" cy="830997"/>
          </a:xfrm>
          <a:prstGeom prst="rect">
            <a:avLst/>
          </a:prstGeom>
          <a:noFill/>
        </p:spPr>
        <p:txBody>
          <a:bodyPr wrap="square" rtlCol="0">
            <a:spAutoFit/>
          </a:bodyPr>
          <a:lstStyle/>
          <a:p>
            <a:endParaRPr lang="en-US" sz="2400" dirty="0"/>
          </a:p>
          <a:p>
            <a:endParaRPr lang="en-US" sz="2400" dirty="0"/>
          </a:p>
        </p:txBody>
      </p:sp>
    </p:spTree>
    <p:extLst>
      <p:ext uri="{BB962C8B-B14F-4D97-AF65-F5344CB8AC3E}">
        <p14:creationId xmlns:p14="http://schemas.microsoft.com/office/powerpoint/2010/main" val="57436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947428" y="1378454"/>
            <a:ext cx="10767289" cy="1449387"/>
          </a:xfrm>
        </p:spPr>
        <p:txBody>
          <a:bodyPr>
            <a:normAutofit fontScale="90000"/>
          </a:bodyPr>
          <a:lstStyle/>
          <a:p>
            <a:br>
              <a:rPr lang="en-US" b="1" i="1" dirty="0"/>
            </a:br>
            <a:r>
              <a:rPr lang="en-US" b="1" dirty="0"/>
              <a:t>Li et al.  2011 ~</a:t>
            </a:r>
            <a:br>
              <a:rPr lang="en-US" b="1" i="1" dirty="0"/>
            </a:br>
            <a:r>
              <a:rPr lang="en-US" dirty="0" err="1"/>
              <a:t>Biosimulation</a:t>
            </a:r>
            <a:r>
              <a:rPr lang="en-US" dirty="0"/>
              <a:t> of Acute </a:t>
            </a:r>
            <a:r>
              <a:rPr lang="en-US" dirty="0" err="1"/>
              <a:t>Phonotrauma</a:t>
            </a:r>
            <a:r>
              <a:rPr lang="en-US" dirty="0"/>
              <a:t>: an Extended Model</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06658" y="2229095"/>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947428" y="2229095"/>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385785" y="2491515"/>
            <a:ext cx="8633690"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ABM model</a:t>
            </a:r>
          </a:p>
          <a:p>
            <a:pPr marL="285750" indent="-285750">
              <a:buClr>
                <a:schemeClr val="accent2"/>
              </a:buClr>
              <a:buFont typeface="Arial" panose="020B0604020202020204" pitchFamily="34" charset="0"/>
              <a:buChar char="•"/>
            </a:pPr>
            <a:r>
              <a:rPr lang="en-US" sz="2400" dirty="0"/>
              <a:t>Inflammation + synthesis of collagen/elastin (link to contraction) </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Platelets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Fibroblasts</a:t>
            </a:r>
            <a:endParaRPr lang="nl-NL" sz="2400" dirty="0"/>
          </a:p>
        </p:txBody>
      </p:sp>
      <p:sp>
        <p:nvSpPr>
          <p:cNvPr id="6" name="TextBox 5">
            <a:extLst>
              <a:ext uri="{FF2B5EF4-FFF2-40B4-BE49-F238E27FC236}">
                <a16:creationId xmlns:a16="http://schemas.microsoft.com/office/drawing/2014/main" id="{371A2626-FD62-4ABA-A8BD-C8E36A6CEA55}"/>
              </a:ext>
            </a:extLst>
          </p:cNvPr>
          <p:cNvSpPr txBox="1"/>
          <p:nvPr/>
        </p:nvSpPr>
        <p:spPr>
          <a:xfrm>
            <a:off x="6331072" y="3666707"/>
            <a:ext cx="3882960" cy="1938992"/>
          </a:xfrm>
          <a:prstGeom prst="rect">
            <a:avLst/>
          </a:prstGeom>
          <a:noFill/>
        </p:spPr>
        <p:txBody>
          <a:bodyPr wrap="square" rtlCol="0">
            <a:spAutoFit/>
          </a:bodyPr>
          <a:lstStyle/>
          <a:p>
            <a:r>
              <a:rPr lang="en-US" sz="2400" dirty="0"/>
              <a:t>Key effector cytokines :</a:t>
            </a:r>
          </a:p>
          <a:p>
            <a:pPr marL="342900" indent="-342900">
              <a:buFont typeface="Arial" panose="020B0604020202020204" pitchFamily="34" charset="0"/>
              <a:buChar char="•"/>
            </a:pPr>
            <a:r>
              <a:rPr lang="en-US" sz="2400" dirty="0"/>
              <a:t>TNF-</a:t>
            </a:r>
            <a:r>
              <a:rPr lang="el-GR" sz="2400" dirty="0"/>
              <a:t>α</a:t>
            </a:r>
            <a:endParaRPr lang="en-US" sz="2400" dirty="0"/>
          </a:p>
          <a:p>
            <a:pPr marL="342900" indent="-342900">
              <a:buFont typeface="Arial" panose="020B0604020202020204" pitchFamily="34" charset="0"/>
              <a:buChar char="•"/>
            </a:pPr>
            <a:r>
              <a:rPr lang="en-US" sz="2400" dirty="0"/>
              <a:t>IL-1</a:t>
            </a:r>
            <a:r>
              <a:rPr lang="nl-NL" sz="2400" dirty="0"/>
              <a:t>/6/8/10</a:t>
            </a:r>
            <a:endParaRPr lang="en-US" sz="2400" dirty="0"/>
          </a:p>
          <a:p>
            <a:pPr marL="342900" indent="-342900">
              <a:buFont typeface="Arial" panose="020B0604020202020204" pitchFamily="34" charset="0"/>
              <a:buChar char="•"/>
            </a:pPr>
            <a:r>
              <a:rPr lang="en-US" sz="2400" dirty="0"/>
              <a:t>T</a:t>
            </a:r>
            <a:r>
              <a:rPr lang="nl-NL" sz="2400" dirty="0"/>
              <a:t>GF-</a:t>
            </a:r>
            <a:r>
              <a:rPr lang="el-GR" sz="2400" dirty="0"/>
              <a:t>β</a:t>
            </a:r>
            <a:r>
              <a:rPr lang="nl-NL" sz="2400" dirty="0"/>
              <a:t>1</a:t>
            </a:r>
          </a:p>
          <a:p>
            <a:pPr marL="342900" indent="-342900">
              <a:buFont typeface="Arial" panose="020B0604020202020204" pitchFamily="34" charset="0"/>
              <a:buChar char="•"/>
            </a:pPr>
            <a:r>
              <a:rPr lang="nl-NL" sz="2400" dirty="0"/>
              <a:t>bFGF</a:t>
            </a:r>
          </a:p>
        </p:txBody>
      </p:sp>
      <p:sp>
        <p:nvSpPr>
          <p:cNvPr id="7" name="TextBox 6">
            <a:extLst>
              <a:ext uri="{FF2B5EF4-FFF2-40B4-BE49-F238E27FC236}">
                <a16:creationId xmlns:a16="http://schemas.microsoft.com/office/drawing/2014/main" id="{2329490F-8FB8-4A65-A267-C303AF87FBBB}"/>
              </a:ext>
            </a:extLst>
          </p:cNvPr>
          <p:cNvSpPr txBox="1"/>
          <p:nvPr/>
        </p:nvSpPr>
        <p:spPr>
          <a:xfrm>
            <a:off x="4416414" y="3666707"/>
            <a:ext cx="1544654" cy="1477328"/>
          </a:xfrm>
          <a:prstGeom prst="rect">
            <a:avLst/>
          </a:prstGeom>
          <a:noFill/>
        </p:spPr>
        <p:txBody>
          <a:bodyPr wrap="none" rtlCol="0">
            <a:spAutoFit/>
          </a:bodyPr>
          <a:lstStyle/>
          <a:p>
            <a:r>
              <a:rPr lang="nl-NL" sz="2400" dirty="0"/>
              <a:t>Fibres</a:t>
            </a:r>
            <a:r>
              <a:rPr lang="nl-NL" dirty="0"/>
              <a:t>:</a:t>
            </a:r>
          </a:p>
          <a:p>
            <a:pPr marL="285750" indent="-285750">
              <a:buClr>
                <a:schemeClr val="accent2"/>
              </a:buClr>
              <a:buFont typeface="Arial" panose="020B0604020202020204" pitchFamily="34" charset="0"/>
              <a:buChar char="•"/>
            </a:pPr>
            <a:r>
              <a:rPr lang="nl-NL" sz="2400" dirty="0"/>
              <a:t>Collagen</a:t>
            </a:r>
          </a:p>
          <a:p>
            <a:pPr marL="285750" indent="-285750">
              <a:buClr>
                <a:schemeClr val="accent2"/>
              </a:buClr>
              <a:buFont typeface="Arial" panose="020B0604020202020204" pitchFamily="34" charset="0"/>
              <a:buChar char="•"/>
            </a:pPr>
            <a:r>
              <a:rPr lang="nl-NL" sz="2400" dirty="0"/>
              <a:t>Elastin</a:t>
            </a:r>
          </a:p>
          <a:p>
            <a:endParaRPr lang="nl-NL" dirty="0"/>
          </a:p>
        </p:txBody>
      </p:sp>
    </p:spTree>
    <p:extLst>
      <p:ext uri="{BB962C8B-B14F-4D97-AF65-F5344CB8AC3E}">
        <p14:creationId xmlns:p14="http://schemas.microsoft.com/office/powerpoint/2010/main" val="31818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39E23-234B-4058-A3E9-AF8439A8E2DA}"/>
              </a:ext>
            </a:extLst>
          </p:cNvPr>
          <p:cNvSpPr txBox="1"/>
          <p:nvPr/>
        </p:nvSpPr>
        <p:spPr>
          <a:xfrm>
            <a:off x="6096000" y="1098778"/>
            <a:ext cx="5764696" cy="1631216"/>
          </a:xfrm>
          <a:prstGeom prst="rect">
            <a:avLst/>
          </a:prstGeom>
          <a:noFill/>
        </p:spPr>
        <p:txBody>
          <a:bodyPr wrap="square" rtlCol="0">
            <a:spAutoFit/>
          </a:bodyPr>
          <a:lstStyle/>
          <a:p>
            <a:r>
              <a:rPr lang="en-US" sz="2000" dirty="0"/>
              <a:t>Connected Cytokines to Fibers</a:t>
            </a:r>
          </a:p>
          <a:p>
            <a:endParaRPr lang="en-US" sz="2000" dirty="0"/>
          </a:p>
          <a:p>
            <a:r>
              <a:rPr lang="en-US" sz="2000" dirty="0"/>
              <a:t>Predicted cell trajectories for platelets, activated neutrophils, activated </a:t>
            </a:r>
            <a:r>
              <a:rPr lang="nl-NL" sz="2000" dirty="0"/>
              <a:t>macrophages and activated fibroblasts.</a:t>
            </a:r>
          </a:p>
        </p:txBody>
      </p:sp>
      <p:pic>
        <p:nvPicPr>
          <p:cNvPr id="5" name="Picture 4">
            <a:extLst>
              <a:ext uri="{FF2B5EF4-FFF2-40B4-BE49-F238E27FC236}">
                <a16:creationId xmlns:a16="http://schemas.microsoft.com/office/drawing/2014/main" id="{0A051553-B63B-4606-97E8-B111F3122939}"/>
              </a:ext>
            </a:extLst>
          </p:cNvPr>
          <p:cNvPicPr>
            <a:picLocks noChangeAspect="1"/>
          </p:cNvPicPr>
          <p:nvPr/>
        </p:nvPicPr>
        <p:blipFill>
          <a:blip r:embed="rId4"/>
          <a:stretch>
            <a:fillRect/>
          </a:stretch>
        </p:blipFill>
        <p:spPr>
          <a:xfrm>
            <a:off x="904875" y="55493"/>
            <a:ext cx="5191125" cy="3009900"/>
          </a:xfrm>
          <a:prstGeom prst="rect">
            <a:avLst/>
          </a:prstGeom>
        </p:spPr>
      </p:pic>
      <p:graphicFrame>
        <p:nvGraphicFramePr>
          <p:cNvPr id="6" name="Object 5">
            <a:extLst>
              <a:ext uri="{FF2B5EF4-FFF2-40B4-BE49-F238E27FC236}">
                <a16:creationId xmlns:a16="http://schemas.microsoft.com/office/drawing/2014/main" id="{556265EA-2346-474F-B313-06911470E3A7}"/>
              </a:ext>
            </a:extLst>
          </p:cNvPr>
          <p:cNvGraphicFramePr>
            <a:graphicFrameLocks noChangeAspect="1"/>
          </p:cNvGraphicFramePr>
          <p:nvPr>
            <p:extLst>
              <p:ext uri="{D42A27DB-BD31-4B8C-83A1-F6EECF244321}">
                <p14:modId xmlns:p14="http://schemas.microsoft.com/office/powerpoint/2010/main" val="322136384"/>
              </p:ext>
            </p:extLst>
          </p:nvPr>
        </p:nvGraphicFramePr>
        <p:xfrm>
          <a:off x="904875" y="3258240"/>
          <a:ext cx="4838700" cy="2962275"/>
        </p:xfrm>
        <a:graphic>
          <a:graphicData uri="http://schemas.openxmlformats.org/presentationml/2006/ole">
            <mc:AlternateContent xmlns:mc="http://schemas.openxmlformats.org/markup-compatibility/2006">
              <mc:Choice xmlns:v="urn:schemas-microsoft-com:vml" Requires="v">
                <p:oleObj spid="_x0000_s1074" name="Bitmapafbeelding" r:id="rId5" imgW="4838760" imgH="2962440" progId="Paint.Picture">
                  <p:embed/>
                </p:oleObj>
              </mc:Choice>
              <mc:Fallback>
                <p:oleObj name="Bitmapafbeelding" r:id="rId5" imgW="4838760" imgH="2962440" progId="Paint.Picture">
                  <p:embed/>
                  <p:pic>
                    <p:nvPicPr>
                      <p:cNvPr id="0" name=""/>
                      <p:cNvPicPr/>
                      <p:nvPr/>
                    </p:nvPicPr>
                    <p:blipFill>
                      <a:blip r:embed="rId6"/>
                      <a:stretch>
                        <a:fillRect/>
                      </a:stretch>
                    </p:blipFill>
                    <p:spPr>
                      <a:xfrm>
                        <a:off x="904875" y="3258240"/>
                        <a:ext cx="4838700" cy="296227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C29F99B-AAD5-4DD4-A01D-B6F3653FADB1}"/>
              </a:ext>
            </a:extLst>
          </p:cNvPr>
          <p:cNvSpPr txBox="1"/>
          <p:nvPr/>
        </p:nvSpPr>
        <p:spPr>
          <a:xfrm>
            <a:off x="6096000" y="3065393"/>
            <a:ext cx="5181600" cy="707886"/>
          </a:xfrm>
          <a:prstGeom prst="rect">
            <a:avLst/>
          </a:prstGeom>
          <a:noFill/>
        </p:spPr>
        <p:txBody>
          <a:bodyPr wrap="square" rtlCol="0">
            <a:spAutoFit/>
          </a:bodyPr>
          <a:lstStyle/>
          <a:p>
            <a:r>
              <a:rPr lang="en-US" sz="2000" dirty="0"/>
              <a:t>Predicted ECM trajectories for new collagen and elastin</a:t>
            </a:r>
            <a:endParaRPr lang="nl-NL" sz="2000" dirty="0"/>
          </a:p>
        </p:txBody>
      </p:sp>
    </p:spTree>
    <p:extLst>
      <p:ext uri="{BB962C8B-B14F-4D97-AF65-F5344CB8AC3E}">
        <p14:creationId xmlns:p14="http://schemas.microsoft.com/office/powerpoint/2010/main" val="101649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349689" y="1362003"/>
            <a:ext cx="10767289" cy="1449387"/>
          </a:xfrm>
        </p:spPr>
        <p:txBody>
          <a:bodyPr>
            <a:normAutofit fontScale="90000"/>
          </a:bodyPr>
          <a:lstStyle/>
          <a:p>
            <a:br>
              <a:rPr lang="en-US" b="1" i="1" dirty="0"/>
            </a:br>
            <a:r>
              <a:rPr lang="en-US" b="1" dirty="0" err="1"/>
              <a:t>Ziraldo</a:t>
            </a:r>
            <a:r>
              <a:rPr lang="en-US" b="1" dirty="0"/>
              <a:t> et al.  2013 ~</a:t>
            </a:r>
            <a:br>
              <a:rPr lang="en-US" b="1" i="1" dirty="0"/>
            </a:br>
            <a:r>
              <a:rPr lang="en-US" sz="5300" dirty="0"/>
              <a:t>Computational Modeling of Inflammation and Wound Healing </a:t>
            </a:r>
            <a:br>
              <a:rPr lang="en-US" sz="5300"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470684" y="2264113"/>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375100" y="2264113"/>
            <a:ext cx="4403188" cy="4001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sz="2000" dirty="0"/>
          </a:p>
        </p:txBody>
      </p:sp>
      <p:sp>
        <p:nvSpPr>
          <p:cNvPr id="3" name="TextBox 2">
            <a:extLst>
              <a:ext uri="{FF2B5EF4-FFF2-40B4-BE49-F238E27FC236}">
                <a16:creationId xmlns:a16="http://schemas.microsoft.com/office/drawing/2014/main" id="{693DFEA6-4E59-45AE-A4DA-36932E0C7895}"/>
              </a:ext>
            </a:extLst>
          </p:cNvPr>
          <p:cNvSpPr txBox="1"/>
          <p:nvPr/>
        </p:nvSpPr>
        <p:spPr>
          <a:xfrm>
            <a:off x="254302" y="2524319"/>
            <a:ext cx="4644785" cy="3046988"/>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ABM model</a:t>
            </a:r>
          </a:p>
          <a:p>
            <a:pPr marL="285750" indent="-285750">
              <a:buClr>
                <a:schemeClr val="accent2"/>
              </a:buClr>
              <a:buFont typeface="Arial" panose="020B0604020202020204" pitchFamily="34" charset="0"/>
              <a:buChar char="•"/>
            </a:pPr>
            <a:r>
              <a:rPr lang="en-US" sz="2400" dirty="0"/>
              <a:t>Inflammation</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Endothelial cells</a:t>
            </a:r>
          </a:p>
          <a:p>
            <a:pPr marL="742950" lvl="1" indent="-285750">
              <a:buClr>
                <a:schemeClr val="accent2"/>
              </a:buClr>
              <a:buFont typeface="Arial" panose="020B0604020202020204" pitchFamily="34" charset="0"/>
              <a:buChar char="•"/>
            </a:pPr>
            <a:r>
              <a:rPr lang="en-US" sz="2400" dirty="0"/>
              <a:t>Macrophages</a:t>
            </a:r>
          </a:p>
          <a:p>
            <a:pPr marL="742950" lvl="1" indent="-285750">
              <a:buClr>
                <a:schemeClr val="accent2"/>
              </a:buClr>
              <a:buFont typeface="Arial" panose="020B0604020202020204" pitchFamily="34" charset="0"/>
              <a:buChar char="•"/>
            </a:pPr>
            <a:r>
              <a:rPr lang="en-US" sz="2400" dirty="0"/>
              <a:t>Neutrophils</a:t>
            </a:r>
          </a:p>
          <a:p>
            <a:pPr marL="742950" lvl="1" indent="-285750">
              <a:buClr>
                <a:schemeClr val="accent2"/>
              </a:buClr>
              <a:buFont typeface="Arial" panose="020B0604020202020204" pitchFamily="34" charset="0"/>
              <a:buChar char="•"/>
            </a:pPr>
            <a:r>
              <a:rPr lang="en-US" sz="2400" dirty="0"/>
              <a:t>Fibroblasts</a:t>
            </a:r>
            <a:endParaRPr lang="nl-NL" sz="2400" dirty="0"/>
          </a:p>
        </p:txBody>
      </p:sp>
      <p:sp>
        <p:nvSpPr>
          <p:cNvPr id="6" name="TextBox 5">
            <a:extLst>
              <a:ext uri="{FF2B5EF4-FFF2-40B4-BE49-F238E27FC236}">
                <a16:creationId xmlns:a16="http://schemas.microsoft.com/office/drawing/2014/main" id="{371A2626-FD62-4ABA-A8BD-C8E36A6CEA55}"/>
              </a:ext>
            </a:extLst>
          </p:cNvPr>
          <p:cNvSpPr txBox="1"/>
          <p:nvPr/>
        </p:nvSpPr>
        <p:spPr>
          <a:xfrm>
            <a:off x="4389592" y="3585491"/>
            <a:ext cx="3882960" cy="2308324"/>
          </a:xfrm>
          <a:prstGeom prst="rect">
            <a:avLst/>
          </a:prstGeom>
          <a:noFill/>
        </p:spPr>
        <p:txBody>
          <a:bodyPr wrap="square" rtlCol="0">
            <a:spAutoFit/>
          </a:bodyPr>
          <a:lstStyle/>
          <a:p>
            <a:r>
              <a:rPr lang="en-US" sz="2400" dirty="0"/>
              <a:t>Key effector </a:t>
            </a:r>
          </a:p>
          <a:p>
            <a:r>
              <a:rPr lang="en-US" sz="2400" dirty="0"/>
              <a:t>cytokines :</a:t>
            </a:r>
          </a:p>
          <a:p>
            <a:pPr marL="342900" indent="-342900">
              <a:buFont typeface="Arial" panose="020B0604020202020204" pitchFamily="34" charset="0"/>
              <a:buChar char="•"/>
            </a:pPr>
            <a:r>
              <a:rPr lang="en-US" sz="2400" dirty="0"/>
              <a:t>TNF-</a:t>
            </a:r>
            <a:r>
              <a:rPr lang="el-GR" sz="2400" dirty="0"/>
              <a:t>α</a:t>
            </a:r>
            <a:endParaRPr lang="en-US" sz="2400" dirty="0"/>
          </a:p>
          <a:p>
            <a:pPr marL="342900" indent="-342900">
              <a:buFont typeface="Arial" panose="020B0604020202020204" pitchFamily="34" charset="0"/>
              <a:buChar char="•"/>
            </a:pPr>
            <a:r>
              <a:rPr lang="en-US" sz="2400" dirty="0"/>
              <a:t>IL-1</a:t>
            </a:r>
            <a:r>
              <a:rPr lang="el-GR" sz="2400" dirty="0"/>
              <a:t>β</a:t>
            </a:r>
            <a:endParaRPr lang="en-US" sz="2400" dirty="0"/>
          </a:p>
          <a:p>
            <a:pPr marL="342900" indent="-342900">
              <a:buFont typeface="Arial" panose="020B0604020202020204" pitchFamily="34" charset="0"/>
              <a:buChar char="•"/>
            </a:pPr>
            <a:r>
              <a:rPr lang="en-US" sz="2400" dirty="0"/>
              <a:t>IL-10T</a:t>
            </a:r>
          </a:p>
          <a:p>
            <a:pPr marL="342900" indent="-342900">
              <a:buFont typeface="Arial" panose="020B0604020202020204" pitchFamily="34" charset="0"/>
              <a:buChar char="•"/>
            </a:pPr>
            <a:r>
              <a:rPr lang="en-US" sz="2400" dirty="0"/>
              <a:t>T</a:t>
            </a:r>
            <a:r>
              <a:rPr lang="nl-NL" sz="2400" dirty="0"/>
              <a:t>GF-</a:t>
            </a:r>
            <a:r>
              <a:rPr lang="el-GR" sz="2400" dirty="0"/>
              <a:t>β</a:t>
            </a:r>
            <a:r>
              <a:rPr lang="nl-NL" sz="2400" dirty="0"/>
              <a:t>1</a:t>
            </a:r>
          </a:p>
        </p:txBody>
      </p:sp>
    </p:spTree>
    <p:extLst>
      <p:ext uri="{BB962C8B-B14F-4D97-AF65-F5344CB8AC3E}">
        <p14:creationId xmlns:p14="http://schemas.microsoft.com/office/powerpoint/2010/main" val="264614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D18FCD-02B6-4347-88EB-D79734AE3832}"/>
              </a:ext>
            </a:extLst>
          </p:cNvPr>
          <p:cNvPicPr>
            <a:picLocks noChangeAspect="1"/>
          </p:cNvPicPr>
          <p:nvPr/>
        </p:nvPicPr>
        <p:blipFill>
          <a:blip r:embed="rId3"/>
          <a:stretch>
            <a:fillRect/>
          </a:stretch>
        </p:blipFill>
        <p:spPr>
          <a:xfrm>
            <a:off x="1095375" y="2253456"/>
            <a:ext cx="3532986" cy="2351088"/>
          </a:xfrm>
          <a:prstGeom prst="rect">
            <a:avLst/>
          </a:prstGeom>
        </p:spPr>
      </p:pic>
      <p:sp>
        <p:nvSpPr>
          <p:cNvPr id="8" name="Arrow: Right 7">
            <a:extLst>
              <a:ext uri="{FF2B5EF4-FFF2-40B4-BE49-F238E27FC236}">
                <a16:creationId xmlns:a16="http://schemas.microsoft.com/office/drawing/2014/main" id="{CA29148F-5B4D-4C74-A5C5-058448A8724D}"/>
              </a:ext>
            </a:extLst>
          </p:cNvPr>
          <p:cNvSpPr/>
          <p:nvPr/>
        </p:nvSpPr>
        <p:spPr>
          <a:xfrm>
            <a:off x="5317134" y="3122054"/>
            <a:ext cx="12319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Picture 8">
            <a:extLst>
              <a:ext uri="{FF2B5EF4-FFF2-40B4-BE49-F238E27FC236}">
                <a16:creationId xmlns:a16="http://schemas.microsoft.com/office/drawing/2014/main" id="{0325B222-804C-49BF-AE91-F50CF86E5415}"/>
              </a:ext>
            </a:extLst>
          </p:cNvPr>
          <p:cNvPicPr>
            <a:picLocks noChangeAspect="1"/>
          </p:cNvPicPr>
          <p:nvPr/>
        </p:nvPicPr>
        <p:blipFill>
          <a:blip r:embed="rId4"/>
          <a:stretch>
            <a:fillRect/>
          </a:stretch>
        </p:blipFill>
        <p:spPr>
          <a:xfrm>
            <a:off x="7367588" y="2270360"/>
            <a:ext cx="3582816" cy="2351088"/>
          </a:xfrm>
          <a:prstGeom prst="rect">
            <a:avLst/>
          </a:prstGeom>
        </p:spPr>
      </p:pic>
      <p:sp>
        <p:nvSpPr>
          <p:cNvPr id="10" name="TextBox 9">
            <a:extLst>
              <a:ext uri="{FF2B5EF4-FFF2-40B4-BE49-F238E27FC236}">
                <a16:creationId xmlns:a16="http://schemas.microsoft.com/office/drawing/2014/main" id="{95EC1CBE-6818-475F-AF0F-F11F39379F3C}"/>
              </a:ext>
            </a:extLst>
          </p:cNvPr>
          <p:cNvSpPr txBox="1"/>
          <p:nvPr/>
        </p:nvSpPr>
        <p:spPr>
          <a:xfrm>
            <a:off x="1095375" y="1422400"/>
            <a:ext cx="9385518" cy="461665"/>
          </a:xfrm>
          <a:prstGeom prst="rect">
            <a:avLst/>
          </a:prstGeom>
          <a:noFill/>
        </p:spPr>
        <p:txBody>
          <a:bodyPr wrap="none" rtlCol="0">
            <a:spAutoFit/>
          </a:bodyPr>
          <a:lstStyle/>
          <a:p>
            <a:r>
              <a:rPr lang="nl-NL" sz="2400" b="1" dirty="0"/>
              <a:t>Example: Simulating Oxygen levels in inflammation phase of the wound </a:t>
            </a:r>
          </a:p>
        </p:txBody>
      </p:sp>
    </p:spTree>
    <p:extLst>
      <p:ext uri="{BB962C8B-B14F-4D97-AF65-F5344CB8AC3E}">
        <p14:creationId xmlns:p14="http://schemas.microsoft.com/office/powerpoint/2010/main" val="204573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7" y="1737797"/>
            <a:ext cx="10767289" cy="1449387"/>
          </a:xfrm>
        </p:spPr>
        <p:txBody>
          <a:bodyPr>
            <a:normAutofit fontScale="90000"/>
          </a:bodyPr>
          <a:lstStyle/>
          <a:p>
            <a:br>
              <a:rPr lang="en-US" b="1" i="1" dirty="0"/>
            </a:br>
            <a:r>
              <a:rPr lang="en-US" sz="5300" b="1" dirty="0"/>
              <a:t>Boon et al. 2016 ~</a:t>
            </a:r>
            <a:br>
              <a:rPr lang="en-US" sz="5300" dirty="0"/>
            </a:br>
            <a:r>
              <a:rPr lang="en-US" sz="5300" dirty="0"/>
              <a:t>A multi-agent cell-based model for wound contraction</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159667" y="2025869"/>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AD60452D-E0FB-45A5-BF31-D426D360A20A}"/>
              </a:ext>
            </a:extLst>
          </p:cNvPr>
          <p:cNvSpPr txBox="1"/>
          <p:nvPr/>
        </p:nvSpPr>
        <p:spPr>
          <a:xfrm>
            <a:off x="1027145" y="2313942"/>
            <a:ext cx="9163852" cy="341632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dirty="0"/>
              <a:t>2-Dimensional multi-agent cell-based hybrid model </a:t>
            </a:r>
          </a:p>
          <a:p>
            <a:pPr marL="285750" indent="-285750">
              <a:buClr>
                <a:schemeClr val="accent2"/>
              </a:buClr>
              <a:buFont typeface="Arial" panose="020B0604020202020204" pitchFamily="34" charset="0"/>
              <a:buChar char="•"/>
            </a:pPr>
            <a:r>
              <a:rPr lang="en-US" sz="2400" dirty="0"/>
              <a:t>Contraction (</a:t>
            </a:r>
            <a:r>
              <a:rPr lang="nl-NL" sz="2400" dirty="0"/>
              <a:t>The mechanical pulling of (myo-)fibroblasts on the ECM)</a:t>
            </a:r>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endParaRPr lang="en-US" sz="2400" dirty="0"/>
          </a:p>
          <a:p>
            <a:pPr marL="285750" indent="-285750">
              <a:buClr>
                <a:schemeClr val="accent2"/>
              </a:buClr>
              <a:buFont typeface="Arial" panose="020B0604020202020204" pitchFamily="34" charset="0"/>
              <a:buChar char="•"/>
            </a:pPr>
            <a:r>
              <a:rPr lang="en-US" sz="2400" dirty="0"/>
              <a:t>Relevant cell populations:</a:t>
            </a:r>
          </a:p>
          <a:p>
            <a:pPr marL="742950" lvl="1" indent="-285750">
              <a:buClr>
                <a:schemeClr val="accent2"/>
              </a:buClr>
              <a:buFont typeface="Arial" panose="020B0604020202020204" pitchFamily="34" charset="0"/>
              <a:buChar char="•"/>
            </a:pPr>
            <a:r>
              <a:rPr lang="en-US" sz="2400" dirty="0"/>
              <a:t>Leukocytes (to simplify) </a:t>
            </a:r>
          </a:p>
          <a:p>
            <a:pPr marL="742950" lvl="1" indent="-285750">
              <a:buClr>
                <a:schemeClr val="accent2"/>
              </a:buClr>
              <a:buFont typeface="Arial" panose="020B0604020202020204" pitchFamily="34" charset="0"/>
              <a:buChar char="•"/>
            </a:pPr>
            <a:r>
              <a:rPr lang="en-US" sz="2400" dirty="0"/>
              <a:t>Fibroblasts</a:t>
            </a:r>
          </a:p>
          <a:p>
            <a:pPr marL="742950" lvl="1" indent="-285750">
              <a:buClr>
                <a:schemeClr val="accent2"/>
              </a:buClr>
              <a:buFont typeface="Arial" panose="020B0604020202020204" pitchFamily="34" charset="0"/>
              <a:buChar char="•"/>
            </a:pPr>
            <a:r>
              <a:rPr lang="nl-NL" sz="2400" dirty="0"/>
              <a:t>myofibroblasts</a:t>
            </a:r>
          </a:p>
        </p:txBody>
      </p:sp>
      <p:sp>
        <p:nvSpPr>
          <p:cNvPr id="7" name="TextBox 6">
            <a:extLst>
              <a:ext uri="{FF2B5EF4-FFF2-40B4-BE49-F238E27FC236}">
                <a16:creationId xmlns:a16="http://schemas.microsoft.com/office/drawing/2014/main" id="{0E2E70F5-201A-4550-9772-B30EBD9D764E}"/>
              </a:ext>
            </a:extLst>
          </p:cNvPr>
          <p:cNvSpPr txBox="1"/>
          <p:nvPr/>
        </p:nvSpPr>
        <p:spPr>
          <a:xfrm>
            <a:off x="8249517" y="4152034"/>
            <a:ext cx="3809961" cy="2308324"/>
          </a:xfrm>
          <a:prstGeom prst="rect">
            <a:avLst/>
          </a:prstGeom>
          <a:noFill/>
        </p:spPr>
        <p:txBody>
          <a:bodyPr wrap="square" rtlCol="0">
            <a:spAutoFit/>
          </a:bodyPr>
          <a:lstStyle/>
          <a:p>
            <a:r>
              <a:rPr lang="en-US" sz="2400" dirty="0"/>
              <a:t>Key effector Cytokines/ Chemokines :</a:t>
            </a:r>
          </a:p>
          <a:p>
            <a:pPr marL="342900" indent="-342900">
              <a:buClr>
                <a:schemeClr val="accent2"/>
              </a:buClr>
              <a:buFont typeface="Arial" panose="020B0604020202020204" pitchFamily="34" charset="0"/>
              <a:buChar char="•"/>
            </a:pPr>
            <a:r>
              <a:rPr lang="en-US" sz="2400" dirty="0" err="1"/>
              <a:t>tPA</a:t>
            </a:r>
            <a:endParaRPr lang="en-US" sz="2400" dirty="0"/>
          </a:p>
          <a:p>
            <a:pPr marL="342900" indent="-342900">
              <a:buClr>
                <a:schemeClr val="accent2"/>
              </a:buClr>
              <a:buFont typeface="Arial" panose="020B0604020202020204" pitchFamily="34" charset="0"/>
              <a:buChar char="•"/>
            </a:pPr>
            <a:r>
              <a:rPr lang="en-US" sz="2400" dirty="0"/>
              <a:t>PDGF </a:t>
            </a:r>
          </a:p>
          <a:p>
            <a:pPr marL="342900" indent="-342900">
              <a:buClr>
                <a:schemeClr val="accent2"/>
              </a:buClr>
              <a:buFont typeface="Arial" panose="020B0604020202020204" pitchFamily="34" charset="0"/>
              <a:buChar char="•"/>
            </a:pPr>
            <a:r>
              <a:rPr lang="en-US" sz="2400" dirty="0"/>
              <a:t>TGF-</a:t>
            </a:r>
            <a:r>
              <a:rPr lang="el-GR" sz="2400" dirty="0"/>
              <a:t>β</a:t>
            </a:r>
            <a:r>
              <a:rPr lang="en-US" sz="2400" dirty="0"/>
              <a:t> </a:t>
            </a:r>
          </a:p>
          <a:p>
            <a:pPr marL="342900" indent="-342900">
              <a:buFont typeface="Arial" panose="020B0604020202020204" pitchFamily="34" charset="0"/>
              <a:buChar char="•"/>
            </a:pPr>
            <a:endParaRPr lang="nl-NL" sz="2400" dirty="0"/>
          </a:p>
        </p:txBody>
      </p:sp>
      <p:sp>
        <p:nvSpPr>
          <p:cNvPr id="3" name="TextBox 2">
            <a:extLst>
              <a:ext uri="{FF2B5EF4-FFF2-40B4-BE49-F238E27FC236}">
                <a16:creationId xmlns:a16="http://schemas.microsoft.com/office/drawing/2014/main" id="{18A00BB4-7E5C-4BD4-A4A4-8AC8FC568EAE}"/>
              </a:ext>
            </a:extLst>
          </p:cNvPr>
          <p:cNvSpPr txBox="1"/>
          <p:nvPr/>
        </p:nvSpPr>
        <p:spPr>
          <a:xfrm>
            <a:off x="5609071" y="4178827"/>
            <a:ext cx="1544654" cy="1477328"/>
          </a:xfrm>
          <a:prstGeom prst="rect">
            <a:avLst/>
          </a:prstGeom>
          <a:noFill/>
        </p:spPr>
        <p:txBody>
          <a:bodyPr wrap="none" rtlCol="0">
            <a:spAutoFit/>
          </a:bodyPr>
          <a:lstStyle/>
          <a:p>
            <a:r>
              <a:rPr lang="nl-NL" sz="2400" dirty="0"/>
              <a:t>Fibres</a:t>
            </a:r>
            <a:r>
              <a:rPr lang="nl-NL" dirty="0"/>
              <a:t>:</a:t>
            </a:r>
          </a:p>
          <a:p>
            <a:pPr marL="285750" indent="-285750">
              <a:buClr>
                <a:schemeClr val="accent2"/>
              </a:buClr>
              <a:buFont typeface="Arial" panose="020B0604020202020204" pitchFamily="34" charset="0"/>
              <a:buChar char="•"/>
            </a:pPr>
            <a:r>
              <a:rPr lang="nl-NL" sz="2400" dirty="0"/>
              <a:t>Collagen</a:t>
            </a:r>
          </a:p>
          <a:p>
            <a:pPr marL="285750" indent="-285750">
              <a:buClr>
                <a:schemeClr val="accent2"/>
              </a:buClr>
              <a:buFont typeface="Arial" panose="020B0604020202020204" pitchFamily="34" charset="0"/>
              <a:buChar char="•"/>
            </a:pPr>
            <a:r>
              <a:rPr lang="nl-NL" sz="2400" dirty="0"/>
              <a:t>Fibrin</a:t>
            </a:r>
          </a:p>
          <a:p>
            <a:endParaRPr lang="nl-NL" dirty="0"/>
          </a:p>
        </p:txBody>
      </p:sp>
    </p:spTree>
    <p:extLst>
      <p:ext uri="{BB962C8B-B14F-4D97-AF65-F5344CB8AC3E}">
        <p14:creationId xmlns:p14="http://schemas.microsoft.com/office/powerpoint/2010/main" val="310739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B7C202-CD69-4E60-8657-DEB0F3958F0E}"/>
              </a:ext>
            </a:extLst>
          </p:cNvPr>
          <p:cNvPicPr>
            <a:picLocks noChangeAspect="1"/>
          </p:cNvPicPr>
          <p:nvPr/>
        </p:nvPicPr>
        <p:blipFill>
          <a:blip r:embed="rId3"/>
          <a:stretch>
            <a:fillRect/>
          </a:stretch>
        </p:blipFill>
        <p:spPr>
          <a:xfrm>
            <a:off x="0" y="306110"/>
            <a:ext cx="7419975" cy="5876925"/>
          </a:xfrm>
          <a:prstGeom prst="rect">
            <a:avLst/>
          </a:prstGeom>
        </p:spPr>
      </p:pic>
      <p:sp>
        <p:nvSpPr>
          <p:cNvPr id="7" name="TextBox 6">
            <a:extLst>
              <a:ext uri="{FF2B5EF4-FFF2-40B4-BE49-F238E27FC236}">
                <a16:creationId xmlns:a16="http://schemas.microsoft.com/office/drawing/2014/main" id="{41B67CFA-F3BC-44AD-9EA9-8247D76666AB}"/>
              </a:ext>
            </a:extLst>
          </p:cNvPr>
          <p:cNvSpPr txBox="1"/>
          <p:nvPr/>
        </p:nvSpPr>
        <p:spPr>
          <a:xfrm>
            <a:off x="7137400" y="213300"/>
            <a:ext cx="4851400" cy="942400"/>
          </a:xfrm>
          <a:prstGeom prst="rect">
            <a:avLst/>
          </a:prstGeom>
          <a:noFill/>
        </p:spPr>
        <p:txBody>
          <a:bodyPr wrap="square" rtlCol="0">
            <a:spAutoFit/>
          </a:bodyPr>
          <a:lstStyle/>
          <a:p>
            <a:r>
              <a:rPr lang="nl-NL" dirty="0"/>
              <a:t>Several snapshots at consecutive times for the leukocytes and fibroblasts that are entering the wound regio.</a:t>
            </a:r>
          </a:p>
        </p:txBody>
      </p:sp>
      <p:sp>
        <p:nvSpPr>
          <p:cNvPr id="8" name="TextBox 7">
            <a:extLst>
              <a:ext uri="{FF2B5EF4-FFF2-40B4-BE49-F238E27FC236}">
                <a16:creationId xmlns:a16="http://schemas.microsoft.com/office/drawing/2014/main" id="{098BE3D6-9184-435F-95FD-6757103A9E02}"/>
              </a:ext>
            </a:extLst>
          </p:cNvPr>
          <p:cNvSpPr txBox="1"/>
          <p:nvPr/>
        </p:nvSpPr>
        <p:spPr>
          <a:xfrm>
            <a:off x="7137400" y="777619"/>
            <a:ext cx="5054600" cy="1754326"/>
          </a:xfrm>
          <a:prstGeom prst="rect">
            <a:avLst/>
          </a:prstGeom>
          <a:noFill/>
        </p:spPr>
        <p:txBody>
          <a:bodyPr wrap="square" rtlCol="0">
            <a:spAutoFit/>
          </a:bodyPr>
          <a:lstStyle/>
          <a:p>
            <a:endParaRPr lang="nl-NL" dirty="0"/>
          </a:p>
          <a:p>
            <a:endParaRPr lang="nl-NL" dirty="0"/>
          </a:p>
          <a:p>
            <a:r>
              <a:rPr lang="nl-NL" dirty="0">
                <a:solidFill>
                  <a:srgbClr val="FF0000"/>
                </a:solidFill>
              </a:rPr>
              <a:t>The red circles </a:t>
            </a:r>
            <a:r>
              <a:rPr lang="nl-NL" dirty="0"/>
              <a:t>-&gt; leukocytes </a:t>
            </a:r>
          </a:p>
          <a:p>
            <a:r>
              <a:rPr lang="nl-NL" dirty="0">
                <a:solidFill>
                  <a:srgbClr val="0070C0"/>
                </a:solidFill>
              </a:rPr>
              <a:t>The blue circles </a:t>
            </a:r>
            <a:r>
              <a:rPr lang="nl-NL" dirty="0"/>
              <a:t>-&gt; fibroblasts</a:t>
            </a:r>
          </a:p>
          <a:p>
            <a:r>
              <a:rPr lang="en-US" dirty="0"/>
              <a:t>The direction of the lines -&gt; preferential orientation</a:t>
            </a:r>
          </a:p>
          <a:p>
            <a:endParaRPr lang="nl-NL" dirty="0"/>
          </a:p>
        </p:txBody>
      </p:sp>
      <p:sp>
        <p:nvSpPr>
          <p:cNvPr id="9" name="TextBox 8">
            <a:extLst>
              <a:ext uri="{FF2B5EF4-FFF2-40B4-BE49-F238E27FC236}">
                <a16:creationId xmlns:a16="http://schemas.microsoft.com/office/drawing/2014/main" id="{BC42C942-5CE2-4C80-A77B-D622BA21B14A}"/>
              </a:ext>
            </a:extLst>
          </p:cNvPr>
          <p:cNvSpPr txBox="1"/>
          <p:nvPr/>
        </p:nvSpPr>
        <p:spPr>
          <a:xfrm>
            <a:off x="7137400" y="2624755"/>
            <a:ext cx="8280400" cy="2308324"/>
          </a:xfrm>
          <a:prstGeom prst="rect">
            <a:avLst/>
          </a:prstGeom>
          <a:noFill/>
        </p:spPr>
        <p:txBody>
          <a:bodyPr wrap="square" rtlCol="0">
            <a:spAutoFit/>
          </a:bodyPr>
          <a:lstStyle/>
          <a:p>
            <a:r>
              <a:rPr lang="nl-NL" dirty="0"/>
              <a:t>During the early stages there is front of leukocytes entering the wound section </a:t>
            </a:r>
          </a:p>
          <a:p>
            <a:r>
              <a:rPr lang="nl-NL" dirty="0"/>
              <a:t>followed by the ingress of fibroblasts.</a:t>
            </a:r>
          </a:p>
          <a:p>
            <a:endParaRPr lang="nl-NL" dirty="0"/>
          </a:p>
          <a:p>
            <a:r>
              <a:rPr lang="nl-NL" dirty="0"/>
              <a:t>It can also be seen that the wound are a indicated by thered line contracts during the process. In the longer run, the leukocytes and the fibroblasts will die to small numbers at the very end of the simulation. It can be seen that the new collagen that has been deposited by the fibroblasts possesses an oriented structure towards the centre of the wound according to the meaningress of fibroblasts.</a:t>
            </a:r>
          </a:p>
        </p:txBody>
      </p:sp>
    </p:spTree>
    <p:extLst>
      <p:ext uri="{BB962C8B-B14F-4D97-AF65-F5344CB8AC3E}">
        <p14:creationId xmlns:p14="http://schemas.microsoft.com/office/powerpoint/2010/main" val="210177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730580-4D3A-44DA-AC07-EFD98A23FAE7}"/>
              </a:ext>
            </a:extLst>
          </p:cNvPr>
          <p:cNvPicPr>
            <a:picLocks noChangeAspect="1"/>
          </p:cNvPicPr>
          <p:nvPr/>
        </p:nvPicPr>
        <p:blipFill>
          <a:blip r:embed="rId3"/>
          <a:stretch>
            <a:fillRect/>
          </a:stretch>
        </p:blipFill>
        <p:spPr>
          <a:xfrm>
            <a:off x="792438" y="1388165"/>
            <a:ext cx="4829175" cy="3657600"/>
          </a:xfrm>
          <a:prstGeom prst="rect">
            <a:avLst/>
          </a:prstGeom>
        </p:spPr>
      </p:pic>
      <p:sp>
        <p:nvSpPr>
          <p:cNvPr id="3" name="TextBox 2">
            <a:extLst>
              <a:ext uri="{FF2B5EF4-FFF2-40B4-BE49-F238E27FC236}">
                <a16:creationId xmlns:a16="http://schemas.microsoft.com/office/drawing/2014/main" id="{423C13FF-0A7B-409C-B8F6-423AE556F3AF}"/>
              </a:ext>
            </a:extLst>
          </p:cNvPr>
          <p:cNvSpPr txBox="1"/>
          <p:nvPr/>
        </p:nvSpPr>
        <p:spPr>
          <a:xfrm>
            <a:off x="5981700" y="3048170"/>
            <a:ext cx="4534935" cy="1569660"/>
          </a:xfrm>
          <a:prstGeom prst="rect">
            <a:avLst/>
          </a:prstGeom>
          <a:noFill/>
        </p:spPr>
        <p:txBody>
          <a:bodyPr wrap="square" rtlCol="0">
            <a:spAutoFit/>
          </a:bodyPr>
          <a:lstStyle/>
          <a:p>
            <a:r>
              <a:rPr lang="en-US" sz="2400" dirty="0"/>
              <a:t>One of the most problematic issues regarding severe burns or deep wounds is the permanent contraction of the wound.</a:t>
            </a:r>
          </a:p>
        </p:txBody>
      </p:sp>
      <p:sp>
        <p:nvSpPr>
          <p:cNvPr id="5" name="TextBox 4">
            <a:extLst>
              <a:ext uri="{FF2B5EF4-FFF2-40B4-BE49-F238E27FC236}">
                <a16:creationId xmlns:a16="http://schemas.microsoft.com/office/drawing/2014/main" id="{9207461F-B69B-4FBC-AA59-2BD1BA3E30F8}"/>
              </a:ext>
            </a:extLst>
          </p:cNvPr>
          <p:cNvSpPr txBox="1"/>
          <p:nvPr/>
        </p:nvSpPr>
        <p:spPr>
          <a:xfrm>
            <a:off x="5981700" y="1524000"/>
            <a:ext cx="4393970" cy="1200329"/>
          </a:xfrm>
          <a:prstGeom prst="rect">
            <a:avLst/>
          </a:prstGeom>
          <a:noFill/>
        </p:spPr>
        <p:txBody>
          <a:bodyPr wrap="square" rtlCol="0">
            <a:spAutoFit/>
          </a:bodyPr>
          <a:lstStyle/>
          <a:p>
            <a:r>
              <a:rPr lang="nl-NL" sz="2400" dirty="0"/>
              <a:t>They also  tested the influence of ‘Cell Force’ on the normalized wound area</a:t>
            </a:r>
          </a:p>
        </p:txBody>
      </p:sp>
    </p:spTree>
    <p:extLst>
      <p:ext uri="{BB962C8B-B14F-4D97-AF65-F5344CB8AC3E}">
        <p14:creationId xmlns:p14="http://schemas.microsoft.com/office/powerpoint/2010/main" val="1971681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159666" y="1737797"/>
            <a:ext cx="10767289" cy="1449387"/>
          </a:xfrm>
        </p:spPr>
        <p:txBody>
          <a:bodyPr>
            <a:normAutofit fontScale="90000"/>
          </a:bodyPr>
          <a:lstStyle/>
          <a:p>
            <a:br>
              <a:rPr lang="en-US" b="1" i="1" dirty="0"/>
            </a:br>
            <a:r>
              <a:rPr lang="en-US" sz="5300" b="1" dirty="0" err="1"/>
              <a:t>Tepole</a:t>
            </a:r>
            <a:r>
              <a:rPr lang="en-US" sz="5300" b="1" dirty="0"/>
              <a:t> et al. 2017 ~</a:t>
            </a:r>
            <a:br>
              <a:rPr lang="en-US" sz="5300" dirty="0"/>
            </a:br>
            <a:r>
              <a:rPr lang="en-US" sz="5300" dirty="0"/>
              <a:t>Computational systems mechanobiology of Wound Healing</a:t>
            </a:r>
            <a:br>
              <a:rPr lang="nl-NL" sz="5400" dirty="0"/>
            </a:br>
            <a:br>
              <a:rPr lang="en-US" b="1" i="1" dirty="0"/>
            </a:br>
            <a:endParaRPr lang="nl-NL"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288850" y="2042597"/>
            <a:ext cx="9163853"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A3CE2097-9055-46D4-BB9D-6469006A15C5}"/>
              </a:ext>
            </a:extLst>
          </p:cNvPr>
          <p:cNvSpPr txBox="1"/>
          <p:nvPr/>
        </p:nvSpPr>
        <p:spPr>
          <a:xfrm>
            <a:off x="1288850" y="1953172"/>
            <a:ext cx="4403188" cy="707886"/>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p:txBody>
      </p:sp>
      <p:sp>
        <p:nvSpPr>
          <p:cNvPr id="11" name="TextBox 10">
            <a:extLst>
              <a:ext uri="{FF2B5EF4-FFF2-40B4-BE49-F238E27FC236}">
                <a16:creationId xmlns:a16="http://schemas.microsoft.com/office/drawing/2014/main" id="{81E6AB93-45B9-46E2-B3B1-0A7167A7747C}"/>
              </a:ext>
            </a:extLst>
          </p:cNvPr>
          <p:cNvSpPr txBox="1"/>
          <p:nvPr/>
        </p:nvSpPr>
        <p:spPr>
          <a:xfrm>
            <a:off x="1159666" y="2132023"/>
            <a:ext cx="818984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2-Dimensional EBM model</a:t>
            </a:r>
          </a:p>
          <a:p>
            <a:pPr marL="285750" indent="-285750">
              <a:buFont typeface="Arial" panose="020B0604020202020204" pitchFamily="34" charset="0"/>
              <a:buChar char="•"/>
            </a:pPr>
            <a:r>
              <a:rPr lang="nl-NL" sz="2400" dirty="0"/>
              <a:t>Modeling Angiogenesis, Contraction and Re-epithelialization</a:t>
            </a:r>
          </a:p>
          <a:p>
            <a:pPr marL="285750" indent="-285750">
              <a:buFont typeface="Arial" panose="020B0604020202020204" pitchFamily="34" charset="0"/>
              <a:buChar char="•"/>
            </a:pPr>
            <a:endParaRPr lang="en-US" sz="2400" dirty="0"/>
          </a:p>
          <a:p>
            <a:r>
              <a:rPr lang="en-US" sz="2400" dirty="0"/>
              <a:t>Relevant cell populations:</a:t>
            </a:r>
          </a:p>
          <a:p>
            <a:pPr marL="285750" indent="-285750">
              <a:buFont typeface="Arial" panose="020B0604020202020204" pitchFamily="34" charset="0"/>
              <a:buChar char="•"/>
            </a:pPr>
            <a:r>
              <a:rPr lang="en-US" sz="2400" dirty="0"/>
              <a:t>Endothelial cells</a:t>
            </a:r>
          </a:p>
          <a:p>
            <a:pPr marL="285750" indent="-285750">
              <a:buFont typeface="Arial" panose="020B0604020202020204" pitchFamily="34" charset="0"/>
              <a:buChar char="•"/>
            </a:pPr>
            <a:r>
              <a:rPr lang="en-US" sz="2400" dirty="0"/>
              <a:t>Macrophages</a:t>
            </a:r>
          </a:p>
          <a:p>
            <a:pPr marL="285750" indent="-285750">
              <a:buFont typeface="Arial" panose="020B0604020202020204" pitchFamily="34" charset="0"/>
              <a:buChar char="•"/>
            </a:pPr>
            <a:r>
              <a:rPr lang="en-US" sz="2400" dirty="0"/>
              <a:t>Fibroblasts </a:t>
            </a:r>
          </a:p>
          <a:p>
            <a:pPr marL="285750" indent="-285750">
              <a:buFont typeface="Arial" panose="020B0604020202020204" pitchFamily="34" charset="0"/>
              <a:buChar char="•"/>
            </a:pPr>
            <a:r>
              <a:rPr lang="en-US" sz="2400" dirty="0"/>
              <a:t>Myofibroblasts </a:t>
            </a:r>
          </a:p>
          <a:p>
            <a:pPr marL="285750" indent="-285750">
              <a:buFont typeface="Arial" panose="020B0604020202020204" pitchFamily="34" charset="0"/>
              <a:buChar char="•"/>
            </a:pPr>
            <a:r>
              <a:rPr lang="en-US" sz="2400" dirty="0"/>
              <a:t>Keratinocytes</a:t>
            </a:r>
            <a:endParaRPr lang="nl-NL" sz="2400" dirty="0"/>
          </a:p>
        </p:txBody>
      </p:sp>
      <p:sp>
        <p:nvSpPr>
          <p:cNvPr id="3" name="TextBox 2">
            <a:extLst>
              <a:ext uri="{FF2B5EF4-FFF2-40B4-BE49-F238E27FC236}">
                <a16:creationId xmlns:a16="http://schemas.microsoft.com/office/drawing/2014/main" id="{794B2459-E5B4-422E-BF43-28A81D400542}"/>
              </a:ext>
            </a:extLst>
          </p:cNvPr>
          <p:cNvSpPr txBox="1"/>
          <p:nvPr/>
        </p:nvSpPr>
        <p:spPr>
          <a:xfrm>
            <a:off x="6096000" y="3670817"/>
            <a:ext cx="4556143" cy="1846659"/>
          </a:xfrm>
          <a:prstGeom prst="rect">
            <a:avLst/>
          </a:prstGeom>
          <a:noFill/>
        </p:spPr>
        <p:txBody>
          <a:bodyPr wrap="square" rtlCol="0">
            <a:spAutoFit/>
          </a:bodyPr>
          <a:lstStyle/>
          <a:p>
            <a:r>
              <a:rPr lang="en-US" sz="2400" dirty="0"/>
              <a:t>Key effector cytokines:</a:t>
            </a:r>
          </a:p>
          <a:p>
            <a:pPr marL="342900" indent="-342900">
              <a:buFont typeface="Arial" panose="020B0604020202020204" pitchFamily="34" charset="0"/>
              <a:buChar char="•"/>
            </a:pPr>
            <a:r>
              <a:rPr lang="en-US" sz="2400" dirty="0"/>
              <a:t>TGF-</a:t>
            </a:r>
            <a:r>
              <a:rPr lang="el-GR" sz="2400" dirty="0"/>
              <a:t>α</a:t>
            </a:r>
            <a:endParaRPr lang="en-US" sz="2400" dirty="0"/>
          </a:p>
          <a:p>
            <a:pPr marL="342900" indent="-342900">
              <a:buFont typeface="Arial" panose="020B0604020202020204" pitchFamily="34" charset="0"/>
              <a:buChar char="•"/>
            </a:pPr>
            <a:r>
              <a:rPr lang="en-US" sz="2400" dirty="0"/>
              <a:t>FGF-7</a:t>
            </a:r>
          </a:p>
          <a:p>
            <a:pPr marL="342900" indent="-342900">
              <a:buFont typeface="Arial" panose="020B0604020202020204" pitchFamily="34" charset="0"/>
              <a:buChar char="•"/>
            </a:pPr>
            <a:r>
              <a:rPr lang="en-US" sz="2400" dirty="0"/>
              <a:t>DGF</a:t>
            </a:r>
          </a:p>
          <a:p>
            <a:endParaRPr lang="nl-NL" dirty="0"/>
          </a:p>
        </p:txBody>
      </p:sp>
      <p:sp>
        <p:nvSpPr>
          <p:cNvPr id="4" name="TextBox 3">
            <a:extLst>
              <a:ext uri="{FF2B5EF4-FFF2-40B4-BE49-F238E27FC236}">
                <a16:creationId xmlns:a16="http://schemas.microsoft.com/office/drawing/2014/main" id="{05758C78-6EC6-46A2-BD14-C2F515B33589}"/>
              </a:ext>
            </a:extLst>
          </p:cNvPr>
          <p:cNvSpPr txBox="1"/>
          <p:nvPr/>
        </p:nvSpPr>
        <p:spPr>
          <a:xfrm>
            <a:off x="8201888" y="4024849"/>
            <a:ext cx="1752916" cy="1477328"/>
          </a:xfrm>
          <a:prstGeom prst="rect">
            <a:avLst/>
          </a:prstGeom>
          <a:noFill/>
        </p:spPr>
        <p:txBody>
          <a:bodyPr wrap="none" rtlCol="0">
            <a:spAutoFit/>
          </a:bodyPr>
          <a:lstStyle/>
          <a:p>
            <a:pPr marL="285750" indent="-285750">
              <a:buFont typeface="Arial" panose="020B0604020202020204" pitchFamily="34" charset="0"/>
              <a:buChar char="•"/>
            </a:pPr>
            <a:r>
              <a:rPr lang="nl-NL" sz="2400" dirty="0"/>
              <a:t>TGF-</a:t>
            </a:r>
            <a:r>
              <a:rPr lang="el-GR" sz="2400" dirty="0"/>
              <a:t>β</a:t>
            </a:r>
            <a:r>
              <a:rPr lang="nl-NL" sz="2400" dirty="0"/>
              <a:t>1</a:t>
            </a:r>
          </a:p>
          <a:p>
            <a:pPr marL="285750" indent="-285750">
              <a:buFont typeface="Arial" panose="020B0604020202020204" pitchFamily="34" charset="0"/>
              <a:buChar char="•"/>
            </a:pPr>
            <a:r>
              <a:rPr lang="nl-NL" sz="2400" dirty="0"/>
              <a:t>FGF(1,2,4)</a:t>
            </a:r>
          </a:p>
          <a:p>
            <a:pPr marL="285750" indent="-285750">
              <a:buFont typeface="Arial" panose="020B0604020202020204" pitchFamily="34" charset="0"/>
              <a:buChar char="•"/>
            </a:pPr>
            <a:r>
              <a:rPr lang="nl-NL" sz="2400" dirty="0"/>
              <a:t>VEGF</a:t>
            </a:r>
          </a:p>
          <a:p>
            <a:endParaRPr lang="nl-NL" dirty="0"/>
          </a:p>
        </p:txBody>
      </p:sp>
    </p:spTree>
    <p:extLst>
      <p:ext uri="{BB962C8B-B14F-4D97-AF65-F5344CB8AC3E}">
        <p14:creationId xmlns:p14="http://schemas.microsoft.com/office/powerpoint/2010/main" val="176365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0E48-F8F9-435D-878C-F1FDFC4754A0}"/>
              </a:ext>
            </a:extLst>
          </p:cNvPr>
          <p:cNvSpPr>
            <a:spLocks noGrp="1"/>
          </p:cNvSpPr>
          <p:nvPr>
            <p:ph type="title" idx="4294967295"/>
          </p:nvPr>
        </p:nvSpPr>
        <p:spPr>
          <a:xfrm>
            <a:off x="1257300" y="256381"/>
            <a:ext cx="10058400" cy="1449387"/>
          </a:xfrm>
        </p:spPr>
        <p:txBody>
          <a:bodyPr/>
          <a:lstStyle/>
          <a:p>
            <a:r>
              <a:rPr lang="nl-NL" b="1" dirty="0"/>
              <a:t>Index</a:t>
            </a:r>
          </a:p>
        </p:txBody>
      </p:sp>
      <p:cxnSp>
        <p:nvCxnSpPr>
          <p:cNvPr id="4" name="Straight Connector 3">
            <a:extLst>
              <a:ext uri="{FF2B5EF4-FFF2-40B4-BE49-F238E27FC236}">
                <a16:creationId xmlns:a16="http://schemas.microsoft.com/office/drawing/2014/main" id="{6005F997-D145-4352-8E0F-7A3761EE8F0A}"/>
              </a:ext>
            </a:extLst>
          </p:cNvPr>
          <p:cNvCxnSpPr>
            <a:cxnSpLocks/>
          </p:cNvCxnSpPr>
          <p:nvPr/>
        </p:nvCxnSpPr>
        <p:spPr>
          <a:xfrm>
            <a:off x="1257300" y="1683816"/>
            <a:ext cx="165735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94A4827F-6EDB-409B-8754-776E2783C2F3}"/>
              </a:ext>
            </a:extLst>
          </p:cNvPr>
          <p:cNvSpPr txBox="1"/>
          <p:nvPr/>
        </p:nvSpPr>
        <p:spPr>
          <a:xfrm>
            <a:off x="1155699" y="2064809"/>
            <a:ext cx="4940301" cy="3385542"/>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nl-NL" sz="2800" dirty="0"/>
              <a:t>Introduction</a:t>
            </a:r>
          </a:p>
          <a:p>
            <a:pPr marL="285750" indent="-285750">
              <a:buClr>
                <a:schemeClr val="accent2"/>
              </a:buClr>
              <a:buFont typeface="Arial" panose="020B0604020202020204" pitchFamily="34" charset="0"/>
              <a:buChar char="•"/>
            </a:pPr>
            <a:r>
              <a:rPr lang="nl-NL" sz="2800" dirty="0"/>
              <a:t>Aim</a:t>
            </a:r>
          </a:p>
          <a:p>
            <a:pPr marL="285750" indent="-285750">
              <a:buClr>
                <a:schemeClr val="accent2"/>
              </a:buClr>
              <a:buFont typeface="Arial" panose="020B0604020202020204" pitchFamily="34" charset="0"/>
              <a:buChar char="•"/>
            </a:pPr>
            <a:r>
              <a:rPr lang="nl-NL" sz="2800" dirty="0"/>
              <a:t>Previously built models</a:t>
            </a:r>
          </a:p>
          <a:p>
            <a:pPr marL="285750" indent="-285750">
              <a:buClr>
                <a:schemeClr val="accent2"/>
              </a:buClr>
              <a:buFont typeface="Arial" panose="020B0604020202020204" pitchFamily="34" charset="0"/>
              <a:buChar char="•"/>
            </a:pPr>
            <a:r>
              <a:rPr lang="nl-NL" sz="2800" dirty="0"/>
              <a:t>Proposal</a:t>
            </a:r>
          </a:p>
          <a:p>
            <a:pPr marL="285750" indent="-285750">
              <a:buClr>
                <a:schemeClr val="accent2"/>
              </a:buClr>
              <a:buFont typeface="Arial" panose="020B0604020202020204" pitchFamily="34" charset="0"/>
              <a:buChar char="•"/>
            </a:pPr>
            <a:r>
              <a:rPr lang="nl-NL" sz="2800" dirty="0"/>
              <a:t>Possible biomarkers</a:t>
            </a:r>
          </a:p>
          <a:p>
            <a:pPr marL="285750" indent="-285750">
              <a:buClr>
                <a:schemeClr val="accent2"/>
              </a:buClr>
              <a:buFont typeface="Arial" panose="020B0604020202020204" pitchFamily="34" charset="0"/>
              <a:buChar char="•"/>
            </a:pPr>
            <a:r>
              <a:rPr lang="nl-NL" sz="2800" dirty="0"/>
              <a:t>Possible sociomarkers</a:t>
            </a:r>
          </a:p>
          <a:p>
            <a:pPr marL="285750" indent="-285750">
              <a:buClr>
                <a:schemeClr val="accent2"/>
              </a:buClr>
              <a:buFont typeface="Arial" panose="020B0604020202020204" pitchFamily="34" charset="0"/>
              <a:buChar char="•"/>
            </a:pPr>
            <a:r>
              <a:rPr lang="nl-NL" sz="2800" dirty="0"/>
              <a:t>Data available?</a:t>
            </a:r>
          </a:p>
          <a:p>
            <a:endParaRPr lang="nl-NL" dirty="0"/>
          </a:p>
        </p:txBody>
      </p:sp>
      <p:pic>
        <p:nvPicPr>
          <p:cNvPr id="10" name="Picture 9">
            <a:extLst>
              <a:ext uri="{FF2B5EF4-FFF2-40B4-BE49-F238E27FC236}">
                <a16:creationId xmlns:a16="http://schemas.microsoft.com/office/drawing/2014/main" id="{997E683C-3967-4BF5-80EA-ED0B359E9E72}"/>
              </a:ext>
            </a:extLst>
          </p:cNvPr>
          <p:cNvPicPr>
            <a:picLocks noChangeAspect="1"/>
          </p:cNvPicPr>
          <p:nvPr/>
        </p:nvPicPr>
        <p:blipFill>
          <a:blip r:embed="rId2"/>
          <a:stretch>
            <a:fillRect/>
          </a:stretch>
        </p:blipFill>
        <p:spPr>
          <a:xfrm>
            <a:off x="6572978" y="764315"/>
            <a:ext cx="3724275" cy="4886325"/>
          </a:xfrm>
          <a:prstGeom prst="rect">
            <a:avLst/>
          </a:prstGeom>
        </p:spPr>
      </p:pic>
    </p:spTree>
    <p:extLst>
      <p:ext uri="{BB962C8B-B14F-4D97-AF65-F5344CB8AC3E}">
        <p14:creationId xmlns:p14="http://schemas.microsoft.com/office/powerpoint/2010/main" val="864718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CustomShape 1">
            <a:extLst>
              <a:ext uri="{FF2B5EF4-FFF2-40B4-BE49-F238E27FC236}">
                <a16:creationId xmlns:a16="http://schemas.microsoft.com/office/drawing/2014/main" id="{40283ABC-7ABA-4D90-AA8F-CCA92628E73B}"/>
              </a:ext>
            </a:extLst>
          </p:cNvPr>
          <p:cNvSpPr/>
          <p:nvPr/>
        </p:nvSpPr>
        <p:spPr>
          <a:xfrm>
            <a:off x="699400" y="0"/>
            <a:ext cx="10971000" cy="55905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dirty="0"/>
              <a:t>What is the link between the innate immune system model and the wound healing process?</a:t>
            </a:r>
            <a:endParaRPr lang="nl-NL" sz="2400" b="1" dirty="0"/>
          </a:p>
          <a:p>
            <a:pPr>
              <a:lnSpc>
                <a:spcPct val="100000"/>
              </a:lnSpc>
            </a:pPr>
            <a:endParaRPr lang="en-US" dirty="0"/>
          </a:p>
          <a:p>
            <a:pPr>
              <a:lnSpc>
                <a:spcPct val="100000"/>
              </a:lnSpc>
            </a:pPr>
            <a:r>
              <a:rPr lang="en-US" sz="1600" b="1" dirty="0"/>
              <a:t>No </a:t>
            </a:r>
            <a:r>
              <a:rPr lang="en-US" sz="1600" dirty="0"/>
              <a:t>other papers have modeled this relationship</a:t>
            </a:r>
          </a:p>
          <a:p>
            <a:pPr>
              <a:lnSpc>
                <a:spcPct val="100000"/>
              </a:lnSpc>
            </a:pPr>
            <a:endParaRPr lang="en-US" sz="1600" dirty="0"/>
          </a:p>
          <a:p>
            <a:pPr>
              <a:lnSpc>
                <a:spcPct val="100000"/>
              </a:lnSpc>
            </a:pPr>
            <a:r>
              <a:rPr lang="en-US" sz="1600" dirty="0"/>
              <a:t>Several</a:t>
            </a:r>
            <a:r>
              <a:rPr lang="en-US" sz="1600" b="0" strike="noStrike" spc="-1" dirty="0">
                <a:solidFill>
                  <a:srgbClr val="000000"/>
                </a:solidFill>
                <a:latin typeface="Arial"/>
                <a:ea typeface="Calibri"/>
              </a:rPr>
              <a:t> </a:t>
            </a:r>
            <a:r>
              <a:rPr lang="en-US" sz="1600" dirty="0"/>
              <a:t>validated models simulate </a:t>
            </a:r>
            <a:r>
              <a:rPr lang="en-US" sz="1600" b="1" dirty="0"/>
              <a:t>one/two phases </a:t>
            </a:r>
            <a:r>
              <a:rPr lang="en-US" sz="1600" dirty="0"/>
              <a:t>of wound healing.</a:t>
            </a:r>
          </a:p>
          <a:p>
            <a:pPr>
              <a:lnSpc>
                <a:spcPct val="100000"/>
              </a:lnSpc>
            </a:pPr>
            <a:endParaRPr lang="en-US" sz="1600" dirty="0"/>
          </a:p>
          <a:p>
            <a:pPr>
              <a:buClr>
                <a:schemeClr val="accent2"/>
              </a:buClr>
            </a:pPr>
            <a:r>
              <a:rPr lang="nl-NL" sz="1600" dirty="0"/>
              <a:t>Main difference with cuteanous wounds is the </a:t>
            </a:r>
            <a:r>
              <a:rPr lang="en-US" sz="1600" dirty="0"/>
              <a:t>the loss of the skin appendages and re-epithelialization, which can only occur from the edges </a:t>
            </a:r>
            <a:r>
              <a:rPr lang="nl-NL" sz="1600" dirty="0"/>
              <a:t>of the wound</a:t>
            </a:r>
          </a:p>
          <a:p>
            <a:pPr>
              <a:lnSpc>
                <a:spcPct val="100000"/>
              </a:lnSpc>
            </a:pPr>
            <a:endParaRPr lang="en-US" sz="1600" dirty="0"/>
          </a:p>
          <a:p>
            <a:pPr>
              <a:lnSpc>
                <a:spcPct val="100000"/>
              </a:lnSpc>
            </a:pPr>
            <a:r>
              <a:rPr lang="en-US" sz="1600" dirty="0"/>
              <a:t>These models only consider the immune system </a:t>
            </a:r>
            <a:r>
              <a:rPr lang="en-US" sz="1600" b="1" dirty="0"/>
              <a:t>indirectly</a:t>
            </a:r>
            <a:r>
              <a:rPr lang="en-US" sz="1600" dirty="0"/>
              <a:t>, while usually explicitly referring to the specific cytokines that activated macrophages release such as TGF-β, TNF-α and interleukins.  </a:t>
            </a:r>
          </a:p>
          <a:p>
            <a:pPr marL="342900" indent="-342900">
              <a:lnSpc>
                <a:spcPct val="100000"/>
              </a:lnSpc>
              <a:buFont typeface="Arial" panose="020B0604020202020204" pitchFamily="34" charset="0"/>
              <a:buChar char="•"/>
            </a:pPr>
            <a:endParaRPr lang="en-US" sz="1600" dirty="0"/>
          </a:p>
          <a:p>
            <a:pPr>
              <a:lnSpc>
                <a:spcPct val="100000"/>
              </a:lnSpc>
            </a:pPr>
            <a:r>
              <a:rPr lang="en-US" sz="1600" dirty="0"/>
              <a:t>Using the same cell populations as the immune system model, </a:t>
            </a:r>
          </a:p>
          <a:p>
            <a:pPr lvl="1"/>
            <a:r>
              <a:rPr lang="en-US" sz="1600" dirty="0"/>
              <a:t>	e.g. pro/anti inflammatory cytokines, activated/resting leukocytes, etc.  </a:t>
            </a:r>
          </a:p>
          <a:p>
            <a:pPr>
              <a:lnSpc>
                <a:spcPct val="100000"/>
              </a:lnSpc>
            </a:pPr>
            <a:endParaRPr lang="en-US" sz="1600" dirty="0"/>
          </a:p>
          <a:p>
            <a:pPr>
              <a:lnSpc>
                <a:spcPct val="100000"/>
              </a:lnSpc>
            </a:pPr>
            <a:r>
              <a:rPr lang="en-US" sz="1600" dirty="0"/>
              <a:t>Essentially, once we have connected the HIIS model to the specific cytokines involved in almost all aspects of the healing process (TGFB,FGF,PDGF, VEGF, </a:t>
            </a:r>
            <a:r>
              <a:rPr lang="en-US" sz="1600" dirty="0" err="1"/>
              <a:t>TNFa</a:t>
            </a:r>
            <a:r>
              <a:rPr lang="en-US" sz="1600" dirty="0"/>
              <a:t>, IL), much of the legwork has been done by these papers.  </a:t>
            </a:r>
          </a:p>
          <a:p>
            <a:pPr>
              <a:lnSpc>
                <a:spcPct val="100000"/>
              </a:lnSpc>
            </a:pPr>
            <a:r>
              <a:rPr lang="en-US" sz="2000" dirty="0"/>
              <a:t>  </a:t>
            </a:r>
          </a:p>
        </p:txBody>
      </p:sp>
      <p:pic>
        <p:nvPicPr>
          <p:cNvPr id="3" name="Picture 2">
            <a:extLst>
              <a:ext uri="{FF2B5EF4-FFF2-40B4-BE49-F238E27FC236}">
                <a16:creationId xmlns:a16="http://schemas.microsoft.com/office/drawing/2014/main" id="{6AC5EE42-A870-4A06-BBBC-8DA90247FF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998" y="4798621"/>
            <a:ext cx="1032563" cy="1032563"/>
          </a:xfrm>
          <a:prstGeom prst="rect">
            <a:avLst/>
          </a:prstGeom>
        </p:spPr>
      </p:pic>
      <p:sp>
        <p:nvSpPr>
          <p:cNvPr id="4" name="TextBox 3">
            <a:extLst>
              <a:ext uri="{FF2B5EF4-FFF2-40B4-BE49-F238E27FC236}">
                <a16:creationId xmlns:a16="http://schemas.microsoft.com/office/drawing/2014/main" id="{1DE970C7-7567-4E36-A28A-146717D891C4}"/>
              </a:ext>
            </a:extLst>
          </p:cNvPr>
          <p:cNvSpPr txBox="1"/>
          <p:nvPr/>
        </p:nvSpPr>
        <p:spPr>
          <a:xfrm>
            <a:off x="2359743" y="4815521"/>
            <a:ext cx="16784680" cy="1015663"/>
          </a:xfrm>
          <a:prstGeom prst="rect">
            <a:avLst/>
          </a:prstGeom>
          <a:noFill/>
        </p:spPr>
        <p:txBody>
          <a:bodyPr wrap="square" rtlCol="0">
            <a:spAutoFit/>
          </a:bodyPr>
          <a:lstStyle/>
          <a:p>
            <a:pPr marL="342900" indent="-342900">
              <a:buFont typeface="+mj-lt"/>
              <a:buAutoNum type="arabicPeriod"/>
            </a:pPr>
            <a:r>
              <a:rPr lang="en-US" sz="2000" dirty="0"/>
              <a:t>Integrate the innate immune system model with inflammation </a:t>
            </a:r>
          </a:p>
          <a:p>
            <a:pPr marL="342900" indent="-342900">
              <a:buFont typeface="+mj-lt"/>
              <a:buAutoNum type="arabicPeriod"/>
            </a:pPr>
            <a:r>
              <a:rPr lang="en-US" sz="2000" dirty="0"/>
              <a:t>Extend the model for the contraction and </a:t>
            </a:r>
            <a:r>
              <a:rPr lang="en-US" sz="2000" dirty="0" err="1"/>
              <a:t>remodelling</a:t>
            </a:r>
            <a:r>
              <a:rPr lang="en-US" sz="2000" dirty="0"/>
              <a:t> (TU Delft)</a:t>
            </a:r>
          </a:p>
          <a:p>
            <a:pPr marL="342900" indent="-342900">
              <a:buFont typeface="+mj-lt"/>
              <a:buAutoNum type="arabicPeriod"/>
            </a:pPr>
            <a:r>
              <a:rPr lang="en-US" sz="2000" dirty="0"/>
              <a:t>Angiogenesis</a:t>
            </a:r>
            <a:endParaRPr lang="nl-NL" sz="2000" dirty="0"/>
          </a:p>
        </p:txBody>
      </p:sp>
      <p:cxnSp>
        <p:nvCxnSpPr>
          <p:cNvPr id="6" name="Straight Connector 5">
            <a:extLst>
              <a:ext uri="{FF2B5EF4-FFF2-40B4-BE49-F238E27FC236}">
                <a16:creationId xmlns:a16="http://schemas.microsoft.com/office/drawing/2014/main" id="{596DD4BD-33DD-4598-8FA8-384E5FBACCBA}"/>
              </a:ext>
            </a:extLst>
          </p:cNvPr>
          <p:cNvCxnSpPr>
            <a:cxnSpLocks/>
          </p:cNvCxnSpPr>
          <p:nvPr/>
        </p:nvCxnSpPr>
        <p:spPr>
          <a:xfrm>
            <a:off x="1044631" y="6071789"/>
            <a:ext cx="118329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588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18A9-C162-40D6-A04A-406120C5D899}"/>
              </a:ext>
            </a:extLst>
          </p:cNvPr>
          <p:cNvSpPr>
            <a:spLocks noGrp="1"/>
          </p:cNvSpPr>
          <p:nvPr>
            <p:ph type="title"/>
          </p:nvPr>
        </p:nvSpPr>
        <p:spPr>
          <a:xfrm>
            <a:off x="570866" y="2160549"/>
            <a:ext cx="10058400" cy="1450757"/>
          </a:xfrm>
        </p:spPr>
        <p:txBody>
          <a:bodyPr/>
          <a:lstStyle/>
          <a:p>
            <a:r>
              <a:rPr lang="nl-NL" b="1" dirty="0"/>
              <a:t>Proposal</a:t>
            </a:r>
          </a:p>
        </p:txBody>
      </p:sp>
      <p:pic>
        <p:nvPicPr>
          <p:cNvPr id="1026" name="Picture 2" descr="Afbeeldingsresultaat voor proposal">
            <a:extLst>
              <a:ext uri="{FF2B5EF4-FFF2-40B4-BE49-F238E27FC236}">
                <a16:creationId xmlns:a16="http://schemas.microsoft.com/office/drawing/2014/main" id="{09D4B3C8-957B-4EBB-82C2-F8F72620AE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6" b="23369"/>
          <a:stretch/>
        </p:blipFill>
        <p:spPr bwMode="auto">
          <a:xfrm>
            <a:off x="-189548" y="-2002354"/>
            <a:ext cx="12571095" cy="48101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5C4FDA1-516A-4BE3-9350-4DFE8E16E466}"/>
              </a:ext>
            </a:extLst>
          </p:cNvPr>
          <p:cNvCxnSpPr/>
          <p:nvPr/>
        </p:nvCxnSpPr>
        <p:spPr>
          <a:xfrm>
            <a:off x="671830" y="3611306"/>
            <a:ext cx="2112645"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889B050A-8FB5-4C94-A970-49EA915CCF9A}"/>
              </a:ext>
            </a:extLst>
          </p:cNvPr>
          <p:cNvSpPr txBox="1"/>
          <p:nvPr/>
        </p:nvSpPr>
        <p:spPr>
          <a:xfrm>
            <a:off x="671830" y="3754441"/>
            <a:ext cx="9653270" cy="3108543"/>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endParaRPr lang="nl-NL" dirty="0"/>
          </a:p>
          <a:p>
            <a:pPr marL="285750" indent="-285750">
              <a:buClr>
                <a:schemeClr val="accent2"/>
              </a:buClr>
              <a:buFont typeface="Arial" panose="020B0604020202020204" pitchFamily="34" charset="0"/>
              <a:buChar char="•"/>
            </a:pPr>
            <a:r>
              <a:rPr lang="nl-NL" sz="2000" dirty="0"/>
              <a:t>Discrete Spatio-temporal (</a:t>
            </a:r>
            <a:r>
              <a:rPr lang="en-US" sz="2000" dirty="0"/>
              <a:t>existing in both space and time)</a:t>
            </a:r>
            <a:r>
              <a:rPr lang="nl-NL" sz="2000" dirty="0"/>
              <a:t> Agent-Based Model combining both the immune response model and the ABM wound healing models</a:t>
            </a:r>
          </a:p>
          <a:p>
            <a:pPr marL="285750" indent="-285750">
              <a:buClr>
                <a:schemeClr val="accent2"/>
              </a:buClr>
              <a:buFont typeface="Arial" panose="020B0604020202020204" pitchFamily="34" charset="0"/>
              <a:buChar char="•"/>
            </a:pPr>
            <a:endParaRPr lang="nl-NL" sz="2000" dirty="0"/>
          </a:p>
          <a:p>
            <a:pPr>
              <a:buClr>
                <a:schemeClr val="accent2"/>
              </a:buClr>
            </a:pPr>
            <a:endParaRPr lang="en-US" sz="2000" dirty="0"/>
          </a:p>
          <a:p>
            <a:pPr marL="285750" indent="-285750">
              <a:buClr>
                <a:schemeClr val="accent2"/>
              </a:buClr>
              <a:buFont typeface="Arial" panose="020B0604020202020204" pitchFamily="34" charset="0"/>
              <a:buChar char="•"/>
            </a:pPr>
            <a:r>
              <a:rPr lang="en-US" sz="2000" dirty="0"/>
              <a:t>The HIIS model will act like an </a:t>
            </a:r>
            <a:r>
              <a:rPr lang="en-US" sz="2000" b="1" dirty="0"/>
              <a:t>engine for the blood composition </a:t>
            </a:r>
            <a:r>
              <a:rPr lang="en-US" sz="2000" dirty="0"/>
              <a:t>of a 2-dimensional ABM model.</a:t>
            </a:r>
          </a:p>
          <a:p>
            <a:pPr marL="285750" indent="-285750">
              <a:buClr>
                <a:schemeClr val="accent2"/>
              </a:buClr>
              <a:buFont typeface="Arial" panose="020B0604020202020204" pitchFamily="34" charset="0"/>
              <a:buChar char="•"/>
            </a:pPr>
            <a:endParaRPr lang="en-US" sz="2000" dirty="0"/>
          </a:p>
          <a:p>
            <a:pPr marL="285750" indent="-285750">
              <a:buClr>
                <a:schemeClr val="accent2"/>
              </a:buClr>
              <a:buFont typeface="Arial" panose="020B0604020202020204" pitchFamily="34" charset="0"/>
              <a:buChar char="•"/>
            </a:pPr>
            <a:endParaRPr lang="nl-NL" sz="2000" dirty="0"/>
          </a:p>
          <a:p>
            <a:endParaRPr lang="nl-NL" dirty="0"/>
          </a:p>
        </p:txBody>
      </p:sp>
    </p:spTree>
    <p:extLst>
      <p:ext uri="{BB962C8B-B14F-4D97-AF65-F5344CB8AC3E}">
        <p14:creationId xmlns:p14="http://schemas.microsoft.com/office/powerpoint/2010/main" val="6710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EF1EA4B-A53C-49ED-A398-02103110E846}"/>
              </a:ext>
            </a:extLst>
          </p:cNvPr>
          <p:cNvSpPr>
            <a:spLocks noGrp="1"/>
          </p:cNvSpPr>
          <p:nvPr>
            <p:ph type="title" idx="4294967295"/>
          </p:nvPr>
        </p:nvSpPr>
        <p:spPr>
          <a:xfrm>
            <a:off x="823320" y="-410456"/>
            <a:ext cx="10058400" cy="1450975"/>
          </a:xfrm>
        </p:spPr>
        <p:txBody>
          <a:bodyPr/>
          <a:lstStyle/>
          <a:p>
            <a:r>
              <a:rPr lang="nl-NL" b="1" dirty="0"/>
              <a:t>Approach</a:t>
            </a:r>
          </a:p>
        </p:txBody>
      </p:sp>
      <p:cxnSp>
        <p:nvCxnSpPr>
          <p:cNvPr id="6" name="Straight Connector 5">
            <a:extLst>
              <a:ext uri="{FF2B5EF4-FFF2-40B4-BE49-F238E27FC236}">
                <a16:creationId xmlns:a16="http://schemas.microsoft.com/office/drawing/2014/main" id="{2EA088D9-A0AF-4F88-A0CA-2A935A3B2F4D}"/>
              </a:ext>
            </a:extLst>
          </p:cNvPr>
          <p:cNvCxnSpPr>
            <a:cxnSpLocks/>
          </p:cNvCxnSpPr>
          <p:nvPr/>
        </p:nvCxnSpPr>
        <p:spPr>
          <a:xfrm>
            <a:off x="823320" y="1029218"/>
            <a:ext cx="2333948"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0D5E4C69-A142-461E-8E94-4659E8FBAADE}"/>
              </a:ext>
            </a:extLst>
          </p:cNvPr>
          <p:cNvSpPr txBox="1"/>
          <p:nvPr/>
        </p:nvSpPr>
        <p:spPr>
          <a:xfrm>
            <a:off x="823320" y="1430341"/>
            <a:ext cx="10839593" cy="4708981"/>
          </a:xfrm>
          <a:prstGeom prst="rect">
            <a:avLst/>
          </a:prstGeom>
          <a:noFill/>
        </p:spPr>
        <p:txBody>
          <a:bodyPr wrap="square" rtlCol="0">
            <a:spAutoFit/>
          </a:bodyPr>
          <a:lstStyle/>
          <a:p>
            <a:pPr marL="342900" indent="-342900">
              <a:buFont typeface="+mj-lt"/>
              <a:buAutoNum type="arabicPeriod"/>
            </a:pPr>
            <a:r>
              <a:rPr lang="en-US" sz="2000" dirty="0"/>
              <a:t>Measure which cells and anti- and pro-inflammatory cytokines are in the wound and blood stream(+ concentrations) after a severe burn. (Data probably already available? Cell/Cytokine levels combined with pictures of the wound healing phases.)</a:t>
            </a:r>
          </a:p>
          <a:p>
            <a:pPr marL="342900" indent="-342900">
              <a:buFont typeface="+mj-lt"/>
              <a:buAutoNum type="arabicPeriod"/>
            </a:pPr>
            <a:endParaRPr lang="en-US" sz="2000" dirty="0"/>
          </a:p>
          <a:p>
            <a:pPr marL="342900" indent="-342900">
              <a:buFont typeface="+mj-lt"/>
              <a:buAutoNum type="arabicPeriod"/>
            </a:pPr>
            <a:r>
              <a:rPr lang="en-US" sz="2000" dirty="0"/>
              <a:t>Configure and tune our 2D inflammation ABM using this knowledge</a:t>
            </a:r>
          </a:p>
          <a:p>
            <a:endParaRPr lang="en-US" sz="2000" dirty="0"/>
          </a:p>
          <a:p>
            <a:r>
              <a:rPr lang="en-US" sz="2000" dirty="0"/>
              <a:t>3.   Link the ABM to the HIIS model via the cytokine and cell concentrations of the models</a:t>
            </a:r>
          </a:p>
          <a:p>
            <a:r>
              <a:rPr lang="en-US" sz="2000" dirty="0"/>
              <a:t>      How is the inflammation process affected by the balance of cytokines in the bloodstream?</a:t>
            </a:r>
          </a:p>
          <a:p>
            <a:r>
              <a:rPr lang="en-US" sz="2000" dirty="0"/>
              <a:t>      Later, this co-evolution scales with exposure to blood supply, for now leave constant.</a:t>
            </a:r>
          </a:p>
          <a:p>
            <a:pPr marL="342900" indent="-342900">
              <a:buFont typeface="+mj-lt"/>
              <a:buAutoNum type="arabicPeriod" startAt="4"/>
            </a:pPr>
            <a:endParaRPr lang="en-US" sz="2000" dirty="0"/>
          </a:p>
          <a:p>
            <a:pPr marL="342900" indent="-342900">
              <a:buFont typeface="+mj-lt"/>
              <a:buAutoNum type="arabicPeriod" startAt="4"/>
            </a:pPr>
            <a:r>
              <a:rPr lang="en-US" sz="2000" dirty="0"/>
              <a:t>Does a 2D model accurately capture dynamics of inflammation? </a:t>
            </a:r>
          </a:p>
          <a:p>
            <a:pPr marL="342900" indent="-342900">
              <a:buFont typeface="+mj-lt"/>
              <a:buAutoNum type="arabicPeriod" startAt="4"/>
            </a:pPr>
            <a:endParaRPr lang="en-US" sz="2000" dirty="0"/>
          </a:p>
          <a:p>
            <a:pPr marL="342900" indent="-342900">
              <a:buFont typeface="+mj-lt"/>
              <a:buAutoNum type="arabicPeriod" startAt="4"/>
            </a:pPr>
            <a:r>
              <a:rPr lang="en-US" sz="2000" dirty="0"/>
              <a:t>Validate the model</a:t>
            </a:r>
          </a:p>
          <a:p>
            <a:pPr marL="342900" indent="-342900">
              <a:buFont typeface="+mj-lt"/>
              <a:buAutoNum type="arabicPeriod" startAt="4"/>
            </a:pPr>
            <a:endParaRPr lang="en-US" sz="2000" dirty="0"/>
          </a:p>
          <a:p>
            <a:pPr marL="342900" indent="-342900">
              <a:buFont typeface="+mj-lt"/>
              <a:buAutoNum type="arabicPeriod" startAt="4"/>
            </a:pPr>
            <a:r>
              <a:rPr lang="en-US" sz="2000" dirty="0"/>
              <a:t>From here we can start experimenting and extending with 2D contraction models.</a:t>
            </a:r>
            <a:endParaRPr lang="nl-NL" dirty="0"/>
          </a:p>
        </p:txBody>
      </p:sp>
    </p:spTree>
    <p:extLst>
      <p:ext uri="{BB962C8B-B14F-4D97-AF65-F5344CB8AC3E}">
        <p14:creationId xmlns:p14="http://schemas.microsoft.com/office/powerpoint/2010/main" val="27373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B7EB-FF44-4D49-9E36-9522ED56925B}"/>
              </a:ext>
            </a:extLst>
          </p:cNvPr>
          <p:cNvSpPr>
            <a:spLocks noGrp="1"/>
          </p:cNvSpPr>
          <p:nvPr>
            <p:ph type="title" idx="4294967295"/>
          </p:nvPr>
        </p:nvSpPr>
        <p:spPr>
          <a:xfrm>
            <a:off x="1038225" y="287338"/>
            <a:ext cx="10058400" cy="1449387"/>
          </a:xfrm>
        </p:spPr>
        <p:txBody>
          <a:bodyPr/>
          <a:lstStyle/>
          <a:p>
            <a:r>
              <a:rPr lang="nl-NL" b="1" dirty="0"/>
              <a:t>Data available?</a:t>
            </a:r>
          </a:p>
        </p:txBody>
      </p:sp>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58987438-FC9A-40B0-93B0-CC0439A6EC23}"/>
              </a:ext>
            </a:extLst>
          </p:cNvPr>
          <p:cNvCxnSpPr>
            <a:cxnSpLocks/>
          </p:cNvCxnSpPr>
          <p:nvPr/>
        </p:nvCxnSpPr>
        <p:spPr>
          <a:xfrm>
            <a:off x="1038225" y="1732479"/>
            <a:ext cx="3937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2801A540-C9CC-4394-B745-F4B195A104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0115" y="2795157"/>
            <a:ext cx="1267685" cy="1267685"/>
          </a:xfrm>
          <a:prstGeom prst="rect">
            <a:avLst/>
          </a:prstGeom>
        </p:spPr>
      </p:pic>
      <p:cxnSp>
        <p:nvCxnSpPr>
          <p:cNvPr id="8" name="Straight Connector 7">
            <a:extLst>
              <a:ext uri="{FF2B5EF4-FFF2-40B4-BE49-F238E27FC236}">
                <a16:creationId xmlns:a16="http://schemas.microsoft.com/office/drawing/2014/main" id="{3F1FAA7F-7E23-4938-BF93-2FFC241E6BB8}"/>
              </a:ext>
            </a:extLst>
          </p:cNvPr>
          <p:cNvCxnSpPr>
            <a:cxnSpLocks/>
          </p:cNvCxnSpPr>
          <p:nvPr/>
        </p:nvCxnSpPr>
        <p:spPr>
          <a:xfrm>
            <a:off x="1414282" y="4361112"/>
            <a:ext cx="1455918"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7483A5A8-11DE-4BA2-8CE5-94785AAB15E5}"/>
              </a:ext>
            </a:extLst>
          </p:cNvPr>
          <p:cNvSpPr/>
          <p:nvPr/>
        </p:nvSpPr>
        <p:spPr>
          <a:xfrm>
            <a:off x="3857555" y="2597508"/>
            <a:ext cx="6884330" cy="2831544"/>
          </a:xfrm>
          <a:prstGeom prst="rect">
            <a:avLst/>
          </a:prstGeom>
        </p:spPr>
        <p:txBody>
          <a:bodyPr wrap="square">
            <a:spAutoFit/>
          </a:bodyPr>
          <a:lstStyle/>
          <a:p>
            <a:r>
              <a:rPr lang="en-US" sz="2000" dirty="0"/>
              <a:t>Collecting data will give us a way of assessing what balance of pro and inflammatory cytokines leads to best outcomes.</a:t>
            </a:r>
          </a:p>
          <a:p>
            <a:endParaRPr lang="en-US" sz="2000" dirty="0"/>
          </a:p>
          <a:p>
            <a:r>
              <a:rPr lang="en-US" sz="2000" dirty="0"/>
              <a:t>Age and other socio-markers are important too (e.g. the elderly scar less but heal slower).  Several correlations have been established already.  </a:t>
            </a:r>
          </a:p>
          <a:p>
            <a:endParaRPr lang="en-US" sz="2000" dirty="0"/>
          </a:p>
          <a:p>
            <a:endParaRPr lang="en-US" sz="2000" dirty="0"/>
          </a:p>
          <a:p>
            <a:endParaRPr lang="en-US" dirty="0"/>
          </a:p>
        </p:txBody>
      </p:sp>
    </p:spTree>
    <p:extLst>
      <p:ext uri="{BB962C8B-B14F-4D97-AF65-F5344CB8AC3E}">
        <p14:creationId xmlns:p14="http://schemas.microsoft.com/office/powerpoint/2010/main" val="1414249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172445-BEF5-4139-9629-D68D4E6951F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sp>
        <p:nvSpPr>
          <p:cNvPr id="9" name="Rectangle 8">
            <a:extLst>
              <a:ext uri="{FF2B5EF4-FFF2-40B4-BE49-F238E27FC236}">
                <a16:creationId xmlns:a16="http://schemas.microsoft.com/office/drawing/2014/main" id="{7483A5A8-11DE-4BA2-8CE5-94785AAB15E5}"/>
              </a:ext>
            </a:extLst>
          </p:cNvPr>
          <p:cNvSpPr/>
          <p:nvPr/>
        </p:nvSpPr>
        <p:spPr>
          <a:xfrm>
            <a:off x="3857555" y="2597508"/>
            <a:ext cx="6884330" cy="984885"/>
          </a:xfrm>
          <a:prstGeom prst="rect">
            <a:avLst/>
          </a:prstGeom>
        </p:spPr>
        <p:txBody>
          <a:bodyPr wrap="square">
            <a:spAutoFit/>
          </a:bodyPr>
          <a:lstStyle/>
          <a:p>
            <a:endParaRPr lang="en-US" sz="2000" dirty="0"/>
          </a:p>
          <a:p>
            <a:endParaRPr lang="en-US" sz="2000" dirty="0"/>
          </a:p>
          <a:p>
            <a:endParaRPr lang="en-US" dirty="0"/>
          </a:p>
        </p:txBody>
      </p:sp>
      <p:graphicFrame>
        <p:nvGraphicFramePr>
          <p:cNvPr id="3" name="Table 2">
            <a:extLst>
              <a:ext uri="{FF2B5EF4-FFF2-40B4-BE49-F238E27FC236}">
                <a16:creationId xmlns:a16="http://schemas.microsoft.com/office/drawing/2014/main" id="{ADA55B37-DA0B-45DD-9A65-569B9D88423C}"/>
              </a:ext>
            </a:extLst>
          </p:cNvPr>
          <p:cNvGraphicFramePr>
            <a:graphicFrameLocks noGrp="1"/>
          </p:cNvGraphicFramePr>
          <p:nvPr>
            <p:extLst>
              <p:ext uri="{D42A27DB-BD31-4B8C-83A1-F6EECF244321}">
                <p14:modId xmlns:p14="http://schemas.microsoft.com/office/powerpoint/2010/main" val="3022608505"/>
              </p:ext>
            </p:extLst>
          </p:nvPr>
        </p:nvGraphicFramePr>
        <p:xfrm>
          <a:off x="571500" y="0"/>
          <a:ext cx="11163300" cy="690901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297644700"/>
                    </a:ext>
                  </a:extLst>
                </a:gridCol>
                <a:gridCol w="2146300">
                  <a:extLst>
                    <a:ext uri="{9D8B030D-6E8A-4147-A177-3AD203B41FA5}">
                      <a16:colId xmlns:a16="http://schemas.microsoft.com/office/drawing/2014/main" val="1507759783"/>
                    </a:ext>
                  </a:extLst>
                </a:gridCol>
                <a:gridCol w="2235200">
                  <a:extLst>
                    <a:ext uri="{9D8B030D-6E8A-4147-A177-3AD203B41FA5}">
                      <a16:colId xmlns:a16="http://schemas.microsoft.com/office/drawing/2014/main" val="954488541"/>
                    </a:ext>
                  </a:extLst>
                </a:gridCol>
                <a:gridCol w="2667000">
                  <a:extLst>
                    <a:ext uri="{9D8B030D-6E8A-4147-A177-3AD203B41FA5}">
                      <a16:colId xmlns:a16="http://schemas.microsoft.com/office/drawing/2014/main" val="2527557970"/>
                    </a:ext>
                  </a:extLst>
                </a:gridCol>
              </a:tblGrid>
              <a:tr h="402659">
                <a:tc>
                  <a:txBody>
                    <a:bodyPr/>
                    <a:lstStyle/>
                    <a:p>
                      <a:endParaRPr lang="nl-NL" dirty="0"/>
                    </a:p>
                  </a:txBody>
                  <a:tcPr/>
                </a:tc>
                <a:tc>
                  <a:txBody>
                    <a:bodyPr/>
                    <a:lstStyle/>
                    <a:p>
                      <a:r>
                        <a:rPr lang="nl-NL" dirty="0"/>
                        <a:t>Immune system </a:t>
                      </a:r>
                    </a:p>
                  </a:txBody>
                  <a:tcPr/>
                </a:tc>
                <a:tc>
                  <a:txBody>
                    <a:bodyPr/>
                    <a:lstStyle/>
                    <a:p>
                      <a:r>
                        <a:rPr lang="nl-NL" dirty="0"/>
                        <a:t>Inflammation</a:t>
                      </a:r>
                    </a:p>
                  </a:txBody>
                  <a:tcPr/>
                </a:tc>
                <a:tc>
                  <a:txBody>
                    <a:bodyPr/>
                    <a:lstStyle/>
                    <a:p>
                      <a:r>
                        <a:rPr lang="nl-NL" dirty="0"/>
                        <a:t>Contraction</a:t>
                      </a:r>
                    </a:p>
                  </a:txBody>
                  <a:tcPr/>
                </a:tc>
                <a:extLst>
                  <a:ext uri="{0D108BD9-81ED-4DB2-BD59-A6C34878D82A}">
                    <a16:rowId xmlns:a16="http://schemas.microsoft.com/office/drawing/2014/main" val="3542915151"/>
                  </a:ext>
                </a:extLst>
              </a:tr>
              <a:tr h="327711">
                <a:tc>
                  <a:txBody>
                    <a:bodyPr/>
                    <a:lstStyle/>
                    <a:p>
                      <a:r>
                        <a:rPr lang="nl-NL" dirty="0"/>
                        <a:t>Inflammation Triggering Moeties (ITMs)</a:t>
                      </a:r>
                    </a:p>
                  </a:txBody>
                  <a:tcPr/>
                </a:tc>
                <a:tc>
                  <a:txBody>
                    <a:bodyPr/>
                    <a:lstStyle/>
                    <a:p>
                      <a:pPr algn="ctr"/>
                      <a:r>
                        <a:rPr lang="nl-NL" dirty="0"/>
                        <a:t>X</a:t>
                      </a:r>
                    </a:p>
                  </a:txBody>
                  <a:tcPr/>
                </a:tc>
                <a:tc>
                  <a:txBody>
                    <a:bodyPr/>
                    <a:lstStyle/>
                    <a:p>
                      <a:endParaRPr lang="nl-NL" dirty="0"/>
                    </a:p>
                  </a:txBody>
                  <a:tcPr/>
                </a:tc>
                <a:tc>
                  <a:txBody>
                    <a:bodyPr/>
                    <a:lstStyle/>
                    <a:p>
                      <a:endParaRPr lang="nl-NL" dirty="0"/>
                    </a:p>
                  </a:txBody>
                  <a:tcPr/>
                </a:tc>
                <a:extLst>
                  <a:ext uri="{0D108BD9-81ED-4DB2-BD59-A6C34878D82A}">
                    <a16:rowId xmlns:a16="http://schemas.microsoft.com/office/drawing/2014/main" val="917999725"/>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Anti-inflammatory cytokines</a:t>
                      </a:r>
                    </a:p>
                  </a:txBody>
                  <a:tcPr/>
                </a:tc>
                <a:tc>
                  <a:txBody>
                    <a:bodyPr/>
                    <a:lstStyle/>
                    <a:p>
                      <a:pPr algn="ctr"/>
                      <a:r>
                        <a:rPr lang="nl-NL" dirty="0"/>
                        <a:t>X</a:t>
                      </a:r>
                    </a:p>
                  </a:txBody>
                  <a:tcPr/>
                </a:tc>
                <a:tc>
                  <a:txBody>
                    <a:bodyPr/>
                    <a:lstStyle/>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IL-4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IL-10 </a:t>
                      </a:r>
                    </a:p>
                    <a:p>
                      <a:pPr marL="0" algn="l" defTabSz="914400" rtl="0" eaLnBrk="1" latinLnBrk="0" hangingPunct="1">
                        <a:lnSpc>
                          <a:spcPct val="107000"/>
                        </a:lnSpc>
                        <a:spcAft>
                          <a:spcPts val="0"/>
                        </a:spcAft>
                      </a:pPr>
                      <a:r>
                        <a:rPr lang="nl-NL" sz="1400" kern="1200" dirty="0">
                          <a:solidFill>
                            <a:schemeClr val="dk1"/>
                          </a:solidFill>
                          <a:effectLst/>
                          <a:latin typeface="+mn-lt"/>
                          <a:ea typeface="+mn-ea"/>
                          <a:cs typeface="+mn-cs"/>
                        </a:rPr>
                        <a:t>IL-1ra </a:t>
                      </a:r>
                    </a:p>
                  </a:txBody>
                  <a:tcPr/>
                </a:tc>
                <a:tc>
                  <a:txBody>
                    <a:bodyPr/>
                    <a:lstStyle/>
                    <a:p>
                      <a:endParaRPr lang="nl-NL" sz="1400" dirty="0"/>
                    </a:p>
                  </a:txBody>
                  <a:tcPr/>
                </a:tc>
                <a:extLst>
                  <a:ext uri="{0D108BD9-81ED-4DB2-BD59-A6C34878D82A}">
                    <a16:rowId xmlns:a16="http://schemas.microsoft.com/office/drawing/2014/main" val="3250750346"/>
                  </a:ext>
                </a:extLst>
              </a:tr>
              <a:tr h="30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Pro-inflammatory cytokines </a:t>
                      </a:r>
                    </a:p>
                  </a:txBody>
                  <a:tcPr/>
                </a:tc>
                <a:tc>
                  <a:txBody>
                    <a:bodyPr/>
                    <a:lstStyle/>
                    <a:p>
                      <a:pPr algn="ctr"/>
                      <a:r>
                        <a:rPr lang="nl-NL" dirty="0"/>
                        <a:t>X</a:t>
                      </a:r>
                    </a:p>
                  </a:txBody>
                  <a:tcPr/>
                </a:tc>
                <a:tc>
                  <a:txBody>
                    <a:bodyPr/>
                    <a:lstStyle/>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TNFa</a:t>
                      </a:r>
                      <a:endParaRPr lang="en-US"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IL-8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IL-12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IL-1 </a:t>
                      </a: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IL-6</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IFNγ</a:t>
                      </a:r>
                      <a:endParaRPr lang="en-US"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TGFB</a:t>
                      </a:r>
                      <a:endParaRPr lang="nl-NL" sz="1400" kern="1200" dirty="0">
                        <a:solidFill>
                          <a:schemeClr val="dk1"/>
                        </a:solidFill>
                        <a:effectLst/>
                        <a:latin typeface="+mn-lt"/>
                        <a:ea typeface="+mn-ea"/>
                        <a:cs typeface="+mn-cs"/>
                      </a:endParaRPr>
                    </a:p>
                  </a:txBody>
                  <a:tcPr marL="34925" marR="34925" marT="34925" marB="34925"/>
                </a:tc>
                <a:tc>
                  <a:txBody>
                    <a:bodyPr/>
                    <a:lstStyle/>
                    <a:p>
                      <a:pPr marL="0" algn="l" defTabSz="914400" rtl="0" eaLnBrk="1" latinLnBrk="0" hangingPunct="1">
                        <a:lnSpc>
                          <a:spcPct val="107000"/>
                        </a:lnSpc>
                        <a:spcAft>
                          <a:spcPts val="0"/>
                        </a:spcAft>
                      </a:pPr>
                      <a:r>
                        <a:rPr lang="en-US" sz="1400" kern="1200" dirty="0" err="1">
                          <a:solidFill>
                            <a:schemeClr val="dk1"/>
                          </a:solidFill>
                          <a:effectLst/>
                          <a:latin typeface="+mn-lt"/>
                          <a:ea typeface="+mn-ea"/>
                          <a:cs typeface="+mn-cs"/>
                        </a:rPr>
                        <a:t>tPA</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PDGF</a:t>
                      </a:r>
                      <a:endParaRPr lang="nl-NL" sz="1400" kern="1200" dirty="0">
                        <a:solidFill>
                          <a:schemeClr val="dk1"/>
                        </a:solidFill>
                        <a:effectLst/>
                        <a:latin typeface="+mn-lt"/>
                        <a:ea typeface="+mn-ea"/>
                        <a:cs typeface="+mn-cs"/>
                      </a:endParaRPr>
                    </a:p>
                    <a:p>
                      <a:pPr marL="0" algn="l" defTabSz="914400" rtl="0" eaLnBrk="1" latinLnBrk="0" hangingPunct="1">
                        <a:lnSpc>
                          <a:spcPct val="107000"/>
                        </a:lnSpc>
                        <a:spcAft>
                          <a:spcPts val="0"/>
                        </a:spcAft>
                      </a:pPr>
                      <a:r>
                        <a:rPr lang="en-US" sz="1400" kern="1200" dirty="0">
                          <a:solidFill>
                            <a:schemeClr val="dk1"/>
                          </a:solidFill>
                          <a:effectLst/>
                          <a:latin typeface="+mn-lt"/>
                          <a:ea typeface="+mn-ea"/>
                          <a:cs typeface="+mn-cs"/>
                        </a:rPr>
                        <a:t>TGFB</a:t>
                      </a:r>
                      <a:endParaRPr lang="nl-NL" sz="1400" kern="1200" dirty="0">
                        <a:solidFill>
                          <a:schemeClr val="dk1"/>
                        </a:solidFill>
                        <a:effectLst/>
                        <a:latin typeface="+mn-lt"/>
                        <a:ea typeface="+mn-ea"/>
                        <a:cs typeface="+mn-cs"/>
                      </a:endParaRPr>
                    </a:p>
                  </a:txBody>
                  <a:tcPr marL="34925" marR="34925" marT="34925" marB="34925"/>
                </a:tc>
                <a:extLst>
                  <a:ext uri="{0D108BD9-81ED-4DB2-BD59-A6C34878D82A}">
                    <a16:rowId xmlns:a16="http://schemas.microsoft.com/office/drawing/2014/main" val="2144467589"/>
                  </a:ext>
                </a:extLst>
              </a:tr>
              <a:tr h="310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Granules</a:t>
                      </a:r>
                      <a:endParaRPr lang="nl-NL" sz="1800" dirty="0"/>
                    </a:p>
                  </a:txBody>
                  <a:tcPr/>
                </a:tc>
                <a:tc>
                  <a:txBody>
                    <a:bodyPr/>
                    <a:lstStyle/>
                    <a:p>
                      <a:pPr algn="ctr"/>
                      <a:r>
                        <a:rPr lang="nl-NL" dirty="0"/>
                        <a:t>X</a:t>
                      </a:r>
                    </a:p>
                  </a:txBody>
                  <a:tcPr/>
                </a:tc>
                <a:tc>
                  <a:txBody>
                    <a:bodyPr/>
                    <a:lstStyle/>
                    <a:p>
                      <a:endParaRPr lang="nl-NL" dirty="0"/>
                    </a:p>
                  </a:txBody>
                  <a:tcPr/>
                </a:tc>
                <a:tc>
                  <a:txBody>
                    <a:bodyPr/>
                    <a:lstStyle/>
                    <a:p>
                      <a:endParaRPr lang="nl-NL" dirty="0"/>
                    </a:p>
                  </a:txBody>
                  <a:tcPr/>
                </a:tc>
                <a:extLst>
                  <a:ext uri="{0D108BD9-81ED-4DB2-BD59-A6C34878D82A}">
                    <a16:rowId xmlns:a16="http://schemas.microsoft.com/office/drawing/2014/main" val="1485462573"/>
                  </a:ext>
                </a:extLst>
              </a:tr>
              <a:tr h="310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Alkaline Phosphatase</a:t>
                      </a:r>
                    </a:p>
                  </a:txBody>
                  <a:tcPr/>
                </a:tc>
                <a:tc>
                  <a:txBody>
                    <a:bodyPr/>
                    <a:lstStyle/>
                    <a:p>
                      <a:pPr algn="ctr"/>
                      <a:r>
                        <a:rPr lang="nl-NL" dirty="0"/>
                        <a:t>X</a:t>
                      </a:r>
                    </a:p>
                  </a:txBody>
                  <a:tcPr/>
                </a:tc>
                <a:tc>
                  <a:txBody>
                    <a:bodyPr/>
                    <a:lstStyle/>
                    <a:p>
                      <a:pPr algn="ctr"/>
                      <a:endParaRPr lang="nl-NL" dirty="0"/>
                    </a:p>
                  </a:txBody>
                  <a:tcPr/>
                </a:tc>
                <a:tc>
                  <a:txBody>
                    <a:bodyPr/>
                    <a:lstStyle/>
                    <a:p>
                      <a:endParaRPr lang="nl-NL" dirty="0"/>
                    </a:p>
                  </a:txBody>
                  <a:tcPr/>
                </a:tc>
                <a:extLst>
                  <a:ext uri="{0D108BD9-81ED-4DB2-BD59-A6C34878D82A}">
                    <a16:rowId xmlns:a16="http://schemas.microsoft.com/office/drawing/2014/main" val="22883112"/>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Macrophages</a:t>
                      </a:r>
                    </a:p>
                  </a:txBody>
                  <a:tcPr/>
                </a:tc>
                <a:tc>
                  <a:txBody>
                    <a:bodyPr/>
                    <a:lstStyle/>
                    <a:p>
                      <a:pPr algn="ctr"/>
                      <a:r>
                        <a:rPr lang="nl-NL" dirty="0"/>
                        <a:t>X</a:t>
                      </a:r>
                    </a:p>
                  </a:txBody>
                  <a:tcPr/>
                </a:tc>
                <a:tc>
                  <a:txBody>
                    <a:bodyPr/>
                    <a:lstStyle/>
                    <a:p>
                      <a:pPr algn="ctr"/>
                      <a:r>
                        <a:rPr lang="nl-NL" dirty="0"/>
                        <a:t>X</a:t>
                      </a:r>
                    </a:p>
                  </a:txBody>
                  <a:tcPr/>
                </a:tc>
                <a:tc>
                  <a:txBody>
                    <a:bodyPr/>
                    <a:lstStyle/>
                    <a:p>
                      <a:pPr algn="ctr"/>
                      <a:r>
                        <a:rPr lang="nl-NL" dirty="0"/>
                        <a:t>X</a:t>
                      </a:r>
                    </a:p>
                  </a:txBody>
                  <a:tcPr/>
                </a:tc>
                <a:extLst>
                  <a:ext uri="{0D108BD9-81ED-4DB2-BD59-A6C34878D82A}">
                    <a16:rowId xmlns:a16="http://schemas.microsoft.com/office/drawing/2014/main" val="1376606816"/>
                  </a:ext>
                </a:extLst>
              </a:tr>
              <a:tr h="3076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Neutrophils</a:t>
                      </a:r>
                    </a:p>
                  </a:txBody>
                  <a:tcPr/>
                </a:tc>
                <a:tc>
                  <a:txBody>
                    <a:bodyPr/>
                    <a:lstStyle/>
                    <a:p>
                      <a:pPr algn="ctr"/>
                      <a:r>
                        <a:rPr lang="nl-NL" dirty="0"/>
                        <a:t>X </a:t>
                      </a:r>
                    </a:p>
                  </a:txBody>
                  <a:tcPr/>
                </a:tc>
                <a:tc>
                  <a:txBody>
                    <a:bodyPr/>
                    <a:lstStyle/>
                    <a:p>
                      <a:pPr algn="ctr"/>
                      <a:r>
                        <a:rPr lang="nl-NL" dirty="0"/>
                        <a:t>X</a:t>
                      </a:r>
                    </a:p>
                  </a:txBody>
                  <a:tcPr/>
                </a:tc>
                <a:tc>
                  <a:txBody>
                    <a:bodyPr/>
                    <a:lstStyle/>
                    <a:p>
                      <a:pPr algn="ctr"/>
                      <a:r>
                        <a:rPr lang="nl-NL" dirty="0"/>
                        <a:t>X</a:t>
                      </a:r>
                    </a:p>
                  </a:txBody>
                  <a:tcPr/>
                </a:tc>
                <a:extLst>
                  <a:ext uri="{0D108BD9-81ED-4DB2-BD59-A6C34878D82A}">
                    <a16:rowId xmlns:a16="http://schemas.microsoft.com/office/drawing/2014/main" val="1416647907"/>
                  </a:ext>
                </a:extLst>
              </a:tr>
              <a:tr h="29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Endothelial cells</a:t>
                      </a:r>
                    </a:p>
                  </a:txBody>
                  <a:tcPr/>
                </a:tc>
                <a:tc>
                  <a:txBody>
                    <a:bodyPr/>
                    <a:lstStyle/>
                    <a:p>
                      <a:endParaRPr lang="nl-NL" dirty="0"/>
                    </a:p>
                  </a:txBody>
                  <a:tcPr/>
                </a:tc>
                <a:tc>
                  <a:txBody>
                    <a:bodyPr/>
                    <a:lstStyle/>
                    <a:p>
                      <a:pPr algn="ctr"/>
                      <a:r>
                        <a:rPr lang="nl-NL" dirty="0"/>
                        <a:t>X</a:t>
                      </a:r>
                    </a:p>
                  </a:txBody>
                  <a:tcPr/>
                </a:tc>
                <a:tc>
                  <a:txBody>
                    <a:bodyPr/>
                    <a:lstStyle/>
                    <a:p>
                      <a:pPr algn="ctr"/>
                      <a:endParaRPr lang="nl-NL" dirty="0"/>
                    </a:p>
                  </a:txBody>
                  <a:tcPr/>
                </a:tc>
                <a:extLst>
                  <a:ext uri="{0D108BD9-81ED-4DB2-BD59-A6C34878D82A}">
                    <a16:rowId xmlns:a16="http://schemas.microsoft.com/office/drawing/2014/main" val="4270320705"/>
                  </a:ext>
                </a:extLst>
              </a:tr>
              <a:tr h="377575">
                <a:tc>
                  <a:txBody>
                    <a:bodyPr/>
                    <a:lstStyle/>
                    <a:p>
                      <a:r>
                        <a:rPr lang="en-US" dirty="0"/>
                        <a:t>T cells (TH0, TH1, TH2)</a:t>
                      </a:r>
                    </a:p>
                  </a:txBody>
                  <a:tcPr/>
                </a:tc>
                <a:tc>
                  <a:txBody>
                    <a:bodyPr/>
                    <a:lstStyle/>
                    <a:p>
                      <a:endParaRPr lang="nl-NL" dirty="0"/>
                    </a:p>
                  </a:txBody>
                  <a:tcPr/>
                </a:tc>
                <a:tc>
                  <a:txBody>
                    <a:bodyPr/>
                    <a:lstStyle/>
                    <a:p>
                      <a:pPr algn="ctr"/>
                      <a:r>
                        <a:rPr lang="nl-NL" dirty="0"/>
                        <a:t>X </a:t>
                      </a:r>
                    </a:p>
                  </a:txBody>
                  <a:tcPr/>
                </a:tc>
                <a:tc>
                  <a:txBody>
                    <a:bodyPr/>
                    <a:lstStyle/>
                    <a:p>
                      <a:endParaRPr lang="nl-NL" dirty="0"/>
                    </a:p>
                  </a:txBody>
                  <a:tcPr/>
                </a:tc>
                <a:extLst>
                  <a:ext uri="{0D108BD9-81ED-4DB2-BD59-A6C34878D82A}">
                    <a16:rowId xmlns:a16="http://schemas.microsoft.com/office/drawing/2014/main" val="647651909"/>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Fibroblasts</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2877410873"/>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t>myofibroblasts</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3086094391"/>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Collagen</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2021711754"/>
                  </a:ext>
                </a:extLst>
              </a:tr>
              <a:tr h="377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Fibrin</a:t>
                      </a:r>
                    </a:p>
                  </a:txBody>
                  <a:tcPr/>
                </a:tc>
                <a:tc>
                  <a:txBody>
                    <a:bodyPr/>
                    <a:lstStyle/>
                    <a:p>
                      <a:endParaRPr lang="nl-NL" dirty="0"/>
                    </a:p>
                  </a:txBody>
                  <a:tcPr/>
                </a:tc>
                <a:tc>
                  <a:txBody>
                    <a:bodyPr/>
                    <a:lstStyle/>
                    <a:p>
                      <a:endParaRPr lang="nl-NL" dirty="0"/>
                    </a:p>
                  </a:txBody>
                  <a:tcPr/>
                </a:tc>
                <a:tc>
                  <a:txBody>
                    <a:bodyPr/>
                    <a:lstStyle/>
                    <a:p>
                      <a:pPr algn="ctr"/>
                      <a:r>
                        <a:rPr lang="nl-NL" dirty="0"/>
                        <a:t>X</a:t>
                      </a:r>
                    </a:p>
                  </a:txBody>
                  <a:tcPr/>
                </a:tc>
                <a:extLst>
                  <a:ext uri="{0D108BD9-81ED-4DB2-BD59-A6C34878D82A}">
                    <a16:rowId xmlns:a16="http://schemas.microsoft.com/office/drawing/2014/main" val="128884533"/>
                  </a:ext>
                </a:extLst>
              </a:tr>
            </a:tbl>
          </a:graphicData>
        </a:graphic>
      </p:graphicFrame>
    </p:spTree>
    <p:extLst>
      <p:ext uri="{BB962C8B-B14F-4D97-AF65-F5344CB8AC3E}">
        <p14:creationId xmlns:p14="http://schemas.microsoft.com/office/powerpoint/2010/main" val="1119692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03900710"/>
              </p:ext>
            </p:extLst>
          </p:nvPr>
        </p:nvGraphicFramePr>
        <p:xfrm>
          <a:off x="4227284" y="130630"/>
          <a:ext cx="7141029" cy="6163000"/>
        </p:xfrm>
        <a:graphic>
          <a:graphicData uri="http://schemas.openxmlformats.org/drawingml/2006/table">
            <a:tbl>
              <a:tblPr/>
              <a:tblGrid>
                <a:gridCol w="2858857">
                  <a:extLst>
                    <a:ext uri="{9D8B030D-6E8A-4147-A177-3AD203B41FA5}">
                      <a16:colId xmlns:a16="http://schemas.microsoft.com/office/drawing/2014/main" val="20000"/>
                    </a:ext>
                  </a:extLst>
                </a:gridCol>
                <a:gridCol w="4282172">
                  <a:extLst>
                    <a:ext uri="{9D8B030D-6E8A-4147-A177-3AD203B41FA5}">
                      <a16:colId xmlns:a16="http://schemas.microsoft.com/office/drawing/2014/main" val="20001"/>
                    </a:ext>
                  </a:extLst>
                </a:gridCol>
              </a:tblGrid>
              <a:tr h="374277">
                <a:tc>
                  <a:txBody>
                    <a:bodyPr/>
                    <a:lstStyle/>
                    <a:p>
                      <a:pPr>
                        <a:spcAft>
                          <a:spcPts val="0"/>
                        </a:spcAft>
                      </a:pPr>
                      <a:r>
                        <a:rPr lang="en-US" sz="1100" kern="150" dirty="0">
                          <a:effectLst/>
                          <a:latin typeface="Liberation Serif"/>
                          <a:ea typeface="AR PL SungtiL GB"/>
                          <a:cs typeface="Lohit Devanagari"/>
                        </a:rPr>
                        <a:t>Cytokine composition of inner and outer areas of wound and in blood stream.</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For an integrated model we will need to translate between specific cytokines and the general categories the AP model uses.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26758">
                <a:tc>
                  <a:txBody>
                    <a:bodyPr/>
                    <a:lstStyle/>
                    <a:p>
                      <a:pPr>
                        <a:spcAft>
                          <a:spcPts val="0"/>
                        </a:spcAft>
                      </a:pPr>
                      <a:r>
                        <a:rPr lang="en-US" sz="1100" kern="150" dirty="0">
                          <a:effectLst/>
                          <a:latin typeface="Liberation Serif"/>
                          <a:ea typeface="AR PL SungtiL GB"/>
                          <a:cs typeface="Lohit Devanagari"/>
                        </a:rPr>
                        <a:t>TGF-</a:t>
                      </a:r>
                      <a:r>
                        <a:rPr lang="en-US" sz="1100" kern="150" dirty="0">
                          <a:effectLst/>
                          <a:latin typeface="Times New Roman"/>
                          <a:ea typeface="AR PL SungtiL GB"/>
                          <a:cs typeface="Lohit Devanagari"/>
                        </a:rPr>
                        <a:t>β</a:t>
                      </a:r>
                      <a:endParaRPr lang="en-US" sz="1100" kern="150" dirty="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Released by macrophages</a:t>
                      </a:r>
                    </a:p>
                    <a:p>
                      <a:pPr>
                        <a:spcAft>
                          <a:spcPts val="0"/>
                        </a:spcAft>
                      </a:pPr>
                      <a:r>
                        <a:rPr lang="en-US" sz="1100" kern="150" dirty="0">
                          <a:effectLst/>
                          <a:latin typeface="Liberation Serif"/>
                          <a:ea typeface="AR PL SungtiL GB"/>
                          <a:cs typeface="Lohit Devanagari"/>
                        </a:rPr>
                        <a:t>Attracts macrophages and fibroblasts</a:t>
                      </a:r>
                    </a:p>
                    <a:p>
                      <a:pPr>
                        <a:spcAft>
                          <a:spcPts val="0"/>
                        </a:spcAft>
                      </a:pPr>
                      <a:r>
                        <a:rPr lang="en-US" sz="1100" kern="150" dirty="0">
                          <a:effectLst/>
                          <a:latin typeface="Liberation Serif"/>
                          <a:ea typeface="AR PL SungtiL GB"/>
                          <a:cs typeface="Lohit Devanagari"/>
                        </a:rPr>
                        <a:t>Stimulates resting monocytes – upregulates inflammatory response</a:t>
                      </a:r>
                    </a:p>
                    <a:p>
                      <a:pPr>
                        <a:spcAft>
                          <a:spcPts val="0"/>
                        </a:spcAft>
                      </a:pPr>
                      <a:r>
                        <a:rPr lang="en-US" sz="1100" kern="150" dirty="0">
                          <a:effectLst/>
                          <a:latin typeface="Liberation Serif"/>
                          <a:ea typeface="AR PL SungtiL GB"/>
                          <a:cs typeface="Lohit Devanagari"/>
                        </a:rPr>
                        <a:t>While also </a:t>
                      </a:r>
                      <a:r>
                        <a:rPr lang="en-US" sz="1100" b="1" i="1" kern="150" dirty="0">
                          <a:effectLst/>
                          <a:latin typeface="Liberation Serif"/>
                          <a:ea typeface="AR PL SungtiL GB"/>
                          <a:cs typeface="Lohit Devanagari"/>
                        </a:rPr>
                        <a:t>downregulating </a:t>
                      </a:r>
                      <a:r>
                        <a:rPr lang="en-US" sz="1100" kern="150" dirty="0">
                          <a:effectLst/>
                          <a:latin typeface="Liberation Serif"/>
                          <a:ea typeface="AR PL SungtiL GB"/>
                          <a:cs typeface="Lohit Devanagari"/>
                        </a:rPr>
                        <a:t>cytokine production in monocytes and macrophages</a:t>
                      </a:r>
                    </a:p>
                    <a:p>
                      <a:pPr>
                        <a:spcAft>
                          <a:spcPts val="0"/>
                        </a:spcAft>
                      </a:pPr>
                      <a:r>
                        <a:rPr lang="en-US" sz="1100" kern="150" dirty="0">
                          <a:effectLst/>
                          <a:latin typeface="Liberation Serif"/>
                          <a:ea typeface="AR PL SungtiL GB"/>
                          <a:cs typeface="Lohit Devanagari"/>
                        </a:rPr>
                        <a:t>inhibits activated macrophages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5269">
                <a:tc>
                  <a:txBody>
                    <a:bodyPr/>
                    <a:lstStyle/>
                    <a:p>
                      <a:pPr>
                        <a:spcAft>
                          <a:spcPts val="0"/>
                        </a:spcAft>
                      </a:pPr>
                      <a:r>
                        <a:rPr lang="en-US" sz="1100" kern="150" dirty="0">
                          <a:effectLst/>
                          <a:latin typeface="Liberation Serif"/>
                          <a:ea typeface="AR PL SungtiL GB"/>
                          <a:cs typeface="Lohit Devanagari"/>
                        </a:rPr>
                        <a:t>Liver enzymes (AST, ALT)</a:t>
                      </a:r>
                    </a:p>
                    <a:p>
                      <a:pPr>
                        <a:spcAft>
                          <a:spcPts val="0"/>
                        </a:spcAft>
                      </a:pPr>
                      <a:r>
                        <a:rPr lang="en-US" sz="1100" b="1" i="1" kern="150" dirty="0">
                          <a:effectLst/>
                          <a:latin typeface="Liberation Serif"/>
                          <a:ea typeface="AR PL SungtiL GB"/>
                          <a:cs typeface="Lohit Devanagari"/>
                        </a:rPr>
                        <a:t>Biochemical Changes in Burns – </a:t>
                      </a:r>
                      <a:r>
                        <a:rPr lang="en-US" sz="1100" b="1" i="1" kern="150" dirty="0" err="1">
                          <a:effectLst/>
                          <a:latin typeface="Liberation Serif"/>
                          <a:ea typeface="AR PL SungtiL GB"/>
                          <a:cs typeface="Lohit Devanagari"/>
                        </a:rPr>
                        <a:t>Adiga</a:t>
                      </a:r>
                      <a:r>
                        <a:rPr lang="en-US" sz="1100" b="1" i="1" kern="150" dirty="0">
                          <a:effectLst/>
                          <a:latin typeface="Liberation Serif"/>
                          <a:ea typeface="AR PL SungtiL GB"/>
                          <a:cs typeface="Lohit Devanagari"/>
                        </a:rPr>
                        <a:t> et </a:t>
                      </a:r>
                      <a:r>
                        <a:rPr lang="en-US" sz="1100" b="1" i="1" kern="150" dirty="0" err="1">
                          <a:effectLst/>
                          <a:latin typeface="Liberation Serif"/>
                          <a:ea typeface="AR PL SungtiL GB"/>
                          <a:cs typeface="Lohit Devanagari"/>
                        </a:rPr>
                        <a:t>Adiga</a:t>
                      </a:r>
                      <a:r>
                        <a:rPr lang="en-US" sz="1100" b="1" i="1" kern="150" dirty="0">
                          <a:effectLst/>
                          <a:latin typeface="Liberation Serif"/>
                          <a:ea typeface="AR PL SungtiL GB"/>
                          <a:cs typeface="Lohit Devanagari"/>
                        </a:rPr>
                        <a:t>, 2015</a:t>
                      </a:r>
                      <a:endParaRPr lang="en-US" sz="1100" kern="150" dirty="0">
                        <a:effectLst/>
                        <a:latin typeface="Liberation Serif"/>
                        <a:ea typeface="AR PL SungtiL GB"/>
                        <a:cs typeface="Lohit Devanagari"/>
                      </a:endParaRPr>
                    </a:p>
                    <a:p>
                      <a:pPr>
                        <a:spcAft>
                          <a:spcPts val="0"/>
                        </a:spcAft>
                      </a:pPr>
                      <a:r>
                        <a:rPr lang="en-US" sz="1100" i="1" kern="150" dirty="0">
                          <a:effectLst/>
                          <a:latin typeface="Liberation Serif"/>
                          <a:ea typeface="AR PL SungtiL GB"/>
                          <a:cs typeface="Lohit Devanagari"/>
                        </a:rPr>
                        <a:t> </a:t>
                      </a:r>
                      <a:endParaRPr lang="en-US" sz="1100" kern="150" dirty="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Excessive levels indicate hepatocytic injury (ALT being the most sensitive indicator).  May be predictors of prognosis in burns injury.</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5269">
                <a:tc>
                  <a:txBody>
                    <a:bodyPr/>
                    <a:lstStyle/>
                    <a:p>
                      <a:pPr>
                        <a:spcAft>
                          <a:spcPts val="0"/>
                        </a:spcAft>
                      </a:pPr>
                      <a:r>
                        <a:rPr lang="en-US" sz="1100" kern="150" dirty="0">
                          <a:effectLst/>
                          <a:latin typeface="Liberation Serif"/>
                          <a:ea typeface="AR PL SungtiL GB"/>
                          <a:cs typeface="Lohit Devanagari"/>
                        </a:rPr>
                        <a:t>Interleukins IL-(1B,6,8,10)</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6 – Found to be the cytokine whose levels predict patient outcome.  Correlates with infection/sepsis.  Correlates with severity of burn injury.  </a:t>
                      </a:r>
                    </a:p>
                    <a:p>
                      <a:pPr>
                        <a:spcAft>
                          <a:spcPts val="0"/>
                        </a:spcAft>
                      </a:pPr>
                      <a:r>
                        <a:rPr lang="en-US" sz="1100" kern="150">
                          <a:effectLst/>
                          <a:latin typeface="Liberation Serif"/>
                          <a:ea typeface="AR PL SungtiL GB"/>
                          <a:cs typeface="Lohit Devanagari"/>
                        </a:rPr>
                        <a:t>10-used in design of AP model.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4773">
                <a:tc>
                  <a:txBody>
                    <a:bodyPr/>
                    <a:lstStyle/>
                    <a:p>
                      <a:pPr>
                        <a:spcAft>
                          <a:spcPts val="0"/>
                        </a:spcAft>
                      </a:pPr>
                      <a:r>
                        <a:rPr lang="en-US" sz="1100" b="1" kern="150">
                          <a:effectLst/>
                          <a:latin typeface="Liberation Serif"/>
                          <a:ea typeface="AR PL SungtiL GB"/>
                          <a:cs typeface="Lohit Devanagari"/>
                        </a:rPr>
                        <a:t>TNF-</a:t>
                      </a:r>
                      <a:r>
                        <a:rPr lang="en-US" sz="1100" b="1" kern="150">
                          <a:effectLst/>
                          <a:latin typeface="Times New Roman"/>
                          <a:ea typeface="AR PL SungtiL GB"/>
                          <a:cs typeface="Lohit Devanagari"/>
                        </a:rPr>
                        <a:t>α</a:t>
                      </a:r>
                      <a:endParaRPr lang="en-US" sz="1100" kern="150">
                        <a:effectLst/>
                        <a:latin typeface="Liberation Serif"/>
                        <a:ea typeface="AR PL SungtiL GB"/>
                        <a:cs typeface="Lohit Devanagari"/>
                      </a:endParaRP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Initiating factor in the activation of the host response and subsequent cytokine release during trauma.  Correlates with the severity of burn injury.  Pro-</a:t>
                      </a:r>
                      <a:r>
                        <a:rPr lang="en-US" sz="1100" kern="150" dirty="0" err="1">
                          <a:effectLst/>
                          <a:latin typeface="Liberation Serif"/>
                          <a:ea typeface="AR PL SungtiL GB"/>
                          <a:cs typeface="Lohit Devanagari"/>
                        </a:rPr>
                        <a:t>angiogenic</a:t>
                      </a:r>
                      <a:r>
                        <a:rPr lang="en-US" sz="1100" kern="150" dirty="0">
                          <a:effectLst/>
                          <a:latin typeface="Liberation Serif"/>
                          <a:ea typeface="AR PL SungtiL GB"/>
                          <a:cs typeface="Lohit Devanagari"/>
                        </a:rPr>
                        <a:t> factor.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277">
                <a:tc>
                  <a:txBody>
                    <a:bodyPr/>
                    <a:lstStyle/>
                    <a:p>
                      <a:pPr>
                        <a:spcAft>
                          <a:spcPts val="0"/>
                        </a:spcAft>
                      </a:pPr>
                      <a:r>
                        <a:rPr lang="en-US" sz="1100" b="1" kern="150">
                          <a:effectLst/>
                          <a:latin typeface="Liberation Serif"/>
                          <a:ea typeface="AR PL SungtiL GB"/>
                          <a:cs typeface="Lohit Devanagari"/>
                        </a:rPr>
                        <a:t>Procalcitonin(PCT</a:t>
                      </a:r>
                      <a:r>
                        <a:rPr lang="en-US" sz="1100" kern="150">
                          <a:effectLst/>
                          <a:latin typeface="Liberation Serif"/>
                          <a:ea typeface="AR PL SungtiL GB"/>
                          <a:cs typeface="Lohit Devanagari"/>
                        </a:rPr>
                        <a:t>) &amp; C-reactive protein(CRP)</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Sepsis. PCT is the most reliable measure of sepsis. CRP is often used as a general proxy to </a:t>
                      </a:r>
                      <a:r>
                        <a:rPr lang="en-US" sz="1100" kern="150" dirty="0" err="1">
                          <a:effectLst/>
                          <a:latin typeface="Liberation Serif"/>
                          <a:ea typeface="AR PL SungtiL GB"/>
                          <a:cs typeface="Lohit Devanagari"/>
                        </a:rPr>
                        <a:t>characterise</a:t>
                      </a:r>
                      <a:r>
                        <a:rPr lang="en-US" sz="1100" kern="150" dirty="0">
                          <a:effectLst/>
                          <a:latin typeface="Liberation Serif"/>
                          <a:ea typeface="AR PL SungtiL GB"/>
                          <a:cs typeface="Lohit Devanagari"/>
                        </a:rPr>
                        <a:t> inflammatory status.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5269">
                <a:tc>
                  <a:txBody>
                    <a:bodyPr/>
                    <a:lstStyle/>
                    <a:p>
                      <a:pPr>
                        <a:spcAft>
                          <a:spcPts val="0"/>
                        </a:spcAft>
                      </a:pPr>
                      <a:r>
                        <a:rPr lang="en-US" sz="1100" kern="150">
                          <a:effectLst/>
                          <a:latin typeface="Liberation Serif"/>
                          <a:ea typeface="AR PL SungtiL GB"/>
                          <a:cs typeface="Lohit Devanagari"/>
                        </a:rPr>
                        <a:t>Leptin</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Stimulated by pro-inflammatory cytokines (eg IL and TNFa).  Cytokine-like hormone that links nutritional status with the immune system, while enhances innate(+adaptive) immunity.  Related to regulation of stress.  Pro-angiogenic factor.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4773">
                <a:tc>
                  <a:txBody>
                    <a:bodyPr/>
                    <a:lstStyle/>
                    <a:p>
                      <a:pPr>
                        <a:spcAft>
                          <a:spcPts val="0"/>
                        </a:spcAft>
                      </a:pPr>
                      <a:r>
                        <a:rPr lang="en-US" sz="1100" kern="150">
                          <a:effectLst/>
                          <a:latin typeface="Liberation Serif"/>
                          <a:ea typeface="AR PL SungtiL GB"/>
                          <a:cs typeface="Lohit Devanagari"/>
                        </a:rPr>
                        <a:t>Full blood Count</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Haemoglobin (blood count)</a:t>
                      </a:r>
                    </a:p>
                    <a:p>
                      <a:pPr>
                        <a:spcAft>
                          <a:spcPts val="0"/>
                        </a:spcAft>
                      </a:pPr>
                      <a:r>
                        <a:rPr lang="en-US" sz="1100" kern="150">
                          <a:effectLst/>
                          <a:latin typeface="Liberation Serif"/>
                          <a:ea typeface="AR PL SungtiL GB"/>
                          <a:cs typeface="Lohit Devanagari"/>
                        </a:rPr>
                        <a:t>White Cell Count (WCC)</a:t>
                      </a:r>
                    </a:p>
                    <a:p>
                      <a:pPr>
                        <a:spcAft>
                          <a:spcPts val="0"/>
                        </a:spcAft>
                      </a:pPr>
                      <a:r>
                        <a:rPr lang="en-US" sz="1100" kern="150">
                          <a:effectLst/>
                          <a:latin typeface="Liberation Serif"/>
                          <a:ea typeface="AR PL SungtiL GB"/>
                          <a:cs typeface="Lohit Devanagari"/>
                        </a:rPr>
                        <a:t>Platelet Count</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44773">
                <a:tc>
                  <a:txBody>
                    <a:bodyPr/>
                    <a:lstStyle/>
                    <a:p>
                      <a:pPr>
                        <a:spcAft>
                          <a:spcPts val="0"/>
                        </a:spcAft>
                      </a:pPr>
                      <a:r>
                        <a:rPr lang="en-US" sz="1100" kern="150">
                          <a:effectLst/>
                          <a:latin typeface="Liberation Serif"/>
                          <a:ea typeface="AR PL SungtiL GB"/>
                          <a:cs typeface="Lohit Devanagari"/>
                        </a:rPr>
                        <a:t>Stress biomarkers</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a:effectLst/>
                          <a:latin typeface="Liberation Serif"/>
                          <a:ea typeface="AR PL SungtiL GB"/>
                          <a:cs typeface="Lohit Devanagari"/>
                        </a:rPr>
                        <a:t>Cortisol</a:t>
                      </a:r>
                    </a:p>
                    <a:p>
                      <a:pPr>
                        <a:spcAft>
                          <a:spcPts val="0"/>
                        </a:spcAft>
                      </a:pPr>
                      <a:r>
                        <a:rPr lang="en-US" sz="1100" kern="150">
                          <a:effectLst/>
                          <a:latin typeface="Liberation Serif"/>
                          <a:ea typeface="AR PL SungtiL GB"/>
                          <a:cs typeface="Lohit Devanagari"/>
                        </a:rPr>
                        <a:t>ACTH</a:t>
                      </a:r>
                    </a:p>
                    <a:p>
                      <a:pPr>
                        <a:spcAft>
                          <a:spcPts val="0"/>
                        </a:spcAft>
                      </a:pPr>
                      <a:r>
                        <a:rPr lang="en-US" sz="1100" kern="150">
                          <a:effectLst/>
                          <a:latin typeface="Liberation Serif"/>
                          <a:ea typeface="AR PL SungtiL GB"/>
                          <a:cs typeface="Lohit Devanagari"/>
                        </a:rPr>
                        <a:t>TNF-</a:t>
                      </a:r>
                      <a:r>
                        <a:rPr lang="en-US" sz="1100" kern="150">
                          <a:effectLst/>
                          <a:latin typeface="Times New Roman"/>
                          <a:ea typeface="AR PL SungtiL GB"/>
                          <a:cs typeface="Lohit Devanagari"/>
                        </a:rPr>
                        <a:t>α</a:t>
                      </a:r>
                      <a:r>
                        <a:rPr lang="en-US" sz="1100" kern="150">
                          <a:effectLst/>
                          <a:latin typeface="Liberation Serif"/>
                          <a:ea typeface="AR PL SungtiL GB"/>
                          <a:cs typeface="Lohit Devanagari"/>
                        </a:rPr>
                        <a:t> and IL</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3781">
                <a:tc>
                  <a:txBody>
                    <a:bodyPr/>
                    <a:lstStyle/>
                    <a:p>
                      <a:pPr>
                        <a:spcAft>
                          <a:spcPts val="0"/>
                        </a:spcAft>
                      </a:pPr>
                      <a:r>
                        <a:rPr lang="en-US" sz="1100" kern="150">
                          <a:effectLst/>
                          <a:latin typeface="Liberation Serif"/>
                          <a:ea typeface="AR PL SungtiL GB"/>
                          <a:cs typeface="Lohit Devanagari"/>
                        </a:rPr>
                        <a:t>Temperature</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Wound and body</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3781">
                <a:tc>
                  <a:txBody>
                    <a:bodyPr/>
                    <a:lstStyle/>
                    <a:p>
                      <a:pPr>
                        <a:spcAft>
                          <a:spcPts val="0"/>
                        </a:spcAft>
                      </a:pPr>
                      <a:r>
                        <a:rPr lang="en-US" sz="1100" kern="150" dirty="0">
                          <a:effectLst/>
                          <a:latin typeface="Liberation Serif"/>
                          <a:ea typeface="AR PL SungtiL GB"/>
                          <a:cs typeface="Lohit Devanagari"/>
                        </a:rPr>
                        <a:t>Matrix metalloproteinase (MMP)-8</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100" kern="150" dirty="0">
                          <a:effectLst/>
                          <a:latin typeface="Liberation Serif"/>
                          <a:ea typeface="AR PL SungtiL GB"/>
                          <a:cs typeface="Lohit Devanagari"/>
                        </a:rPr>
                        <a:t>Involved in remodeling process, probably not that useful for now.  </a:t>
                      </a:r>
                    </a:p>
                  </a:txBody>
                  <a:tcPr marL="17851" marR="17851" marT="17851" marB="178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TextBox 3"/>
          <p:cNvSpPr txBox="1"/>
          <p:nvPr/>
        </p:nvSpPr>
        <p:spPr>
          <a:xfrm>
            <a:off x="159406" y="379628"/>
            <a:ext cx="3396344" cy="1323439"/>
          </a:xfrm>
          <a:prstGeom prst="rect">
            <a:avLst/>
          </a:prstGeom>
          <a:noFill/>
        </p:spPr>
        <p:txBody>
          <a:bodyPr wrap="square" rtlCol="0">
            <a:spAutoFit/>
          </a:bodyPr>
          <a:lstStyle/>
          <a:p>
            <a:r>
              <a:rPr lang="nl-NL" sz="4000" b="1" spc="-50" dirty="0">
                <a:solidFill>
                  <a:schemeClr val="tx1">
                    <a:lumMod val="75000"/>
                    <a:lumOff val="25000"/>
                  </a:schemeClr>
                </a:solidFill>
                <a:latin typeface="+mj-lt"/>
                <a:ea typeface="+mj-ea"/>
                <a:cs typeface="+mj-cs"/>
              </a:rPr>
              <a:t>Relevant Biomarkers</a:t>
            </a:r>
            <a:endParaRPr lang="en-US" sz="4000" b="1" spc="-50" dirty="0">
              <a:solidFill>
                <a:schemeClr val="tx1">
                  <a:lumMod val="75000"/>
                  <a:lumOff val="25000"/>
                </a:schemeClr>
              </a:solidFill>
              <a:latin typeface="+mj-lt"/>
              <a:ea typeface="+mj-ea"/>
              <a:cs typeface="+mj-cs"/>
            </a:endParaRPr>
          </a:p>
        </p:txBody>
      </p:sp>
      <p:cxnSp>
        <p:nvCxnSpPr>
          <p:cNvPr id="5" name="Straight Connector 4">
            <a:extLst>
              <a:ext uri="{FF2B5EF4-FFF2-40B4-BE49-F238E27FC236}">
                <a16:creationId xmlns:a16="http://schemas.microsoft.com/office/drawing/2014/main" id="{23703309-0BD6-40B4-91E8-A77400FB0220}"/>
              </a:ext>
            </a:extLst>
          </p:cNvPr>
          <p:cNvCxnSpPr>
            <a:cxnSpLocks/>
          </p:cNvCxnSpPr>
          <p:nvPr/>
        </p:nvCxnSpPr>
        <p:spPr>
          <a:xfrm>
            <a:off x="159406" y="1670548"/>
            <a:ext cx="2286000" cy="0"/>
          </a:xfrm>
          <a:prstGeom prst="line">
            <a:avLst/>
          </a:prstGeom>
        </p:spPr>
        <p:style>
          <a:lnRef idx="3">
            <a:schemeClr val="accent2"/>
          </a:lnRef>
          <a:fillRef idx="0">
            <a:schemeClr val="accent2"/>
          </a:fillRef>
          <a:effectRef idx="2">
            <a:schemeClr val="accent2"/>
          </a:effectRef>
          <a:fontRef idx="minor">
            <a:schemeClr val="tx1"/>
          </a:fontRef>
        </p:style>
      </p:cxnSp>
      <p:pic>
        <p:nvPicPr>
          <p:cNvPr id="8" name="Picture 7">
            <a:extLst>
              <a:ext uri="{FF2B5EF4-FFF2-40B4-BE49-F238E27FC236}">
                <a16:creationId xmlns:a16="http://schemas.microsoft.com/office/drawing/2014/main" id="{DCB9EFDB-456E-4219-A84C-F87053F39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433" y="2738006"/>
            <a:ext cx="1381987" cy="1381987"/>
          </a:xfrm>
          <a:prstGeom prst="rect">
            <a:avLst/>
          </a:prstGeom>
        </p:spPr>
      </p:pic>
      <p:cxnSp>
        <p:nvCxnSpPr>
          <p:cNvPr id="9" name="Straight Connector 8">
            <a:extLst>
              <a:ext uri="{FF2B5EF4-FFF2-40B4-BE49-F238E27FC236}">
                <a16:creationId xmlns:a16="http://schemas.microsoft.com/office/drawing/2014/main" id="{258E2142-FAF3-4D1D-B93A-51D5039A7D3C}"/>
              </a:ext>
            </a:extLst>
          </p:cNvPr>
          <p:cNvCxnSpPr>
            <a:cxnSpLocks/>
          </p:cNvCxnSpPr>
          <p:nvPr/>
        </p:nvCxnSpPr>
        <p:spPr>
          <a:xfrm>
            <a:off x="1557156" y="4217528"/>
            <a:ext cx="132755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98725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40D7D7-29DA-4BBF-93EB-48D5E6EF6A55}"/>
              </a:ext>
            </a:extLst>
          </p:cNvPr>
          <p:cNvSpPr txBox="1">
            <a:spLocks/>
          </p:cNvSpPr>
          <p:nvPr/>
        </p:nvSpPr>
        <p:spPr>
          <a:xfrm>
            <a:off x="952500"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nl-NL" b="1" dirty="0"/>
          </a:p>
        </p:txBody>
      </p:sp>
      <p:cxnSp>
        <p:nvCxnSpPr>
          <p:cNvPr id="5" name="Straight Connector 4">
            <a:extLst>
              <a:ext uri="{FF2B5EF4-FFF2-40B4-BE49-F238E27FC236}">
                <a16:creationId xmlns:a16="http://schemas.microsoft.com/office/drawing/2014/main" id="{21727C16-F415-458E-81A7-82D51CC197EC}"/>
              </a:ext>
            </a:extLst>
          </p:cNvPr>
          <p:cNvCxnSpPr>
            <a:cxnSpLocks/>
          </p:cNvCxnSpPr>
          <p:nvPr/>
        </p:nvCxnSpPr>
        <p:spPr>
          <a:xfrm>
            <a:off x="1038225" y="1732479"/>
            <a:ext cx="7051675"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itle 1">
            <a:extLst>
              <a:ext uri="{FF2B5EF4-FFF2-40B4-BE49-F238E27FC236}">
                <a16:creationId xmlns:a16="http://schemas.microsoft.com/office/drawing/2014/main" id="{B591032C-0D42-4AB2-852F-92FE3EE6B3EC}"/>
              </a:ext>
            </a:extLst>
          </p:cNvPr>
          <p:cNvSpPr txBox="1">
            <a:spLocks/>
          </p:cNvSpPr>
          <p:nvPr/>
        </p:nvSpPr>
        <p:spPr>
          <a:xfrm>
            <a:off x="1038225"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Relevant parameters/markers</a:t>
            </a:r>
            <a:endParaRPr lang="nl-NL" b="1" dirty="0"/>
          </a:p>
        </p:txBody>
      </p:sp>
      <p:pic>
        <p:nvPicPr>
          <p:cNvPr id="17" name="Picture 16">
            <a:extLst>
              <a:ext uri="{FF2B5EF4-FFF2-40B4-BE49-F238E27FC236}">
                <a16:creationId xmlns:a16="http://schemas.microsoft.com/office/drawing/2014/main" id="{BE90411F-FC30-4250-850C-3403130A80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1292" y="3029890"/>
            <a:ext cx="1449388" cy="1449388"/>
          </a:xfrm>
          <a:prstGeom prst="rect">
            <a:avLst/>
          </a:prstGeom>
        </p:spPr>
      </p:pic>
      <p:sp>
        <p:nvSpPr>
          <p:cNvPr id="18" name="TextBox 17">
            <a:extLst>
              <a:ext uri="{FF2B5EF4-FFF2-40B4-BE49-F238E27FC236}">
                <a16:creationId xmlns:a16="http://schemas.microsoft.com/office/drawing/2014/main" id="{B3905E73-4483-49ED-977D-2DC135C0E9A1}"/>
              </a:ext>
            </a:extLst>
          </p:cNvPr>
          <p:cNvSpPr txBox="1"/>
          <p:nvPr/>
        </p:nvSpPr>
        <p:spPr>
          <a:xfrm>
            <a:off x="3629050" y="2050819"/>
            <a:ext cx="5958170" cy="4524315"/>
          </a:xfrm>
          <a:prstGeom prst="rect">
            <a:avLst/>
          </a:prstGeom>
          <a:noFill/>
        </p:spPr>
        <p:txBody>
          <a:bodyPr wrap="none" rtlCol="0">
            <a:spAutoFit/>
          </a:bodyPr>
          <a:lstStyle/>
          <a:p>
            <a:r>
              <a:rPr lang="nl-NL" b="1" dirty="0"/>
              <a:t>Geometrical Paramaters:</a:t>
            </a:r>
          </a:p>
          <a:p>
            <a:pPr marL="285750" indent="-285750" fontAlgn="t">
              <a:buFont typeface="Arial" panose="020B0604020202020204" pitchFamily="34" charset="0"/>
              <a:buChar char="•"/>
            </a:pPr>
            <a:r>
              <a:rPr lang="en-US" dirty="0"/>
              <a:t>Length</a:t>
            </a:r>
            <a:endParaRPr lang="nl-NL" dirty="0"/>
          </a:p>
          <a:p>
            <a:pPr marL="285750" indent="-285750" fontAlgn="t">
              <a:buFont typeface="Arial" panose="020B0604020202020204" pitchFamily="34" charset="0"/>
              <a:buChar char="•"/>
            </a:pPr>
            <a:r>
              <a:rPr lang="en-US" dirty="0"/>
              <a:t>Width</a:t>
            </a:r>
            <a:endParaRPr lang="nl-NL" dirty="0"/>
          </a:p>
          <a:p>
            <a:pPr marL="285750" indent="-285750" fontAlgn="t">
              <a:buFont typeface="Arial" panose="020B0604020202020204" pitchFamily="34" charset="0"/>
              <a:buChar char="•"/>
            </a:pPr>
            <a:r>
              <a:rPr lang="en-US" dirty="0"/>
              <a:t>Depth of burn</a:t>
            </a:r>
          </a:p>
          <a:p>
            <a:pPr marL="285750" indent="-285750" fontAlgn="t">
              <a:buFont typeface="Arial" panose="020B0604020202020204" pitchFamily="34" charset="0"/>
              <a:buChar char="•"/>
            </a:pPr>
            <a:r>
              <a:rPr lang="en-US" dirty="0"/>
              <a:t>Surface</a:t>
            </a:r>
            <a:endParaRPr lang="nl-NL" dirty="0"/>
          </a:p>
          <a:p>
            <a:pPr marL="285750" indent="-285750" fontAlgn="t">
              <a:buFont typeface="Arial" panose="020B0604020202020204" pitchFamily="34" charset="0"/>
              <a:buChar char="•"/>
            </a:pPr>
            <a:r>
              <a:rPr lang="en-US" dirty="0"/>
              <a:t>Volume</a:t>
            </a:r>
            <a:endParaRPr lang="nl-NL" dirty="0"/>
          </a:p>
          <a:p>
            <a:pPr marL="285750" indent="-285750">
              <a:buFont typeface="Arial" panose="020B0604020202020204" pitchFamily="34" charset="0"/>
              <a:buChar char="•"/>
            </a:pPr>
            <a:r>
              <a:rPr lang="en-US" dirty="0"/>
              <a:t>Total Body surface area of burn (TBSA) </a:t>
            </a:r>
            <a:endParaRPr lang="nl-NL" dirty="0"/>
          </a:p>
          <a:p>
            <a:pPr marL="285750" indent="-285750">
              <a:buFont typeface="Arial" panose="020B0604020202020204" pitchFamily="34" charset="0"/>
              <a:buChar char="•"/>
            </a:pPr>
            <a:r>
              <a:rPr lang="en-US" dirty="0"/>
              <a:t>Burn Location/s </a:t>
            </a:r>
          </a:p>
          <a:p>
            <a:pPr marL="285840" indent="-283680">
              <a:lnSpc>
                <a:spcPct val="100000"/>
              </a:lnSpc>
              <a:buClr>
                <a:srgbClr val="000000"/>
              </a:buClr>
              <a:buFont typeface="Arial"/>
              <a:buChar char="•"/>
            </a:pPr>
            <a:r>
              <a:rPr lang="en-US" spc="-1" dirty="0">
                <a:solidFill>
                  <a:srgbClr val="000000"/>
                </a:solidFill>
                <a:ea typeface="DejaVu Sans"/>
              </a:rPr>
              <a:t>Body fat % </a:t>
            </a:r>
            <a:endParaRPr lang="en-US" spc="-1" dirty="0">
              <a:latin typeface="Arial"/>
            </a:endParaRPr>
          </a:p>
          <a:p>
            <a:pPr marL="285840" indent="-283680">
              <a:lnSpc>
                <a:spcPct val="100000"/>
              </a:lnSpc>
              <a:buClr>
                <a:srgbClr val="000000"/>
              </a:buClr>
              <a:buFont typeface="Arial"/>
              <a:buChar char="•"/>
            </a:pPr>
            <a:r>
              <a:rPr lang="en-US" spc="-1" dirty="0">
                <a:solidFill>
                  <a:srgbClr val="000000"/>
                </a:solidFill>
                <a:ea typeface="DejaVu Sans"/>
              </a:rPr>
              <a:t>Tissue scattering, Location of hemoglobin molecules </a:t>
            </a:r>
          </a:p>
          <a:p>
            <a:pPr marL="2160">
              <a:lnSpc>
                <a:spcPct val="100000"/>
              </a:lnSpc>
              <a:buClr>
                <a:srgbClr val="000000"/>
              </a:buClr>
            </a:pPr>
            <a:r>
              <a:rPr lang="en-US" i="1" spc="-1" dirty="0">
                <a:solidFill>
                  <a:srgbClr val="000000"/>
                </a:solidFill>
                <a:ea typeface="DejaVu Sans"/>
              </a:rPr>
              <a:t>		(High hemoglobin content in the zone of hyperemia)</a:t>
            </a:r>
            <a:endParaRPr lang="en-US" spc="-1" dirty="0">
              <a:latin typeface="Arial"/>
            </a:endParaRPr>
          </a:p>
          <a:p>
            <a:pPr marL="285840" indent="-283680">
              <a:lnSpc>
                <a:spcPct val="100000"/>
              </a:lnSpc>
              <a:buClr>
                <a:srgbClr val="000000"/>
              </a:buClr>
              <a:buFont typeface="Arial"/>
              <a:buChar char="•"/>
            </a:pPr>
            <a:r>
              <a:rPr lang="en-US" i="1" spc="-1" dirty="0">
                <a:solidFill>
                  <a:srgbClr val="000000"/>
                </a:solidFill>
                <a:ea typeface="DejaVu Sans"/>
              </a:rPr>
              <a:t>Macromolecular collagen structure </a:t>
            </a:r>
          </a:p>
          <a:p>
            <a:pPr marL="459360" lvl="1">
              <a:buClr>
                <a:srgbClr val="000000"/>
              </a:buClr>
            </a:pPr>
            <a:r>
              <a:rPr lang="en-US" i="1" spc="-1" dirty="0">
                <a:solidFill>
                  <a:srgbClr val="000000"/>
                </a:solidFill>
                <a:ea typeface="DejaVu Sans"/>
              </a:rPr>
              <a:t>	(native or denatured)</a:t>
            </a:r>
          </a:p>
          <a:p>
            <a:pPr marL="287910" indent="-285750">
              <a:buClr>
                <a:srgbClr val="000000"/>
              </a:buClr>
              <a:buFont typeface="Arial" panose="020B0604020202020204" pitchFamily="34" charset="0"/>
              <a:buChar char="•"/>
            </a:pPr>
            <a:r>
              <a:rPr lang="en-US" dirty="0"/>
              <a:t>Pigmentation</a:t>
            </a:r>
          </a:p>
          <a:p>
            <a:pPr marL="285750" indent="-285750">
              <a:buFont typeface="Arial" panose="020B0604020202020204" pitchFamily="34" charset="0"/>
              <a:buChar char="•"/>
            </a:pPr>
            <a:endParaRPr lang="nl-NL" dirty="0"/>
          </a:p>
          <a:p>
            <a:endParaRPr lang="nl-NL" dirty="0"/>
          </a:p>
        </p:txBody>
      </p:sp>
      <p:sp>
        <p:nvSpPr>
          <p:cNvPr id="20" name="TextBox 19">
            <a:extLst>
              <a:ext uri="{FF2B5EF4-FFF2-40B4-BE49-F238E27FC236}">
                <a16:creationId xmlns:a16="http://schemas.microsoft.com/office/drawing/2014/main" id="{C44E8F80-2CC4-4B08-9852-15ADDB5CA1E6}"/>
              </a:ext>
            </a:extLst>
          </p:cNvPr>
          <p:cNvSpPr txBox="1"/>
          <p:nvPr/>
        </p:nvSpPr>
        <p:spPr>
          <a:xfrm>
            <a:off x="9034438" y="2094461"/>
            <a:ext cx="2422523" cy="2031325"/>
          </a:xfrm>
          <a:prstGeom prst="rect">
            <a:avLst/>
          </a:prstGeom>
          <a:noFill/>
        </p:spPr>
        <p:txBody>
          <a:bodyPr wrap="none" rtlCol="0">
            <a:spAutoFit/>
          </a:bodyPr>
          <a:lstStyle/>
          <a:p>
            <a:r>
              <a:rPr lang="en-US" b="1" dirty="0"/>
              <a:t>Relevant Socio-markers</a:t>
            </a:r>
            <a:endParaRPr lang="nl-NL" dirty="0"/>
          </a:p>
          <a:p>
            <a:pPr marL="285750" indent="-285750" fontAlgn="t">
              <a:buFont typeface="Arial" panose="020B0604020202020204" pitchFamily="34" charset="0"/>
              <a:buChar char="•"/>
            </a:pPr>
            <a:r>
              <a:rPr lang="en-US" dirty="0"/>
              <a:t>Age</a:t>
            </a:r>
            <a:endParaRPr lang="nl-NL" dirty="0"/>
          </a:p>
          <a:p>
            <a:pPr marL="285750" indent="-285750" fontAlgn="t">
              <a:buFont typeface="Arial" panose="020B0604020202020204" pitchFamily="34" charset="0"/>
              <a:buChar char="•"/>
            </a:pPr>
            <a:r>
              <a:rPr lang="en-US" dirty="0"/>
              <a:t>Weight</a:t>
            </a:r>
            <a:endParaRPr lang="nl-NL" dirty="0"/>
          </a:p>
          <a:p>
            <a:pPr marL="285750" indent="-285750" fontAlgn="t">
              <a:buFont typeface="Arial" panose="020B0604020202020204" pitchFamily="34" charset="0"/>
              <a:buChar char="•"/>
            </a:pPr>
            <a:r>
              <a:rPr lang="en-US" dirty="0"/>
              <a:t>Height</a:t>
            </a:r>
            <a:endParaRPr lang="nl-NL" dirty="0"/>
          </a:p>
          <a:p>
            <a:pPr marL="285750" indent="-285750" fontAlgn="t">
              <a:buFont typeface="Arial" panose="020B0604020202020204" pitchFamily="34" charset="0"/>
              <a:buChar char="•"/>
            </a:pPr>
            <a:r>
              <a:rPr lang="en-US" dirty="0"/>
              <a:t>Gender</a:t>
            </a:r>
            <a:endParaRPr lang="nl-NL" dirty="0"/>
          </a:p>
          <a:p>
            <a:pPr marL="285750" indent="-285750">
              <a:buFont typeface="Arial" panose="020B0604020202020204" pitchFamily="34" charset="0"/>
              <a:buChar char="•"/>
            </a:pPr>
            <a:r>
              <a:rPr lang="nl-NL" dirty="0"/>
              <a:t>Alcohol / Drug </a:t>
            </a:r>
            <a:r>
              <a:rPr lang="nl-NL" dirty="0" err="1"/>
              <a:t>use</a:t>
            </a:r>
            <a:endParaRPr lang="nl-NL" dirty="0"/>
          </a:p>
          <a:p>
            <a:endParaRPr lang="nl-NL" dirty="0"/>
          </a:p>
        </p:txBody>
      </p:sp>
      <p:cxnSp>
        <p:nvCxnSpPr>
          <p:cNvPr id="21" name="Straight Connector 20">
            <a:extLst>
              <a:ext uri="{FF2B5EF4-FFF2-40B4-BE49-F238E27FC236}">
                <a16:creationId xmlns:a16="http://schemas.microsoft.com/office/drawing/2014/main" id="{3E4B1607-CEA4-40EB-9C00-774EF146468A}"/>
              </a:ext>
            </a:extLst>
          </p:cNvPr>
          <p:cNvCxnSpPr>
            <a:cxnSpLocks/>
          </p:cNvCxnSpPr>
          <p:nvPr/>
        </p:nvCxnSpPr>
        <p:spPr>
          <a:xfrm>
            <a:off x="1214472" y="4483523"/>
            <a:ext cx="164302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88440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EF6AA94B-6049-48F2-B49D-06086E04BBBF}"/>
              </a:ext>
            </a:extLst>
          </p:cNvPr>
          <p:cNvSpPr/>
          <p:nvPr/>
        </p:nvSpPr>
        <p:spPr>
          <a:xfrm>
            <a:off x="822960" y="365760"/>
            <a:ext cx="10972440" cy="136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1" spc="-50" dirty="0">
                <a:solidFill>
                  <a:schemeClr val="tx1">
                    <a:lumMod val="75000"/>
                    <a:lumOff val="25000"/>
                  </a:schemeClr>
                </a:solidFill>
                <a:latin typeface="+mj-lt"/>
                <a:ea typeface="+mj-ea"/>
                <a:cs typeface="+mj-cs"/>
              </a:rPr>
              <a:t>  Planning</a:t>
            </a:r>
            <a:endParaRPr lang="en-US" sz="1800" b="0" strike="noStrike" spc="-1" dirty="0">
              <a:latin typeface="Arial"/>
            </a:endParaRPr>
          </a:p>
          <a:p>
            <a:pPr marL="285750" indent="-285750">
              <a:lnSpc>
                <a:spcPct val="100000"/>
              </a:lnSpc>
              <a:buFont typeface="Arial" panose="020B0604020202020204" pitchFamily="34" charset="0"/>
              <a:buChar char="•"/>
            </a:pPr>
            <a:endParaRPr lang="en-US" spc="-1" dirty="0">
              <a:latin typeface="Arial"/>
            </a:endParaRPr>
          </a:p>
          <a:p>
            <a:pPr marL="285750" indent="-285750">
              <a:lnSpc>
                <a:spcPct val="100000"/>
              </a:lnSpc>
              <a:buFont typeface="Arial" panose="020B0604020202020204" pitchFamily="34" charset="0"/>
              <a:buChar char="•"/>
            </a:pPr>
            <a:endParaRPr lang="en-US" sz="2400" b="0" strike="noStrike" spc="-1" dirty="0">
              <a:latin typeface="Arial"/>
            </a:endParaRPr>
          </a:p>
          <a:p>
            <a:pPr marL="285750" indent="-285750">
              <a:lnSpc>
                <a:spcPct val="100000"/>
              </a:lnSpc>
              <a:buFont typeface="Arial" panose="020B0604020202020204" pitchFamily="34" charset="0"/>
              <a:buChar char="•"/>
            </a:pPr>
            <a:endParaRPr lang="en-US" sz="2400" spc="-1" dirty="0">
              <a:latin typeface="Arial"/>
            </a:endParaRPr>
          </a:p>
        </p:txBody>
      </p:sp>
      <p:cxnSp>
        <p:nvCxnSpPr>
          <p:cNvPr id="3" name="Straight Connector 2">
            <a:extLst>
              <a:ext uri="{FF2B5EF4-FFF2-40B4-BE49-F238E27FC236}">
                <a16:creationId xmlns:a16="http://schemas.microsoft.com/office/drawing/2014/main" id="{7A22E5E3-BD8B-4728-936E-9A9E7D0EBF64}"/>
              </a:ext>
            </a:extLst>
          </p:cNvPr>
          <p:cNvCxnSpPr>
            <a:cxnSpLocks/>
          </p:cNvCxnSpPr>
          <p:nvPr/>
        </p:nvCxnSpPr>
        <p:spPr>
          <a:xfrm>
            <a:off x="1133511" y="1128630"/>
            <a:ext cx="6198942"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4" name="Table 3">
            <a:extLst>
              <a:ext uri="{FF2B5EF4-FFF2-40B4-BE49-F238E27FC236}">
                <a16:creationId xmlns:a16="http://schemas.microsoft.com/office/drawing/2014/main" id="{6362B8A0-1ACB-4695-A173-EF0813A6CF78}"/>
              </a:ext>
            </a:extLst>
          </p:cNvPr>
          <p:cNvGraphicFramePr>
            <a:graphicFrameLocks noGrp="1"/>
          </p:cNvGraphicFramePr>
          <p:nvPr>
            <p:extLst>
              <p:ext uri="{D42A27DB-BD31-4B8C-83A1-F6EECF244321}">
                <p14:modId xmlns:p14="http://schemas.microsoft.com/office/powerpoint/2010/main" val="2030245625"/>
              </p:ext>
            </p:extLst>
          </p:nvPr>
        </p:nvGraphicFramePr>
        <p:xfrm>
          <a:off x="1133511" y="1273098"/>
          <a:ext cx="9267790" cy="4960062"/>
        </p:xfrm>
        <a:graphic>
          <a:graphicData uri="http://schemas.openxmlformats.org/drawingml/2006/table">
            <a:tbl>
              <a:tblPr firstRow="1" bandRow="1">
                <a:tableStyleId>{5C22544A-7EE6-4342-B048-85BDC9FD1C3A}</a:tableStyleId>
              </a:tblPr>
              <a:tblGrid>
                <a:gridCol w="4633895">
                  <a:extLst>
                    <a:ext uri="{9D8B030D-6E8A-4147-A177-3AD203B41FA5}">
                      <a16:colId xmlns:a16="http://schemas.microsoft.com/office/drawing/2014/main" val="1246027549"/>
                    </a:ext>
                  </a:extLst>
                </a:gridCol>
                <a:gridCol w="4633895">
                  <a:extLst>
                    <a:ext uri="{9D8B030D-6E8A-4147-A177-3AD203B41FA5}">
                      <a16:colId xmlns:a16="http://schemas.microsoft.com/office/drawing/2014/main" val="2705061020"/>
                    </a:ext>
                  </a:extLst>
                </a:gridCol>
              </a:tblGrid>
              <a:tr h="440597">
                <a:tc>
                  <a:txBody>
                    <a:bodyPr/>
                    <a:lstStyle/>
                    <a:p>
                      <a:r>
                        <a:rPr lang="nl-NL" dirty="0"/>
                        <a:t>week</a:t>
                      </a:r>
                    </a:p>
                  </a:txBody>
                  <a:tcPr/>
                </a:tc>
                <a:tc>
                  <a:txBody>
                    <a:bodyPr/>
                    <a:lstStyle/>
                    <a:p>
                      <a:r>
                        <a:rPr lang="nl-NL" dirty="0"/>
                        <a:t>work</a:t>
                      </a:r>
                    </a:p>
                  </a:txBody>
                  <a:tcPr/>
                </a:tc>
                <a:extLst>
                  <a:ext uri="{0D108BD9-81ED-4DB2-BD59-A6C34878D82A}">
                    <a16:rowId xmlns:a16="http://schemas.microsoft.com/office/drawing/2014/main" val="452515231"/>
                  </a:ext>
                </a:extLst>
              </a:tr>
              <a:tr h="1129124">
                <a:tc>
                  <a:txBody>
                    <a:bodyPr/>
                    <a:lstStyle/>
                    <a:p>
                      <a:r>
                        <a:rPr lang="nl-NL" sz="1800" b="0" i="0" kern="1200" dirty="0">
                          <a:solidFill>
                            <a:schemeClr val="dk1"/>
                          </a:solidFill>
                          <a:effectLst/>
                          <a:latin typeface="+mn-lt"/>
                          <a:ea typeface="+mn-ea"/>
                          <a:cs typeface="+mn-cs"/>
                        </a:rPr>
                        <a:t>June 10 - June 23</a:t>
                      </a:r>
                      <a:endParaRPr lang="nl-NL" dirty="0"/>
                    </a:p>
                  </a:txBody>
                  <a:tcPr/>
                </a:tc>
                <a:tc>
                  <a:txBody>
                    <a:bodyPr/>
                    <a:lstStyle/>
                    <a:p>
                      <a:r>
                        <a:rPr lang="en-US" sz="1400" kern="1200" dirty="0">
                          <a:solidFill>
                            <a:schemeClr val="dk1"/>
                          </a:solidFill>
                          <a:latin typeface="+mn-lt"/>
                          <a:ea typeface="+mn-ea"/>
                          <a:cs typeface="+mn-cs"/>
                        </a:rPr>
                        <a:t>Finish the conceptualization of the immune-inflammation-contraction 2D ABM (Links between the phases and sketch of interacting cytokines/cells/fibers)</a:t>
                      </a:r>
                    </a:p>
                    <a:p>
                      <a:r>
                        <a:rPr lang="en-US" sz="1400" kern="1200" dirty="0">
                          <a:solidFill>
                            <a:schemeClr val="dk1"/>
                          </a:solidFill>
                          <a:latin typeface="+mn-lt"/>
                          <a:ea typeface="+mn-ea"/>
                          <a:cs typeface="+mn-cs"/>
                        </a:rPr>
                        <a:t>Find out what data is necessary to validate/build the model (before next meeting with Paul and Ruud)</a:t>
                      </a:r>
                      <a:endParaRPr lang="nl-NL" sz="1400" kern="1200" dirty="0">
                        <a:solidFill>
                          <a:schemeClr val="dk1"/>
                        </a:solidFill>
                        <a:latin typeface="+mn-lt"/>
                        <a:ea typeface="+mn-ea"/>
                        <a:cs typeface="+mn-cs"/>
                      </a:endParaRPr>
                    </a:p>
                  </a:txBody>
                  <a:tcPr/>
                </a:tc>
                <a:extLst>
                  <a:ext uri="{0D108BD9-81ED-4DB2-BD59-A6C34878D82A}">
                    <a16:rowId xmlns:a16="http://schemas.microsoft.com/office/drawing/2014/main" val="1005295852"/>
                  </a:ext>
                </a:extLst>
              </a:tr>
              <a:tr h="953621">
                <a:tc>
                  <a:txBody>
                    <a:bodyPr/>
                    <a:lstStyle/>
                    <a:p>
                      <a:r>
                        <a:rPr lang="nl-NL" sz="1800" b="0" i="0" kern="1200" dirty="0">
                          <a:solidFill>
                            <a:schemeClr val="dk1"/>
                          </a:solidFill>
                          <a:effectLst/>
                          <a:latin typeface="+mn-lt"/>
                          <a:ea typeface="+mn-ea"/>
                          <a:cs typeface="+mn-cs"/>
                        </a:rPr>
                        <a:t>June 24 – July 7</a:t>
                      </a:r>
                      <a:endParaRPr lang="nl-NL" dirty="0"/>
                    </a:p>
                  </a:txBody>
                  <a:tcPr/>
                </a:tc>
                <a:tc>
                  <a:txBody>
                    <a:bodyPr/>
                    <a:lstStyle/>
                    <a:p>
                      <a:r>
                        <a:rPr lang="nl-NL" sz="1400" dirty="0"/>
                        <a:t>Start modeling/ experimenting with previously built models (in order to link the models). </a:t>
                      </a:r>
                    </a:p>
                    <a:p>
                      <a:r>
                        <a:rPr lang="nl-NL" sz="1400" dirty="0"/>
                        <a:t>Validating results of previously built models.</a:t>
                      </a:r>
                    </a:p>
                    <a:p>
                      <a:r>
                        <a:rPr lang="nl-NL" sz="1400" dirty="0"/>
                        <a:t>Hopefully retrieving some data. </a:t>
                      </a:r>
                    </a:p>
                    <a:p>
                      <a:endParaRPr lang="nl-NL" sz="1400" dirty="0"/>
                    </a:p>
                  </a:txBody>
                  <a:tcPr/>
                </a:tc>
                <a:extLst>
                  <a:ext uri="{0D108BD9-81ED-4DB2-BD59-A6C34878D82A}">
                    <a16:rowId xmlns:a16="http://schemas.microsoft.com/office/drawing/2014/main" val="3939768541"/>
                  </a:ext>
                </a:extLst>
              </a:tr>
              <a:tr h="440597">
                <a:tc>
                  <a:txBody>
                    <a:bodyPr/>
                    <a:lstStyle/>
                    <a:p>
                      <a:r>
                        <a:rPr lang="nl-NL" dirty="0"/>
                        <a:t>July 8 – July 21</a:t>
                      </a:r>
                    </a:p>
                  </a:txBody>
                  <a:tcPr/>
                </a:tc>
                <a:tc>
                  <a:txBody>
                    <a:bodyPr/>
                    <a:lstStyle/>
                    <a:p>
                      <a:r>
                        <a:rPr lang="nl-NL" sz="1400" dirty="0"/>
                        <a:t>Modellling</a:t>
                      </a:r>
                    </a:p>
                  </a:txBody>
                  <a:tcPr/>
                </a:tc>
                <a:extLst>
                  <a:ext uri="{0D108BD9-81ED-4DB2-BD59-A6C34878D82A}">
                    <a16:rowId xmlns:a16="http://schemas.microsoft.com/office/drawing/2014/main" val="4078745297"/>
                  </a:ext>
                </a:extLst>
              </a:tr>
              <a:tr h="440597">
                <a:tc>
                  <a:txBody>
                    <a:bodyPr/>
                    <a:lstStyle/>
                    <a:p>
                      <a:r>
                        <a:rPr lang="nl-NL" dirty="0"/>
                        <a:t>22 July – 4 August </a:t>
                      </a:r>
                    </a:p>
                  </a:txBody>
                  <a:tcPr/>
                </a:tc>
                <a:tc>
                  <a:txBody>
                    <a:bodyPr/>
                    <a:lstStyle/>
                    <a:p>
                      <a:r>
                        <a:rPr lang="nl-NL" sz="1400" dirty="0"/>
                        <a:t>Mark &amp; Ben Vacation </a:t>
                      </a:r>
                      <a:r>
                        <a:rPr lang="nl-NL" sz="1400" dirty="0">
                          <a:sym typeface="Wingdings" panose="05000000000000000000" pitchFamily="2" charset="2"/>
                        </a:rPr>
                        <a:t></a:t>
                      </a:r>
                      <a:endParaRPr lang="nl-NL" sz="1400" dirty="0"/>
                    </a:p>
                  </a:txBody>
                  <a:tcPr/>
                </a:tc>
                <a:extLst>
                  <a:ext uri="{0D108BD9-81ED-4DB2-BD59-A6C34878D82A}">
                    <a16:rowId xmlns:a16="http://schemas.microsoft.com/office/drawing/2014/main" val="2631377560"/>
                  </a:ext>
                </a:extLst>
              </a:tr>
              <a:tr h="440597">
                <a:tc>
                  <a:txBody>
                    <a:bodyPr/>
                    <a:lstStyle/>
                    <a:p>
                      <a:endParaRPr lang="nl-NL" dirty="0"/>
                    </a:p>
                  </a:txBody>
                  <a:tcPr/>
                </a:tc>
                <a:tc>
                  <a:txBody>
                    <a:bodyPr/>
                    <a:lstStyle/>
                    <a:p>
                      <a:endParaRPr lang="nl-NL" sz="1400"/>
                    </a:p>
                  </a:txBody>
                  <a:tcPr/>
                </a:tc>
                <a:extLst>
                  <a:ext uri="{0D108BD9-81ED-4DB2-BD59-A6C34878D82A}">
                    <a16:rowId xmlns:a16="http://schemas.microsoft.com/office/drawing/2014/main" val="1964060147"/>
                  </a:ext>
                </a:extLst>
              </a:tr>
              <a:tr h="440597">
                <a:tc>
                  <a:txBody>
                    <a:bodyPr/>
                    <a:lstStyle/>
                    <a:p>
                      <a:endParaRPr lang="nl-NL" dirty="0"/>
                    </a:p>
                  </a:txBody>
                  <a:tcPr/>
                </a:tc>
                <a:tc>
                  <a:txBody>
                    <a:bodyPr/>
                    <a:lstStyle/>
                    <a:p>
                      <a:endParaRPr lang="nl-NL" sz="1400"/>
                    </a:p>
                  </a:txBody>
                  <a:tcPr/>
                </a:tc>
                <a:extLst>
                  <a:ext uri="{0D108BD9-81ED-4DB2-BD59-A6C34878D82A}">
                    <a16:rowId xmlns:a16="http://schemas.microsoft.com/office/drawing/2014/main" val="1729436035"/>
                  </a:ext>
                </a:extLst>
              </a:tr>
              <a:tr h="440597">
                <a:tc>
                  <a:txBody>
                    <a:bodyPr/>
                    <a:lstStyle/>
                    <a:p>
                      <a:endParaRPr lang="nl-NL"/>
                    </a:p>
                  </a:txBody>
                  <a:tcPr/>
                </a:tc>
                <a:tc>
                  <a:txBody>
                    <a:bodyPr/>
                    <a:lstStyle/>
                    <a:p>
                      <a:endParaRPr lang="nl-NL" sz="1400" dirty="0"/>
                    </a:p>
                  </a:txBody>
                  <a:tcPr/>
                </a:tc>
                <a:extLst>
                  <a:ext uri="{0D108BD9-81ED-4DB2-BD59-A6C34878D82A}">
                    <a16:rowId xmlns:a16="http://schemas.microsoft.com/office/drawing/2014/main" val="1305795102"/>
                  </a:ext>
                </a:extLst>
              </a:tr>
            </a:tbl>
          </a:graphicData>
        </a:graphic>
      </p:graphicFrame>
    </p:spTree>
    <p:extLst>
      <p:ext uri="{BB962C8B-B14F-4D97-AF65-F5344CB8AC3E}">
        <p14:creationId xmlns:p14="http://schemas.microsoft.com/office/powerpoint/2010/main" val="3484364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707205" y="451394"/>
            <a:ext cx="7040520" cy="618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dirty="0">
                <a:solidFill>
                  <a:srgbClr val="000000"/>
                </a:solidFill>
                <a:latin typeface="Arial"/>
                <a:ea typeface="DejaVu Sans"/>
              </a:rPr>
              <a:t>Anti-TGF-</a:t>
            </a:r>
            <a:r>
              <a:rPr lang="en-US" sz="3600" b="0" strike="noStrike" spc="-1" dirty="0">
                <a:solidFill>
                  <a:srgbClr val="000000"/>
                </a:solidFill>
                <a:latin typeface="Liberation Serif;Times New Roman"/>
                <a:ea typeface="Calibri"/>
              </a:rPr>
              <a:t>β</a:t>
            </a:r>
            <a:r>
              <a:rPr lang="en-US" sz="3600" b="0" strike="noStrike" spc="-1" dirty="0">
                <a:solidFill>
                  <a:srgbClr val="000000"/>
                </a:solidFill>
                <a:latin typeface="Arial"/>
                <a:ea typeface="DejaVu Sans"/>
              </a:rPr>
              <a:t> Hypothesis</a:t>
            </a:r>
            <a:endParaRPr lang="en-US" sz="3600" b="0" strike="noStrike" spc="-1" dirty="0">
              <a:latin typeface="Arial"/>
            </a:endParaRPr>
          </a:p>
          <a:p>
            <a:pPr>
              <a:lnSpc>
                <a:spcPct val="100000"/>
              </a:lnSpc>
            </a:pPr>
            <a:endParaRPr lang="en-US" sz="3600" b="0" strike="noStrike" spc="-1" dirty="0">
              <a:latin typeface="Arial"/>
            </a:endParaRPr>
          </a:p>
          <a:p>
            <a:pPr>
              <a:lnSpc>
                <a:spcPct val="100000"/>
              </a:lnSpc>
            </a:pPr>
            <a:r>
              <a:rPr lang="en-US" sz="1800" b="0" strike="noStrike" spc="-1" dirty="0">
                <a:solidFill>
                  <a:srgbClr val="000000"/>
                </a:solidFill>
                <a:latin typeface="Arial"/>
                <a:ea typeface="Calibri"/>
              </a:rPr>
              <a:t>We (and others) </a:t>
            </a:r>
            <a:r>
              <a:rPr lang="en-US" sz="1800" b="0" strike="noStrike" spc="-1" dirty="0" err="1">
                <a:solidFill>
                  <a:srgbClr val="000000"/>
                </a:solidFill>
                <a:latin typeface="Arial"/>
                <a:ea typeface="Calibri"/>
              </a:rPr>
              <a:t>hypothesise</a:t>
            </a:r>
            <a:r>
              <a:rPr lang="en-US" sz="1800" b="0" strike="noStrike" spc="-1" dirty="0">
                <a:solidFill>
                  <a:srgbClr val="000000"/>
                </a:solidFill>
                <a:latin typeface="Arial"/>
                <a:ea typeface="Calibri"/>
              </a:rPr>
              <a:t> that anti-TGF-</a:t>
            </a:r>
            <a:r>
              <a:rPr lang="en-US" sz="1800" b="0" strike="noStrike" spc="-1" dirty="0">
                <a:solidFill>
                  <a:srgbClr val="000000"/>
                </a:solidFill>
                <a:latin typeface="Liberation Serif;Times New Roman"/>
                <a:ea typeface="Calibri"/>
              </a:rPr>
              <a:t>β therapies later in the healing process may lead to less scarring but slower healing. </a:t>
            </a:r>
            <a:endParaRPr lang="en-US" sz="1800" b="0" strike="noStrike" spc="-1" dirty="0">
              <a:latin typeface="Arial"/>
            </a:endParaRPr>
          </a:p>
          <a:p>
            <a:pPr>
              <a:lnSpc>
                <a:spcPct val="100000"/>
              </a:lnSpc>
            </a:pPr>
            <a:endParaRPr lang="en-US" sz="18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Red deer antler (traditional Chinese medicine) ointment found to modulate TGF-β levels and improve cutaneous wound healing outcomes in full-thickness rat models (</a:t>
            </a:r>
            <a:r>
              <a:rPr lang="en-US" sz="1600" b="0" strike="noStrike" spc="-1" dirty="0" err="1">
                <a:solidFill>
                  <a:srgbClr val="000000"/>
                </a:solidFill>
                <a:latin typeface="Liberation Serif;Times New Roman"/>
                <a:ea typeface="Calibri"/>
              </a:rPr>
              <a:t>Gu</a:t>
            </a:r>
            <a:r>
              <a:rPr lang="en-US" sz="1600" b="0" strike="noStrike" spc="-1" dirty="0">
                <a:solidFill>
                  <a:srgbClr val="000000"/>
                </a:solidFill>
                <a:latin typeface="Liberation Serif;Times New Roman"/>
                <a:ea typeface="Calibri"/>
              </a:rPr>
              <a:t> et al., 2008)</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Scarring in adults associated with excessive action of TGF-β</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err="1">
                <a:solidFill>
                  <a:srgbClr val="000000"/>
                </a:solidFill>
                <a:latin typeface="Liberation Serif;Times New Roman"/>
                <a:ea typeface="DejaVu Sans"/>
              </a:rPr>
              <a:t>Scarless</a:t>
            </a:r>
            <a:r>
              <a:rPr lang="en-US" sz="1600" b="0" strike="noStrike" spc="-1" dirty="0">
                <a:solidFill>
                  <a:srgbClr val="000000"/>
                </a:solidFill>
                <a:latin typeface="Liberation Serif;Times New Roman"/>
                <a:ea typeface="DejaVu Sans"/>
              </a:rPr>
              <a:t> fetal wounds are relatively deficient in the inflammatory cytokine TGFB (also sparse inflammatory response (reduced macrophage and monocyte infiltrates, absence of endogenous immunoglobulins at the wound site, reduced angiogenesis, and altered levels of peptide growth factors) </a:t>
            </a:r>
            <a:r>
              <a:rPr lang="en-US" sz="1600" spc="-1" dirty="0">
                <a:solidFill>
                  <a:srgbClr val="000000"/>
                </a:solidFill>
                <a:latin typeface="Liberation Serif;Times New Roman"/>
                <a:ea typeface="Calibri"/>
              </a:rPr>
              <a:t>(</a:t>
            </a:r>
            <a:r>
              <a:rPr lang="en-US" sz="1600" spc="-1" dirty="0" err="1">
                <a:solidFill>
                  <a:srgbClr val="000000"/>
                </a:solidFill>
                <a:latin typeface="Liberation Serif;Times New Roman"/>
                <a:ea typeface="Calibri"/>
              </a:rPr>
              <a:t>Adzick</a:t>
            </a:r>
            <a:r>
              <a:rPr lang="en-US" sz="1600" spc="-1" dirty="0">
                <a:solidFill>
                  <a:srgbClr val="000000"/>
                </a:solidFill>
                <a:latin typeface="Liberation Serif;Times New Roman"/>
                <a:ea typeface="Calibri"/>
              </a:rPr>
              <a:t> and Lorenz, 1994)</a:t>
            </a:r>
            <a:r>
              <a:rPr lang="en-US" sz="1600" b="0" strike="noStrike" spc="-1" dirty="0">
                <a:solidFill>
                  <a:srgbClr val="000000"/>
                </a:solidFill>
                <a:latin typeface="Liberation Serif;Times New Roman"/>
                <a:ea typeface="DejaVu Sans"/>
              </a:rPr>
              <a:t> </a:t>
            </a:r>
            <a:endParaRPr lang="en-US" sz="1600" b="0" strike="noStrike" spc="-1" dirty="0">
              <a:latin typeface="Arial"/>
            </a:endParaRPr>
          </a:p>
          <a:p>
            <a:pPr>
              <a:lnSpc>
                <a:spcPct val="100000"/>
              </a:lnSpc>
            </a:pPr>
            <a:endParaRPr lang="en-US" sz="1600" b="0" strike="noStrike" spc="-1" dirty="0">
              <a:latin typeface="Arial"/>
            </a:endParaRPr>
          </a:p>
          <a:p>
            <a:pPr marL="216000" indent="-215640">
              <a:lnSpc>
                <a:spcPct val="100000"/>
              </a:lnSpc>
              <a:buClr>
                <a:srgbClr val="000000"/>
              </a:buClr>
              <a:buSzPct val="45000"/>
              <a:buFont typeface="Symbol"/>
              <a:buChar char=""/>
            </a:pPr>
            <a:r>
              <a:rPr lang="en-US" sz="1600" b="0" strike="noStrike" spc="-1" dirty="0">
                <a:solidFill>
                  <a:srgbClr val="000000"/>
                </a:solidFill>
                <a:latin typeface="Liberation Serif;Times New Roman"/>
                <a:ea typeface="Calibri"/>
              </a:rPr>
              <a:t>It appears that adult wounds may be </a:t>
            </a:r>
            <a:r>
              <a:rPr lang="en-US" sz="1600" b="0" strike="noStrike" spc="-1" dirty="0" err="1">
                <a:solidFill>
                  <a:srgbClr val="000000"/>
                </a:solidFill>
                <a:latin typeface="Liberation Serif;Times New Roman"/>
                <a:ea typeface="Calibri"/>
              </a:rPr>
              <a:t>optimised</a:t>
            </a:r>
            <a:r>
              <a:rPr lang="en-US" sz="1600" b="0" strike="noStrike" spc="-1" dirty="0">
                <a:solidFill>
                  <a:srgbClr val="000000"/>
                </a:solidFill>
                <a:latin typeface="Liberation Serif;Times New Roman"/>
                <a:ea typeface="Calibri"/>
              </a:rPr>
              <a:t> for speed of healing under adverse conditions, resulting in excessive inflammatory infiltrate and cytokine profile  (</a:t>
            </a:r>
            <a:r>
              <a:rPr lang="en-US" sz="1600" b="0" strike="noStrike" spc="-1" dirty="0" err="1">
                <a:solidFill>
                  <a:srgbClr val="000000"/>
                </a:solidFill>
                <a:latin typeface="Liberation Serif;Times New Roman"/>
                <a:ea typeface="Calibri"/>
              </a:rPr>
              <a:t>Adzick</a:t>
            </a:r>
            <a:r>
              <a:rPr lang="en-US" sz="1600" b="0" strike="noStrike" spc="-1" dirty="0">
                <a:solidFill>
                  <a:srgbClr val="000000"/>
                </a:solidFill>
                <a:latin typeface="Liberation Serif;Times New Roman"/>
                <a:ea typeface="Calibri"/>
              </a:rPr>
              <a:t> and Lorenz, 1994) </a:t>
            </a:r>
            <a:endParaRPr lang="en-US" sz="16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pic>
        <p:nvPicPr>
          <p:cNvPr id="201" name="Picture 200"/>
          <p:cNvPicPr/>
          <p:nvPr/>
        </p:nvPicPr>
        <p:blipFill>
          <a:blip r:embed="rId2"/>
          <a:stretch/>
        </p:blipFill>
        <p:spPr>
          <a:xfrm>
            <a:off x="7863840" y="2011680"/>
            <a:ext cx="4263120" cy="3931560"/>
          </a:xfrm>
          <a:prstGeom prst="rect">
            <a:avLst/>
          </a:prstGeom>
          <a:ln>
            <a:noFill/>
          </a:ln>
        </p:spPr>
      </p:pic>
      <p:sp>
        <p:nvSpPr>
          <p:cNvPr id="202" name="CustomShape 2"/>
          <p:cNvSpPr/>
          <p:nvPr/>
        </p:nvSpPr>
        <p:spPr>
          <a:xfrm>
            <a:off x="7589520" y="493485"/>
            <a:ext cx="4388760" cy="85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latin typeface="Arial"/>
                <a:ea typeface="AR PL SungtiL GB"/>
              </a:rPr>
              <a:t>Modulation of AP (through interaction with macrophages) may in fact work in this capacity</a:t>
            </a:r>
            <a:r>
              <a:rPr lang="en-US" sz="1800" b="0" strike="noStrike" spc="-1" dirty="0">
                <a:solidFill>
                  <a:srgbClr val="000000"/>
                </a:solidFill>
                <a:latin typeface="Liberation Serif;Times New Roman"/>
                <a:ea typeface="Calibri"/>
              </a:rPr>
              <a:t>. (“only” speculation until we validate model).</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3211-BDC2-454C-848E-6095CFB392E6}"/>
              </a:ext>
            </a:extLst>
          </p:cNvPr>
          <p:cNvSpPr>
            <a:spLocks noGrp="1"/>
          </p:cNvSpPr>
          <p:nvPr>
            <p:ph type="title" idx="4294967295"/>
          </p:nvPr>
        </p:nvSpPr>
        <p:spPr>
          <a:xfrm>
            <a:off x="482600" y="0"/>
            <a:ext cx="10058400" cy="1450975"/>
          </a:xfrm>
        </p:spPr>
        <p:txBody>
          <a:bodyPr>
            <a:normAutofit/>
          </a:bodyPr>
          <a:lstStyle/>
          <a:p>
            <a:r>
              <a:rPr lang="nl-NL" b="1" dirty="0"/>
              <a:t>Stages of healing</a:t>
            </a:r>
          </a:p>
        </p:txBody>
      </p:sp>
      <p:sp>
        <p:nvSpPr>
          <p:cNvPr id="4" name="AutoShape 2" descr="Afbeeldingsresultaat voor verrekijker tekening">
            <a:extLst>
              <a:ext uri="{FF2B5EF4-FFF2-40B4-BE49-F238E27FC236}">
                <a16:creationId xmlns:a16="http://schemas.microsoft.com/office/drawing/2014/main" id="{00CA94A8-266E-45ED-98FC-F00FFB3047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dirty="0"/>
          </a:p>
        </p:txBody>
      </p:sp>
      <p:sp>
        <p:nvSpPr>
          <p:cNvPr id="10" name="TextBox 9">
            <a:extLst>
              <a:ext uri="{FF2B5EF4-FFF2-40B4-BE49-F238E27FC236}">
                <a16:creationId xmlns:a16="http://schemas.microsoft.com/office/drawing/2014/main" id="{1DC5C702-71E0-4775-B197-ED25C775444E}"/>
              </a:ext>
            </a:extLst>
          </p:cNvPr>
          <p:cNvSpPr txBox="1"/>
          <p:nvPr/>
        </p:nvSpPr>
        <p:spPr>
          <a:xfrm>
            <a:off x="212725" y="1536173"/>
            <a:ext cx="5730876" cy="341632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2400" spc="-1" dirty="0">
                <a:solidFill>
                  <a:srgbClr val="000000"/>
                </a:solidFill>
                <a:ea typeface="DejaVu Sans"/>
              </a:rPr>
              <a:t>Commonly divided into four overlapping stages.</a:t>
            </a:r>
            <a:endParaRPr lang="en-US" sz="2400" spc="-1" dirty="0">
              <a:latin typeface="Arial"/>
            </a:endParaRP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r>
              <a:rPr lang="en-US" sz="2400" dirty="0"/>
              <a:t>When a patient comes in, they are likely to have gone through the first stage (Hemostasis) of response.</a:t>
            </a:r>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endParaRPr lang="nl-NL" sz="2400" dirty="0"/>
          </a:p>
          <a:p>
            <a:pPr marL="285750" indent="-285750">
              <a:buClr>
                <a:schemeClr val="accent2"/>
              </a:buClr>
              <a:buFont typeface="Arial" panose="020B0604020202020204" pitchFamily="34" charset="0"/>
              <a:buChar char="•"/>
            </a:pPr>
            <a:endParaRPr lang="nl-NL" sz="2400" dirty="0"/>
          </a:p>
        </p:txBody>
      </p:sp>
      <p:pic>
        <p:nvPicPr>
          <p:cNvPr id="13" name="Picture 12">
            <a:extLst>
              <a:ext uri="{FF2B5EF4-FFF2-40B4-BE49-F238E27FC236}">
                <a16:creationId xmlns:a16="http://schemas.microsoft.com/office/drawing/2014/main" id="{51EB804D-282F-4BA9-98E9-745DC424462C}"/>
              </a:ext>
            </a:extLst>
          </p:cNvPr>
          <p:cNvPicPr>
            <a:picLocks noChangeAspect="1"/>
          </p:cNvPicPr>
          <p:nvPr/>
        </p:nvPicPr>
        <p:blipFill rotWithShape="1">
          <a:blip r:embed="rId3"/>
          <a:srcRect l="8487"/>
          <a:stretch/>
        </p:blipFill>
        <p:spPr>
          <a:xfrm>
            <a:off x="5943600" y="0"/>
            <a:ext cx="6162675" cy="5037621"/>
          </a:xfrm>
          <a:prstGeom prst="rect">
            <a:avLst/>
          </a:prstGeom>
        </p:spPr>
      </p:pic>
      <p:cxnSp>
        <p:nvCxnSpPr>
          <p:cNvPr id="14" name="Straight Connector 13">
            <a:extLst>
              <a:ext uri="{FF2B5EF4-FFF2-40B4-BE49-F238E27FC236}">
                <a16:creationId xmlns:a16="http://schemas.microsoft.com/office/drawing/2014/main" id="{A3AC993C-C20E-4AFC-8300-5A46FE5C19F8}"/>
              </a:ext>
            </a:extLst>
          </p:cNvPr>
          <p:cNvCxnSpPr>
            <a:cxnSpLocks/>
          </p:cNvCxnSpPr>
          <p:nvPr/>
        </p:nvCxnSpPr>
        <p:spPr>
          <a:xfrm>
            <a:off x="482600" y="1479550"/>
            <a:ext cx="4064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1306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0309-D92E-48A9-B920-F613F921CF49}"/>
              </a:ext>
            </a:extLst>
          </p:cNvPr>
          <p:cNvSpPr>
            <a:spLocks noGrp="1"/>
          </p:cNvSpPr>
          <p:nvPr>
            <p:ph type="title" idx="4294967295"/>
          </p:nvPr>
        </p:nvSpPr>
        <p:spPr>
          <a:xfrm>
            <a:off x="922457" y="-182787"/>
            <a:ext cx="10058400" cy="1449387"/>
          </a:xfrm>
        </p:spPr>
        <p:txBody>
          <a:bodyPr/>
          <a:lstStyle/>
          <a:p>
            <a:r>
              <a:rPr lang="en-US" b="1" dirty="0"/>
              <a:t>Variable burn wounds</a:t>
            </a:r>
            <a:endParaRPr lang="nl-NL" b="1" dirty="0"/>
          </a:p>
        </p:txBody>
      </p:sp>
      <p:cxnSp>
        <p:nvCxnSpPr>
          <p:cNvPr id="5" name="Straight Connector 4">
            <a:extLst>
              <a:ext uri="{FF2B5EF4-FFF2-40B4-BE49-F238E27FC236}">
                <a16:creationId xmlns:a16="http://schemas.microsoft.com/office/drawing/2014/main" id="{54332340-239A-4F2B-8CE0-F4A5E74CBD9D}"/>
              </a:ext>
            </a:extLst>
          </p:cNvPr>
          <p:cNvCxnSpPr>
            <a:cxnSpLocks/>
          </p:cNvCxnSpPr>
          <p:nvPr/>
        </p:nvCxnSpPr>
        <p:spPr>
          <a:xfrm>
            <a:off x="922457" y="1266600"/>
            <a:ext cx="5173543" cy="0"/>
          </a:xfrm>
          <a:prstGeom prst="line">
            <a:avLst/>
          </a:prstGeom>
        </p:spPr>
        <p:style>
          <a:lnRef idx="3">
            <a:schemeClr val="accent2"/>
          </a:lnRef>
          <a:fillRef idx="0">
            <a:schemeClr val="accent2"/>
          </a:fillRef>
          <a:effectRef idx="2">
            <a:schemeClr val="accent2"/>
          </a:effectRef>
          <a:fontRef idx="minor">
            <a:schemeClr val="tx1"/>
          </a:fontRef>
        </p:style>
      </p:cxnSp>
      <p:pic>
        <p:nvPicPr>
          <p:cNvPr id="6" name="Picture 5">
            <a:extLst>
              <a:ext uri="{FF2B5EF4-FFF2-40B4-BE49-F238E27FC236}">
                <a16:creationId xmlns:a16="http://schemas.microsoft.com/office/drawing/2014/main" id="{36F5578B-7F92-480E-9E66-D998FD6BDB75}"/>
              </a:ext>
            </a:extLst>
          </p:cNvPr>
          <p:cNvPicPr/>
          <p:nvPr/>
        </p:nvPicPr>
        <p:blipFill>
          <a:blip r:embed="rId3"/>
          <a:stretch/>
        </p:blipFill>
        <p:spPr>
          <a:xfrm>
            <a:off x="155321" y="1469037"/>
            <a:ext cx="10772508" cy="4497048"/>
          </a:xfrm>
          <a:prstGeom prst="rect">
            <a:avLst/>
          </a:prstGeom>
          <a:ln>
            <a:noFill/>
          </a:ln>
        </p:spPr>
      </p:pic>
      <p:sp>
        <p:nvSpPr>
          <p:cNvPr id="8" name="Rectangle 7">
            <a:extLst>
              <a:ext uri="{FF2B5EF4-FFF2-40B4-BE49-F238E27FC236}">
                <a16:creationId xmlns:a16="http://schemas.microsoft.com/office/drawing/2014/main" id="{681D7580-788E-45A2-80AD-BB4EC6330DE5}"/>
              </a:ext>
            </a:extLst>
          </p:cNvPr>
          <p:cNvSpPr/>
          <p:nvPr/>
        </p:nvSpPr>
        <p:spPr>
          <a:xfrm>
            <a:off x="125340" y="4357849"/>
            <a:ext cx="10772508" cy="64445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NL"/>
          </a:p>
        </p:txBody>
      </p:sp>
      <p:sp>
        <p:nvSpPr>
          <p:cNvPr id="3" name="Rectangle 2"/>
          <p:cNvSpPr/>
          <p:nvPr/>
        </p:nvSpPr>
        <p:spPr>
          <a:xfrm>
            <a:off x="155321" y="5034663"/>
            <a:ext cx="10772508" cy="691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897847" y="4402135"/>
            <a:ext cx="1294151" cy="1200329"/>
          </a:xfrm>
          <a:prstGeom prst="rect">
            <a:avLst/>
          </a:prstGeom>
          <a:noFill/>
        </p:spPr>
        <p:txBody>
          <a:bodyPr wrap="square" rtlCol="0">
            <a:spAutoFit/>
          </a:bodyPr>
          <a:lstStyle/>
          <a:p>
            <a:r>
              <a:rPr lang="nl-NL" dirty="0">
                <a:solidFill>
                  <a:srgbClr val="FF0000"/>
                </a:solidFill>
              </a:rPr>
              <a:t>Non-</a:t>
            </a:r>
            <a:r>
              <a:rPr lang="nl-NL" dirty="0" err="1">
                <a:solidFill>
                  <a:srgbClr val="FF0000"/>
                </a:solidFill>
              </a:rPr>
              <a:t>grafted</a:t>
            </a:r>
            <a:r>
              <a:rPr lang="nl-NL" dirty="0"/>
              <a:t> </a:t>
            </a:r>
          </a:p>
          <a:p>
            <a:endParaRPr lang="nl-NL" dirty="0">
              <a:solidFill>
                <a:srgbClr val="0070C0"/>
              </a:solidFill>
            </a:endParaRPr>
          </a:p>
          <a:p>
            <a:r>
              <a:rPr lang="nl-NL" dirty="0" err="1">
                <a:solidFill>
                  <a:srgbClr val="0070C0"/>
                </a:solidFill>
              </a:rPr>
              <a:t>Grafted</a:t>
            </a:r>
            <a:endParaRPr lang="en-US" dirty="0">
              <a:solidFill>
                <a:srgbClr val="0070C0"/>
              </a:solidFill>
            </a:endParaRPr>
          </a:p>
        </p:txBody>
      </p:sp>
    </p:spTree>
    <p:extLst>
      <p:ext uri="{BB962C8B-B14F-4D97-AF65-F5344CB8AC3E}">
        <p14:creationId xmlns:p14="http://schemas.microsoft.com/office/powerpoint/2010/main" val="311395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stomShape 5">
            <a:extLst>
              <a:ext uri="{FF2B5EF4-FFF2-40B4-BE49-F238E27FC236}">
                <a16:creationId xmlns:a16="http://schemas.microsoft.com/office/drawing/2014/main" id="{23B257BD-9A03-4C28-814B-7CAE80256769}"/>
              </a:ext>
            </a:extLst>
          </p:cNvPr>
          <p:cNvSpPr/>
          <p:nvPr/>
        </p:nvSpPr>
        <p:spPr>
          <a:xfrm>
            <a:off x="1534613" y="3997438"/>
            <a:ext cx="9851843" cy="232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Clr>
                <a:schemeClr val="accent2"/>
              </a:buClr>
              <a:buFont typeface="Arial" panose="020B0604020202020204" pitchFamily="34" charset="0"/>
              <a:buChar char="•"/>
            </a:pPr>
            <a:r>
              <a:rPr lang="nl-NL" sz="2400" dirty="0"/>
              <a:t>Main difference with cuteanous wounds is the </a:t>
            </a:r>
            <a:r>
              <a:rPr lang="en-US" sz="2400" dirty="0"/>
              <a:t>the loss of the skin appendages and re-epithelialization, which can only occur from the edges </a:t>
            </a:r>
            <a:r>
              <a:rPr lang="nl-NL" sz="2400" dirty="0"/>
              <a:t>of the wound</a:t>
            </a:r>
          </a:p>
          <a:p>
            <a:pPr marL="342900" indent="-342900">
              <a:buClr>
                <a:schemeClr val="accent2"/>
              </a:buClr>
              <a:buFont typeface="Arial" panose="020B0604020202020204" pitchFamily="34" charset="0"/>
              <a:buChar char="•"/>
            </a:pPr>
            <a:r>
              <a:rPr lang="en-US" sz="2400" spc="-1" dirty="0">
                <a:solidFill>
                  <a:srgbClr val="000000"/>
                </a:solidFill>
                <a:ea typeface="Calibri"/>
              </a:rPr>
              <a:t>Hair follicles and sweat glands are completely destroyed and therefore can’t </a:t>
            </a:r>
            <a:r>
              <a:rPr lang="en-US" sz="2400" dirty="0"/>
              <a:t>serve as sources of epithelial regrowth </a:t>
            </a:r>
          </a:p>
          <a:p>
            <a:pPr marL="342900" indent="-342900">
              <a:buClr>
                <a:schemeClr val="accent2"/>
              </a:buClr>
              <a:buFont typeface="Arial" panose="020B0604020202020204" pitchFamily="34" charset="0"/>
              <a:buChar char="•"/>
            </a:pPr>
            <a:r>
              <a:rPr lang="en-US" sz="2400" b="0" strike="noStrike" spc="-1" dirty="0">
                <a:solidFill>
                  <a:srgbClr val="000000"/>
                </a:solidFill>
                <a:latin typeface="Calibri"/>
              </a:rPr>
              <a:t>Results in scarring</a:t>
            </a:r>
            <a:endParaRPr lang="en-US" sz="2400" b="0" strike="noStrike" spc="-1" dirty="0">
              <a:latin typeface="Arial"/>
            </a:endParaRPr>
          </a:p>
        </p:txBody>
      </p:sp>
      <p:pic>
        <p:nvPicPr>
          <p:cNvPr id="7" name="Picture 6">
            <a:extLst>
              <a:ext uri="{FF2B5EF4-FFF2-40B4-BE49-F238E27FC236}">
                <a16:creationId xmlns:a16="http://schemas.microsoft.com/office/drawing/2014/main" id="{522A2DF9-5F9F-43DD-BE94-82B390EC17BB}"/>
              </a:ext>
            </a:extLst>
          </p:cNvPr>
          <p:cNvPicPr>
            <a:picLocks noChangeAspect="1"/>
          </p:cNvPicPr>
          <p:nvPr/>
        </p:nvPicPr>
        <p:blipFill rotWithShape="1">
          <a:blip r:embed="rId3"/>
          <a:srcRect b="16232"/>
          <a:stretch/>
        </p:blipFill>
        <p:spPr>
          <a:xfrm>
            <a:off x="1449434" y="0"/>
            <a:ext cx="9534525" cy="3997438"/>
          </a:xfrm>
          <a:prstGeom prst="rect">
            <a:avLst/>
          </a:prstGeom>
        </p:spPr>
      </p:pic>
    </p:spTree>
    <p:extLst>
      <p:ext uri="{BB962C8B-B14F-4D97-AF65-F5344CB8AC3E}">
        <p14:creationId xmlns:p14="http://schemas.microsoft.com/office/powerpoint/2010/main" val="46836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A6D71-35D8-4B87-966C-6BA83E9CEB40}"/>
              </a:ext>
            </a:extLst>
          </p:cNvPr>
          <p:cNvSpPr txBox="1"/>
          <p:nvPr/>
        </p:nvSpPr>
        <p:spPr>
          <a:xfrm>
            <a:off x="4761782" y="533400"/>
            <a:ext cx="7228936" cy="5755422"/>
          </a:xfrm>
          <a:prstGeom prst="rect">
            <a:avLst/>
          </a:prstGeom>
          <a:noFill/>
        </p:spPr>
        <p:txBody>
          <a:bodyPr wrap="square" rtlCol="0">
            <a:spAutoFit/>
          </a:bodyPr>
          <a:lstStyle/>
          <a:p>
            <a:r>
              <a:rPr lang="en-US" sz="4000" b="1" spc="-50" dirty="0">
                <a:solidFill>
                  <a:schemeClr val="tx1">
                    <a:lumMod val="75000"/>
                    <a:lumOff val="25000"/>
                  </a:schemeClr>
                </a:solidFill>
                <a:latin typeface="+mj-lt"/>
                <a:ea typeface="+mj-ea"/>
                <a:cs typeface="+mj-cs"/>
              </a:rPr>
              <a:t>Effect of Immune system alterations</a:t>
            </a:r>
          </a:p>
          <a:p>
            <a:endParaRPr lang="en-US" sz="4000" b="1" spc="-50" dirty="0">
              <a:solidFill>
                <a:schemeClr val="tx1">
                  <a:lumMod val="75000"/>
                  <a:lumOff val="25000"/>
                </a:schemeClr>
              </a:solidFill>
              <a:latin typeface="+mj-lt"/>
              <a:ea typeface="+mj-ea"/>
              <a:cs typeface="+mj-cs"/>
            </a:endParaRPr>
          </a:p>
          <a:p>
            <a:r>
              <a:rPr lang="en-US" sz="2400" dirty="0"/>
              <a:t>Application of a synthetic TGF-β antagonist accelerates re-epithelialization in pig burn wounds</a:t>
            </a:r>
          </a:p>
          <a:p>
            <a:pPr>
              <a:buClr>
                <a:schemeClr val="accent2"/>
              </a:buClr>
            </a:pPr>
            <a:r>
              <a:rPr lang="en-US" sz="2400" dirty="0"/>
              <a:t>(100% antagonist-treated wounds vs. </a:t>
            </a:r>
          </a:p>
          <a:p>
            <a:pPr>
              <a:buClr>
                <a:schemeClr val="accent2"/>
              </a:buClr>
            </a:pPr>
            <a:r>
              <a:rPr lang="en-US" sz="2400" dirty="0"/>
              <a:t>	70% re-epithelialization in control wounds) </a:t>
            </a:r>
          </a:p>
          <a:p>
            <a:pPr>
              <a:buClr>
                <a:schemeClr val="accent2"/>
              </a:buClr>
            </a:pPr>
            <a:endParaRPr lang="en-US" sz="2400" dirty="0"/>
          </a:p>
          <a:p>
            <a:pPr>
              <a:buClr>
                <a:schemeClr val="accent2"/>
              </a:buClr>
            </a:pPr>
            <a:r>
              <a:rPr lang="en-US" sz="2400" dirty="0"/>
              <a:t>Reduces wound contraction and scarring in standard pig skin burn</a:t>
            </a:r>
          </a:p>
          <a:p>
            <a:pPr>
              <a:buClr>
                <a:schemeClr val="accent2"/>
              </a:buClr>
            </a:pPr>
            <a:endParaRPr lang="en-US" sz="2400" dirty="0"/>
          </a:p>
          <a:p>
            <a:pPr>
              <a:buClr>
                <a:schemeClr val="accent2"/>
              </a:buClr>
            </a:pPr>
            <a:r>
              <a:rPr lang="en-US" sz="2400" dirty="0"/>
              <a:t>Pre-clinical trials are </a:t>
            </a:r>
            <a:r>
              <a:rPr lang="en-US" sz="2400" b="1" dirty="0"/>
              <a:t>expensive</a:t>
            </a:r>
          </a:p>
          <a:p>
            <a:pPr>
              <a:buClr>
                <a:schemeClr val="accent2"/>
              </a:buClr>
            </a:pPr>
            <a:endParaRPr lang="en-US" sz="2400" b="1" dirty="0"/>
          </a:p>
          <a:p>
            <a:pPr>
              <a:buClr>
                <a:schemeClr val="accent2"/>
              </a:buClr>
            </a:pPr>
            <a:r>
              <a:rPr lang="en-US" sz="2400" dirty="0"/>
              <a:t>Computational modelling can serve as cheap alternative</a:t>
            </a:r>
          </a:p>
          <a:p>
            <a:pPr>
              <a:buClr>
                <a:schemeClr val="accent2"/>
              </a:buClr>
            </a:pPr>
            <a:r>
              <a:rPr lang="en-US" sz="2400" dirty="0"/>
              <a:t>Modulating immune system to improve healing</a:t>
            </a:r>
            <a:endParaRPr lang="nl-NL" sz="2400" dirty="0"/>
          </a:p>
        </p:txBody>
      </p:sp>
      <p:pic>
        <p:nvPicPr>
          <p:cNvPr id="4" name="Picture 3">
            <a:extLst>
              <a:ext uri="{FF2B5EF4-FFF2-40B4-BE49-F238E27FC236}">
                <a16:creationId xmlns:a16="http://schemas.microsoft.com/office/drawing/2014/main" id="{281EA9CE-5D49-42A9-916B-0D1F5318426E}"/>
              </a:ext>
            </a:extLst>
          </p:cNvPr>
          <p:cNvPicPr>
            <a:picLocks noChangeAspect="1"/>
          </p:cNvPicPr>
          <p:nvPr/>
        </p:nvPicPr>
        <p:blipFill>
          <a:blip r:embed="rId3"/>
          <a:stretch>
            <a:fillRect/>
          </a:stretch>
        </p:blipFill>
        <p:spPr>
          <a:xfrm>
            <a:off x="935696" y="533400"/>
            <a:ext cx="3419475" cy="5791200"/>
          </a:xfrm>
          <a:prstGeom prst="rect">
            <a:avLst/>
          </a:prstGeom>
        </p:spPr>
      </p:pic>
      <p:cxnSp>
        <p:nvCxnSpPr>
          <p:cNvPr id="6" name="Straight Connector 5">
            <a:extLst>
              <a:ext uri="{FF2B5EF4-FFF2-40B4-BE49-F238E27FC236}">
                <a16:creationId xmlns:a16="http://schemas.microsoft.com/office/drawing/2014/main" id="{E8435D97-8E65-4827-B9D7-892D72F859E8}"/>
              </a:ext>
            </a:extLst>
          </p:cNvPr>
          <p:cNvCxnSpPr>
            <a:cxnSpLocks/>
          </p:cNvCxnSpPr>
          <p:nvPr/>
        </p:nvCxnSpPr>
        <p:spPr>
          <a:xfrm>
            <a:off x="4899805" y="1214842"/>
            <a:ext cx="695289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Arrow Connector 4">
            <a:extLst>
              <a:ext uri="{FF2B5EF4-FFF2-40B4-BE49-F238E27FC236}">
                <a16:creationId xmlns:a16="http://schemas.microsoft.com/office/drawing/2014/main" id="{C03DF526-25A9-49BC-A615-C81726D1330C}"/>
              </a:ext>
            </a:extLst>
          </p:cNvPr>
          <p:cNvCxnSpPr/>
          <p:nvPr/>
        </p:nvCxnSpPr>
        <p:spPr>
          <a:xfrm>
            <a:off x="9419081" y="4911273"/>
            <a:ext cx="0" cy="4027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310E7C-C1A2-4FF2-BE98-C4ED8D92ACCF}"/>
              </a:ext>
            </a:extLst>
          </p:cNvPr>
          <p:cNvCxnSpPr>
            <a:cxnSpLocks/>
          </p:cNvCxnSpPr>
          <p:nvPr/>
        </p:nvCxnSpPr>
        <p:spPr>
          <a:xfrm>
            <a:off x="8831254" y="4911273"/>
            <a:ext cx="58782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47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EE3F45-BF96-4825-A630-23BF69194CC5}"/>
              </a:ext>
            </a:extLst>
          </p:cNvPr>
          <p:cNvSpPr txBox="1"/>
          <p:nvPr/>
        </p:nvSpPr>
        <p:spPr>
          <a:xfrm>
            <a:off x="604434" y="2882798"/>
            <a:ext cx="11267268" cy="3477875"/>
          </a:xfrm>
          <a:prstGeom prst="rect">
            <a:avLst/>
          </a:prstGeom>
          <a:noFill/>
        </p:spPr>
        <p:txBody>
          <a:bodyPr wrap="square" rtlCol="0">
            <a:spAutoFit/>
          </a:bodyPr>
          <a:lstStyle/>
          <a:p>
            <a:pPr algn="ctr"/>
            <a:r>
              <a:rPr lang="nl-NL" sz="4400" dirty="0"/>
              <a:t>Create a validated computational model of one or more stages of burn wound healing, that is linked to the HIIS model (co-evolution governed by exposure to blood supply). </a:t>
            </a:r>
          </a:p>
          <a:p>
            <a:pPr algn="ctr"/>
            <a:endParaRPr lang="nl-NL" sz="4400" dirty="0"/>
          </a:p>
        </p:txBody>
      </p:sp>
      <p:pic>
        <p:nvPicPr>
          <p:cNvPr id="7" name="Picture 6">
            <a:extLst>
              <a:ext uri="{FF2B5EF4-FFF2-40B4-BE49-F238E27FC236}">
                <a16:creationId xmlns:a16="http://schemas.microsoft.com/office/drawing/2014/main" id="{1516C830-9652-4FC3-BA18-42F16DACC1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1584" y="440040"/>
            <a:ext cx="1848832" cy="1848832"/>
          </a:xfrm>
          <a:prstGeom prst="rect">
            <a:avLst/>
          </a:prstGeom>
        </p:spPr>
      </p:pic>
      <p:cxnSp>
        <p:nvCxnSpPr>
          <p:cNvPr id="8" name="Straight Connector 7">
            <a:extLst>
              <a:ext uri="{FF2B5EF4-FFF2-40B4-BE49-F238E27FC236}">
                <a16:creationId xmlns:a16="http://schemas.microsoft.com/office/drawing/2014/main" id="{60E22CC6-EA77-48A4-AE62-A91870184C91}"/>
              </a:ext>
            </a:extLst>
          </p:cNvPr>
          <p:cNvCxnSpPr>
            <a:cxnSpLocks/>
          </p:cNvCxnSpPr>
          <p:nvPr/>
        </p:nvCxnSpPr>
        <p:spPr>
          <a:xfrm>
            <a:off x="5171584" y="2506456"/>
            <a:ext cx="164735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1337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2F0A-7382-4189-82F8-3228C3E1D6A1}"/>
              </a:ext>
            </a:extLst>
          </p:cNvPr>
          <p:cNvSpPr>
            <a:spLocks noGrp="1"/>
          </p:cNvSpPr>
          <p:nvPr>
            <p:ph type="title" idx="4294967295"/>
          </p:nvPr>
        </p:nvSpPr>
        <p:spPr>
          <a:xfrm>
            <a:off x="1055396" y="5227"/>
            <a:ext cx="10058400" cy="1449387"/>
          </a:xfrm>
        </p:spPr>
        <p:txBody>
          <a:bodyPr/>
          <a:lstStyle/>
          <a:p>
            <a:r>
              <a:rPr lang="nl-NL" b="1" dirty="0"/>
              <a:t>Previously built models</a:t>
            </a:r>
          </a:p>
        </p:txBody>
      </p:sp>
      <p:sp>
        <p:nvSpPr>
          <p:cNvPr id="3" name="Content Placeholder 2">
            <a:extLst>
              <a:ext uri="{FF2B5EF4-FFF2-40B4-BE49-F238E27FC236}">
                <a16:creationId xmlns:a16="http://schemas.microsoft.com/office/drawing/2014/main" id="{99BB7B7F-DCA0-4E51-A527-EDB1C886B943}"/>
              </a:ext>
            </a:extLst>
          </p:cNvPr>
          <p:cNvSpPr>
            <a:spLocks noGrp="1"/>
          </p:cNvSpPr>
          <p:nvPr>
            <p:ph idx="4294967295"/>
          </p:nvPr>
        </p:nvSpPr>
        <p:spPr>
          <a:xfrm>
            <a:off x="1809458" y="4243704"/>
            <a:ext cx="9304338" cy="2562225"/>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nl-NL" dirty="0"/>
          </a:p>
          <a:p>
            <a:pPr>
              <a:buFont typeface="Arial" panose="020B0604020202020204" pitchFamily="34" charset="0"/>
              <a:buChar char="•"/>
            </a:pPr>
            <a:endParaRPr lang="nl-NL" dirty="0"/>
          </a:p>
        </p:txBody>
      </p:sp>
      <p:pic>
        <p:nvPicPr>
          <p:cNvPr id="6" name="Picture 5">
            <a:extLst>
              <a:ext uri="{FF2B5EF4-FFF2-40B4-BE49-F238E27FC236}">
                <a16:creationId xmlns:a16="http://schemas.microsoft.com/office/drawing/2014/main" id="{B649655D-0D13-4A36-AE32-688914EC4D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5203" y="4321542"/>
            <a:ext cx="1077186" cy="1077186"/>
          </a:xfrm>
          <a:prstGeom prst="rect">
            <a:avLst/>
          </a:prstGeom>
        </p:spPr>
      </p:pic>
      <p:sp>
        <p:nvSpPr>
          <p:cNvPr id="7" name="TextBox 6">
            <a:extLst>
              <a:ext uri="{FF2B5EF4-FFF2-40B4-BE49-F238E27FC236}">
                <a16:creationId xmlns:a16="http://schemas.microsoft.com/office/drawing/2014/main" id="{ABAE27EF-2C3E-4F02-9930-2391AD343157}"/>
              </a:ext>
            </a:extLst>
          </p:cNvPr>
          <p:cNvSpPr txBox="1"/>
          <p:nvPr/>
        </p:nvSpPr>
        <p:spPr>
          <a:xfrm>
            <a:off x="2224125" y="2218226"/>
            <a:ext cx="5262979" cy="707886"/>
          </a:xfrm>
          <a:prstGeom prst="rect">
            <a:avLst/>
          </a:prstGeom>
          <a:noFill/>
        </p:spPr>
        <p:txBody>
          <a:bodyPr wrap="none" rtlCol="0">
            <a:spAutoFit/>
          </a:bodyPr>
          <a:lstStyle/>
          <a:p>
            <a:r>
              <a:rPr lang="en-US" sz="2000" dirty="0"/>
              <a:t>Dynamic computational frameworks simulating </a:t>
            </a:r>
          </a:p>
          <a:p>
            <a:r>
              <a:rPr lang="en-US" sz="2000" b="1" dirty="0"/>
              <a:t>separate </a:t>
            </a:r>
            <a:r>
              <a:rPr lang="en-US" sz="2000" dirty="0"/>
              <a:t>burn/cutaneous wound healing </a:t>
            </a:r>
            <a:r>
              <a:rPr lang="en-US" sz="2000" b="1" dirty="0"/>
              <a:t>stages:</a:t>
            </a:r>
            <a:endParaRPr lang="nl-NL" sz="2000" dirty="0"/>
          </a:p>
        </p:txBody>
      </p:sp>
      <p:pic>
        <p:nvPicPr>
          <p:cNvPr id="11" name="Picture 10">
            <a:extLst>
              <a:ext uri="{FF2B5EF4-FFF2-40B4-BE49-F238E27FC236}">
                <a16:creationId xmlns:a16="http://schemas.microsoft.com/office/drawing/2014/main" id="{E860AFE9-02D6-411B-8F53-9B7450AAC7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609" y="1966887"/>
            <a:ext cx="1294817" cy="1294817"/>
          </a:xfrm>
          <a:prstGeom prst="rect">
            <a:avLst/>
          </a:prstGeom>
        </p:spPr>
      </p:pic>
      <p:sp>
        <p:nvSpPr>
          <p:cNvPr id="12" name="TextBox 11">
            <a:extLst>
              <a:ext uri="{FF2B5EF4-FFF2-40B4-BE49-F238E27FC236}">
                <a16:creationId xmlns:a16="http://schemas.microsoft.com/office/drawing/2014/main" id="{1706E686-3FAC-4375-9F3C-3259F4BE8910}"/>
              </a:ext>
            </a:extLst>
          </p:cNvPr>
          <p:cNvSpPr txBox="1"/>
          <p:nvPr/>
        </p:nvSpPr>
        <p:spPr>
          <a:xfrm>
            <a:off x="4287169" y="4517145"/>
            <a:ext cx="6826627" cy="1015663"/>
          </a:xfrm>
          <a:prstGeom prst="rect">
            <a:avLst/>
          </a:prstGeom>
          <a:noFill/>
        </p:spPr>
        <p:txBody>
          <a:bodyPr wrap="square" rtlCol="0">
            <a:spAutoFit/>
          </a:bodyPr>
          <a:lstStyle/>
          <a:p>
            <a:r>
              <a:rPr lang="en-US" sz="2000" dirty="0"/>
              <a:t>Dynamic computational Alkaline Phosphatase (AP) related </a:t>
            </a:r>
            <a:r>
              <a:rPr lang="en-US" sz="2000" b="1" dirty="0"/>
              <a:t>innate immune system </a:t>
            </a:r>
            <a:r>
              <a:rPr lang="en-US" sz="2000" dirty="0"/>
              <a:t>model.  </a:t>
            </a:r>
          </a:p>
          <a:p>
            <a:endParaRPr lang="nl-NL" sz="2000" dirty="0"/>
          </a:p>
        </p:txBody>
      </p:sp>
      <p:cxnSp>
        <p:nvCxnSpPr>
          <p:cNvPr id="15" name="Straight Connector 14">
            <a:extLst>
              <a:ext uri="{FF2B5EF4-FFF2-40B4-BE49-F238E27FC236}">
                <a16:creationId xmlns:a16="http://schemas.microsoft.com/office/drawing/2014/main" id="{F0861455-184F-4A9B-BF47-926D213409CE}"/>
              </a:ext>
            </a:extLst>
          </p:cNvPr>
          <p:cNvCxnSpPr>
            <a:cxnSpLocks/>
          </p:cNvCxnSpPr>
          <p:nvPr/>
        </p:nvCxnSpPr>
        <p:spPr>
          <a:xfrm>
            <a:off x="1055396" y="1454614"/>
            <a:ext cx="558546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E300C629-60FE-4BC5-A445-C68D3F91A67A}"/>
              </a:ext>
            </a:extLst>
          </p:cNvPr>
          <p:cNvCxnSpPr>
            <a:cxnSpLocks/>
          </p:cNvCxnSpPr>
          <p:nvPr/>
        </p:nvCxnSpPr>
        <p:spPr>
          <a:xfrm>
            <a:off x="675368" y="3429000"/>
            <a:ext cx="118329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938E937D-1E5B-49EE-9EE4-E80DCE2C065E}"/>
              </a:ext>
            </a:extLst>
          </p:cNvPr>
          <p:cNvCxnSpPr>
            <a:cxnSpLocks/>
          </p:cNvCxnSpPr>
          <p:nvPr/>
        </p:nvCxnSpPr>
        <p:spPr>
          <a:xfrm>
            <a:off x="10575203" y="5537639"/>
            <a:ext cx="1183298" cy="0"/>
          </a:xfrm>
          <a:prstGeom prst="line">
            <a:avLst/>
          </a:prstGeom>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B98654FE-6660-490B-BADE-641FD4A8CE51}"/>
              </a:ext>
            </a:extLst>
          </p:cNvPr>
          <p:cNvSpPr txBox="1"/>
          <p:nvPr/>
        </p:nvSpPr>
        <p:spPr>
          <a:xfrm>
            <a:off x="7388679" y="2515192"/>
            <a:ext cx="3468211" cy="1292662"/>
          </a:xfrm>
          <a:prstGeom prst="rect">
            <a:avLst/>
          </a:prstGeom>
          <a:noFill/>
        </p:spPr>
        <p:txBody>
          <a:bodyPr wrap="square" rtlCol="0">
            <a:spAutoFit/>
          </a:bodyPr>
          <a:lstStyle/>
          <a:p>
            <a:pPr marL="342900" indent="-342900">
              <a:buFont typeface="+mj-lt"/>
              <a:buAutoNum type="arabicPeriod"/>
            </a:pPr>
            <a:r>
              <a:rPr lang="en-US" sz="2000" b="1" dirty="0"/>
              <a:t>Inflammation</a:t>
            </a:r>
          </a:p>
          <a:p>
            <a:pPr marL="342900" indent="-342900">
              <a:buFont typeface="+mj-lt"/>
              <a:buAutoNum type="arabicPeriod"/>
            </a:pPr>
            <a:r>
              <a:rPr lang="en-US" sz="2000" b="1" dirty="0"/>
              <a:t>Contraction/Remodeling</a:t>
            </a:r>
          </a:p>
          <a:p>
            <a:pPr marL="342900" indent="-342900">
              <a:buFont typeface="+mj-lt"/>
              <a:buAutoNum type="arabicPeriod"/>
            </a:pPr>
            <a:r>
              <a:rPr lang="en-US" sz="2000" b="1" dirty="0"/>
              <a:t>Angiogenesis</a:t>
            </a:r>
          </a:p>
          <a:p>
            <a:endParaRPr lang="nl-NL" dirty="0"/>
          </a:p>
        </p:txBody>
      </p:sp>
    </p:spTree>
    <p:extLst>
      <p:ext uri="{BB962C8B-B14F-4D97-AF65-F5344CB8AC3E}">
        <p14:creationId xmlns:p14="http://schemas.microsoft.com/office/powerpoint/2010/main" val="332432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078C245C-6464-4CB7-82D0-9198132BBF32}"/>
              </a:ext>
            </a:extLst>
          </p:cNvPr>
          <p:cNvCxnSpPr/>
          <p:nvPr/>
        </p:nvCxnSpPr>
        <p:spPr>
          <a:xfrm>
            <a:off x="923925" y="3114675"/>
            <a:ext cx="99631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9D34E041-A700-4F5F-85D3-A3DC9ED52F8E}"/>
              </a:ext>
            </a:extLst>
          </p:cNvPr>
          <p:cNvCxnSpPr>
            <a:cxnSpLocks/>
          </p:cNvCxnSpPr>
          <p:nvPr/>
        </p:nvCxnSpPr>
        <p:spPr>
          <a:xfrm>
            <a:off x="4294014" y="3114674"/>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22476B4-2D68-4778-B944-9FE16FEFC379}"/>
              </a:ext>
            </a:extLst>
          </p:cNvPr>
          <p:cNvCxnSpPr>
            <a:cxnSpLocks/>
          </p:cNvCxnSpPr>
          <p:nvPr/>
        </p:nvCxnSpPr>
        <p:spPr>
          <a:xfrm>
            <a:off x="8216265" y="3130550"/>
            <a:ext cx="0" cy="752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AD4AB80-75AD-48C9-AEA6-A27F46A9C26A}"/>
              </a:ext>
            </a:extLst>
          </p:cNvPr>
          <p:cNvCxnSpPr>
            <a:cxnSpLocks/>
          </p:cNvCxnSpPr>
          <p:nvPr/>
        </p:nvCxnSpPr>
        <p:spPr>
          <a:xfrm>
            <a:off x="1104900" y="3114674"/>
            <a:ext cx="0" cy="7137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71F0BF00-3904-4C16-853A-2773C5888232}"/>
              </a:ext>
            </a:extLst>
          </p:cNvPr>
          <p:cNvCxnSpPr>
            <a:cxnSpLocks/>
          </p:cNvCxnSpPr>
          <p:nvPr/>
        </p:nvCxnSpPr>
        <p:spPr>
          <a:xfrm flipH="1">
            <a:off x="9772650" y="3130550"/>
            <a:ext cx="3175" cy="1212850"/>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FCF468F0-E162-49C8-BA68-1041E0761208}"/>
              </a:ext>
            </a:extLst>
          </p:cNvPr>
          <p:cNvSpPr txBox="1"/>
          <p:nvPr/>
        </p:nvSpPr>
        <p:spPr>
          <a:xfrm>
            <a:off x="9153162" y="4441431"/>
            <a:ext cx="2695574" cy="1477328"/>
          </a:xfrm>
          <a:prstGeom prst="rect">
            <a:avLst/>
          </a:prstGeom>
          <a:noFill/>
        </p:spPr>
        <p:txBody>
          <a:bodyPr wrap="square" rtlCol="0">
            <a:spAutoFit/>
          </a:bodyPr>
          <a:lstStyle/>
          <a:p>
            <a:r>
              <a:rPr lang="en-US" b="1" i="1" dirty="0" err="1"/>
              <a:t>Sloot</a:t>
            </a:r>
            <a:r>
              <a:rPr lang="en-US" b="1" i="1" dirty="0"/>
              <a:t> et al. ~</a:t>
            </a:r>
            <a:endParaRPr lang="en-US" b="1" i="1" dirty="0">
              <a:solidFill>
                <a:srgbClr val="00B050"/>
              </a:solidFill>
            </a:endParaRPr>
          </a:p>
          <a:p>
            <a:r>
              <a:rPr lang="en-US" dirty="0">
                <a:solidFill>
                  <a:srgbClr val="00B050"/>
                </a:solidFill>
              </a:rPr>
              <a:t>Alkaline </a:t>
            </a:r>
            <a:r>
              <a:rPr lang="en-US" dirty="0" err="1">
                <a:solidFill>
                  <a:srgbClr val="00B050"/>
                </a:solidFill>
              </a:rPr>
              <a:t>Phospatase</a:t>
            </a:r>
            <a:r>
              <a:rPr lang="en-US" dirty="0">
                <a:solidFill>
                  <a:srgbClr val="00B050"/>
                </a:solidFill>
              </a:rPr>
              <a:t> </a:t>
            </a:r>
            <a:r>
              <a:rPr lang="en-US" dirty="0"/>
              <a:t>and it’s role in the Immune System</a:t>
            </a:r>
          </a:p>
          <a:p>
            <a:endParaRPr lang="nl-NL" dirty="0"/>
          </a:p>
        </p:txBody>
      </p:sp>
      <p:sp>
        <p:nvSpPr>
          <p:cNvPr id="24" name="TextBox 23">
            <a:extLst>
              <a:ext uri="{FF2B5EF4-FFF2-40B4-BE49-F238E27FC236}">
                <a16:creationId xmlns:a16="http://schemas.microsoft.com/office/drawing/2014/main" id="{2C8B8D25-8BF3-4BAF-B3D2-E880DDE347AD}"/>
              </a:ext>
            </a:extLst>
          </p:cNvPr>
          <p:cNvSpPr txBox="1"/>
          <p:nvPr/>
        </p:nvSpPr>
        <p:spPr>
          <a:xfrm>
            <a:off x="9772650" y="3136900"/>
            <a:ext cx="752474" cy="307777"/>
          </a:xfrm>
          <a:prstGeom prst="rect">
            <a:avLst/>
          </a:prstGeom>
          <a:noFill/>
        </p:spPr>
        <p:txBody>
          <a:bodyPr wrap="square" rtlCol="0">
            <a:spAutoFit/>
          </a:bodyPr>
          <a:lstStyle/>
          <a:p>
            <a:r>
              <a:rPr lang="en-US" sz="1400" b="1" i="1" dirty="0"/>
              <a:t>2018</a:t>
            </a:r>
          </a:p>
        </p:txBody>
      </p:sp>
      <p:sp>
        <p:nvSpPr>
          <p:cNvPr id="25" name="Rectangle 24">
            <a:extLst>
              <a:ext uri="{FF2B5EF4-FFF2-40B4-BE49-F238E27FC236}">
                <a16:creationId xmlns:a16="http://schemas.microsoft.com/office/drawing/2014/main" id="{F8A373A3-0A1B-4CB1-9692-85803FDC991E}"/>
              </a:ext>
            </a:extLst>
          </p:cNvPr>
          <p:cNvSpPr/>
          <p:nvPr/>
        </p:nvSpPr>
        <p:spPr>
          <a:xfrm>
            <a:off x="3216276" y="4005165"/>
            <a:ext cx="2689224" cy="1200329"/>
          </a:xfrm>
          <a:prstGeom prst="rect">
            <a:avLst/>
          </a:prstGeom>
          <a:ln>
            <a:solidFill>
              <a:schemeClr val="accent2"/>
            </a:solidFill>
          </a:ln>
        </p:spPr>
        <p:txBody>
          <a:bodyPr wrap="square">
            <a:spAutoFit/>
          </a:bodyPr>
          <a:lstStyle/>
          <a:p>
            <a:r>
              <a:rPr lang="en-US" b="1" i="1" dirty="0" err="1"/>
              <a:t>Ziraldo</a:t>
            </a:r>
            <a:r>
              <a:rPr lang="en-US" b="1" i="1" dirty="0"/>
              <a:t> et al. ~</a:t>
            </a:r>
          </a:p>
          <a:p>
            <a:r>
              <a:rPr lang="en-US" dirty="0"/>
              <a:t>Computational Modeling of Inflammation and Wound Healing </a:t>
            </a:r>
            <a:endParaRPr lang="nl-NL" dirty="0"/>
          </a:p>
        </p:txBody>
      </p:sp>
      <p:sp>
        <p:nvSpPr>
          <p:cNvPr id="26" name="TextBox 25">
            <a:extLst>
              <a:ext uri="{FF2B5EF4-FFF2-40B4-BE49-F238E27FC236}">
                <a16:creationId xmlns:a16="http://schemas.microsoft.com/office/drawing/2014/main" id="{0BF22220-7F47-4E51-85C5-65DDFF4A156D}"/>
              </a:ext>
            </a:extLst>
          </p:cNvPr>
          <p:cNvSpPr txBox="1"/>
          <p:nvPr/>
        </p:nvSpPr>
        <p:spPr>
          <a:xfrm>
            <a:off x="1119188" y="3143408"/>
            <a:ext cx="752474" cy="307777"/>
          </a:xfrm>
          <a:prstGeom prst="rect">
            <a:avLst/>
          </a:prstGeom>
          <a:noFill/>
        </p:spPr>
        <p:txBody>
          <a:bodyPr wrap="square" rtlCol="0">
            <a:spAutoFit/>
          </a:bodyPr>
          <a:lstStyle/>
          <a:p>
            <a:r>
              <a:rPr lang="en-US" sz="1400" b="1" i="1" dirty="0"/>
              <a:t>2007</a:t>
            </a:r>
          </a:p>
        </p:txBody>
      </p:sp>
      <p:sp>
        <p:nvSpPr>
          <p:cNvPr id="27" name="Rectangle 26">
            <a:extLst>
              <a:ext uri="{FF2B5EF4-FFF2-40B4-BE49-F238E27FC236}">
                <a16:creationId xmlns:a16="http://schemas.microsoft.com/office/drawing/2014/main" id="{BCE488F9-96B5-4748-A080-2F43FF8B1E5F}"/>
              </a:ext>
            </a:extLst>
          </p:cNvPr>
          <p:cNvSpPr/>
          <p:nvPr/>
        </p:nvSpPr>
        <p:spPr>
          <a:xfrm>
            <a:off x="8937871" y="550920"/>
            <a:ext cx="2910865" cy="923330"/>
          </a:xfrm>
          <a:prstGeom prst="rect">
            <a:avLst/>
          </a:prstGeom>
          <a:ln w="12700">
            <a:solidFill>
              <a:schemeClr val="accent2"/>
            </a:solidFill>
          </a:ln>
          <a:effectLst/>
        </p:spPr>
        <p:txBody>
          <a:bodyPr wrap="square">
            <a:spAutoFit/>
          </a:bodyPr>
          <a:lstStyle/>
          <a:p>
            <a:r>
              <a:rPr lang="en-US" b="1" i="1" dirty="0"/>
              <a:t>Boon et al. ~</a:t>
            </a:r>
          </a:p>
          <a:p>
            <a:r>
              <a:rPr lang="en-US" dirty="0"/>
              <a:t>A multi-agent cell-based model for wound contraction</a:t>
            </a:r>
            <a:endParaRPr lang="nl-NL" dirty="0"/>
          </a:p>
        </p:txBody>
      </p:sp>
      <p:sp>
        <p:nvSpPr>
          <p:cNvPr id="28" name="TextBox 27">
            <a:extLst>
              <a:ext uri="{FF2B5EF4-FFF2-40B4-BE49-F238E27FC236}">
                <a16:creationId xmlns:a16="http://schemas.microsoft.com/office/drawing/2014/main" id="{1A4E3BAE-3E6D-446A-8C38-FFE56C49FB8F}"/>
              </a:ext>
            </a:extLst>
          </p:cNvPr>
          <p:cNvSpPr txBox="1"/>
          <p:nvPr/>
        </p:nvSpPr>
        <p:spPr>
          <a:xfrm>
            <a:off x="7368827" y="2806897"/>
            <a:ext cx="752474" cy="307777"/>
          </a:xfrm>
          <a:prstGeom prst="rect">
            <a:avLst/>
          </a:prstGeom>
          <a:noFill/>
        </p:spPr>
        <p:txBody>
          <a:bodyPr wrap="square" rtlCol="0">
            <a:spAutoFit/>
          </a:bodyPr>
          <a:lstStyle/>
          <a:p>
            <a:r>
              <a:rPr lang="en-US" sz="1400" b="1" i="1" dirty="0"/>
              <a:t>2016</a:t>
            </a:r>
          </a:p>
        </p:txBody>
      </p:sp>
      <p:sp>
        <p:nvSpPr>
          <p:cNvPr id="29" name="Rectangle 28">
            <a:extLst>
              <a:ext uri="{FF2B5EF4-FFF2-40B4-BE49-F238E27FC236}">
                <a16:creationId xmlns:a16="http://schemas.microsoft.com/office/drawing/2014/main" id="{ACE00BD8-A1CD-412D-AE2B-2F258C89EBCD}"/>
              </a:ext>
            </a:extLst>
          </p:cNvPr>
          <p:cNvSpPr/>
          <p:nvPr/>
        </p:nvSpPr>
        <p:spPr>
          <a:xfrm>
            <a:off x="6258293" y="3918067"/>
            <a:ext cx="2834068" cy="1200329"/>
          </a:xfrm>
          <a:prstGeom prst="rect">
            <a:avLst/>
          </a:prstGeom>
          <a:ln>
            <a:solidFill>
              <a:schemeClr val="accent2"/>
            </a:solidFill>
          </a:ln>
        </p:spPr>
        <p:txBody>
          <a:bodyPr wrap="square">
            <a:spAutoFit/>
          </a:bodyPr>
          <a:lstStyle/>
          <a:p>
            <a:r>
              <a:rPr lang="en-US" b="1" i="1" dirty="0" err="1"/>
              <a:t>Tepole</a:t>
            </a:r>
            <a:r>
              <a:rPr lang="en-US" b="1" i="1" dirty="0"/>
              <a:t> et al. ~</a:t>
            </a:r>
          </a:p>
          <a:p>
            <a:r>
              <a:rPr lang="en-US" dirty="0"/>
              <a:t>Computational systems mechanobiology of Wound Healing</a:t>
            </a:r>
            <a:endParaRPr lang="nl-NL" dirty="0"/>
          </a:p>
        </p:txBody>
      </p:sp>
      <p:sp>
        <p:nvSpPr>
          <p:cNvPr id="30" name="TextBox 29">
            <a:extLst>
              <a:ext uri="{FF2B5EF4-FFF2-40B4-BE49-F238E27FC236}">
                <a16:creationId xmlns:a16="http://schemas.microsoft.com/office/drawing/2014/main" id="{CDF7E4AC-F3BF-409F-A9D4-3A7B138F7566}"/>
              </a:ext>
            </a:extLst>
          </p:cNvPr>
          <p:cNvSpPr txBox="1"/>
          <p:nvPr/>
        </p:nvSpPr>
        <p:spPr>
          <a:xfrm>
            <a:off x="8239127" y="3136900"/>
            <a:ext cx="752474" cy="307777"/>
          </a:xfrm>
          <a:prstGeom prst="rect">
            <a:avLst/>
          </a:prstGeom>
          <a:noFill/>
        </p:spPr>
        <p:txBody>
          <a:bodyPr wrap="square" rtlCol="0">
            <a:spAutoFit/>
          </a:bodyPr>
          <a:lstStyle/>
          <a:p>
            <a:r>
              <a:rPr lang="en-US" sz="1400" b="1" i="1" dirty="0"/>
              <a:t>2017</a:t>
            </a:r>
          </a:p>
        </p:txBody>
      </p:sp>
      <p:sp>
        <p:nvSpPr>
          <p:cNvPr id="33" name="Rectangle 32">
            <a:extLst>
              <a:ext uri="{FF2B5EF4-FFF2-40B4-BE49-F238E27FC236}">
                <a16:creationId xmlns:a16="http://schemas.microsoft.com/office/drawing/2014/main" id="{5F4F2093-0EFE-4347-8CBF-F049B476017E}"/>
              </a:ext>
            </a:extLst>
          </p:cNvPr>
          <p:cNvSpPr/>
          <p:nvPr/>
        </p:nvSpPr>
        <p:spPr>
          <a:xfrm>
            <a:off x="343264" y="3918067"/>
            <a:ext cx="2562225" cy="1200329"/>
          </a:xfrm>
          <a:prstGeom prst="rect">
            <a:avLst/>
          </a:prstGeom>
        </p:spPr>
        <p:txBody>
          <a:bodyPr wrap="square">
            <a:spAutoFit/>
          </a:bodyPr>
          <a:lstStyle/>
          <a:p>
            <a:r>
              <a:rPr lang="en-US" b="1" i="1" dirty="0"/>
              <a:t>Mi et al. ~</a:t>
            </a:r>
          </a:p>
          <a:p>
            <a:r>
              <a:rPr lang="en-US" dirty="0"/>
              <a:t>Agent-based model of inflammation and wound healing</a:t>
            </a:r>
            <a:endParaRPr lang="nl-NL" dirty="0"/>
          </a:p>
        </p:txBody>
      </p:sp>
      <p:sp>
        <p:nvSpPr>
          <p:cNvPr id="34" name="TextBox 33">
            <a:extLst>
              <a:ext uri="{FF2B5EF4-FFF2-40B4-BE49-F238E27FC236}">
                <a16:creationId xmlns:a16="http://schemas.microsoft.com/office/drawing/2014/main" id="{3EC43B72-43EE-497C-A5FA-8C4DC27F4DEF}"/>
              </a:ext>
            </a:extLst>
          </p:cNvPr>
          <p:cNvSpPr txBox="1"/>
          <p:nvPr/>
        </p:nvSpPr>
        <p:spPr>
          <a:xfrm>
            <a:off x="4294014" y="3114674"/>
            <a:ext cx="752474" cy="307777"/>
          </a:xfrm>
          <a:prstGeom prst="rect">
            <a:avLst/>
          </a:prstGeom>
          <a:noFill/>
        </p:spPr>
        <p:txBody>
          <a:bodyPr wrap="square" rtlCol="0">
            <a:spAutoFit/>
          </a:bodyPr>
          <a:lstStyle/>
          <a:p>
            <a:r>
              <a:rPr lang="en-US" sz="1400" b="1" i="1" dirty="0"/>
              <a:t>2013</a:t>
            </a:r>
          </a:p>
        </p:txBody>
      </p:sp>
      <p:sp>
        <p:nvSpPr>
          <p:cNvPr id="35" name="Rectangle 34">
            <a:extLst>
              <a:ext uri="{FF2B5EF4-FFF2-40B4-BE49-F238E27FC236}">
                <a16:creationId xmlns:a16="http://schemas.microsoft.com/office/drawing/2014/main" id="{A03752A3-6597-4478-9AD8-5AD7D08606FC}"/>
              </a:ext>
            </a:extLst>
          </p:cNvPr>
          <p:cNvSpPr/>
          <p:nvPr/>
        </p:nvSpPr>
        <p:spPr>
          <a:xfrm>
            <a:off x="2811499" y="206796"/>
            <a:ext cx="2682235" cy="1477328"/>
          </a:xfrm>
          <a:prstGeom prst="rect">
            <a:avLst/>
          </a:prstGeom>
        </p:spPr>
        <p:txBody>
          <a:bodyPr wrap="square">
            <a:spAutoFit/>
          </a:bodyPr>
          <a:lstStyle/>
          <a:p>
            <a:r>
              <a:rPr lang="nl-NL" b="1" i="1" dirty="0"/>
              <a:t>Tepole et al. ~</a:t>
            </a:r>
          </a:p>
          <a:p>
            <a:r>
              <a:rPr lang="nl-NL" dirty="0"/>
              <a:t>Computational modeling of chemo-bio-mechanical</a:t>
            </a:r>
          </a:p>
          <a:p>
            <a:r>
              <a:rPr lang="nl-NL" dirty="0"/>
              <a:t>Coupling toward</a:t>
            </a:r>
          </a:p>
          <a:p>
            <a:r>
              <a:rPr lang="nl-NL" dirty="0"/>
              <a:t>wound healing</a:t>
            </a:r>
          </a:p>
        </p:txBody>
      </p:sp>
      <p:sp>
        <p:nvSpPr>
          <p:cNvPr id="37" name="TextBox 36">
            <a:extLst>
              <a:ext uri="{FF2B5EF4-FFF2-40B4-BE49-F238E27FC236}">
                <a16:creationId xmlns:a16="http://schemas.microsoft.com/office/drawing/2014/main" id="{2F7DC066-0692-4B37-8F8E-D9504C1214DE}"/>
              </a:ext>
            </a:extLst>
          </p:cNvPr>
          <p:cNvSpPr txBox="1"/>
          <p:nvPr/>
        </p:nvSpPr>
        <p:spPr>
          <a:xfrm>
            <a:off x="5258899" y="2806897"/>
            <a:ext cx="752474" cy="307777"/>
          </a:xfrm>
          <a:prstGeom prst="rect">
            <a:avLst/>
          </a:prstGeom>
          <a:noFill/>
        </p:spPr>
        <p:txBody>
          <a:bodyPr wrap="square" rtlCol="0">
            <a:spAutoFit/>
          </a:bodyPr>
          <a:lstStyle/>
          <a:p>
            <a:r>
              <a:rPr lang="en-US" sz="1400" b="1" i="1" dirty="0"/>
              <a:t>2014</a:t>
            </a:r>
          </a:p>
        </p:txBody>
      </p:sp>
      <p:cxnSp>
        <p:nvCxnSpPr>
          <p:cNvPr id="56" name="Straight Connector 55">
            <a:extLst>
              <a:ext uri="{FF2B5EF4-FFF2-40B4-BE49-F238E27FC236}">
                <a16:creationId xmlns:a16="http://schemas.microsoft.com/office/drawing/2014/main" id="{39CF3C95-0C97-436D-8C0E-E2ABE444FF84}"/>
              </a:ext>
            </a:extLst>
          </p:cNvPr>
          <p:cNvCxnSpPr>
            <a:cxnSpLocks/>
          </p:cNvCxnSpPr>
          <p:nvPr/>
        </p:nvCxnSpPr>
        <p:spPr>
          <a:xfrm flipV="1">
            <a:off x="7284720" y="2339340"/>
            <a:ext cx="0" cy="76819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FF69B5DA-4551-4460-8809-CDE4526DAAE3}"/>
              </a:ext>
            </a:extLst>
          </p:cNvPr>
          <p:cNvCxnSpPr>
            <a:cxnSpLocks/>
          </p:cNvCxnSpPr>
          <p:nvPr/>
        </p:nvCxnSpPr>
        <p:spPr>
          <a:xfrm>
            <a:off x="7284720" y="2339340"/>
            <a:ext cx="26822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F7BC0681-B520-4290-9784-6D3E7C945D2B}"/>
              </a:ext>
            </a:extLst>
          </p:cNvPr>
          <p:cNvCxnSpPr/>
          <p:nvPr/>
        </p:nvCxnSpPr>
        <p:spPr>
          <a:xfrm flipV="1">
            <a:off x="3505200" y="1889064"/>
            <a:ext cx="0" cy="5036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Straight Arrow Connector 61">
            <a:extLst>
              <a:ext uri="{FF2B5EF4-FFF2-40B4-BE49-F238E27FC236}">
                <a16:creationId xmlns:a16="http://schemas.microsoft.com/office/drawing/2014/main" id="{BC107014-F279-4B39-86B3-4874D98CC38B}"/>
              </a:ext>
            </a:extLst>
          </p:cNvPr>
          <p:cNvCxnSpPr>
            <a:cxnSpLocks/>
          </p:cNvCxnSpPr>
          <p:nvPr/>
        </p:nvCxnSpPr>
        <p:spPr>
          <a:xfrm flipV="1">
            <a:off x="9966960" y="163830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A6A73827-AC3A-4CF5-9BFA-24BC5BEC59E4}"/>
              </a:ext>
            </a:extLst>
          </p:cNvPr>
          <p:cNvCxnSpPr>
            <a:cxnSpLocks/>
          </p:cNvCxnSpPr>
          <p:nvPr/>
        </p:nvCxnSpPr>
        <p:spPr>
          <a:xfrm>
            <a:off x="3505200" y="2400300"/>
            <a:ext cx="179941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2AFB1389-8433-4586-89D3-5847C95D725A}"/>
              </a:ext>
            </a:extLst>
          </p:cNvPr>
          <p:cNvCxnSpPr>
            <a:cxnSpLocks/>
          </p:cNvCxnSpPr>
          <p:nvPr/>
        </p:nvCxnSpPr>
        <p:spPr>
          <a:xfrm flipV="1">
            <a:off x="5281758" y="2400300"/>
            <a:ext cx="0" cy="707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Arrow Connector 68">
            <a:extLst>
              <a:ext uri="{FF2B5EF4-FFF2-40B4-BE49-F238E27FC236}">
                <a16:creationId xmlns:a16="http://schemas.microsoft.com/office/drawing/2014/main" id="{A6D14F77-8D73-4FEE-BF22-13D33F877E8C}"/>
              </a:ext>
            </a:extLst>
          </p:cNvPr>
          <p:cNvCxnSpPr>
            <a:cxnSpLocks/>
          </p:cNvCxnSpPr>
          <p:nvPr/>
        </p:nvCxnSpPr>
        <p:spPr>
          <a:xfrm flipV="1">
            <a:off x="6431280" y="1567657"/>
            <a:ext cx="0" cy="15470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0" name="Rectangle 69">
            <a:extLst>
              <a:ext uri="{FF2B5EF4-FFF2-40B4-BE49-F238E27FC236}">
                <a16:creationId xmlns:a16="http://schemas.microsoft.com/office/drawing/2014/main" id="{EB1AED13-D668-4045-9B69-F9F01B30BE13}"/>
              </a:ext>
            </a:extLst>
          </p:cNvPr>
          <p:cNvSpPr/>
          <p:nvPr/>
        </p:nvSpPr>
        <p:spPr>
          <a:xfrm>
            <a:off x="5304618" y="237666"/>
            <a:ext cx="3074943" cy="1084912"/>
          </a:xfrm>
          <a:prstGeom prst="rect">
            <a:avLst/>
          </a:prstGeom>
        </p:spPr>
        <p:txBody>
          <a:bodyPr wrap="square">
            <a:spAutoFit/>
          </a:bodyPr>
          <a:lstStyle/>
          <a:p>
            <a:endParaRPr lang="nl-NL" sz="1050" dirty="0">
              <a:solidFill>
                <a:srgbClr val="000000"/>
              </a:solidFill>
              <a:latin typeface="Helvetica Neue LT Std"/>
            </a:endParaRPr>
          </a:p>
          <a:p>
            <a:r>
              <a:rPr lang="nl-NL" b="1" i="1" dirty="0"/>
              <a:t>Flegg et al. ~</a:t>
            </a:r>
          </a:p>
          <a:p>
            <a:r>
              <a:rPr lang="nl-NL" dirty="0"/>
              <a:t>On the mathematical modeling of wound healing angiogenesis</a:t>
            </a:r>
          </a:p>
        </p:txBody>
      </p:sp>
      <p:sp>
        <p:nvSpPr>
          <p:cNvPr id="73" name="TextBox 72">
            <a:extLst>
              <a:ext uri="{FF2B5EF4-FFF2-40B4-BE49-F238E27FC236}">
                <a16:creationId xmlns:a16="http://schemas.microsoft.com/office/drawing/2014/main" id="{6DB9A9FB-31D3-44D4-B8A6-C01B8C8992F5}"/>
              </a:ext>
            </a:extLst>
          </p:cNvPr>
          <p:cNvSpPr txBox="1"/>
          <p:nvPr/>
        </p:nvSpPr>
        <p:spPr>
          <a:xfrm>
            <a:off x="6429231" y="2785368"/>
            <a:ext cx="752474" cy="307777"/>
          </a:xfrm>
          <a:prstGeom prst="rect">
            <a:avLst/>
          </a:prstGeom>
          <a:noFill/>
        </p:spPr>
        <p:txBody>
          <a:bodyPr wrap="square" rtlCol="0">
            <a:spAutoFit/>
          </a:bodyPr>
          <a:lstStyle/>
          <a:p>
            <a:r>
              <a:rPr lang="en-US" sz="1400" b="1" i="1" dirty="0"/>
              <a:t>2015</a:t>
            </a:r>
          </a:p>
        </p:txBody>
      </p:sp>
      <p:sp>
        <p:nvSpPr>
          <p:cNvPr id="2" name="TextBox 1">
            <a:extLst>
              <a:ext uri="{FF2B5EF4-FFF2-40B4-BE49-F238E27FC236}">
                <a16:creationId xmlns:a16="http://schemas.microsoft.com/office/drawing/2014/main" id="{DE0594BB-8778-4208-86ED-0DBF6D2D1280}"/>
              </a:ext>
            </a:extLst>
          </p:cNvPr>
          <p:cNvSpPr txBox="1"/>
          <p:nvPr/>
        </p:nvSpPr>
        <p:spPr>
          <a:xfrm>
            <a:off x="0" y="1638300"/>
            <a:ext cx="2930439" cy="1200329"/>
          </a:xfrm>
          <a:prstGeom prst="rect">
            <a:avLst/>
          </a:prstGeom>
          <a:noFill/>
          <a:ln>
            <a:solidFill>
              <a:schemeClr val="accent2"/>
            </a:solidFill>
          </a:ln>
        </p:spPr>
        <p:txBody>
          <a:bodyPr wrap="square" rtlCol="0">
            <a:spAutoFit/>
          </a:bodyPr>
          <a:lstStyle/>
          <a:p>
            <a:r>
              <a:rPr lang="en-US" b="1" i="1" dirty="0"/>
              <a:t>Li et al.  2011 ~</a:t>
            </a:r>
            <a:br>
              <a:rPr lang="en-US" b="1" i="1" dirty="0"/>
            </a:br>
            <a:r>
              <a:rPr lang="en-US" dirty="0" err="1"/>
              <a:t>Biosimulation</a:t>
            </a:r>
            <a:r>
              <a:rPr lang="en-US" dirty="0"/>
              <a:t> of Acute </a:t>
            </a:r>
            <a:r>
              <a:rPr lang="en-US" dirty="0" err="1"/>
              <a:t>Phonotrauma</a:t>
            </a:r>
            <a:r>
              <a:rPr lang="en-US" dirty="0"/>
              <a:t>: an Extended Model</a:t>
            </a:r>
            <a:endParaRPr lang="nl-NL" dirty="0"/>
          </a:p>
        </p:txBody>
      </p:sp>
      <p:cxnSp>
        <p:nvCxnSpPr>
          <p:cNvPr id="31" name="Straight Arrow Connector 30">
            <a:extLst>
              <a:ext uri="{FF2B5EF4-FFF2-40B4-BE49-F238E27FC236}">
                <a16:creationId xmlns:a16="http://schemas.microsoft.com/office/drawing/2014/main" id="{ED221468-68A7-4B95-88A0-F02F5A8A9FF7}"/>
              </a:ext>
            </a:extLst>
          </p:cNvPr>
          <p:cNvCxnSpPr>
            <a:cxnSpLocks/>
          </p:cNvCxnSpPr>
          <p:nvPr/>
        </p:nvCxnSpPr>
        <p:spPr>
          <a:xfrm flipV="1">
            <a:off x="2513248" y="2838629"/>
            <a:ext cx="0" cy="2760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CCF86B37-F4E5-4524-9FE5-A291DE8BA0B2}"/>
              </a:ext>
            </a:extLst>
          </p:cNvPr>
          <p:cNvSpPr txBox="1"/>
          <p:nvPr/>
        </p:nvSpPr>
        <p:spPr>
          <a:xfrm>
            <a:off x="2578237" y="2803286"/>
            <a:ext cx="752474" cy="307777"/>
          </a:xfrm>
          <a:prstGeom prst="rect">
            <a:avLst/>
          </a:prstGeom>
          <a:noFill/>
        </p:spPr>
        <p:txBody>
          <a:bodyPr wrap="square" rtlCol="0">
            <a:spAutoFit/>
          </a:bodyPr>
          <a:lstStyle/>
          <a:p>
            <a:r>
              <a:rPr lang="en-US" sz="1400" b="1" i="1" dirty="0"/>
              <a:t>2011</a:t>
            </a:r>
          </a:p>
        </p:txBody>
      </p:sp>
    </p:spTree>
    <p:extLst>
      <p:ext uri="{BB962C8B-B14F-4D97-AF65-F5344CB8AC3E}">
        <p14:creationId xmlns:p14="http://schemas.microsoft.com/office/powerpoint/2010/main" val="37714235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12934</TotalTime>
  <Words>2748</Words>
  <Application>Microsoft Office PowerPoint</Application>
  <PresentationFormat>Widescreen</PresentationFormat>
  <Paragraphs>412</Paragraphs>
  <Slides>28</Slides>
  <Notes>21</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Arial</vt:lpstr>
      <vt:lpstr>Calibri</vt:lpstr>
      <vt:lpstr>Calibri Light</vt:lpstr>
      <vt:lpstr>Helvetica Neue LT Std</vt:lpstr>
      <vt:lpstr>Liberation Serif</vt:lpstr>
      <vt:lpstr>Liberation Serif;Times New Roman</vt:lpstr>
      <vt:lpstr>Symbol</vt:lpstr>
      <vt:lpstr>Times New Roman</vt:lpstr>
      <vt:lpstr>Retrospect</vt:lpstr>
      <vt:lpstr>Bitmapafbeelding</vt:lpstr>
      <vt:lpstr>Modelling burn wound healing</vt:lpstr>
      <vt:lpstr>Index</vt:lpstr>
      <vt:lpstr>Stages of healing</vt:lpstr>
      <vt:lpstr>Variable burn wounds</vt:lpstr>
      <vt:lpstr>PowerPoint Presentation</vt:lpstr>
      <vt:lpstr>PowerPoint Presentation</vt:lpstr>
      <vt:lpstr>PowerPoint Presentation</vt:lpstr>
      <vt:lpstr>Previously built models</vt:lpstr>
      <vt:lpstr>PowerPoint Presentation</vt:lpstr>
      <vt:lpstr> Sloot et al. 2018 ~ Alkaline Phospatase and it’s role in the Immune System</vt:lpstr>
      <vt:lpstr>PowerPoint Presentation</vt:lpstr>
      <vt:lpstr> Li et al.  2011 ~ Biosimulation of Acute Phonotrauma: an Extended Model </vt:lpstr>
      <vt:lpstr>PowerPoint Presentation</vt:lpstr>
      <vt:lpstr> Ziraldo et al.  2013 ~ Computational Modeling of Inflammation and Wound Healing  </vt:lpstr>
      <vt:lpstr>PowerPoint Presentation</vt:lpstr>
      <vt:lpstr> Boon et al. 2016 ~ A multi-agent cell-based model for wound contraction  </vt:lpstr>
      <vt:lpstr>PowerPoint Presentation</vt:lpstr>
      <vt:lpstr>PowerPoint Presentation</vt:lpstr>
      <vt:lpstr> Tepole et al. 2017 ~ Computational systems mechanobiology of Wound Healing  </vt:lpstr>
      <vt:lpstr>PowerPoint Presentation</vt:lpstr>
      <vt:lpstr>Proposal</vt:lpstr>
      <vt:lpstr>Approach</vt:lpstr>
      <vt:lpstr>Data available?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d. Boer</dc:creator>
  <cp:lastModifiedBy>Mark d. Boer</cp:lastModifiedBy>
  <cp:revision>131</cp:revision>
  <dcterms:created xsi:type="dcterms:W3CDTF">2019-05-13T08:46:48Z</dcterms:created>
  <dcterms:modified xsi:type="dcterms:W3CDTF">2019-06-06T12:27:07Z</dcterms:modified>
</cp:coreProperties>
</file>