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9BE7-11E1-43EA-A7A2-22EBF213D8C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0BBD-53F6-4D06-958A-CE511135A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6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9BE7-11E1-43EA-A7A2-22EBF213D8C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0BBD-53F6-4D06-958A-CE511135A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8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9BE7-11E1-43EA-A7A2-22EBF213D8C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0BBD-53F6-4D06-958A-CE511135A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2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9BE7-11E1-43EA-A7A2-22EBF213D8C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0BBD-53F6-4D06-958A-CE511135A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0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9BE7-11E1-43EA-A7A2-22EBF213D8C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0BBD-53F6-4D06-958A-CE511135A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9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9BE7-11E1-43EA-A7A2-22EBF213D8C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0BBD-53F6-4D06-958A-CE511135A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8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9BE7-11E1-43EA-A7A2-22EBF213D8C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0BBD-53F6-4D06-958A-CE511135A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1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9BE7-11E1-43EA-A7A2-22EBF213D8C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0BBD-53F6-4D06-958A-CE511135A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7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9BE7-11E1-43EA-A7A2-22EBF213D8C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0BBD-53F6-4D06-958A-CE511135A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7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9BE7-11E1-43EA-A7A2-22EBF213D8C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0BBD-53F6-4D06-958A-CE511135A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6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9BE7-11E1-43EA-A7A2-22EBF213D8C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0BBD-53F6-4D06-958A-CE511135A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9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19BE7-11E1-43EA-A7A2-22EBF213D8C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A0BBD-53F6-4D06-958A-CE511135A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0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Immunotherapy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>
            <a:normAutofit fontScale="85000" lnSpcReduction="20000"/>
          </a:bodyPr>
          <a:lstStyle/>
          <a:p>
            <a:r>
              <a:rPr lang="nl-NL" dirty="0" smtClean="0"/>
              <a:t>Common in early 20th century, </a:t>
            </a:r>
            <a:r>
              <a:rPr lang="nl-NL" dirty="0" err="1" smtClean="0"/>
              <a:t>until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en-US" dirty="0" smtClean="0"/>
              <a:t>efficacy</a:t>
            </a:r>
            <a:r>
              <a:rPr lang="nl-NL" dirty="0" smtClean="0"/>
              <a:t> of </a:t>
            </a:r>
            <a:r>
              <a:rPr lang="en-US" dirty="0" smtClean="0"/>
              <a:t>penicillin</a:t>
            </a:r>
            <a:r>
              <a:rPr lang="nl-NL" dirty="0" smtClean="0"/>
              <a:t> made </a:t>
            </a:r>
            <a:r>
              <a:rPr lang="en-US" dirty="0" smtClean="0"/>
              <a:t>it</a:t>
            </a:r>
            <a:r>
              <a:rPr lang="nl-NL" dirty="0" smtClean="0"/>
              <a:t> (</a:t>
            </a:r>
            <a:r>
              <a:rPr lang="en-US" dirty="0" smtClean="0"/>
              <a:t>somewhat)</a:t>
            </a:r>
            <a:r>
              <a:rPr lang="nl-NL" dirty="0" smtClean="0"/>
              <a:t> obsolete.</a:t>
            </a:r>
            <a:endParaRPr lang="nl-NL" dirty="0" smtClean="0"/>
          </a:p>
          <a:p>
            <a:r>
              <a:rPr lang="en-US" dirty="0" smtClean="0"/>
              <a:t>Anti-biotic</a:t>
            </a:r>
            <a:r>
              <a:rPr lang="nl-NL" dirty="0" smtClean="0"/>
              <a:t> </a:t>
            </a:r>
            <a:r>
              <a:rPr lang="en-US" dirty="0" smtClean="0"/>
              <a:t>resistance and rejection of reductionist approach has lead to new found appreciation for the approach.</a:t>
            </a:r>
          </a:p>
          <a:p>
            <a:r>
              <a:rPr lang="en-US" dirty="0" smtClean="0"/>
              <a:t>Especially in cancer treatment.</a:t>
            </a:r>
            <a:r>
              <a:rPr lang="nl-NL" dirty="0" smtClean="0"/>
              <a:t> </a:t>
            </a:r>
            <a:r>
              <a:rPr lang="en-US" dirty="0" smtClean="0"/>
              <a:t> </a:t>
            </a:r>
            <a:r>
              <a:rPr lang="nl-NL" dirty="0" smtClean="0"/>
              <a:t> 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00808"/>
            <a:ext cx="4499992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12160" y="5013176"/>
            <a:ext cx="237626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96136" y="5301208"/>
            <a:ext cx="576064" cy="1080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7308304" y="5301208"/>
            <a:ext cx="432048" cy="11521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95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ImmuneXpresso</a:t>
            </a:r>
            <a:r>
              <a:rPr lang="en-US" dirty="0" smtClean="0"/>
              <a:t> [</a:t>
            </a:r>
            <a:r>
              <a:rPr lang="en-US" dirty="0" err="1" smtClean="0"/>
              <a:t>Kveler</a:t>
            </a:r>
            <a:r>
              <a:rPr lang="en-US" dirty="0" smtClean="0"/>
              <a:t> et al., 2018]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12776"/>
            <a:ext cx="3744416" cy="561662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Prior to finding this paper, we had been manually collating all cell-cytokine interactions from literature.</a:t>
            </a:r>
          </a:p>
          <a:p>
            <a:r>
              <a:rPr lang="en-US" sz="2400" dirty="0" smtClean="0"/>
              <a:t>We can initially train the network on this interaction data but would really like burn wound specific biomarker information over the phases of healing we decide to model.  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461" y="1340768"/>
            <a:ext cx="5076056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0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927" y="1268760"/>
            <a:ext cx="6685401" cy="546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33" y="260648"/>
            <a:ext cx="7017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ImmuneXpresso</a:t>
            </a:r>
            <a:r>
              <a:rPr lang="en-US" sz="3600" dirty="0" smtClean="0"/>
              <a:t> Search Results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536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Excessive Scarring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Inflammation phase lasting too long (</a:t>
            </a:r>
            <a:r>
              <a:rPr lang="en-US" dirty="0" err="1" smtClean="0"/>
              <a:t>Tepole</a:t>
            </a:r>
            <a:r>
              <a:rPr lang="en-US" dirty="0" smtClean="0"/>
              <a:t>,</a:t>
            </a:r>
          </a:p>
          <a:p>
            <a:r>
              <a:rPr lang="en-US" dirty="0" smtClean="0"/>
              <a:t>Macrophages not changing to anti-inflammatory phenotype</a:t>
            </a:r>
          </a:p>
          <a:p>
            <a:r>
              <a:rPr lang="en-US" dirty="0" smtClean="0"/>
              <a:t>Fibroblast overshoot causing collagen dump, can be seen in 1D</a:t>
            </a:r>
          </a:p>
          <a:p>
            <a:r>
              <a:rPr lang="en-US" dirty="0" smtClean="0"/>
              <a:t>Failure to remove inflammatory cells causes pathogenesis of non-healing wounds – but clearing/scrapping wounds may fix this anyway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4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Model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HIIS model connected to a </a:t>
            </a:r>
            <a:r>
              <a:rPr lang="en-US" dirty="0" err="1" smtClean="0"/>
              <a:t>generalised</a:t>
            </a:r>
            <a:r>
              <a:rPr lang="en-US" dirty="0" smtClean="0"/>
              <a:t> ECM by deep learning algorithm.  </a:t>
            </a:r>
          </a:p>
          <a:p>
            <a:r>
              <a:rPr lang="en-US" dirty="0" smtClean="0"/>
              <a:t>ECM acts as an interface to ABM models.  HIIS can be modulated by AP, while the ECM can be modulated by topical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4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for Machine Learning ECM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Simply use a network or Partial DE based on cell-cytokine interactions found in literature</a:t>
            </a:r>
          </a:p>
          <a:p>
            <a:r>
              <a:rPr lang="en-US" dirty="0" smtClean="0"/>
              <a:t>Train a network to be able to translate between the broader categories of the HIIS and the specific ECM composition used by ABM models.</a:t>
            </a:r>
          </a:p>
          <a:p>
            <a:r>
              <a:rPr lang="en-US" dirty="0" smtClean="0"/>
              <a:t>Some combination:</a:t>
            </a:r>
          </a:p>
          <a:p>
            <a:pPr lvl="1"/>
            <a:r>
              <a:rPr lang="en-US" dirty="0" smtClean="0"/>
              <a:t>Layers between blood composition and HIIS.  Then different neural network connecting these cytokines to the ECM.</a:t>
            </a:r>
          </a:p>
          <a:p>
            <a:pPr lvl="1"/>
            <a:r>
              <a:rPr lang="en-US" dirty="0" smtClean="0"/>
              <a:t>Train/establish an </a:t>
            </a:r>
            <a:r>
              <a:rPr lang="en-US" dirty="0" err="1" smtClean="0"/>
              <a:t>interscopic</a:t>
            </a:r>
            <a:r>
              <a:rPr lang="en-US" dirty="0" smtClean="0"/>
              <a:t> (non-</a:t>
            </a:r>
            <a:r>
              <a:rPr lang="en-US" dirty="0" err="1" smtClean="0"/>
              <a:t>hierachical</a:t>
            </a:r>
            <a:r>
              <a:rPr lang="en-US" dirty="0" smtClean="0"/>
              <a:t>) network based on cell-cytokine literature and later tuned/refined by data collected at burn </a:t>
            </a:r>
            <a:r>
              <a:rPr lang="en-US" dirty="0" err="1" smtClean="0"/>
              <a:t>centre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4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Options for ABM models connected to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 Delft papers – Fred V</a:t>
            </a:r>
          </a:p>
          <a:p>
            <a:r>
              <a:rPr lang="en-US" dirty="0" err="1" smtClean="0"/>
              <a:t>Tepole</a:t>
            </a:r>
            <a:r>
              <a:rPr lang="en-US" dirty="0" smtClean="0"/>
              <a:t> </a:t>
            </a:r>
            <a:r>
              <a:rPr lang="en-US" dirty="0" err="1" smtClean="0"/>
              <a:t>paperas</a:t>
            </a:r>
            <a:endParaRPr lang="en-US" dirty="0" smtClean="0"/>
          </a:p>
          <a:p>
            <a:r>
              <a:rPr lang="en-US" dirty="0" smtClean="0"/>
              <a:t>Create our own hybrid or novel model</a:t>
            </a:r>
          </a:p>
          <a:p>
            <a:r>
              <a:rPr lang="en-US" dirty="0" smtClean="0"/>
              <a:t>Cellular Automata angiogenesis?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7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Peter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necessary to adjust the ABM wound healing model to simulate burn wounds? How can we adjust it? </a:t>
            </a:r>
            <a:r>
              <a:rPr lang="en-US" dirty="0" err="1" smtClean="0"/>
              <a:t>Whats</a:t>
            </a:r>
            <a:r>
              <a:rPr lang="en-US" dirty="0" smtClean="0"/>
              <a:t> the </a:t>
            </a:r>
            <a:r>
              <a:rPr lang="en-US" dirty="0" err="1" smtClean="0"/>
              <a:t>diffence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61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325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Immunotherapy</vt:lpstr>
      <vt:lpstr>ImmuneXpresso [Kveler et al., 2018]</vt:lpstr>
      <vt:lpstr>PowerPoint Presentation</vt:lpstr>
      <vt:lpstr>Causes of Excessive Scarring </vt:lpstr>
      <vt:lpstr>Proposed Model Structure</vt:lpstr>
      <vt:lpstr>Options for Machine Learning ECM</vt:lpstr>
      <vt:lpstr>Options for ABM models connected to neural network</vt:lpstr>
      <vt:lpstr>Peter goals</vt:lpstr>
    </vt:vector>
  </TitlesOfParts>
  <Company>Universiteit van Amsterdam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Dickens, Ben</dc:creator>
  <cp:lastModifiedBy>Dickens, Ben</cp:lastModifiedBy>
  <cp:revision>6</cp:revision>
  <dcterms:created xsi:type="dcterms:W3CDTF">2019-06-23T09:58:41Z</dcterms:created>
  <dcterms:modified xsi:type="dcterms:W3CDTF">2019-06-23T12:06:23Z</dcterms:modified>
</cp:coreProperties>
</file>