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57" r:id="rId3"/>
    <p:sldId id="259" r:id="rId4"/>
    <p:sldId id="268" r:id="rId5"/>
    <p:sldId id="258" r:id="rId6"/>
    <p:sldId id="271" r:id="rId7"/>
    <p:sldId id="267" r:id="rId8"/>
    <p:sldId id="273" r:id="rId9"/>
    <p:sldId id="274" r:id="rId10"/>
    <p:sldId id="272" r:id="rId11"/>
    <p:sldId id="260" r:id="rId12"/>
    <p:sldId id="262" r:id="rId13"/>
    <p:sldId id="269" r:id="rId14"/>
    <p:sldId id="26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392" autoAdjust="0"/>
  </p:normalViewPr>
  <p:slideViewPr>
    <p:cSldViewPr snapToGrid="0">
      <p:cViewPr varScale="1">
        <p:scale>
          <a:sx n="72" d="100"/>
          <a:sy n="72"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14-5-2019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epidemiological ABMs and EBMs share common </a:t>
            </a:r>
          </a:p>
          <a:p>
            <a:r>
              <a:rPr lang="en-US" sz="1200" b="0" i="0" kern="1200" dirty="0">
                <a:solidFill>
                  <a:schemeClr val="tx1"/>
                </a:solidFill>
                <a:effectLst/>
                <a:latin typeface="+mn-lt"/>
                <a:ea typeface="+mn-ea"/>
                <a:cs typeface="+mn-cs"/>
              </a:rPr>
              <a:t>goals, they differ in how they model the fundamental </a:t>
            </a:r>
          </a:p>
          <a:p>
            <a:r>
              <a:rPr lang="en-US" sz="1200" b="0" i="0" kern="1200" dirty="0">
                <a:solidFill>
                  <a:schemeClr val="tx1"/>
                </a:solidFill>
                <a:effectLst/>
                <a:latin typeface="+mn-lt"/>
                <a:ea typeface="+mn-ea"/>
                <a:cs typeface="+mn-cs"/>
              </a:rPr>
              <a:t>relationships among entities and attention to the level-of-</a:t>
            </a:r>
          </a:p>
          <a:p>
            <a:r>
              <a:rPr lang="en-US" sz="1200" b="0" i="0" kern="1200" dirty="0">
                <a:solidFill>
                  <a:schemeClr val="tx1"/>
                </a:solidFill>
                <a:effectLst/>
                <a:latin typeface="+mn-lt"/>
                <a:ea typeface="+mn-ea"/>
                <a:cs typeface="+mn-cs"/>
              </a:rPr>
              <a:t>detail. Both approaches operate in a world that includes </a:t>
            </a:r>
          </a:p>
          <a:p>
            <a:r>
              <a:rPr lang="en-US" sz="1200" b="0" i="0" kern="1200" dirty="0">
                <a:solidFill>
                  <a:schemeClr val="tx1"/>
                </a:solidFill>
                <a:effectLst/>
                <a:latin typeface="+mn-lt"/>
                <a:ea typeface="+mn-ea"/>
                <a:cs typeface="+mn-cs"/>
              </a:rPr>
              <a:t>entities and observables tracked over a temporal period. </a:t>
            </a:r>
          </a:p>
          <a:p>
            <a:r>
              <a:rPr lang="en-US" sz="1200" b="0" i="0" kern="1200" dirty="0">
                <a:solidFill>
                  <a:schemeClr val="tx1"/>
                </a:solidFill>
                <a:effectLst/>
                <a:latin typeface="+mn-lt"/>
                <a:ea typeface="+mn-ea"/>
                <a:cs typeface="+mn-cs"/>
              </a:rPr>
              <a:t>Observables within the models are measurable characteristics </a:t>
            </a:r>
          </a:p>
          <a:p>
            <a:r>
              <a:rPr lang="en-US" sz="1200" b="0" i="0" kern="1200" dirty="0">
                <a:solidFill>
                  <a:schemeClr val="tx1"/>
                </a:solidFill>
                <a:effectLst/>
                <a:latin typeface="+mn-lt"/>
                <a:ea typeface="+mn-ea"/>
                <a:cs typeface="+mn-cs"/>
              </a:rPr>
              <a:t>of actionable interest.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85378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2"/>
              </a:buClr>
              <a:buFont typeface="Arial" panose="020B0604020202020204" pitchFamily="34" charset="0"/>
              <a:buChar char="•"/>
            </a:pPr>
            <a:endParaRPr lang="en-US" sz="1200" dirty="0"/>
          </a:p>
          <a:p>
            <a:pPr marL="285750" indent="-285750">
              <a:buClr>
                <a:schemeClr val="accent2"/>
              </a:buClr>
              <a:buFont typeface="Arial" panose="020B0604020202020204" pitchFamily="34" charset="0"/>
              <a:buChar char="•"/>
            </a:pPr>
            <a:endParaRPr lang="nl-NL" sz="1200"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318662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238795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10</a:t>
            </a:fld>
            <a:endParaRPr lang="nl-NL"/>
          </a:p>
        </p:txBody>
      </p:sp>
    </p:spTree>
    <p:extLst>
      <p:ext uri="{BB962C8B-B14F-4D97-AF65-F5344CB8AC3E}">
        <p14:creationId xmlns:p14="http://schemas.microsoft.com/office/powerpoint/2010/main" val="14963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12</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28696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14-5-2019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14-5-2019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06658" y="2524320"/>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en-US" sz="2400" dirty="0"/>
              <a:t>Proliferation and Remodeling</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Including changes in relevant cell populations (Endothelial cells, Macrophages, Fibroblasts, Myofibroblasts, Keratinocytes) and their key effector cytokines (TGF-</a:t>
            </a:r>
            <a:r>
              <a:rPr lang="el-GR" sz="2400" dirty="0"/>
              <a:t>α</a:t>
            </a:r>
            <a:r>
              <a:rPr lang="en-US" sz="2400" dirty="0"/>
              <a:t>, FGF-7, PDGF, </a:t>
            </a:r>
            <a:r>
              <a:rPr lang="nl-NL" sz="2400" dirty="0"/>
              <a:t>TGF-</a:t>
            </a:r>
            <a:r>
              <a:rPr lang="el-GR" sz="2400" dirty="0"/>
              <a:t>β</a:t>
            </a:r>
            <a:r>
              <a:rPr lang="nl-NL" sz="2400" dirty="0"/>
              <a:t>1, FGF(1,2,4), VEGF), and mechanical loads</a:t>
            </a:r>
          </a:p>
          <a:p>
            <a:pPr marL="285750" indent="-285750">
              <a:buFont typeface="Arial" panose="020B0604020202020204" pitchFamily="34" charset="0"/>
              <a:buChar char="•"/>
            </a:pPr>
            <a:endParaRPr lang="nl-NL" sz="2400" dirty="0"/>
          </a:p>
        </p:txBody>
      </p:sp>
    </p:spTree>
    <p:extLst>
      <p:ext uri="{BB962C8B-B14F-4D97-AF65-F5344CB8AC3E}">
        <p14:creationId xmlns:p14="http://schemas.microsoft.com/office/powerpoint/2010/main" val="17636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18521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marL="285750" indent="-285750">
              <a:buClr>
                <a:schemeClr val="accent2"/>
              </a:buClr>
              <a:buFont typeface="Arial" panose="020B0604020202020204" pitchFamily="34" charset="0"/>
              <a:buChar char="•"/>
            </a:pPr>
            <a:r>
              <a:rPr lang="en-US" sz="2000" dirty="0"/>
              <a:t>The AP model will act like an </a:t>
            </a:r>
            <a:r>
              <a:rPr lang="en-US" sz="2000" b="1" dirty="0"/>
              <a:t>engine for the blood composition </a:t>
            </a:r>
            <a:r>
              <a:rPr lang="en-US" sz="2000" dirty="0"/>
              <a:t>of a 3-dimensional ABM model.</a:t>
            </a: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Blood Composition</a:t>
            </a:r>
            <a:endParaRPr lang="nl-NL" b="1" dirty="0"/>
          </a:p>
        </p:txBody>
      </p:sp>
      <p:sp>
        <p:nvSpPr>
          <p:cNvPr id="2" name="TextBox 1">
            <a:extLst>
              <a:ext uri="{FF2B5EF4-FFF2-40B4-BE49-F238E27FC236}">
                <a16:creationId xmlns:a16="http://schemas.microsoft.com/office/drawing/2014/main" id="{8F3FB358-BDF6-4D79-82BB-89101015C417}"/>
              </a:ext>
            </a:extLst>
          </p:cNvPr>
          <p:cNvSpPr txBox="1"/>
          <p:nvPr/>
        </p:nvSpPr>
        <p:spPr>
          <a:xfrm>
            <a:off x="3179561" y="2360582"/>
            <a:ext cx="2916439" cy="4247317"/>
          </a:xfrm>
          <a:prstGeom prst="rect">
            <a:avLst/>
          </a:prstGeom>
          <a:noFill/>
        </p:spPr>
        <p:txBody>
          <a:bodyPr wrap="none" rtlCol="0">
            <a:spAutoFit/>
          </a:bodyPr>
          <a:lstStyle/>
          <a:p>
            <a:r>
              <a:rPr lang="en-US" dirty="0"/>
              <a:t>Pro-inflammatory Cytokines: </a:t>
            </a:r>
          </a:p>
          <a:p>
            <a:pPr marL="285750" indent="-285750">
              <a:buFont typeface="Arial" panose="020B0604020202020204" pitchFamily="34" charset="0"/>
              <a:buChar char="•"/>
            </a:pPr>
            <a:r>
              <a:rPr lang="en-US" b="1" dirty="0"/>
              <a:t>IL-8</a:t>
            </a:r>
          </a:p>
          <a:p>
            <a:pPr marL="285750" indent="-285750">
              <a:buFont typeface="Arial" panose="020B0604020202020204" pitchFamily="34" charset="0"/>
              <a:buChar char="•"/>
            </a:pPr>
            <a:r>
              <a:rPr lang="en-US" b="1" dirty="0"/>
              <a:t>IL-6</a:t>
            </a:r>
            <a:r>
              <a:rPr lang="en-US" dirty="0"/>
              <a:t> </a:t>
            </a:r>
          </a:p>
          <a:p>
            <a:pPr marL="285750" indent="-285750">
              <a:buFont typeface="Arial" panose="020B0604020202020204" pitchFamily="34" charset="0"/>
              <a:buChar char="•"/>
            </a:pPr>
            <a:r>
              <a:rPr lang="en-US" b="1" dirty="0"/>
              <a:t>IL-1β</a:t>
            </a:r>
          </a:p>
          <a:p>
            <a:pPr marL="285750" indent="-285750">
              <a:buFont typeface="Arial" panose="020B0604020202020204" pitchFamily="34" charset="0"/>
              <a:buChar char="•"/>
            </a:pPr>
            <a:r>
              <a:rPr lang="en-US" b="1" dirty="0"/>
              <a:t>TNF-</a:t>
            </a:r>
            <a:r>
              <a:rPr lang="nl-NL" b="1" dirty="0"/>
              <a:t>α</a:t>
            </a:r>
            <a:r>
              <a:rPr lang="en-US" dirty="0"/>
              <a:t> </a:t>
            </a:r>
          </a:p>
          <a:p>
            <a:endParaRPr lang="en-US" b="1" dirty="0"/>
          </a:p>
          <a:p>
            <a:r>
              <a:rPr lang="en-US" dirty="0"/>
              <a:t>Anti-inflammatory Cytokines</a:t>
            </a:r>
            <a:endParaRPr lang="en-US" b="1" dirty="0"/>
          </a:p>
          <a:p>
            <a:pPr marL="285750" indent="-285750">
              <a:buFont typeface="Arial" panose="020B0604020202020204" pitchFamily="34" charset="0"/>
              <a:buChar char="•"/>
            </a:pPr>
            <a:r>
              <a:rPr lang="en-US" b="1" dirty="0"/>
              <a:t>Interleukin 10 (IL-10) </a:t>
            </a:r>
          </a:p>
          <a:p>
            <a:pPr marL="285750" indent="-285750">
              <a:buFont typeface="Arial" panose="020B0604020202020204" pitchFamily="34" charset="0"/>
              <a:buChar char="•"/>
            </a:pPr>
            <a:r>
              <a:rPr lang="en-US" b="1" dirty="0"/>
              <a:t>IL-6 </a:t>
            </a:r>
          </a:p>
          <a:p>
            <a:pPr marL="285750" indent="-285750">
              <a:buFont typeface="Arial" panose="020B0604020202020204" pitchFamily="34" charset="0"/>
              <a:buChar char="•"/>
            </a:pPr>
            <a:r>
              <a:rPr lang="en-US" b="1" dirty="0"/>
              <a:t>TGF-β</a:t>
            </a:r>
          </a:p>
          <a:p>
            <a:endParaRPr lang="nl-NL" b="1" dirty="0"/>
          </a:p>
          <a:p>
            <a:endParaRPr lang="en-US" dirty="0"/>
          </a:p>
          <a:p>
            <a:endParaRPr lang="en-US" dirty="0"/>
          </a:p>
          <a:p>
            <a:endParaRPr lang="en-US" b="1" dirty="0"/>
          </a:p>
          <a:p>
            <a:endParaRPr lang="nl-NL" dirty="0"/>
          </a:p>
        </p:txBody>
      </p:sp>
      <p:pic>
        <p:nvPicPr>
          <p:cNvPr id="6" name="Picture 5">
            <a:extLst>
              <a:ext uri="{FF2B5EF4-FFF2-40B4-BE49-F238E27FC236}">
                <a16:creationId xmlns:a16="http://schemas.microsoft.com/office/drawing/2014/main" id="{6E1437E3-717F-47EE-BC41-0652E5DE3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53" y="3010268"/>
            <a:ext cx="1226156" cy="1226156"/>
          </a:xfrm>
          <a:prstGeom prst="rect">
            <a:avLst/>
          </a:prstGeom>
        </p:spPr>
      </p:pic>
      <p:cxnSp>
        <p:nvCxnSpPr>
          <p:cNvPr id="11" name="Straight Connector 10">
            <a:extLst>
              <a:ext uri="{FF2B5EF4-FFF2-40B4-BE49-F238E27FC236}">
                <a16:creationId xmlns:a16="http://schemas.microsoft.com/office/drawing/2014/main" id="{7BA946EB-38F3-424F-A2E3-9A933E632392}"/>
              </a:ext>
            </a:extLst>
          </p:cNvPr>
          <p:cNvCxnSpPr>
            <a:cxnSpLocks/>
          </p:cNvCxnSpPr>
          <p:nvPr/>
        </p:nvCxnSpPr>
        <p:spPr>
          <a:xfrm>
            <a:off x="1316072" y="4400370"/>
            <a:ext cx="13035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3B9B4E8-09B3-4F19-913F-87B409A3BB44}"/>
              </a:ext>
            </a:extLst>
          </p:cNvPr>
          <p:cNvSpPr txBox="1"/>
          <p:nvPr/>
        </p:nvSpPr>
        <p:spPr>
          <a:xfrm>
            <a:off x="7048500" y="2360582"/>
            <a:ext cx="2804870" cy="2308324"/>
          </a:xfrm>
          <a:prstGeom prst="rect">
            <a:avLst/>
          </a:prstGeom>
          <a:noFill/>
        </p:spPr>
        <p:txBody>
          <a:bodyPr wrap="none" rtlCol="0">
            <a:spAutoFit/>
          </a:bodyPr>
          <a:lstStyle/>
          <a:p>
            <a:r>
              <a:rPr lang="en-US" dirty="0"/>
              <a:t>Other:</a:t>
            </a:r>
          </a:p>
          <a:p>
            <a:pPr marL="285750" indent="-285750">
              <a:buFont typeface="Arial" panose="020B0604020202020204" pitchFamily="34" charset="0"/>
              <a:buChar char="•"/>
            </a:pPr>
            <a:r>
              <a:rPr lang="en-US" b="1" dirty="0"/>
              <a:t>C-reactive protein (CRP) </a:t>
            </a:r>
          </a:p>
          <a:p>
            <a:pPr marL="285750" indent="-285750">
              <a:buFont typeface="Arial" panose="020B0604020202020204" pitchFamily="34" charset="0"/>
              <a:buChar char="•"/>
            </a:pPr>
            <a:r>
              <a:rPr lang="en-US" b="1" dirty="0"/>
              <a:t>Leptin</a:t>
            </a:r>
          </a:p>
          <a:p>
            <a:pPr marL="285750" indent="-285750">
              <a:buFont typeface="Arial" panose="020B0604020202020204" pitchFamily="34" charset="0"/>
              <a:buChar char="•"/>
            </a:pPr>
            <a:r>
              <a:rPr lang="en-US" b="1" dirty="0"/>
              <a:t>Neutrophils</a:t>
            </a:r>
          </a:p>
          <a:p>
            <a:pPr marL="285750" indent="-285750">
              <a:buFont typeface="Arial" panose="020B0604020202020204" pitchFamily="34" charset="0"/>
              <a:buChar char="•"/>
            </a:pPr>
            <a:r>
              <a:rPr lang="en-US" b="1" dirty="0"/>
              <a:t>Macrophages</a:t>
            </a:r>
            <a:endParaRPr lang="nl-NL" b="1" dirty="0"/>
          </a:p>
          <a:p>
            <a:pPr marL="285750" indent="-285750">
              <a:buFont typeface="Arial" panose="020B0604020202020204" pitchFamily="34" charset="0"/>
              <a:buChar char="•"/>
            </a:pPr>
            <a:r>
              <a:rPr lang="en-US" b="1" dirty="0"/>
              <a:t>TGF-</a:t>
            </a:r>
            <a:r>
              <a:rPr lang="nl-NL" b="1" dirty="0"/>
              <a:t>α</a:t>
            </a:r>
            <a:r>
              <a:rPr lang="en-US" b="1" dirty="0"/>
              <a:t>  </a:t>
            </a:r>
            <a:endParaRPr lang="nl-NL" b="1" dirty="0"/>
          </a:p>
          <a:p>
            <a:endParaRPr lang="en-US" dirty="0"/>
          </a:p>
          <a:p>
            <a:endParaRPr lang="nl-NL" dirty="0"/>
          </a:p>
        </p:txBody>
      </p:sp>
    </p:spTree>
    <p:extLst>
      <p:ext uri="{BB962C8B-B14F-4D97-AF65-F5344CB8AC3E}">
        <p14:creationId xmlns:p14="http://schemas.microsoft.com/office/powerpoint/2010/main" val="342217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03624" y="2461922"/>
            <a:ext cx="4116383" cy="2585323"/>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8562951" y="2461922"/>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en-US" dirty="0"/>
              <a:t>Skin type </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424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170" name="Picture 2" descr="Afbeeldingsresultaat voor book wallpaper">
            <a:extLst>
              <a:ext uri="{FF2B5EF4-FFF2-40B4-BE49-F238E27FC236}">
                <a16:creationId xmlns:a16="http://schemas.microsoft.com/office/drawing/2014/main" id="{780A1D9D-2A55-49A1-9E21-D4A0EEBD9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0" r="31839"/>
          <a:stretch/>
        </p:blipFill>
        <p:spPr bwMode="auto">
          <a:xfrm>
            <a:off x="0" y="0"/>
            <a:ext cx="5016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931C58-3840-493B-AF2E-05BE4FF03DF1}"/>
              </a:ext>
            </a:extLst>
          </p:cNvPr>
          <p:cNvSpPr txBox="1">
            <a:spLocks/>
          </p:cNvSpPr>
          <p:nvPr/>
        </p:nvSpPr>
        <p:spPr>
          <a:xfrm>
            <a:off x="5432425"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b="1" dirty="0"/>
              <a:t>Conclusion</a:t>
            </a:r>
          </a:p>
        </p:txBody>
      </p:sp>
      <p:sp>
        <p:nvSpPr>
          <p:cNvPr id="6" name="Title 1">
            <a:extLst>
              <a:ext uri="{FF2B5EF4-FFF2-40B4-BE49-F238E27FC236}">
                <a16:creationId xmlns:a16="http://schemas.microsoft.com/office/drawing/2014/main" id="{036259C9-8850-47BD-963B-D8D1A67A4EBD}"/>
              </a:ext>
            </a:extLst>
          </p:cNvPr>
          <p:cNvSpPr txBox="1">
            <a:spLocks/>
          </p:cNvSpPr>
          <p:nvPr/>
        </p:nvSpPr>
        <p:spPr>
          <a:xfrm>
            <a:off x="53467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7" name="Straight Connector 6">
            <a:extLst>
              <a:ext uri="{FF2B5EF4-FFF2-40B4-BE49-F238E27FC236}">
                <a16:creationId xmlns:a16="http://schemas.microsoft.com/office/drawing/2014/main" id="{AD4EC05F-3F42-4E88-A8EE-66D48BB72214}"/>
              </a:ext>
            </a:extLst>
          </p:cNvPr>
          <p:cNvCxnSpPr>
            <a:cxnSpLocks/>
          </p:cNvCxnSpPr>
          <p:nvPr/>
        </p:nvCxnSpPr>
        <p:spPr>
          <a:xfrm>
            <a:off x="5432425" y="1445141"/>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965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95465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xtBox 9">
            <a:extLst>
              <a:ext uri="{FF2B5EF4-FFF2-40B4-BE49-F238E27FC236}">
                <a16:creationId xmlns:a16="http://schemas.microsoft.com/office/drawing/2014/main" id="{1DC5C702-71E0-4775-B197-ED25C775444E}"/>
              </a:ext>
            </a:extLst>
          </p:cNvPr>
          <p:cNvSpPr txBox="1"/>
          <p:nvPr/>
        </p:nvSpPr>
        <p:spPr>
          <a:xfrm>
            <a:off x="323852" y="1508126"/>
            <a:ext cx="5327648"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 -&gt; scarring</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42118"/>
            <a:ext cx="10058400" cy="1449387"/>
          </a:xfrm>
        </p:spPr>
        <p:txBody>
          <a:bodyPr/>
          <a:lstStyle/>
          <a:p>
            <a:r>
              <a:rPr lang="en-US" b="1" dirty="0"/>
              <a:t>Zones of injury</a:t>
            </a:r>
            <a:endParaRPr lang="nl-NL" b="1"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00800" y="3429000"/>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591505"/>
            <a:ext cx="3597275"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4A18E0F7-7437-4BE6-AAC2-E66CF760ED2E}"/>
              </a:ext>
            </a:extLst>
          </p:cNvPr>
          <p:cNvSpPr txBox="1"/>
          <p:nvPr/>
        </p:nvSpPr>
        <p:spPr>
          <a:xfrm>
            <a:off x="829408" y="1702064"/>
            <a:ext cx="8263791"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Burns consist of three zones of injury</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nl-NL" sz="2400" dirty="0"/>
              <a:t>Main difference from cuteanous wounds is the </a:t>
            </a:r>
            <a:r>
              <a:rPr lang="en-US" sz="2400" dirty="0"/>
              <a:t>the loss of the skin appendages and re-epithelialization, which can only occur from the edges </a:t>
            </a:r>
            <a:r>
              <a:rPr lang="nl-NL" sz="2400" dirty="0"/>
              <a:t>of the wound.</a:t>
            </a:r>
          </a:p>
          <a:p>
            <a:pPr marL="285750" indent="-285750">
              <a:buClr>
                <a:schemeClr val="accent2"/>
              </a:buClr>
              <a:buFont typeface="Arial" panose="020B0604020202020204" pitchFamily="34" charset="0"/>
              <a:buChar char="•"/>
            </a:pPr>
            <a:endParaRPr lang="en-US" sz="2400" dirty="0"/>
          </a:p>
          <a:p>
            <a:endParaRPr lang="nl-NL" sz="2400" dirty="0"/>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264" y="3857744"/>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568382"/>
            <a:ext cx="6741654" cy="923330"/>
          </a:xfrm>
          <a:prstGeom prst="rect">
            <a:avLst/>
          </a:prstGeom>
          <a:noFill/>
        </p:spPr>
        <p:txBody>
          <a:bodyPr wrap="none" rtlCol="0">
            <a:spAutoFit/>
          </a:bodyPr>
          <a:lstStyle/>
          <a:p>
            <a:r>
              <a:rPr lang="en-US" dirty="0"/>
              <a:t>Dynamic </a:t>
            </a:r>
            <a:r>
              <a:rPr lang="en-US" b="1" dirty="0"/>
              <a:t>ABM/EBM</a:t>
            </a:r>
            <a:r>
              <a:rPr lang="en-US" dirty="0"/>
              <a:t> computational frameworks simulating </a:t>
            </a:r>
          </a:p>
          <a:p>
            <a:r>
              <a:rPr lang="en-US" b="1" dirty="0"/>
              <a:t>cutaneous</a:t>
            </a:r>
            <a:r>
              <a:rPr lang="en-US" dirty="0"/>
              <a:t> </a:t>
            </a:r>
            <a:r>
              <a:rPr lang="en-US" b="1" dirty="0"/>
              <a:t>wound healing </a:t>
            </a:r>
            <a:r>
              <a:rPr lang="en-US" dirty="0"/>
              <a:t>(Inflammation, Proliferation, Remodeling)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77" y="2170630"/>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3954780" y="4150511"/>
            <a:ext cx="6270050" cy="923330"/>
          </a:xfrm>
          <a:prstGeom prst="rect">
            <a:avLst/>
          </a:prstGeom>
          <a:noFill/>
        </p:spPr>
        <p:txBody>
          <a:bodyPr wrap="none" rtlCol="0">
            <a:spAutoFit/>
          </a:bodyPr>
          <a:lstStyle/>
          <a:p>
            <a:r>
              <a:rPr lang="en-US" dirty="0"/>
              <a:t>Dynamic </a:t>
            </a:r>
            <a:r>
              <a:rPr lang="en-US" b="1" dirty="0"/>
              <a:t>EBM</a:t>
            </a:r>
            <a:r>
              <a:rPr lang="en-US" dirty="0"/>
              <a:t>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292112" y="262586"/>
            <a:ext cx="10058400" cy="1449387"/>
          </a:xfrm>
        </p:spPr>
        <p:txBody>
          <a:bodyPr/>
          <a:lstStyle/>
          <a:p>
            <a:r>
              <a:rPr lang="nl-NL" b="1" dirty="0"/>
              <a:t>ABM</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92112" y="1641556"/>
            <a:ext cx="130175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6FA620FF-9E7C-4DB7-BA28-8C3402E47B65}"/>
              </a:ext>
            </a:extLst>
          </p:cNvPr>
          <p:cNvSpPr txBox="1">
            <a:spLocks/>
          </p:cNvSpPr>
          <p:nvPr/>
        </p:nvSpPr>
        <p:spPr>
          <a:xfrm>
            <a:off x="7076661" y="313486"/>
            <a:ext cx="6382026"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EBM</a:t>
            </a:r>
            <a:endParaRPr lang="nl-NL" b="1" dirty="0"/>
          </a:p>
        </p:txBody>
      </p:sp>
      <p:cxnSp>
        <p:nvCxnSpPr>
          <p:cNvPr id="10" name="Straight Connector 9">
            <a:extLst>
              <a:ext uri="{FF2B5EF4-FFF2-40B4-BE49-F238E27FC236}">
                <a16:creationId xmlns:a16="http://schemas.microsoft.com/office/drawing/2014/main" id="{7DDA2EB3-6728-4D74-B67C-0BDB3158A6A0}"/>
              </a:ext>
            </a:extLst>
          </p:cNvPr>
          <p:cNvCxnSpPr>
            <a:cxnSpLocks/>
          </p:cNvCxnSpPr>
          <p:nvPr/>
        </p:nvCxnSpPr>
        <p:spPr>
          <a:xfrm>
            <a:off x="7164210" y="1731401"/>
            <a:ext cx="1243919"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26941" y="1955799"/>
            <a:ext cx="4403188" cy="347787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Simulating the actions and interactions of autonomous agents</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Behaviors through which individuals interact with one another.</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Discrete</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6" name="TextBox 5">
            <a:extLst>
              <a:ext uri="{FF2B5EF4-FFF2-40B4-BE49-F238E27FC236}">
                <a16:creationId xmlns:a16="http://schemas.microsoft.com/office/drawing/2014/main" id="{0CF1DA89-DBA9-4D57-B2C9-250D5ED0C2CA}"/>
              </a:ext>
            </a:extLst>
          </p:cNvPr>
          <p:cNvSpPr txBox="1"/>
          <p:nvPr/>
        </p:nvSpPr>
        <p:spPr>
          <a:xfrm>
            <a:off x="6891208" y="1975065"/>
            <a:ext cx="4273851" cy="317009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Set of equations that expresses relationships among observables:</a:t>
            </a:r>
          </a:p>
          <a:p>
            <a:pPr marL="742950" lvl="1" indent="-285750">
              <a:buClr>
                <a:schemeClr val="accent2"/>
              </a:buClr>
              <a:buFont typeface="Arial" panose="020B0604020202020204" pitchFamily="34" charset="0"/>
              <a:buChar char="•"/>
            </a:pPr>
            <a:r>
              <a:rPr lang="en-US" sz="2000" dirty="0"/>
              <a:t>Time-varying ordinary differential equations (ODE)</a:t>
            </a:r>
          </a:p>
          <a:p>
            <a:pPr marL="742950" lvl="1" indent="-285750">
              <a:buClr>
                <a:schemeClr val="accent2"/>
              </a:buClr>
              <a:buFont typeface="Arial" panose="020B0604020202020204" pitchFamily="34" charset="0"/>
              <a:buChar char="•"/>
            </a:pPr>
            <a:r>
              <a:rPr lang="en-US" sz="2000" dirty="0"/>
              <a:t>Space- time varying partial differential equations (PDE)</a:t>
            </a:r>
          </a:p>
          <a:p>
            <a:pPr marL="742950" lvl="1"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nl-NL" sz="2000" dirty="0"/>
              <a:t>Continuous</a:t>
            </a:r>
            <a:endParaRPr lang="en-US" sz="2400" dirty="0"/>
          </a:p>
          <a:p>
            <a:pPr marL="285750" indent="-285750">
              <a:buClr>
                <a:schemeClr val="accent2"/>
              </a:buClr>
              <a:buFont typeface="Arial" panose="020B0604020202020204" pitchFamily="34" charset="0"/>
              <a:buChar char="•"/>
            </a:pPr>
            <a:endParaRPr lang="en-US" sz="2000" dirty="0"/>
          </a:p>
          <a:p>
            <a:endParaRPr lang="nl-NL" sz="2000" dirty="0"/>
          </a:p>
        </p:txBody>
      </p:sp>
    </p:spTree>
    <p:extLst>
      <p:ext uri="{BB962C8B-B14F-4D97-AF65-F5344CB8AC3E}">
        <p14:creationId xmlns:p14="http://schemas.microsoft.com/office/powerpoint/2010/main" val="329473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rgbClr val="C00000"/>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2524320"/>
            <a:ext cx="8189844"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SPARK-PL (Java)</a:t>
            </a:r>
          </a:p>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Including changes in relevant cell populations (Endothelial cells, Macrophages, Neutrophils, and Fibroblasts) and their key effector cytokines (TNF-</a:t>
            </a:r>
            <a:r>
              <a:rPr lang="el-GR" sz="2400" dirty="0"/>
              <a:t>α</a:t>
            </a:r>
            <a:r>
              <a:rPr lang="en-US" sz="2400" dirty="0"/>
              <a:t>, IL-1</a:t>
            </a:r>
            <a:r>
              <a:rPr lang="el-GR" sz="2400" dirty="0"/>
              <a:t>β</a:t>
            </a:r>
            <a:r>
              <a:rPr lang="en-US" sz="2400" dirty="0"/>
              <a:t>, IL-10,</a:t>
            </a:r>
            <a:r>
              <a:rPr lang="nl-NL" sz="2400" dirty="0"/>
              <a:t>and 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159667" y="2462490"/>
            <a:ext cx="8189844"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err="1"/>
              <a:t>Matlab</a:t>
            </a:r>
            <a:endParaRPr lang="en-US" sz="2400" dirty="0"/>
          </a:p>
          <a:p>
            <a:pPr marL="285750" indent="-285750">
              <a:buClr>
                <a:schemeClr val="accent2"/>
              </a:buClr>
              <a:buFont typeface="Arial" panose="020B0604020202020204" pitchFamily="34" charset="0"/>
              <a:buChar char="•"/>
            </a:pPr>
            <a:r>
              <a:rPr lang="en-US" sz="2400" dirty="0"/>
              <a:t>3-Dimensional ABM model</a:t>
            </a:r>
          </a:p>
          <a:p>
            <a:pPr marL="285750" indent="-285750">
              <a:buClr>
                <a:schemeClr val="accent2"/>
              </a:buClr>
              <a:buFont typeface="Arial" panose="020B0604020202020204" pitchFamily="34" charset="0"/>
              <a:buChar char="•"/>
            </a:pPr>
            <a:r>
              <a:rPr lang="en-US" sz="2400" dirty="0"/>
              <a:t>Contraction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Including changes in relevant cell populations (</a:t>
            </a:r>
            <a:r>
              <a:rPr lang="nl-NL" sz="2400" dirty="0"/>
              <a:t>leukocytes, fibroblasts, and collagen </a:t>
            </a:r>
            <a:r>
              <a:rPr lang="en-US" sz="2400" dirty="0"/>
              <a:t>) and their key effector cytokines (</a:t>
            </a:r>
            <a:r>
              <a:rPr lang="en-US" sz="2400" dirty="0" err="1"/>
              <a:t>tPA</a:t>
            </a:r>
            <a:r>
              <a:rPr lang="en-US" sz="2400" dirty="0"/>
              <a:t>, PDGF, TGFB</a:t>
            </a:r>
            <a:r>
              <a:rPr lang="nl-NL" sz="2400" dirty="0"/>
              <a:t>)</a:t>
            </a:r>
          </a:p>
        </p:txBody>
      </p:sp>
    </p:spTree>
    <p:extLst>
      <p:ext uri="{BB962C8B-B14F-4D97-AF65-F5344CB8AC3E}">
        <p14:creationId xmlns:p14="http://schemas.microsoft.com/office/powerpoint/2010/main" val="31073930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630</TotalTime>
  <Words>904</Words>
  <Application>Microsoft Office PowerPoint</Application>
  <PresentationFormat>Widescreen</PresentationFormat>
  <Paragraphs>164</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 LT Std</vt:lpstr>
      <vt:lpstr>Retrospect</vt:lpstr>
      <vt:lpstr>Burn wound healing model</vt:lpstr>
      <vt:lpstr>Index</vt:lpstr>
      <vt:lpstr>Stages of healing</vt:lpstr>
      <vt:lpstr>Zones of injury</vt:lpstr>
      <vt:lpstr>Previously built models</vt:lpstr>
      <vt:lpstr>ABM</vt:lpstr>
      <vt:lpstr>PowerPoint Presentation</vt:lpstr>
      <vt:lpstr> Ziraldo et al.  2013 ~ Computational Modeling of Inflammation and Wound Healing  </vt:lpstr>
      <vt:lpstr> Boon et al. 2016 ~ A multi-agent cell-based model for wound contraction  </vt:lpstr>
      <vt:lpstr> Tepole et al. 2017 ~ Computational systems mechanobiology of Wound Healing  </vt:lpstr>
      <vt:lpstr>Research Questions + Aim: </vt:lpstr>
      <vt:lpstr>Proposal</vt:lpstr>
      <vt:lpstr>PowerPoint Presentation</vt:lpstr>
      <vt:lpstr>PowerPoint Presentation</vt:lpstr>
      <vt:lpstr>Data available?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45</cp:revision>
  <dcterms:created xsi:type="dcterms:W3CDTF">2019-05-13T08:46:48Z</dcterms:created>
  <dcterms:modified xsi:type="dcterms:W3CDTF">2019-05-14T13:52:51Z</dcterms:modified>
</cp:coreProperties>
</file>