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4"/>
  </p:sldMasterIdLst>
  <p:notesMasterIdLst>
    <p:notesMasterId r:id="rId20"/>
  </p:notesMasterIdLst>
  <p:sldIdLst>
    <p:sldId id="256" r:id="rId5"/>
    <p:sldId id="259" r:id="rId6"/>
    <p:sldId id="263" r:id="rId7"/>
    <p:sldId id="264" r:id="rId8"/>
    <p:sldId id="260" r:id="rId9"/>
    <p:sldId id="269" r:id="rId10"/>
    <p:sldId id="273" r:id="rId11"/>
    <p:sldId id="265" r:id="rId12"/>
    <p:sldId id="266" r:id="rId13"/>
    <p:sldId id="270" r:id="rId14"/>
    <p:sldId id="267" r:id="rId15"/>
    <p:sldId id="271" r:id="rId16"/>
    <p:sldId id="272" r:id="rId17"/>
    <p:sldId id="268"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5311C1-9396-4BCA-94D8-0081B603A454}" v="24" dt="2023-03-20T03:39:24.804"/>
    <p1510:client id="{50DE4192-1AA9-479D-9306-848024D62A9C}" v="11" dt="2023-03-20T13:21:34.6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91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E2865F-6BAE-4882-810B-1DAE9E820524}" type="datetimeFigureOut">
              <a:rPr lang="en-US" smtClean="0"/>
              <a:t>3/27/2023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5983AA-8390-495B-9F31-647BE9AF0C02}" type="slidenum">
              <a:rPr lang="en-US" smtClean="0"/>
              <a:t>‹#›</a:t>
            </a:fld>
            <a:endParaRPr lang="en-US"/>
          </a:p>
        </p:txBody>
      </p:sp>
    </p:spTree>
    <p:extLst>
      <p:ext uri="{BB962C8B-B14F-4D97-AF65-F5344CB8AC3E}">
        <p14:creationId xmlns:p14="http://schemas.microsoft.com/office/powerpoint/2010/main" val="414948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Justin</a:t>
            </a:r>
          </a:p>
        </p:txBody>
      </p:sp>
      <p:sp>
        <p:nvSpPr>
          <p:cNvPr id="4" name="Slide Number Placeholder 3"/>
          <p:cNvSpPr>
            <a:spLocks noGrp="1"/>
          </p:cNvSpPr>
          <p:nvPr>
            <p:ph type="sldNum" sz="quarter" idx="5"/>
          </p:nvPr>
        </p:nvSpPr>
        <p:spPr/>
        <p:txBody>
          <a:bodyPr/>
          <a:lstStyle/>
          <a:p>
            <a:fld id="{DD5983AA-8390-495B-9F31-647BE9AF0C02}" type="slidenum">
              <a:rPr lang="en-US" smtClean="0"/>
              <a:t>1</a:t>
            </a:fld>
            <a:endParaRPr lang="en-US"/>
          </a:p>
        </p:txBody>
      </p:sp>
    </p:spTree>
    <p:extLst>
      <p:ext uri="{BB962C8B-B14F-4D97-AF65-F5344CB8AC3E}">
        <p14:creationId xmlns:p14="http://schemas.microsoft.com/office/powerpoint/2010/main" val="2590357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Justin or Ben</a:t>
            </a:r>
          </a:p>
        </p:txBody>
      </p:sp>
      <p:sp>
        <p:nvSpPr>
          <p:cNvPr id="4" name="Slide Number Placeholder 3"/>
          <p:cNvSpPr>
            <a:spLocks noGrp="1"/>
          </p:cNvSpPr>
          <p:nvPr>
            <p:ph type="sldNum" sz="quarter" idx="5"/>
          </p:nvPr>
        </p:nvSpPr>
        <p:spPr/>
        <p:txBody>
          <a:bodyPr/>
          <a:lstStyle/>
          <a:p>
            <a:fld id="{DD5983AA-8390-495B-9F31-647BE9AF0C02}" type="slidenum">
              <a:rPr lang="en-US" smtClean="0"/>
              <a:t>2</a:t>
            </a:fld>
            <a:endParaRPr lang="en-US"/>
          </a:p>
        </p:txBody>
      </p:sp>
    </p:spTree>
    <p:extLst>
      <p:ext uri="{BB962C8B-B14F-4D97-AF65-F5344CB8AC3E}">
        <p14:creationId xmlns:p14="http://schemas.microsoft.com/office/powerpoint/2010/main" val="1873744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Justin or Ben</a:t>
            </a:r>
          </a:p>
        </p:txBody>
      </p:sp>
      <p:sp>
        <p:nvSpPr>
          <p:cNvPr id="4" name="Slide Number Placeholder 3"/>
          <p:cNvSpPr>
            <a:spLocks noGrp="1"/>
          </p:cNvSpPr>
          <p:nvPr>
            <p:ph type="sldNum" sz="quarter" idx="5"/>
          </p:nvPr>
        </p:nvSpPr>
        <p:spPr/>
        <p:txBody>
          <a:bodyPr/>
          <a:lstStyle/>
          <a:p>
            <a:fld id="{DD5983AA-8390-495B-9F31-647BE9AF0C02}" type="slidenum">
              <a:rPr lang="en-US" smtClean="0"/>
              <a:t>3</a:t>
            </a:fld>
            <a:endParaRPr lang="en-US"/>
          </a:p>
        </p:txBody>
      </p:sp>
    </p:spTree>
    <p:extLst>
      <p:ext uri="{BB962C8B-B14F-4D97-AF65-F5344CB8AC3E}">
        <p14:creationId xmlns:p14="http://schemas.microsoft.com/office/powerpoint/2010/main" val="3305817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Justin or Ben</a:t>
            </a:r>
          </a:p>
        </p:txBody>
      </p:sp>
      <p:sp>
        <p:nvSpPr>
          <p:cNvPr id="4" name="Slide Number Placeholder 3"/>
          <p:cNvSpPr>
            <a:spLocks noGrp="1"/>
          </p:cNvSpPr>
          <p:nvPr>
            <p:ph type="sldNum" sz="quarter" idx="5"/>
          </p:nvPr>
        </p:nvSpPr>
        <p:spPr/>
        <p:txBody>
          <a:bodyPr/>
          <a:lstStyle/>
          <a:p>
            <a:fld id="{DD5983AA-8390-495B-9F31-647BE9AF0C02}" type="slidenum">
              <a:rPr lang="en-US" smtClean="0"/>
              <a:t>4</a:t>
            </a:fld>
            <a:endParaRPr lang="en-US"/>
          </a:p>
        </p:txBody>
      </p:sp>
    </p:spTree>
    <p:extLst>
      <p:ext uri="{BB962C8B-B14F-4D97-AF65-F5344CB8AC3E}">
        <p14:creationId xmlns:p14="http://schemas.microsoft.com/office/powerpoint/2010/main" val="3548114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a:t>
            </a:r>
          </a:p>
        </p:txBody>
      </p:sp>
      <p:sp>
        <p:nvSpPr>
          <p:cNvPr id="4" name="Slide Number Placeholder 3"/>
          <p:cNvSpPr>
            <a:spLocks noGrp="1"/>
          </p:cNvSpPr>
          <p:nvPr>
            <p:ph type="sldNum" sz="quarter" idx="5"/>
          </p:nvPr>
        </p:nvSpPr>
        <p:spPr/>
        <p:txBody>
          <a:bodyPr/>
          <a:lstStyle/>
          <a:p>
            <a:fld id="{DD5983AA-8390-495B-9F31-647BE9AF0C02}" type="slidenum">
              <a:rPr lang="en-US" smtClean="0"/>
              <a:t>5</a:t>
            </a:fld>
            <a:endParaRPr lang="en-US"/>
          </a:p>
        </p:txBody>
      </p:sp>
    </p:spTree>
    <p:extLst>
      <p:ext uri="{BB962C8B-B14F-4D97-AF65-F5344CB8AC3E}">
        <p14:creationId xmlns:p14="http://schemas.microsoft.com/office/powerpoint/2010/main" val="1655771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a:t>
            </a:r>
          </a:p>
        </p:txBody>
      </p:sp>
      <p:sp>
        <p:nvSpPr>
          <p:cNvPr id="4" name="Slide Number Placeholder 3"/>
          <p:cNvSpPr>
            <a:spLocks noGrp="1"/>
          </p:cNvSpPr>
          <p:nvPr>
            <p:ph type="sldNum" sz="quarter" idx="5"/>
          </p:nvPr>
        </p:nvSpPr>
        <p:spPr/>
        <p:txBody>
          <a:bodyPr/>
          <a:lstStyle/>
          <a:p>
            <a:fld id="{DD5983AA-8390-495B-9F31-647BE9AF0C02}" type="slidenum">
              <a:rPr lang="en-US" smtClean="0"/>
              <a:t>6</a:t>
            </a:fld>
            <a:endParaRPr lang="en-US"/>
          </a:p>
        </p:txBody>
      </p:sp>
    </p:spTree>
    <p:extLst>
      <p:ext uri="{BB962C8B-B14F-4D97-AF65-F5344CB8AC3E}">
        <p14:creationId xmlns:p14="http://schemas.microsoft.com/office/powerpoint/2010/main" val="1123287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Erik Discusses Attributes, Ben talks about associative rule mining, </a:t>
            </a:r>
          </a:p>
        </p:txBody>
      </p:sp>
      <p:sp>
        <p:nvSpPr>
          <p:cNvPr id="4" name="Slide Number Placeholder 3"/>
          <p:cNvSpPr>
            <a:spLocks noGrp="1"/>
          </p:cNvSpPr>
          <p:nvPr>
            <p:ph type="sldNum" sz="quarter" idx="5"/>
          </p:nvPr>
        </p:nvSpPr>
        <p:spPr/>
        <p:txBody>
          <a:bodyPr/>
          <a:lstStyle/>
          <a:p>
            <a:fld id="{DD5983AA-8390-495B-9F31-647BE9AF0C02}" type="slidenum">
              <a:rPr lang="en-US" smtClean="0"/>
              <a:t>7</a:t>
            </a:fld>
            <a:endParaRPr lang="en-US"/>
          </a:p>
        </p:txBody>
      </p:sp>
    </p:spTree>
    <p:extLst>
      <p:ext uri="{BB962C8B-B14F-4D97-AF65-F5344CB8AC3E}">
        <p14:creationId xmlns:p14="http://schemas.microsoft.com/office/powerpoint/2010/main" val="3745427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 </a:t>
            </a:r>
          </a:p>
        </p:txBody>
      </p:sp>
      <p:sp>
        <p:nvSpPr>
          <p:cNvPr id="4" name="Slide Number Placeholder 3"/>
          <p:cNvSpPr>
            <a:spLocks noGrp="1"/>
          </p:cNvSpPr>
          <p:nvPr>
            <p:ph type="sldNum" sz="quarter" idx="5"/>
          </p:nvPr>
        </p:nvSpPr>
        <p:spPr/>
        <p:txBody>
          <a:bodyPr/>
          <a:lstStyle/>
          <a:p>
            <a:fld id="{DD5983AA-8390-495B-9F31-647BE9AF0C02}" type="slidenum">
              <a:rPr lang="en-US" smtClean="0"/>
              <a:t>14</a:t>
            </a:fld>
            <a:endParaRPr lang="en-US"/>
          </a:p>
        </p:txBody>
      </p:sp>
    </p:spTree>
    <p:extLst>
      <p:ext uri="{BB962C8B-B14F-4D97-AF65-F5344CB8AC3E}">
        <p14:creationId xmlns:p14="http://schemas.microsoft.com/office/powerpoint/2010/main" val="4151033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a:t>
            </a:r>
          </a:p>
        </p:txBody>
      </p:sp>
      <p:sp>
        <p:nvSpPr>
          <p:cNvPr id="4" name="Slide Number Placeholder 3"/>
          <p:cNvSpPr>
            <a:spLocks noGrp="1"/>
          </p:cNvSpPr>
          <p:nvPr>
            <p:ph type="sldNum" sz="quarter" idx="5"/>
          </p:nvPr>
        </p:nvSpPr>
        <p:spPr/>
        <p:txBody>
          <a:bodyPr/>
          <a:lstStyle/>
          <a:p>
            <a:fld id="{DD5983AA-8390-495B-9F31-647BE9AF0C02}" type="slidenum">
              <a:rPr lang="en-US" smtClean="0"/>
              <a:t>15</a:t>
            </a:fld>
            <a:endParaRPr lang="en-US"/>
          </a:p>
        </p:txBody>
      </p:sp>
    </p:spTree>
    <p:extLst>
      <p:ext uri="{BB962C8B-B14F-4D97-AF65-F5344CB8AC3E}">
        <p14:creationId xmlns:p14="http://schemas.microsoft.com/office/powerpoint/2010/main" val="2066934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CB4FF-0372-C8D9-A016-81ACDCF489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12425D-CDF8-A8D4-93F6-CEFED51C32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1131B1-2E45-ACE4-7405-E7F8AF5EAEF0}"/>
              </a:ext>
            </a:extLst>
          </p:cNvPr>
          <p:cNvSpPr>
            <a:spLocks noGrp="1"/>
          </p:cNvSpPr>
          <p:nvPr>
            <p:ph type="dt" sz="half" idx="10"/>
          </p:nvPr>
        </p:nvSpPr>
        <p:spPr/>
        <p:txBody>
          <a:bodyPr/>
          <a:lstStyle/>
          <a:p>
            <a:fld id="{3341EE12-F28E-4B03-A404-A8FCAE0F6316}" type="datetime1">
              <a:rPr lang="en-US" smtClean="0"/>
              <a:t>3/27/2023</a:t>
            </a:fld>
            <a:endParaRPr lang="en-US"/>
          </a:p>
        </p:txBody>
      </p:sp>
      <p:sp>
        <p:nvSpPr>
          <p:cNvPr id="5" name="Footer Placeholder 4">
            <a:extLst>
              <a:ext uri="{FF2B5EF4-FFF2-40B4-BE49-F238E27FC236}">
                <a16:creationId xmlns:a16="http://schemas.microsoft.com/office/drawing/2014/main" id="{BA3B6A0C-963D-746C-52FE-7884A1989F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FF5B93-9610-7989-B90A-8A90A854743B}"/>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37476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C4BE-100E-A368-0BC3-B34A68BAE0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26BCE9-D77F-E07F-467D-E10CF65178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EC49BC-C68D-B109-A462-E96949887B44}"/>
              </a:ext>
            </a:extLst>
          </p:cNvPr>
          <p:cNvSpPr>
            <a:spLocks noGrp="1"/>
          </p:cNvSpPr>
          <p:nvPr>
            <p:ph type="dt" sz="half" idx="10"/>
          </p:nvPr>
        </p:nvSpPr>
        <p:spPr/>
        <p:txBody>
          <a:bodyPr/>
          <a:lstStyle/>
          <a:p>
            <a:fld id="{B68B8189-0D9C-48A6-9FA3-862227B094CE}" type="datetime1">
              <a:rPr lang="en-US" smtClean="0"/>
              <a:t>3/27/2023</a:t>
            </a:fld>
            <a:endParaRPr lang="en-US"/>
          </a:p>
        </p:txBody>
      </p:sp>
      <p:sp>
        <p:nvSpPr>
          <p:cNvPr id="5" name="Footer Placeholder 4">
            <a:extLst>
              <a:ext uri="{FF2B5EF4-FFF2-40B4-BE49-F238E27FC236}">
                <a16:creationId xmlns:a16="http://schemas.microsoft.com/office/drawing/2014/main" id="{84DBF79F-1F12-F608-567A-107C2823C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B6E2D-E316-60D4-B3B9-957E65E2750B}"/>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360692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316B3A-A2ED-6968-4C5B-5461AE6DDC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4B7FD2-D2A1-89D2-F658-ACCBA55BFD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68326B-E5C6-5BEC-D951-A1D6E6BEDA47}"/>
              </a:ext>
            </a:extLst>
          </p:cNvPr>
          <p:cNvSpPr>
            <a:spLocks noGrp="1"/>
          </p:cNvSpPr>
          <p:nvPr>
            <p:ph type="dt" sz="half" idx="10"/>
          </p:nvPr>
        </p:nvSpPr>
        <p:spPr/>
        <p:txBody>
          <a:bodyPr/>
          <a:lstStyle/>
          <a:p>
            <a:fld id="{26ADDCAE-6443-42C3-9C19-F95985500186}" type="datetime1">
              <a:rPr lang="en-US" smtClean="0"/>
              <a:t>3/27/2023</a:t>
            </a:fld>
            <a:endParaRPr lang="en-US"/>
          </a:p>
        </p:txBody>
      </p:sp>
      <p:sp>
        <p:nvSpPr>
          <p:cNvPr id="5" name="Footer Placeholder 4">
            <a:extLst>
              <a:ext uri="{FF2B5EF4-FFF2-40B4-BE49-F238E27FC236}">
                <a16:creationId xmlns:a16="http://schemas.microsoft.com/office/drawing/2014/main" id="{4BCB43E2-7794-09D0-FC2F-7DF97903A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BA83-34A1-E799-16F3-6584966C68F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652612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BA322-B2A9-2B52-73E7-44D21D21A9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9B0EDA-FDF1-E803-D2C4-460D574A2A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40A4F1-B5BB-4622-C647-B25350D40658}"/>
              </a:ext>
            </a:extLst>
          </p:cNvPr>
          <p:cNvSpPr>
            <a:spLocks noGrp="1"/>
          </p:cNvSpPr>
          <p:nvPr>
            <p:ph type="dt" sz="half" idx="10"/>
          </p:nvPr>
        </p:nvSpPr>
        <p:spPr/>
        <p:txBody>
          <a:bodyPr/>
          <a:lstStyle/>
          <a:p>
            <a:fld id="{1962799E-EB8E-4038-8063-81BB57C732D4}" type="datetime1">
              <a:rPr lang="en-US" smtClean="0"/>
              <a:t>3/27/2023</a:t>
            </a:fld>
            <a:endParaRPr lang="en-US"/>
          </a:p>
        </p:txBody>
      </p:sp>
      <p:sp>
        <p:nvSpPr>
          <p:cNvPr id="5" name="Footer Placeholder 4">
            <a:extLst>
              <a:ext uri="{FF2B5EF4-FFF2-40B4-BE49-F238E27FC236}">
                <a16:creationId xmlns:a16="http://schemas.microsoft.com/office/drawing/2014/main" id="{2CE72302-CC85-80EB-A7F9-B65A6F79F2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9F37F-1A5E-A117-7D52-3349624197B4}"/>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504110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1FE6E-F076-F5D5-ACD7-78D20F99D1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612CAB-9E83-54AF-205B-5E0C04D799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34115E-6D8C-3054-D0A6-A6598EF5F0E6}"/>
              </a:ext>
            </a:extLst>
          </p:cNvPr>
          <p:cNvSpPr>
            <a:spLocks noGrp="1"/>
          </p:cNvSpPr>
          <p:nvPr>
            <p:ph type="dt" sz="half" idx="10"/>
          </p:nvPr>
        </p:nvSpPr>
        <p:spPr/>
        <p:txBody>
          <a:bodyPr/>
          <a:lstStyle/>
          <a:p>
            <a:fld id="{217A73C3-B243-44D3-809D-EF8FDFBD85D4}" type="datetime1">
              <a:rPr lang="en-US" smtClean="0"/>
              <a:t>3/27/2023</a:t>
            </a:fld>
            <a:endParaRPr lang="en-US"/>
          </a:p>
        </p:txBody>
      </p:sp>
      <p:sp>
        <p:nvSpPr>
          <p:cNvPr id="5" name="Footer Placeholder 4">
            <a:extLst>
              <a:ext uri="{FF2B5EF4-FFF2-40B4-BE49-F238E27FC236}">
                <a16:creationId xmlns:a16="http://schemas.microsoft.com/office/drawing/2014/main" id="{4C313DC6-3476-B8AB-CC40-B6AF8F05B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149401-B66B-05A3-792C-A2A1C8AAFBA0}"/>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254221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A5C27-5DCD-23BA-5120-7EB7317257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0198DB-711F-AD6F-2E69-4BD0222266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B99091-5E45-3593-7AA4-C2CF45BE8A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90AD2-98B9-28B0-F55E-515271067658}"/>
              </a:ext>
            </a:extLst>
          </p:cNvPr>
          <p:cNvSpPr>
            <a:spLocks noGrp="1"/>
          </p:cNvSpPr>
          <p:nvPr>
            <p:ph type="dt" sz="half" idx="10"/>
          </p:nvPr>
        </p:nvSpPr>
        <p:spPr/>
        <p:txBody>
          <a:bodyPr/>
          <a:lstStyle/>
          <a:p>
            <a:fld id="{C9B6D3E3-28E2-4380-A113-67698215C5F8}" type="datetime1">
              <a:rPr lang="en-US" smtClean="0"/>
              <a:t>3/27/2023</a:t>
            </a:fld>
            <a:endParaRPr lang="en-US"/>
          </a:p>
        </p:txBody>
      </p:sp>
      <p:sp>
        <p:nvSpPr>
          <p:cNvPr id="6" name="Footer Placeholder 5">
            <a:extLst>
              <a:ext uri="{FF2B5EF4-FFF2-40B4-BE49-F238E27FC236}">
                <a16:creationId xmlns:a16="http://schemas.microsoft.com/office/drawing/2014/main" id="{63602CEE-F9D3-0294-0755-24D0BDC942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5D1FD3-9907-CEB7-46B5-6A135621B6EC}"/>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34820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FDA6-0138-7F3A-3345-BCB55D1D59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3A4001-AEC9-DD10-9AB2-E9B956CF2C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63C5DC-EA9F-ADE7-9018-3869170598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0C544C-548B-1A60-AC5E-CD343CE7FF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4EC95E-E332-99DF-9681-BD0449A4FB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9C57EB-1041-F028-E366-6A285D465419}"/>
              </a:ext>
            </a:extLst>
          </p:cNvPr>
          <p:cNvSpPr>
            <a:spLocks noGrp="1"/>
          </p:cNvSpPr>
          <p:nvPr>
            <p:ph type="dt" sz="half" idx="10"/>
          </p:nvPr>
        </p:nvSpPr>
        <p:spPr/>
        <p:txBody>
          <a:bodyPr/>
          <a:lstStyle/>
          <a:p>
            <a:fld id="{A9EFCB61-04AD-47C9-BF79-2BD8B9CEC07A}" type="datetime1">
              <a:rPr lang="en-US" smtClean="0"/>
              <a:t>3/27/2023</a:t>
            </a:fld>
            <a:endParaRPr lang="en-US"/>
          </a:p>
        </p:txBody>
      </p:sp>
      <p:sp>
        <p:nvSpPr>
          <p:cNvPr id="8" name="Footer Placeholder 7">
            <a:extLst>
              <a:ext uri="{FF2B5EF4-FFF2-40B4-BE49-F238E27FC236}">
                <a16:creationId xmlns:a16="http://schemas.microsoft.com/office/drawing/2014/main" id="{C98C29EC-E7E2-06FE-F35E-D848805A76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820182-3327-4C56-3553-819A7148F1FE}"/>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74750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7039-A042-B3D1-4AED-EE09B0F423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670381-3679-71E1-3035-C63F62D026F9}"/>
              </a:ext>
            </a:extLst>
          </p:cNvPr>
          <p:cNvSpPr>
            <a:spLocks noGrp="1"/>
          </p:cNvSpPr>
          <p:nvPr>
            <p:ph type="dt" sz="half" idx="10"/>
          </p:nvPr>
        </p:nvSpPr>
        <p:spPr/>
        <p:txBody>
          <a:bodyPr/>
          <a:lstStyle/>
          <a:p>
            <a:fld id="{A4535E0C-D585-492F-8146-7493F4086301}" type="datetime1">
              <a:rPr lang="en-US" smtClean="0"/>
              <a:t>3/27/2023</a:t>
            </a:fld>
            <a:endParaRPr lang="en-US"/>
          </a:p>
        </p:txBody>
      </p:sp>
      <p:sp>
        <p:nvSpPr>
          <p:cNvPr id="4" name="Footer Placeholder 3">
            <a:extLst>
              <a:ext uri="{FF2B5EF4-FFF2-40B4-BE49-F238E27FC236}">
                <a16:creationId xmlns:a16="http://schemas.microsoft.com/office/drawing/2014/main" id="{18D09736-613D-E081-A42A-A15F227BCE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0CC298-A5AF-2046-32D6-E6A32821737F}"/>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646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334456-85CC-851F-145B-E937209A899F}"/>
              </a:ext>
            </a:extLst>
          </p:cNvPr>
          <p:cNvSpPr>
            <a:spLocks noGrp="1"/>
          </p:cNvSpPr>
          <p:nvPr>
            <p:ph type="dt" sz="half" idx="10"/>
          </p:nvPr>
        </p:nvSpPr>
        <p:spPr/>
        <p:txBody>
          <a:bodyPr/>
          <a:lstStyle/>
          <a:p>
            <a:fld id="{8CE48390-48B5-49AB-B019-A7C8FB8C31F6}" type="datetime1">
              <a:rPr lang="en-US" smtClean="0"/>
              <a:t>3/27/2023</a:t>
            </a:fld>
            <a:endParaRPr lang="en-US"/>
          </a:p>
        </p:txBody>
      </p:sp>
      <p:sp>
        <p:nvSpPr>
          <p:cNvPr id="3" name="Footer Placeholder 2">
            <a:extLst>
              <a:ext uri="{FF2B5EF4-FFF2-40B4-BE49-F238E27FC236}">
                <a16:creationId xmlns:a16="http://schemas.microsoft.com/office/drawing/2014/main" id="{D055A995-3C5D-A61F-A9C8-69EEDDC5F0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05F076-6024-A308-3CD4-B1F1F88FC499}"/>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583776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22AAB-49A0-6226-3755-6FD815AD6A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45F0A3-39A3-5148-03F2-43263B09FE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0E45CA-031A-069E-0F8B-08D724F0E6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78CD44-4E04-EC37-EBFA-48E9D5CCE9B4}"/>
              </a:ext>
            </a:extLst>
          </p:cNvPr>
          <p:cNvSpPr>
            <a:spLocks noGrp="1"/>
          </p:cNvSpPr>
          <p:nvPr>
            <p:ph type="dt" sz="half" idx="10"/>
          </p:nvPr>
        </p:nvSpPr>
        <p:spPr/>
        <p:txBody>
          <a:bodyPr/>
          <a:lstStyle/>
          <a:p>
            <a:fld id="{962E767E-8A14-4E70-91B9-2101CBC4D7BD}" type="datetime1">
              <a:rPr lang="en-US" smtClean="0"/>
              <a:t>3/27/2023</a:t>
            </a:fld>
            <a:endParaRPr lang="en-US"/>
          </a:p>
        </p:txBody>
      </p:sp>
      <p:sp>
        <p:nvSpPr>
          <p:cNvPr id="6" name="Footer Placeholder 5">
            <a:extLst>
              <a:ext uri="{FF2B5EF4-FFF2-40B4-BE49-F238E27FC236}">
                <a16:creationId xmlns:a16="http://schemas.microsoft.com/office/drawing/2014/main" id="{97CF5675-4F81-55C2-8DFD-29F46D975B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447C4-9888-5712-868D-2B4156987EE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53675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4B9A2-AC13-1B87-3184-AC35642C24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D8D242-64A5-D76E-9FA9-95CB86CC0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F85C22-C0EB-1709-DC1C-86290DFE1C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8CADA9-9F70-525A-D253-119419C2D62F}"/>
              </a:ext>
            </a:extLst>
          </p:cNvPr>
          <p:cNvSpPr>
            <a:spLocks noGrp="1"/>
          </p:cNvSpPr>
          <p:nvPr>
            <p:ph type="dt" sz="half" idx="10"/>
          </p:nvPr>
        </p:nvSpPr>
        <p:spPr/>
        <p:txBody>
          <a:bodyPr/>
          <a:lstStyle/>
          <a:p>
            <a:fld id="{01AF0C4B-5A4A-45CA-ABEC-10F107160D33}" type="datetime1">
              <a:rPr lang="en-US" smtClean="0"/>
              <a:t>3/27/2023</a:t>
            </a:fld>
            <a:endParaRPr lang="en-US"/>
          </a:p>
        </p:txBody>
      </p:sp>
      <p:sp>
        <p:nvSpPr>
          <p:cNvPr id="6" name="Footer Placeholder 5">
            <a:extLst>
              <a:ext uri="{FF2B5EF4-FFF2-40B4-BE49-F238E27FC236}">
                <a16:creationId xmlns:a16="http://schemas.microsoft.com/office/drawing/2014/main" id="{540651EF-E549-3A3A-5D35-97E76F627A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1C5815-837C-443C-BAC1-883D809DF6D7}"/>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650910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C8D0E3-88CF-0F2C-8798-50C13AC905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0B7EC5-746A-AC9B-8891-6C1248B37A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127A3-C7CF-39E7-AB3B-7264B69F1B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9806E-8E94-473C-AEE7-BE6F15F85533}" type="datetime1">
              <a:rPr lang="en-US" smtClean="0"/>
              <a:t>3/27/2023</a:t>
            </a:fld>
            <a:endParaRPr lang="en-US"/>
          </a:p>
        </p:txBody>
      </p:sp>
      <p:sp>
        <p:nvSpPr>
          <p:cNvPr id="5" name="Footer Placeholder 4">
            <a:extLst>
              <a:ext uri="{FF2B5EF4-FFF2-40B4-BE49-F238E27FC236}">
                <a16:creationId xmlns:a16="http://schemas.microsoft.com/office/drawing/2014/main" id="{6E3E3A47-FEBA-3BBE-E38E-532B027210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A28C2F-4F63-7F45-D525-D89C96CF2A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A918BC-4D43-4B42-B3C0-E7EBE25E6AF0}" type="slidenum">
              <a:rPr lang="en-US" smtClean="0"/>
              <a:pPr/>
              <a:t>‹#›</a:t>
            </a:fld>
            <a:endParaRPr lang="en-US"/>
          </a:p>
        </p:txBody>
      </p:sp>
    </p:spTree>
    <p:extLst>
      <p:ext uri="{BB962C8B-B14F-4D97-AF65-F5344CB8AC3E}">
        <p14:creationId xmlns:p14="http://schemas.microsoft.com/office/powerpoint/2010/main" val="222430262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github.com/IBM/employee-attrition-aif360/blob/master/data/emp_attrition.csv" TargetMode="External"/><Relationship Id="rId4" Type="http://schemas.openxmlformats.org/officeDocument/2006/relationships/hyperlink" Target="https://developer.ibm.com/patterns/data-science-life-cycle-in-action-to-solve-employee-attrition-problem/#descripti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The Armonk headquarters of IBM is seen Jan. 20, 2009.">
            <a:extLst>
              <a:ext uri="{FF2B5EF4-FFF2-40B4-BE49-F238E27FC236}">
                <a16:creationId xmlns:a16="http://schemas.microsoft.com/office/drawing/2014/main" id="{FC7A66A0-B4C9-4698-86A2-64D3F06792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CDF1C4C-F311-3DE5-ECB5-E161D4E60404}"/>
              </a:ext>
            </a:extLst>
          </p:cNvPr>
          <p:cNvSpPr>
            <a:spLocks noGrp="1"/>
          </p:cNvSpPr>
          <p:nvPr>
            <p:ph type="ctrTitle"/>
          </p:nvPr>
        </p:nvSpPr>
        <p:spPr>
          <a:xfrm>
            <a:off x="6789224" y="560717"/>
            <a:ext cx="4709550" cy="6047117"/>
          </a:xfrm>
        </p:spPr>
        <p:txBody>
          <a:bodyPr anchor="ctr">
            <a:normAutofit fontScale="90000"/>
          </a:bodyPr>
          <a:lstStyle/>
          <a:p>
            <a:pPr algn="ctr"/>
            <a:r>
              <a:rPr lang="en-US" dirty="0">
                <a:solidFill>
                  <a:srgbClr val="002060"/>
                </a:solidFill>
              </a:rPr>
              <a:t>IBM Attrition Study</a:t>
            </a:r>
            <a:br>
              <a:rPr lang="en-US" dirty="0">
                <a:solidFill>
                  <a:srgbClr val="002060"/>
                </a:solidFill>
              </a:rPr>
            </a:br>
            <a:br>
              <a:rPr lang="en-US" dirty="0">
                <a:solidFill>
                  <a:srgbClr val="002060"/>
                </a:solidFill>
              </a:rPr>
            </a:br>
            <a:br>
              <a:rPr lang="en-US" dirty="0">
                <a:solidFill>
                  <a:srgbClr val="002060"/>
                </a:solidFill>
              </a:rPr>
            </a:br>
            <a:br>
              <a:rPr lang="en-US" dirty="0">
                <a:solidFill>
                  <a:srgbClr val="002060"/>
                </a:solidFill>
              </a:rPr>
            </a:br>
            <a:br>
              <a:rPr lang="en-US" sz="3100" dirty="0">
                <a:solidFill>
                  <a:srgbClr val="002060"/>
                </a:solidFill>
              </a:rPr>
            </a:br>
            <a:br>
              <a:rPr lang="en-US" sz="100" dirty="0">
                <a:solidFill>
                  <a:srgbClr val="002060"/>
                </a:solidFill>
              </a:rPr>
            </a:br>
            <a:br>
              <a:rPr lang="en-US" dirty="0">
                <a:solidFill>
                  <a:srgbClr val="002060"/>
                </a:solidFill>
              </a:rPr>
            </a:br>
            <a:r>
              <a:rPr lang="en-US" dirty="0">
                <a:solidFill>
                  <a:schemeClr val="bg1"/>
                </a:solidFill>
              </a:rPr>
              <a:t>Team 4</a:t>
            </a:r>
            <a:br>
              <a:rPr lang="en-US">
                <a:solidFill>
                  <a:schemeClr val="bg1"/>
                </a:solidFill>
              </a:rPr>
            </a:br>
            <a:r>
              <a:rPr lang="en-US" sz="2000" b="0" i="0">
                <a:solidFill>
                  <a:schemeClr val="bg1"/>
                </a:solidFill>
                <a:effectLst/>
                <a:latin typeface="Calibri Light" panose="020F0302020204030204" pitchFamily="34" charset="0"/>
              </a:rPr>
              <a:t>Ben Dieck , Justin </a:t>
            </a:r>
            <a:r>
              <a:rPr lang="en-US" sz="2000" b="0" i="0" dirty="0">
                <a:solidFill>
                  <a:schemeClr val="bg1"/>
                </a:solidFill>
                <a:effectLst/>
                <a:latin typeface="Calibri Light" panose="020F0302020204030204" pitchFamily="34" charset="0"/>
              </a:rPr>
              <a:t>Richardson, </a:t>
            </a:r>
            <a:r>
              <a:rPr lang="en-US" sz="2000" b="0" i="0">
                <a:solidFill>
                  <a:schemeClr val="bg1"/>
                </a:solidFill>
                <a:effectLst/>
                <a:latin typeface="Calibri Light" panose="020F0302020204030204" pitchFamily="34" charset="0"/>
              </a:rPr>
              <a:t>Erik Newcome </a:t>
            </a:r>
            <a:br>
              <a:rPr lang="en-US" dirty="0">
                <a:solidFill>
                  <a:srgbClr val="002060"/>
                </a:solidFill>
              </a:rPr>
            </a:br>
            <a:endParaRPr lang="en-US" dirty="0">
              <a:solidFill>
                <a:srgbClr val="002060"/>
              </a:solidFill>
            </a:endParaRPr>
          </a:p>
        </p:txBody>
      </p:sp>
      <p:pic>
        <p:nvPicPr>
          <p:cNvPr id="11" name="Picture 10" descr="Logo&#10;&#10;Description automatically generated">
            <a:extLst>
              <a:ext uri="{FF2B5EF4-FFF2-40B4-BE49-F238E27FC236}">
                <a16:creationId xmlns:a16="http://schemas.microsoft.com/office/drawing/2014/main" id="{C78B1308-2E4A-2C04-E66C-5373784861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1054" y="2179887"/>
            <a:ext cx="5368678" cy="2808776"/>
          </a:xfrm>
          <a:prstGeom prst="rect">
            <a:avLst/>
          </a:prstGeom>
        </p:spPr>
      </p:pic>
      <p:sp>
        <p:nvSpPr>
          <p:cNvPr id="12" name="TextBox 11">
            <a:extLst>
              <a:ext uri="{FF2B5EF4-FFF2-40B4-BE49-F238E27FC236}">
                <a16:creationId xmlns:a16="http://schemas.microsoft.com/office/drawing/2014/main" id="{19799618-ECC6-6EB8-03F8-BBFBFC447074}"/>
              </a:ext>
            </a:extLst>
          </p:cNvPr>
          <p:cNvSpPr txBox="1"/>
          <p:nvPr/>
        </p:nvSpPr>
        <p:spPr>
          <a:xfrm>
            <a:off x="60382" y="6521567"/>
            <a:ext cx="12025223" cy="261610"/>
          </a:xfrm>
          <a:prstGeom prst="rect">
            <a:avLst/>
          </a:prstGeom>
          <a:noFill/>
        </p:spPr>
        <p:txBody>
          <a:bodyPr wrap="square" rtlCol="0">
            <a:spAutoFit/>
          </a:bodyPr>
          <a:lstStyle/>
          <a:p>
            <a:pPr algn="r"/>
            <a:r>
              <a:rPr lang="en-US" sz="1100" dirty="0">
                <a:solidFill>
                  <a:schemeClr val="bg1"/>
                </a:solidFill>
              </a:rPr>
              <a:t>Insert photo credit (https://www.lohud.com/story/news/2014/07/10/ibm-chip-research-westchester-county-jobs/12489415/)</a:t>
            </a:r>
          </a:p>
        </p:txBody>
      </p:sp>
    </p:spTree>
    <p:extLst>
      <p:ext uri="{BB962C8B-B14F-4D97-AF65-F5344CB8AC3E}">
        <p14:creationId xmlns:p14="http://schemas.microsoft.com/office/powerpoint/2010/main" val="303890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A4D71F-390D-1F44-B6ED-1AAF9A7E35B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69861" y="206700"/>
            <a:ext cx="2298197" cy="1325562"/>
          </a:xfrm>
        </p:spPr>
      </p:pic>
      <p:sp>
        <p:nvSpPr>
          <p:cNvPr id="2" name="Title 1">
            <a:extLst>
              <a:ext uri="{FF2B5EF4-FFF2-40B4-BE49-F238E27FC236}">
                <a16:creationId xmlns:a16="http://schemas.microsoft.com/office/drawing/2014/main" id="{BD14F9F9-DBE9-5196-FA97-C975E888FB7A}"/>
              </a:ext>
            </a:extLst>
          </p:cNvPr>
          <p:cNvSpPr>
            <a:spLocks noGrp="1"/>
          </p:cNvSpPr>
          <p:nvPr>
            <p:ph type="title"/>
          </p:nvPr>
        </p:nvSpPr>
        <p:spPr>
          <a:xfrm>
            <a:off x="1711652" y="126219"/>
            <a:ext cx="9357476" cy="1325563"/>
          </a:xfrm>
        </p:spPr>
        <p:txBody>
          <a:bodyPr>
            <a:noAutofit/>
          </a:bodyPr>
          <a:lstStyle/>
          <a:p>
            <a:r>
              <a:rPr lang="en-US" sz="2400" b="0" i="0" u="none" strike="noStrike" baseline="0" dirty="0">
                <a:solidFill>
                  <a:srgbClr val="000000"/>
                </a:solidFill>
                <a:latin typeface="Arial" panose="020B0604020202020204" pitchFamily="34" charset="0"/>
                <a:cs typeface="Arial" panose="020B0604020202020204" pitchFamily="34" charset="0"/>
              </a:rPr>
              <a:t>3. What type of employee is most likely to leave the company? What do they look like, what attributes do they have?</a:t>
            </a:r>
          </a:p>
        </p:txBody>
      </p:sp>
      <p:sp>
        <p:nvSpPr>
          <p:cNvPr id="7" name="TextBox 6">
            <a:extLst>
              <a:ext uri="{FF2B5EF4-FFF2-40B4-BE49-F238E27FC236}">
                <a16:creationId xmlns:a16="http://schemas.microsoft.com/office/drawing/2014/main" id="{2F7C7E4F-33E4-7CDC-466B-C7B601A02991}"/>
              </a:ext>
            </a:extLst>
          </p:cNvPr>
          <p:cNvSpPr txBox="1"/>
          <p:nvPr/>
        </p:nvSpPr>
        <p:spPr>
          <a:xfrm>
            <a:off x="6186008" y="1716657"/>
            <a:ext cx="4775198" cy="5554534"/>
          </a:xfrm>
          <a:prstGeom prst="rect">
            <a:avLst/>
          </a:prstGeom>
          <a:noFill/>
        </p:spPr>
        <p:txBody>
          <a:bodyPr wrap="square">
            <a:spAutoFit/>
          </a:bodyPr>
          <a:lstStyle/>
          <a:p>
            <a:pPr marR="0" lvl="1">
              <a:lnSpc>
                <a:spcPct val="107000"/>
              </a:lnSpc>
              <a:spcBef>
                <a:spcPts val="0"/>
              </a:spcBef>
              <a:spcAft>
                <a:spcPts val="800"/>
              </a:spcAft>
            </a:pPr>
            <a:r>
              <a:rPr lang="en-US" sz="28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attributes associated with attrition for known losses here are shown based on results using associative rules mining.  The greatest relationships between losses and attrition are:</a:t>
            </a:r>
          </a:p>
          <a:p>
            <a:pPr marR="0" lvl="1">
              <a:lnSpc>
                <a:spcPct val="107000"/>
              </a:lnSpc>
              <a:spcBef>
                <a:spcPts val="0"/>
              </a:spcBef>
              <a:spcAft>
                <a:spcPts val="800"/>
              </a:spcAft>
            </a:pPr>
            <a:r>
              <a:rPr lang="en-US" sz="2800" baseline="30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Years since last promotion</a:t>
            </a:r>
            <a:endParaRPr lang="en-US" sz="28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R="0" lvl="1">
              <a:lnSpc>
                <a:spcPct val="107000"/>
              </a:lnSpc>
              <a:spcBef>
                <a:spcPts val="0"/>
              </a:spcBef>
              <a:spcAft>
                <a:spcPts val="800"/>
              </a:spcAft>
            </a:pPr>
            <a:r>
              <a:rPr lang="en-US" sz="2800" baseline="30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Job Level 1 (Entry Level)</a:t>
            </a:r>
          </a:p>
          <a:p>
            <a:pPr marR="0" lvl="1">
              <a:lnSpc>
                <a:spcPct val="107000"/>
              </a:lnSpc>
              <a:spcBef>
                <a:spcPts val="0"/>
              </a:spcBef>
              <a:spcAft>
                <a:spcPts val="800"/>
              </a:spcAft>
            </a:pPr>
            <a:r>
              <a:rPr lang="en-US" sz="2800" baseline="30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Does Not have a stock option</a:t>
            </a:r>
          </a:p>
          <a:p>
            <a:pPr marR="0" lvl="1">
              <a:lnSpc>
                <a:spcPct val="107000"/>
              </a:lnSpc>
              <a:spcBef>
                <a:spcPts val="0"/>
              </a:spcBef>
              <a:spcAft>
                <a:spcPts val="800"/>
              </a:spcAft>
            </a:pPr>
            <a:r>
              <a:rPr lang="en-US" sz="2800" baseline="30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Years with the current manager: also reflects new in role, and new in company. </a:t>
            </a:r>
          </a:p>
          <a:p>
            <a:pPr marR="0" lvl="1">
              <a:lnSpc>
                <a:spcPct val="107000"/>
              </a:lnSpc>
              <a:spcBef>
                <a:spcPts val="0"/>
              </a:spcBef>
              <a:spcAft>
                <a:spcPts val="800"/>
              </a:spcAft>
            </a:pPr>
            <a:r>
              <a:rPr lang="en-US" sz="2800" baseline="30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Is single and has maneuverability outside of the company.</a:t>
            </a:r>
          </a:p>
          <a:p>
            <a:pPr marR="0" lvl="1">
              <a:lnSpc>
                <a:spcPct val="107000"/>
              </a:lnSpc>
              <a:spcBef>
                <a:spcPts val="0"/>
              </a:spcBef>
              <a:spcAft>
                <a:spcPts val="800"/>
              </a:spcAft>
            </a:pPr>
            <a:r>
              <a:rPr lang="en-US" sz="2800" baseline="30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Males seem more likely to leave than females. </a:t>
            </a:r>
          </a:p>
          <a:p>
            <a:pPr marR="0" lvl="1">
              <a:lnSpc>
                <a:spcPct val="107000"/>
              </a:lnSpc>
              <a:spcBef>
                <a:spcPts val="0"/>
              </a:spcBef>
              <a:spcAft>
                <a:spcPts val="800"/>
              </a:spcAft>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05A458D2-0575-CE85-C8DA-232DB9B9350A}"/>
              </a:ext>
            </a:extLst>
          </p:cNvPr>
          <p:cNvPicPr>
            <a:picLocks noChangeAspect="1"/>
          </p:cNvPicPr>
          <p:nvPr/>
        </p:nvPicPr>
        <p:blipFill>
          <a:blip r:embed="rId3"/>
          <a:stretch>
            <a:fillRect/>
          </a:stretch>
        </p:blipFill>
        <p:spPr>
          <a:xfrm>
            <a:off x="113710" y="1570729"/>
            <a:ext cx="6591300" cy="4286250"/>
          </a:xfrm>
          <a:prstGeom prst="rect">
            <a:avLst/>
          </a:prstGeom>
        </p:spPr>
      </p:pic>
    </p:spTree>
    <p:extLst>
      <p:ext uri="{BB962C8B-B14F-4D97-AF65-F5344CB8AC3E}">
        <p14:creationId xmlns:p14="http://schemas.microsoft.com/office/powerpoint/2010/main" val="2234226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A4D71F-390D-1F44-B6ED-1AAF9A7E35B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69861" y="206700"/>
            <a:ext cx="2298197" cy="1325562"/>
          </a:xfrm>
        </p:spPr>
      </p:pic>
      <p:sp>
        <p:nvSpPr>
          <p:cNvPr id="2" name="Title 1">
            <a:extLst>
              <a:ext uri="{FF2B5EF4-FFF2-40B4-BE49-F238E27FC236}">
                <a16:creationId xmlns:a16="http://schemas.microsoft.com/office/drawing/2014/main" id="{BD14F9F9-DBE9-5196-FA97-C975E888FB7A}"/>
              </a:ext>
            </a:extLst>
          </p:cNvPr>
          <p:cNvSpPr>
            <a:spLocks noGrp="1"/>
          </p:cNvSpPr>
          <p:nvPr>
            <p:ph type="title"/>
          </p:nvPr>
        </p:nvSpPr>
        <p:spPr>
          <a:xfrm>
            <a:off x="1711652" y="126219"/>
            <a:ext cx="9357476" cy="1325563"/>
          </a:xfrm>
        </p:spPr>
        <p:txBody>
          <a:bodyPr>
            <a:noAutofit/>
          </a:bodyPr>
          <a:lstStyle/>
          <a:p>
            <a:r>
              <a:rPr lang="en-US" sz="2400" b="0" i="0" u="none" strike="noStrike" baseline="0" dirty="0">
                <a:solidFill>
                  <a:srgbClr val="000000"/>
                </a:solidFill>
                <a:latin typeface="Arial" panose="020B0604020202020204" pitchFamily="34" charset="0"/>
                <a:cs typeface="Arial" panose="020B0604020202020204" pitchFamily="34" charset="0"/>
              </a:rPr>
              <a:t>4.What is the relationship between compensation, and retention? In a regression study, and predictive analysis, what would be the   </a:t>
            </a:r>
            <a:br>
              <a:rPr lang="en-US" sz="2400" b="0" i="0" u="none" strike="noStrike" baseline="0" dirty="0">
                <a:solidFill>
                  <a:srgbClr val="000000"/>
                </a:solidFill>
                <a:latin typeface="Arial" panose="020B0604020202020204" pitchFamily="34" charset="0"/>
                <a:cs typeface="Arial" panose="020B0604020202020204" pitchFamily="34" charset="0"/>
              </a:rPr>
            </a:br>
            <a:r>
              <a:rPr lang="en-US" sz="2400" dirty="0">
                <a:solidFill>
                  <a:srgbClr val="000000"/>
                </a:solidFill>
                <a:latin typeface="Arial" panose="020B0604020202020204" pitchFamily="34" charset="0"/>
                <a:cs typeface="Arial" panose="020B0604020202020204" pitchFamily="34" charset="0"/>
              </a:rPr>
              <a:t>   </a:t>
            </a:r>
            <a:r>
              <a:rPr lang="en-US" sz="2400" b="0" i="0" u="none" strike="noStrike" baseline="0" dirty="0">
                <a:solidFill>
                  <a:srgbClr val="000000"/>
                </a:solidFill>
                <a:latin typeface="Arial" panose="020B0604020202020204" pitchFamily="34" charset="0"/>
                <a:cs typeface="Arial" panose="020B0604020202020204" pitchFamily="34" charset="0"/>
              </a:rPr>
              <a:t>R2value of total compensation in explaining attrition behavior?</a:t>
            </a:r>
          </a:p>
        </p:txBody>
      </p:sp>
      <p:sp>
        <p:nvSpPr>
          <p:cNvPr id="3" name="TextBox 2">
            <a:extLst>
              <a:ext uri="{FF2B5EF4-FFF2-40B4-BE49-F238E27FC236}">
                <a16:creationId xmlns:a16="http://schemas.microsoft.com/office/drawing/2014/main" id="{48657D64-1951-D9F1-8FB7-33BBDA4E5598}"/>
              </a:ext>
            </a:extLst>
          </p:cNvPr>
          <p:cNvSpPr txBox="1"/>
          <p:nvPr/>
        </p:nvSpPr>
        <p:spPr>
          <a:xfrm>
            <a:off x="269862" y="1768415"/>
            <a:ext cx="4106694" cy="4643322"/>
          </a:xfrm>
          <a:prstGeom prst="rect">
            <a:avLst/>
          </a:prstGeom>
          <a:noFill/>
        </p:spPr>
        <p:txBody>
          <a:bodyPr wrap="square" rtlCol="0">
            <a:spAutoFit/>
          </a:bodyPr>
          <a:lstStyle/>
          <a:p>
            <a:pPr marR="0" lvl="1">
              <a:lnSpc>
                <a:spcPct val="107000"/>
              </a:lnSpc>
              <a:spcBef>
                <a:spcPts val="0"/>
              </a:spcBef>
              <a:spcAft>
                <a:spcPts val="0"/>
              </a:spcAft>
            </a:pPr>
            <a:r>
              <a:rPr lang="en-US" sz="2000" b="1" u="sng"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Research &amp;Development Department</a:t>
            </a:r>
          </a:p>
          <a:p>
            <a:pPr marR="0" lvl="1">
              <a:lnSpc>
                <a:spcPct val="107000"/>
              </a:lnSpc>
              <a:spcBef>
                <a:spcPts val="0"/>
              </a:spcBef>
              <a:spcAft>
                <a:spcPts val="0"/>
              </a:spcAft>
            </a:pPr>
            <a:r>
              <a:rPr lang="en-US" sz="20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No correlation between an employee’s retention and compensation (monthly salary) could be found.</a:t>
            </a:r>
          </a:p>
          <a:p>
            <a:pPr marR="0" lvl="1">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R="0" lvl="1">
              <a:lnSpc>
                <a:spcPct val="107000"/>
              </a:lnSpc>
              <a:spcBef>
                <a:spcPts val="0"/>
              </a:spcBef>
              <a:spcAft>
                <a:spcPts val="0"/>
              </a:spcAft>
            </a:pPr>
            <a:r>
              <a:rPr lang="en-US" sz="2000" baseline="30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20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HR Reps, Lab Techs, Research Scientists and Sales Reps they cap out at less than $5k per month and less than 10 years with the company.</a:t>
            </a:r>
          </a:p>
          <a:p>
            <a:pPr marR="0" lvl="1">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R="0" lvl="1">
              <a:lnSpc>
                <a:spcPct val="107000"/>
              </a:lnSpc>
              <a:spcBef>
                <a:spcPts val="0"/>
              </a:spcBef>
              <a:spcAft>
                <a:spcPts val="0"/>
              </a:spcAft>
            </a:pPr>
            <a:r>
              <a:rPr lang="en-US" sz="2000" baseline="30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20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Healthcare Reps, Manufacturing Directors and Sales Execs they thin out at $7500 per month and have been with the company less than 15 years.</a:t>
            </a:r>
          </a:p>
          <a:p>
            <a:pPr marR="0" lvl="1">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R="0" lvl="1">
              <a:lnSpc>
                <a:spcPct val="107000"/>
              </a:lnSpc>
              <a:spcBef>
                <a:spcPts val="0"/>
              </a:spcBef>
              <a:spcAft>
                <a:spcPts val="800"/>
              </a:spcAft>
            </a:pPr>
            <a:r>
              <a:rPr lang="en-US" sz="20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Managers and Research Directors have a monthly Salary cap at $20k per month with a mean of around $17,500. They generally have been with the company longer.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43F90819-4F75-7771-1071-E8410C54FC24}"/>
              </a:ext>
            </a:extLst>
          </p:cNvPr>
          <p:cNvPicPr>
            <a:picLocks noChangeAspect="1"/>
          </p:cNvPicPr>
          <p:nvPr/>
        </p:nvPicPr>
        <p:blipFill>
          <a:blip r:embed="rId3"/>
          <a:stretch>
            <a:fillRect/>
          </a:stretch>
        </p:blipFill>
        <p:spPr>
          <a:xfrm>
            <a:off x="4823285" y="1396030"/>
            <a:ext cx="7234376" cy="5197928"/>
          </a:xfrm>
          <a:prstGeom prst="rect">
            <a:avLst/>
          </a:prstGeom>
        </p:spPr>
      </p:pic>
    </p:spTree>
    <p:extLst>
      <p:ext uri="{BB962C8B-B14F-4D97-AF65-F5344CB8AC3E}">
        <p14:creationId xmlns:p14="http://schemas.microsoft.com/office/powerpoint/2010/main" val="398571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A4D71F-390D-1F44-B6ED-1AAF9A7E35B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69861" y="206700"/>
            <a:ext cx="2298197" cy="1325562"/>
          </a:xfrm>
        </p:spPr>
      </p:pic>
      <p:sp>
        <p:nvSpPr>
          <p:cNvPr id="2" name="Title 1">
            <a:extLst>
              <a:ext uri="{FF2B5EF4-FFF2-40B4-BE49-F238E27FC236}">
                <a16:creationId xmlns:a16="http://schemas.microsoft.com/office/drawing/2014/main" id="{BD14F9F9-DBE9-5196-FA97-C975E888FB7A}"/>
              </a:ext>
            </a:extLst>
          </p:cNvPr>
          <p:cNvSpPr>
            <a:spLocks noGrp="1"/>
          </p:cNvSpPr>
          <p:nvPr>
            <p:ph type="title"/>
          </p:nvPr>
        </p:nvSpPr>
        <p:spPr>
          <a:xfrm>
            <a:off x="1711652" y="126219"/>
            <a:ext cx="9357476" cy="1325563"/>
          </a:xfrm>
        </p:spPr>
        <p:txBody>
          <a:bodyPr>
            <a:noAutofit/>
          </a:bodyPr>
          <a:lstStyle/>
          <a:p>
            <a:r>
              <a:rPr lang="en-US" sz="2400" b="0" i="0" u="none" strike="noStrike" baseline="0" dirty="0">
                <a:solidFill>
                  <a:srgbClr val="000000"/>
                </a:solidFill>
                <a:latin typeface="Arial" panose="020B0604020202020204" pitchFamily="34" charset="0"/>
                <a:cs typeface="Arial" panose="020B0604020202020204" pitchFamily="34" charset="0"/>
              </a:rPr>
              <a:t>4.What is the relationship between compensation, and retention? In a regression study, and predictive analysis, what would be the   </a:t>
            </a:r>
            <a:br>
              <a:rPr lang="en-US" sz="2400" b="0" i="0" u="none" strike="noStrike" baseline="0" dirty="0">
                <a:solidFill>
                  <a:srgbClr val="000000"/>
                </a:solidFill>
                <a:latin typeface="Arial" panose="020B0604020202020204" pitchFamily="34" charset="0"/>
                <a:cs typeface="Arial" panose="020B0604020202020204" pitchFamily="34" charset="0"/>
              </a:rPr>
            </a:br>
            <a:r>
              <a:rPr lang="en-US" sz="2400" dirty="0">
                <a:solidFill>
                  <a:srgbClr val="000000"/>
                </a:solidFill>
                <a:latin typeface="Arial" panose="020B0604020202020204" pitchFamily="34" charset="0"/>
                <a:cs typeface="Arial" panose="020B0604020202020204" pitchFamily="34" charset="0"/>
              </a:rPr>
              <a:t>   </a:t>
            </a:r>
            <a:r>
              <a:rPr lang="en-US" sz="2400" b="0" i="0" u="none" strike="noStrike" baseline="0" dirty="0">
                <a:solidFill>
                  <a:srgbClr val="000000"/>
                </a:solidFill>
                <a:latin typeface="Arial" panose="020B0604020202020204" pitchFamily="34" charset="0"/>
                <a:cs typeface="Arial" panose="020B0604020202020204" pitchFamily="34" charset="0"/>
              </a:rPr>
              <a:t>R2value of total compensation in explaining attrition behavior?</a:t>
            </a:r>
          </a:p>
        </p:txBody>
      </p:sp>
      <p:sp>
        <p:nvSpPr>
          <p:cNvPr id="3" name="TextBox 2">
            <a:extLst>
              <a:ext uri="{FF2B5EF4-FFF2-40B4-BE49-F238E27FC236}">
                <a16:creationId xmlns:a16="http://schemas.microsoft.com/office/drawing/2014/main" id="{48657D64-1951-D9F1-8FB7-33BBDA4E5598}"/>
              </a:ext>
            </a:extLst>
          </p:cNvPr>
          <p:cNvSpPr txBox="1"/>
          <p:nvPr/>
        </p:nvSpPr>
        <p:spPr>
          <a:xfrm>
            <a:off x="269862" y="1768415"/>
            <a:ext cx="4106694" cy="4185761"/>
          </a:xfrm>
          <a:prstGeom prst="rect">
            <a:avLst/>
          </a:prstGeom>
          <a:noFill/>
        </p:spPr>
        <p:txBody>
          <a:bodyPr wrap="square" rtlCol="0">
            <a:spAutoFit/>
          </a:bodyPr>
          <a:lstStyle/>
          <a:p>
            <a:r>
              <a:rPr lang="en-US" b="1" u="sng" dirty="0"/>
              <a:t>Sales Department</a:t>
            </a:r>
          </a:p>
          <a:p>
            <a:r>
              <a:rPr lang="en-US" dirty="0"/>
              <a:t>     Sales Representatives and Sales Executives both have a clear retention point of 10 years. Sales managers show an even distribution of retention across the scatter plot that represents them. </a:t>
            </a:r>
          </a:p>
          <a:p>
            <a:endParaRPr lang="en-US" dirty="0"/>
          </a:p>
          <a:p>
            <a:pPr marL="285750" indent="-285750">
              <a:buFont typeface="Arial" panose="020B0604020202020204" pitchFamily="34" charset="0"/>
              <a:buChar char="•"/>
            </a:pPr>
            <a:r>
              <a:rPr lang="en-US" sz="1400" b="1" dirty="0"/>
              <a:t>Managers</a:t>
            </a:r>
            <a:r>
              <a:rPr lang="en-US" sz="1400" dirty="0"/>
              <a:t> – There is no clear relationship between time with the company and compensation.</a:t>
            </a:r>
          </a:p>
          <a:p>
            <a:pPr marL="285750" indent="-285750">
              <a:buFont typeface="Arial" panose="020B0604020202020204" pitchFamily="34" charset="0"/>
              <a:buChar char="•"/>
            </a:pPr>
            <a:r>
              <a:rPr lang="en-US" sz="1400" b="1" dirty="0"/>
              <a:t>Sales Executives </a:t>
            </a:r>
            <a:r>
              <a:rPr lang="en-US" sz="1400" dirty="0"/>
              <a:t>– Shows a retention point of 10 years and $10k per month. After that their attention is less dense showing most people leave after 10 years. </a:t>
            </a:r>
          </a:p>
          <a:p>
            <a:pPr marL="285750" indent="-285750">
              <a:buFont typeface="Arial" panose="020B0604020202020204" pitchFamily="34" charset="0"/>
              <a:buChar char="•"/>
            </a:pPr>
            <a:r>
              <a:rPr lang="en-US" sz="1400" b="1" dirty="0"/>
              <a:t>Sales Representative </a:t>
            </a:r>
            <a:r>
              <a:rPr lang="en-US" sz="1400" dirty="0"/>
              <a:t>– This group shows an average max retention of 5 years and an average monthly income cap of $3,250. </a:t>
            </a:r>
          </a:p>
        </p:txBody>
      </p:sp>
      <p:pic>
        <p:nvPicPr>
          <p:cNvPr id="7" name="Picture 6">
            <a:extLst>
              <a:ext uri="{FF2B5EF4-FFF2-40B4-BE49-F238E27FC236}">
                <a16:creationId xmlns:a16="http://schemas.microsoft.com/office/drawing/2014/main" id="{34B0815F-D9E3-85AD-DD87-1AA79103B711}"/>
              </a:ext>
            </a:extLst>
          </p:cNvPr>
          <p:cNvPicPr>
            <a:picLocks noChangeAspect="1"/>
          </p:cNvPicPr>
          <p:nvPr/>
        </p:nvPicPr>
        <p:blipFill>
          <a:blip r:embed="rId3"/>
          <a:stretch>
            <a:fillRect/>
          </a:stretch>
        </p:blipFill>
        <p:spPr>
          <a:xfrm>
            <a:off x="5376827" y="1425298"/>
            <a:ext cx="6411246" cy="5306483"/>
          </a:xfrm>
          <a:prstGeom prst="rect">
            <a:avLst/>
          </a:prstGeom>
        </p:spPr>
      </p:pic>
    </p:spTree>
    <p:extLst>
      <p:ext uri="{BB962C8B-B14F-4D97-AF65-F5344CB8AC3E}">
        <p14:creationId xmlns:p14="http://schemas.microsoft.com/office/powerpoint/2010/main" val="1336272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A4D71F-390D-1F44-B6ED-1AAF9A7E35B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69861" y="206700"/>
            <a:ext cx="2298197" cy="1325562"/>
          </a:xfrm>
        </p:spPr>
      </p:pic>
      <p:sp>
        <p:nvSpPr>
          <p:cNvPr id="2" name="Title 1">
            <a:extLst>
              <a:ext uri="{FF2B5EF4-FFF2-40B4-BE49-F238E27FC236}">
                <a16:creationId xmlns:a16="http://schemas.microsoft.com/office/drawing/2014/main" id="{BD14F9F9-DBE9-5196-FA97-C975E888FB7A}"/>
              </a:ext>
            </a:extLst>
          </p:cNvPr>
          <p:cNvSpPr>
            <a:spLocks noGrp="1"/>
          </p:cNvSpPr>
          <p:nvPr>
            <p:ph type="title"/>
          </p:nvPr>
        </p:nvSpPr>
        <p:spPr>
          <a:xfrm>
            <a:off x="1711652" y="126219"/>
            <a:ext cx="9357476" cy="1325563"/>
          </a:xfrm>
        </p:spPr>
        <p:txBody>
          <a:bodyPr>
            <a:noAutofit/>
          </a:bodyPr>
          <a:lstStyle/>
          <a:p>
            <a:r>
              <a:rPr lang="en-US" sz="2400" b="0" i="0" u="none" strike="noStrike" baseline="0" dirty="0">
                <a:solidFill>
                  <a:srgbClr val="000000"/>
                </a:solidFill>
                <a:latin typeface="Arial" panose="020B0604020202020204" pitchFamily="34" charset="0"/>
                <a:cs typeface="Arial" panose="020B0604020202020204" pitchFamily="34" charset="0"/>
              </a:rPr>
              <a:t>4.What is the relationship between compensation, and retention? In a regression study, and predictive analysis, what would be the   </a:t>
            </a:r>
            <a:br>
              <a:rPr lang="en-US" sz="2400" b="0" i="0" u="none" strike="noStrike" baseline="0" dirty="0">
                <a:solidFill>
                  <a:srgbClr val="000000"/>
                </a:solidFill>
                <a:latin typeface="Arial" panose="020B0604020202020204" pitchFamily="34" charset="0"/>
                <a:cs typeface="Arial" panose="020B0604020202020204" pitchFamily="34" charset="0"/>
              </a:rPr>
            </a:br>
            <a:r>
              <a:rPr lang="en-US" sz="2400" dirty="0">
                <a:solidFill>
                  <a:srgbClr val="000000"/>
                </a:solidFill>
                <a:latin typeface="Arial" panose="020B0604020202020204" pitchFamily="34" charset="0"/>
                <a:cs typeface="Arial" panose="020B0604020202020204" pitchFamily="34" charset="0"/>
              </a:rPr>
              <a:t>   </a:t>
            </a:r>
            <a:r>
              <a:rPr lang="en-US" sz="2400" b="0" i="0" u="none" strike="noStrike" baseline="0" dirty="0">
                <a:solidFill>
                  <a:srgbClr val="000000"/>
                </a:solidFill>
                <a:latin typeface="Arial" panose="020B0604020202020204" pitchFamily="34" charset="0"/>
                <a:cs typeface="Arial" panose="020B0604020202020204" pitchFamily="34" charset="0"/>
              </a:rPr>
              <a:t>R2value of total compensation in explaining attrition behavior?</a:t>
            </a:r>
          </a:p>
        </p:txBody>
      </p:sp>
      <p:sp>
        <p:nvSpPr>
          <p:cNvPr id="3" name="TextBox 2">
            <a:extLst>
              <a:ext uri="{FF2B5EF4-FFF2-40B4-BE49-F238E27FC236}">
                <a16:creationId xmlns:a16="http://schemas.microsoft.com/office/drawing/2014/main" id="{48657D64-1951-D9F1-8FB7-33BBDA4E5598}"/>
              </a:ext>
            </a:extLst>
          </p:cNvPr>
          <p:cNvSpPr txBox="1"/>
          <p:nvPr/>
        </p:nvSpPr>
        <p:spPr>
          <a:xfrm>
            <a:off x="269862" y="1768415"/>
            <a:ext cx="4106694" cy="4650504"/>
          </a:xfrm>
          <a:prstGeom prst="rect">
            <a:avLst/>
          </a:prstGeom>
          <a:noFill/>
        </p:spPr>
        <p:txBody>
          <a:bodyPr wrap="square" rtlCol="0">
            <a:spAutoFit/>
          </a:bodyPr>
          <a:lstStyle/>
          <a:p>
            <a:pPr marR="0" lvl="1">
              <a:lnSpc>
                <a:spcPct val="107000"/>
              </a:lnSpc>
              <a:spcBef>
                <a:spcPts val="0"/>
              </a:spcBef>
              <a:spcAft>
                <a:spcPts val="0"/>
              </a:spcAft>
            </a:pPr>
            <a:r>
              <a:rPr lang="en-US" sz="2000" b="1" u="sng"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Human Resources Department</a:t>
            </a:r>
          </a:p>
          <a:p>
            <a:pPr marR="0" lvl="1">
              <a:lnSpc>
                <a:spcPct val="107000"/>
              </a:lnSpc>
              <a:spcBef>
                <a:spcPts val="0"/>
              </a:spcBef>
              <a:spcAft>
                <a:spcPts val="0"/>
              </a:spcAft>
            </a:pPr>
            <a:r>
              <a:rPr lang="en-US" sz="20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The Human Resources department has a very different relationship between time at IBM, the individual monthly income, and attrition for the two positions in that department.</a:t>
            </a:r>
          </a:p>
          <a:p>
            <a:pPr marR="0" lvl="1">
              <a:lnSpc>
                <a:spcPct val="107000"/>
              </a:lnSpc>
              <a:spcBef>
                <a:spcPts val="0"/>
              </a:spcBef>
              <a:spcAft>
                <a:spcPts val="0"/>
              </a:spcAft>
            </a:pPr>
            <a:endParaRPr lang="en-US" sz="20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R="0" lvl="1">
              <a:lnSpc>
                <a:spcPct val="107000"/>
              </a:lnSpc>
              <a:spcBef>
                <a:spcPts val="0"/>
              </a:spcBef>
              <a:spcAft>
                <a:spcPts val="0"/>
              </a:spcAft>
            </a:pPr>
            <a:r>
              <a:rPr lang="en-US" sz="2000" b="1" baseline="30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Human Resources (HR) </a:t>
            </a:r>
            <a:r>
              <a:rPr lang="en-US" sz="2000" baseline="30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The human resource represented here  that leave are employees that leave within five years and do not make more than $2,500 per month. If they clear both attrition points it shows they are likely to make it to the 10 year mark and not any further.</a:t>
            </a:r>
          </a:p>
          <a:p>
            <a:pPr marR="0" lvl="1">
              <a:lnSpc>
                <a:spcPct val="107000"/>
              </a:lnSpc>
              <a:spcBef>
                <a:spcPts val="0"/>
              </a:spcBef>
              <a:spcAft>
                <a:spcPts val="0"/>
              </a:spcAft>
            </a:pPr>
            <a:endParaRPr lang="en-US" sz="2000" baseline="30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R="0" lvl="1">
              <a:lnSpc>
                <a:spcPct val="107000"/>
              </a:lnSpc>
              <a:spcBef>
                <a:spcPts val="0"/>
              </a:spcBef>
              <a:spcAft>
                <a:spcPts val="0"/>
              </a:spcAft>
            </a:pPr>
            <a:r>
              <a:rPr lang="en-US" sz="2000" b="1" baseline="30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HR Managers </a:t>
            </a:r>
            <a:r>
              <a:rPr lang="en-US" sz="2000" baseline="30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Managers show little to no correlation between compensation and retention. On the scatter plot they are shown as evenly distributed from 0 to 40 years at IBM. They do show that the average HR manager between $17,500 - $20,000 per month.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62C3116B-D5C4-4E05-5FC1-FFB2CF680496}"/>
              </a:ext>
            </a:extLst>
          </p:cNvPr>
          <p:cNvPicPr>
            <a:picLocks noChangeAspect="1"/>
          </p:cNvPicPr>
          <p:nvPr/>
        </p:nvPicPr>
        <p:blipFill>
          <a:blip r:embed="rId3"/>
          <a:stretch>
            <a:fillRect/>
          </a:stretch>
        </p:blipFill>
        <p:spPr>
          <a:xfrm>
            <a:off x="5718469" y="1451782"/>
            <a:ext cx="6138946" cy="5279999"/>
          </a:xfrm>
          <a:prstGeom prst="rect">
            <a:avLst/>
          </a:prstGeom>
        </p:spPr>
      </p:pic>
    </p:spTree>
    <p:extLst>
      <p:ext uri="{BB962C8B-B14F-4D97-AF65-F5344CB8AC3E}">
        <p14:creationId xmlns:p14="http://schemas.microsoft.com/office/powerpoint/2010/main" val="1208634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A4D71F-390D-1F44-B6ED-1AAF9A7E35B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69861" y="206700"/>
            <a:ext cx="2298197" cy="1325562"/>
          </a:xfrm>
        </p:spPr>
      </p:pic>
      <p:sp>
        <p:nvSpPr>
          <p:cNvPr id="2" name="Title 1">
            <a:extLst>
              <a:ext uri="{FF2B5EF4-FFF2-40B4-BE49-F238E27FC236}">
                <a16:creationId xmlns:a16="http://schemas.microsoft.com/office/drawing/2014/main" id="{BD14F9F9-DBE9-5196-FA97-C975E888FB7A}"/>
              </a:ext>
            </a:extLst>
          </p:cNvPr>
          <p:cNvSpPr>
            <a:spLocks noGrp="1"/>
          </p:cNvSpPr>
          <p:nvPr>
            <p:ph type="title"/>
          </p:nvPr>
        </p:nvSpPr>
        <p:spPr>
          <a:xfrm>
            <a:off x="1711652" y="126219"/>
            <a:ext cx="9357476" cy="1325563"/>
          </a:xfrm>
        </p:spPr>
        <p:txBody>
          <a:bodyPr>
            <a:noAutofit/>
          </a:bodyPr>
          <a:lstStyle/>
          <a:p>
            <a:r>
              <a:rPr lang="en-US" sz="2400" b="0" i="0" u="none" strike="noStrike" baseline="0" dirty="0">
                <a:solidFill>
                  <a:srgbClr val="000000"/>
                </a:solidFill>
                <a:latin typeface="Arial" panose="020B0604020202020204" pitchFamily="34" charset="0"/>
                <a:cs typeface="Arial" panose="020B0604020202020204" pitchFamily="34" charset="0"/>
              </a:rPr>
              <a:t>5.Is there a correlation between salary, gender, age, education, years with the company?</a:t>
            </a:r>
            <a:endParaRPr lang="en-US" sz="2400" b="0" i="0" dirty="0">
              <a:solidFill>
                <a:srgbClr val="000000"/>
              </a:solidFill>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8D3D539-508E-87C3-A27C-95EC95D720E7}"/>
              </a:ext>
            </a:extLst>
          </p:cNvPr>
          <p:cNvSpPr txBox="1"/>
          <p:nvPr/>
        </p:nvSpPr>
        <p:spPr>
          <a:xfrm>
            <a:off x="352365" y="1827942"/>
            <a:ext cx="4667629" cy="2923877"/>
          </a:xfrm>
          <a:prstGeom prst="rect">
            <a:avLst/>
          </a:prstGeom>
          <a:noFill/>
        </p:spPr>
        <p:txBody>
          <a:bodyPr wrap="square" lIns="91440" tIns="45720" rIns="91440" bIns="45720" anchor="t">
            <a:spAutoFit/>
          </a:bodyPr>
          <a:lstStyle/>
          <a:p>
            <a:r>
              <a:rPr lang="en-US" sz="2400" baseline="30000" dirty="0">
                <a:solidFill>
                  <a:srgbClr val="000000"/>
                </a:solidFill>
                <a:latin typeface="Calibri"/>
                <a:ea typeface="Times New Roman" panose="02020603050405020304" pitchFamily="18" charset="0"/>
                <a:cs typeface="Times New Roman"/>
              </a:rPr>
              <a:t>     </a:t>
            </a:r>
            <a:r>
              <a:rPr lang="en-US" sz="2400" baseline="30000" dirty="0">
                <a:solidFill>
                  <a:srgbClr val="000000"/>
                </a:solidFill>
                <a:effectLst/>
                <a:latin typeface="Calibri"/>
                <a:ea typeface="Times New Roman" panose="02020603050405020304" pitchFamily="18" charset="0"/>
                <a:cs typeface="Times New Roman"/>
              </a:rPr>
              <a:t>The analysis was clear that gender and age did not contribute to an employee’s salary. Total years with the company was a good indication of a positive incline in salary. Employees who held high level degrees tended to leave the company quickly.</a:t>
            </a:r>
            <a:r>
              <a:rPr lang="en-US" sz="2400" baseline="30000" dirty="0">
                <a:solidFill>
                  <a:srgbClr val="000000"/>
                </a:solidFill>
                <a:latin typeface="Calibri"/>
                <a:ea typeface="Times New Roman" panose="02020603050405020304" pitchFamily="18" charset="0"/>
                <a:cs typeface="Times New Roman"/>
              </a:rPr>
              <a:t> </a:t>
            </a:r>
            <a:endParaRPr lang="en-US" sz="24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2400" baseline="30000" dirty="0">
              <a:solidFill>
                <a:srgbClr val="000000"/>
              </a:solidFill>
              <a:latin typeface="Calibri" panose="020F0502020204030204" pitchFamily="34" charset="0"/>
              <a:cs typeface="Times New Roman" panose="02020603050405020304" pitchFamily="18" charset="0"/>
            </a:endParaRPr>
          </a:p>
          <a:p>
            <a:r>
              <a:rPr lang="en-US" sz="2400" baseline="30000" dirty="0">
                <a:solidFill>
                  <a:srgbClr val="000000"/>
                </a:solidFill>
                <a:latin typeface="Calibri"/>
                <a:cs typeface="Times New Roman"/>
              </a:rPr>
              <a:t>   The highest rate of attrition remains in the bottom left quadrant of this visualization with younger lower earners trying to find better opportunities. This plot was isolated to one department, but overall metrics remain the same . </a:t>
            </a:r>
            <a:endParaRPr lang="en-US" sz="2400" dirty="0">
              <a:latin typeface="Calibri"/>
              <a:cs typeface="Times New Roman"/>
            </a:endParaRPr>
          </a:p>
        </p:txBody>
      </p:sp>
      <p:pic>
        <p:nvPicPr>
          <p:cNvPr id="13" name="Picture 12">
            <a:extLst>
              <a:ext uri="{FF2B5EF4-FFF2-40B4-BE49-F238E27FC236}">
                <a16:creationId xmlns:a16="http://schemas.microsoft.com/office/drawing/2014/main" id="{E2191C4A-B07A-06C3-9486-31686CAB1E7C}"/>
              </a:ext>
            </a:extLst>
          </p:cNvPr>
          <p:cNvPicPr>
            <a:picLocks noChangeAspect="1"/>
          </p:cNvPicPr>
          <p:nvPr/>
        </p:nvPicPr>
        <p:blipFill>
          <a:blip r:embed="rId4"/>
          <a:stretch>
            <a:fillRect/>
          </a:stretch>
        </p:blipFill>
        <p:spPr>
          <a:xfrm>
            <a:off x="5045604" y="1162064"/>
            <a:ext cx="7019797" cy="5628429"/>
          </a:xfrm>
          <a:prstGeom prst="rect">
            <a:avLst/>
          </a:prstGeom>
        </p:spPr>
      </p:pic>
    </p:spTree>
    <p:extLst>
      <p:ext uri="{BB962C8B-B14F-4D97-AF65-F5344CB8AC3E}">
        <p14:creationId xmlns:p14="http://schemas.microsoft.com/office/powerpoint/2010/main" val="4171076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6B464-FBCB-9D65-7B24-3F4F6558F39A}"/>
              </a:ext>
            </a:extLst>
          </p:cNvPr>
          <p:cNvSpPr>
            <a:spLocks noGrp="1"/>
          </p:cNvSpPr>
          <p:nvPr>
            <p:ph idx="1"/>
          </p:nvPr>
        </p:nvSpPr>
        <p:spPr>
          <a:xfrm>
            <a:off x="838200" y="1578002"/>
            <a:ext cx="6081074" cy="4598962"/>
          </a:xfrm>
        </p:spPr>
        <p:txBody>
          <a:bodyPr/>
          <a:lstStyle/>
          <a:p>
            <a:r>
              <a:rPr lang="en-US" dirty="0"/>
              <a:t>Within the linear regression modeling of attrition ~all significant variables we find that the model does not allow us to predict enough of a value for Attrition for us to make confident predictions. </a:t>
            </a:r>
          </a:p>
          <a:p>
            <a:r>
              <a:rPr lang="en-US" dirty="0"/>
              <a:t>It is better to use the Associative rules model until a better linear model can be developed. </a:t>
            </a:r>
          </a:p>
        </p:txBody>
      </p:sp>
      <p:pic>
        <p:nvPicPr>
          <p:cNvPr id="4" name="Content Placeholder 4">
            <a:extLst>
              <a:ext uri="{FF2B5EF4-FFF2-40B4-BE49-F238E27FC236}">
                <a16:creationId xmlns:a16="http://schemas.microsoft.com/office/drawing/2014/main" id="{8F08D75E-DEB1-BBA4-CD80-7B7BC414380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69861" y="206700"/>
            <a:ext cx="2298197" cy="1325562"/>
          </a:xfrm>
          <a:prstGeom prst="rect">
            <a:avLst/>
          </a:prstGeom>
        </p:spPr>
      </p:pic>
      <p:sp>
        <p:nvSpPr>
          <p:cNvPr id="5" name="Title 1">
            <a:extLst>
              <a:ext uri="{FF2B5EF4-FFF2-40B4-BE49-F238E27FC236}">
                <a16:creationId xmlns:a16="http://schemas.microsoft.com/office/drawing/2014/main" id="{FC470DA7-45C5-443B-3395-3DA971DB4835}"/>
              </a:ext>
            </a:extLst>
          </p:cNvPr>
          <p:cNvSpPr>
            <a:spLocks noGrp="1"/>
          </p:cNvSpPr>
          <p:nvPr>
            <p:ph type="title"/>
          </p:nvPr>
        </p:nvSpPr>
        <p:spPr>
          <a:xfrm>
            <a:off x="1711652" y="126219"/>
            <a:ext cx="9357476" cy="1325563"/>
          </a:xfrm>
        </p:spPr>
        <p:txBody>
          <a:bodyPr>
            <a:noAutofit/>
          </a:bodyPr>
          <a:lstStyle/>
          <a:p>
            <a:r>
              <a:rPr lang="en-US" sz="2400" b="0" i="0" u="none" strike="noStrike" baseline="0" dirty="0">
                <a:solidFill>
                  <a:srgbClr val="000000"/>
                </a:solidFill>
                <a:latin typeface="Arial" panose="020B0604020202020204" pitchFamily="34" charset="0"/>
                <a:cs typeface="Arial" panose="020B0604020202020204" pitchFamily="34" charset="0"/>
              </a:rPr>
              <a:t>Linear Regression Analysis</a:t>
            </a:r>
            <a:endParaRPr lang="en-US" sz="2400" b="0" i="0" dirty="0">
              <a:solidFill>
                <a:srgbClr val="000000"/>
              </a:solidFill>
              <a:effectLst/>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48857AE-0CC7-EFB2-94DD-97953D4D5D0D}"/>
              </a:ext>
            </a:extLst>
          </p:cNvPr>
          <p:cNvPicPr>
            <a:picLocks noChangeAspect="1"/>
          </p:cNvPicPr>
          <p:nvPr/>
        </p:nvPicPr>
        <p:blipFill>
          <a:blip r:embed="rId4"/>
          <a:stretch>
            <a:fillRect/>
          </a:stretch>
        </p:blipFill>
        <p:spPr>
          <a:xfrm>
            <a:off x="7004988" y="0"/>
            <a:ext cx="4705372" cy="6858000"/>
          </a:xfrm>
          <a:prstGeom prst="rect">
            <a:avLst/>
          </a:prstGeom>
        </p:spPr>
      </p:pic>
      <p:sp>
        <p:nvSpPr>
          <p:cNvPr id="8" name="Rectangle 7">
            <a:extLst>
              <a:ext uri="{FF2B5EF4-FFF2-40B4-BE49-F238E27FC236}">
                <a16:creationId xmlns:a16="http://schemas.microsoft.com/office/drawing/2014/main" id="{66CD6661-EFBE-B237-1810-1F22C207A059}"/>
              </a:ext>
            </a:extLst>
          </p:cNvPr>
          <p:cNvSpPr/>
          <p:nvPr/>
        </p:nvSpPr>
        <p:spPr>
          <a:xfrm>
            <a:off x="10020693" y="6651300"/>
            <a:ext cx="716437" cy="80481"/>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9C78BC3-90F0-AFB1-92EA-E5C5E096F211}"/>
              </a:ext>
            </a:extLst>
          </p:cNvPr>
          <p:cNvSpPr/>
          <p:nvPr/>
        </p:nvSpPr>
        <p:spPr>
          <a:xfrm>
            <a:off x="10180948" y="6525081"/>
            <a:ext cx="377073" cy="80481"/>
          </a:xfrm>
          <a:prstGeom prst="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5503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A4D71F-390D-1F44-B6ED-1AAF9A7E35B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91193" y="143325"/>
            <a:ext cx="2019905" cy="1325564"/>
          </a:xfrm>
        </p:spPr>
      </p:pic>
      <p:sp>
        <p:nvSpPr>
          <p:cNvPr id="2" name="Title 1">
            <a:extLst>
              <a:ext uri="{FF2B5EF4-FFF2-40B4-BE49-F238E27FC236}">
                <a16:creationId xmlns:a16="http://schemas.microsoft.com/office/drawing/2014/main" id="{BD14F9F9-DBE9-5196-FA97-C975E888FB7A}"/>
              </a:ext>
            </a:extLst>
          </p:cNvPr>
          <p:cNvSpPr>
            <a:spLocks noGrp="1"/>
          </p:cNvSpPr>
          <p:nvPr>
            <p:ph type="title"/>
          </p:nvPr>
        </p:nvSpPr>
        <p:spPr>
          <a:xfrm>
            <a:off x="1996324" y="-11803"/>
            <a:ext cx="9357476" cy="1325563"/>
          </a:xfrm>
        </p:spPr>
        <p:txBody>
          <a:bodyPr/>
          <a:lstStyle/>
          <a:p>
            <a:r>
              <a:rPr lang="en-US" dirty="0"/>
              <a:t>Scope of </a:t>
            </a:r>
            <a:r>
              <a:rPr lang="en-US" dirty="0" err="1"/>
              <a:t>Presentaion</a:t>
            </a:r>
            <a:endParaRPr lang="en-US" dirty="0"/>
          </a:p>
        </p:txBody>
      </p:sp>
      <p:sp>
        <p:nvSpPr>
          <p:cNvPr id="11" name="TextBox 10">
            <a:extLst>
              <a:ext uri="{FF2B5EF4-FFF2-40B4-BE49-F238E27FC236}">
                <a16:creationId xmlns:a16="http://schemas.microsoft.com/office/drawing/2014/main" id="{51DA1787-032E-C432-3C74-BFE973BAC330}"/>
              </a:ext>
            </a:extLst>
          </p:cNvPr>
          <p:cNvSpPr txBox="1"/>
          <p:nvPr/>
        </p:nvSpPr>
        <p:spPr>
          <a:xfrm>
            <a:off x="214074" y="1536174"/>
            <a:ext cx="10683529" cy="5262979"/>
          </a:xfrm>
          <a:prstGeom prst="rect">
            <a:avLst/>
          </a:prstGeom>
          <a:noFill/>
        </p:spPr>
        <p:txBody>
          <a:bodyPr wrap="square" rtlCol="0">
            <a:spAutoFit/>
          </a:bodyPr>
          <a:lstStyle/>
          <a:p>
            <a:pPr marL="285750" indent="-285750" algn="l" rtl="0" fontAlgn="base">
              <a:buFont typeface="Arial" panose="020B0604020202020204" pitchFamily="34" charset="0"/>
              <a:buChar char="•"/>
            </a:pPr>
            <a:r>
              <a:rPr lang="en-US" sz="2400" dirty="0"/>
              <a:t>Data Overview</a:t>
            </a:r>
            <a:br>
              <a:rPr lang="en-US" sz="2400" dirty="0"/>
            </a:br>
            <a:endParaRPr lang="en-US" sz="2400" dirty="0"/>
          </a:p>
          <a:p>
            <a:pPr marL="285750" indent="-285750" algn="l" rtl="0" fontAlgn="base">
              <a:buFont typeface="Arial" panose="020B0604020202020204" pitchFamily="34" charset="0"/>
              <a:buChar char="•"/>
            </a:pPr>
            <a:r>
              <a:rPr lang="en-US" sz="2400" dirty="0"/>
              <a:t>Project Details</a:t>
            </a:r>
            <a:br>
              <a:rPr lang="en-US" sz="2400" dirty="0"/>
            </a:br>
            <a:endParaRPr lang="en-US" sz="2400" dirty="0"/>
          </a:p>
          <a:p>
            <a:pPr marL="285750" indent="-285750" algn="l" rtl="0" fontAlgn="base">
              <a:buFont typeface="Arial" panose="020B0604020202020204" pitchFamily="34" charset="0"/>
              <a:buChar char="•"/>
            </a:pPr>
            <a:r>
              <a:rPr lang="en-US" sz="2400" dirty="0"/>
              <a:t>Business Analysis</a:t>
            </a:r>
          </a:p>
          <a:p>
            <a:pPr marL="742950" lvl="1" indent="-285750" fontAlgn="base">
              <a:buFont typeface="Arial" panose="020B0604020202020204" pitchFamily="34" charset="0"/>
              <a:buChar char="•"/>
            </a:pPr>
            <a:r>
              <a:rPr lang="en-US" sz="2400" dirty="0"/>
              <a:t>Turn over analysis of junior employees</a:t>
            </a:r>
          </a:p>
          <a:p>
            <a:pPr marL="742950" lvl="1" indent="-285750" fontAlgn="base">
              <a:buFont typeface="Arial" panose="020B0604020202020204" pitchFamily="34" charset="0"/>
              <a:buChar char="•"/>
            </a:pPr>
            <a:r>
              <a:rPr lang="en-US" sz="2400" dirty="0"/>
              <a:t>Attributes of Employees that Stay</a:t>
            </a:r>
          </a:p>
          <a:p>
            <a:pPr marL="742950" lvl="1" indent="-285750" fontAlgn="base">
              <a:buFont typeface="Arial" panose="020B0604020202020204" pitchFamily="34" charset="0"/>
              <a:buChar char="•"/>
            </a:pPr>
            <a:r>
              <a:rPr lang="en-US" sz="2400" dirty="0"/>
              <a:t>The Ones that Leave</a:t>
            </a:r>
          </a:p>
          <a:p>
            <a:pPr marL="742950" lvl="1" indent="-285750" fontAlgn="base">
              <a:buFont typeface="Arial" panose="020B0604020202020204" pitchFamily="34" charset="0"/>
              <a:buChar char="•"/>
            </a:pPr>
            <a:r>
              <a:rPr lang="en-US" sz="2400" dirty="0"/>
              <a:t>Compensation and Retention</a:t>
            </a:r>
          </a:p>
          <a:p>
            <a:pPr marL="742950" lvl="1" indent="-285750" fontAlgn="base">
              <a:buFont typeface="Arial" panose="020B0604020202020204" pitchFamily="34" charset="0"/>
              <a:buChar char="•"/>
            </a:pPr>
            <a:r>
              <a:rPr lang="en-US" sz="2400" dirty="0"/>
              <a:t>Other Modeling</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Further Study</a:t>
            </a:r>
            <a:br>
              <a:rPr lang="en-US" sz="2400" dirty="0"/>
            </a:br>
            <a:endParaRPr lang="en-US" sz="2400" dirty="0"/>
          </a:p>
          <a:p>
            <a:pPr marL="285750" indent="-285750" algn="l" rtl="0" fontAlgn="base">
              <a:buFont typeface="Arial" panose="020B0604020202020204" pitchFamily="34" charset="0"/>
              <a:buChar char="•"/>
            </a:pPr>
            <a:endParaRPr lang="en-US" sz="2400" dirty="0"/>
          </a:p>
        </p:txBody>
      </p:sp>
    </p:spTree>
    <p:extLst>
      <p:ext uri="{BB962C8B-B14F-4D97-AF65-F5344CB8AC3E}">
        <p14:creationId xmlns:p14="http://schemas.microsoft.com/office/powerpoint/2010/main" val="3043749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4">
            <a:extLst>
              <a:ext uri="{FF2B5EF4-FFF2-40B4-BE49-F238E27FC236}">
                <a16:creationId xmlns:a16="http://schemas.microsoft.com/office/drawing/2014/main" id="{AF0CA9D7-67D7-DDD1-57B6-632A97C6697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4330" y="21086"/>
            <a:ext cx="2298197" cy="1325562"/>
          </a:xfrm>
          <a:prstGeom prst="rect">
            <a:avLst/>
          </a:prstGeom>
        </p:spPr>
      </p:pic>
      <p:sp>
        <p:nvSpPr>
          <p:cNvPr id="2" name="Title 1">
            <a:extLst>
              <a:ext uri="{FF2B5EF4-FFF2-40B4-BE49-F238E27FC236}">
                <a16:creationId xmlns:a16="http://schemas.microsoft.com/office/drawing/2014/main" id="{BD14F9F9-DBE9-5196-FA97-C975E888FB7A}"/>
              </a:ext>
            </a:extLst>
          </p:cNvPr>
          <p:cNvSpPr>
            <a:spLocks noGrp="1"/>
          </p:cNvSpPr>
          <p:nvPr>
            <p:ph type="title"/>
          </p:nvPr>
        </p:nvSpPr>
        <p:spPr>
          <a:xfrm>
            <a:off x="1996324" y="-11803"/>
            <a:ext cx="9357476" cy="1325563"/>
          </a:xfrm>
        </p:spPr>
        <p:txBody>
          <a:bodyPr/>
          <a:lstStyle/>
          <a:p>
            <a:r>
              <a:rPr lang="en-US" dirty="0"/>
              <a:t>Project Details</a:t>
            </a:r>
          </a:p>
        </p:txBody>
      </p:sp>
      <p:sp>
        <p:nvSpPr>
          <p:cNvPr id="11" name="TextBox 10">
            <a:extLst>
              <a:ext uri="{FF2B5EF4-FFF2-40B4-BE49-F238E27FC236}">
                <a16:creationId xmlns:a16="http://schemas.microsoft.com/office/drawing/2014/main" id="{51DA1787-032E-C432-3C74-BFE973BAC330}"/>
              </a:ext>
            </a:extLst>
          </p:cNvPr>
          <p:cNvSpPr txBox="1"/>
          <p:nvPr/>
        </p:nvSpPr>
        <p:spPr>
          <a:xfrm>
            <a:off x="374330" y="1355519"/>
            <a:ext cx="10683529" cy="4801314"/>
          </a:xfrm>
          <a:prstGeom prst="rect">
            <a:avLst/>
          </a:prstGeom>
          <a:solidFill>
            <a:schemeClr val="bg1"/>
          </a:solidFill>
        </p:spPr>
        <p:txBody>
          <a:bodyPr wrap="square" rtlCol="0">
            <a:spAutoFit/>
          </a:bodyPr>
          <a:lstStyle/>
          <a:p>
            <a:pPr algn="l" rtl="0" fontAlgn="base"/>
            <a:r>
              <a:rPr lang="en-US" sz="1800" b="0" i="0" dirty="0">
                <a:solidFill>
                  <a:srgbClr val="2F5496"/>
                </a:solidFill>
                <a:effectLst/>
                <a:latin typeface="Calibri Light" panose="020F0302020204030204" pitchFamily="34" charset="0"/>
              </a:rPr>
              <a:t>The IBM HR Dataset </a:t>
            </a:r>
          </a:p>
          <a:p>
            <a:pPr algn="just" rtl="0" fontAlgn="base"/>
            <a:r>
              <a:rPr lang="en-US" sz="1800" b="0" i="0" dirty="0">
                <a:solidFill>
                  <a:srgbClr val="000000"/>
                </a:solidFill>
                <a:effectLst/>
                <a:latin typeface="Arial" panose="020B0604020202020204" pitchFamily="34" charset="0"/>
              </a:rPr>
              <a:t>The dataset being utilized for this project is an experimental dataset that was developed by IBM in order to coach a machine learning algorithm in an example case to predict the occurrence of employee turnover. </a:t>
            </a:r>
            <a:r>
              <a:rPr lang="en-US" dirty="0">
                <a:solidFill>
                  <a:srgbClr val="000000"/>
                </a:solidFill>
                <a:latin typeface="Arial" panose="020B0604020202020204" pitchFamily="34" charset="0"/>
              </a:rPr>
              <a:t>T</a:t>
            </a:r>
            <a:r>
              <a:rPr lang="en-US" sz="1800" b="0" i="0" dirty="0">
                <a:solidFill>
                  <a:srgbClr val="000000"/>
                </a:solidFill>
                <a:effectLst/>
                <a:latin typeface="Arial" panose="020B0604020202020204" pitchFamily="34" charset="0"/>
              </a:rPr>
              <a:t>he </a:t>
            </a:r>
            <a:r>
              <a:rPr lang="en-US" sz="1800" b="0" i="0" u="sng" strike="noStrike" dirty="0">
                <a:solidFill>
                  <a:srgbClr val="0563C1"/>
                </a:solidFill>
                <a:effectLst/>
                <a:latin typeface="Arial" panose="020B0604020202020204" pitchFamily="34" charset="0"/>
                <a:hlinkClick r:id="rId4"/>
              </a:rPr>
              <a:t>original IBM posting</a:t>
            </a:r>
            <a:r>
              <a:rPr lang="en-US" sz="1800" b="0" i="0" dirty="0">
                <a:solidFill>
                  <a:srgbClr val="000000"/>
                </a:solidFill>
                <a:effectLst/>
                <a:latin typeface="Arial" panose="020B0604020202020204" pitchFamily="34" charset="0"/>
              </a:rPr>
              <a:t> credits Kaggle as the data source of the set. IBM posted a link to a </a:t>
            </a:r>
            <a:r>
              <a:rPr lang="en-US" sz="1800" b="0" i="0" u="sng" strike="noStrike" dirty="0">
                <a:solidFill>
                  <a:srgbClr val="0563C1"/>
                </a:solidFill>
                <a:effectLst/>
                <a:latin typeface="Arial" panose="020B0604020202020204" pitchFamily="34" charset="0"/>
                <a:hlinkClick r:id="rId5"/>
              </a:rPr>
              <a:t>GitHub entry</a:t>
            </a:r>
            <a:r>
              <a:rPr lang="en-US" sz="1800" b="0" i="0" dirty="0">
                <a:solidFill>
                  <a:srgbClr val="000000"/>
                </a:solidFill>
                <a:effectLst/>
                <a:latin typeface="Arial" panose="020B0604020202020204" pitchFamily="34" charset="0"/>
              </a:rPr>
              <a:t> for the data source used to generate the notebooks used for coaching their machine learning tool. No original author was found for the dataset. An internal search of both Kaggle and Github returned multiple copies of the same dataset with no version history or author. What is clear is that there is correlated information within the dataset that was utilized to coach </a:t>
            </a:r>
            <a:r>
              <a:rPr lang="en-US" dirty="0">
                <a:solidFill>
                  <a:srgbClr val="000000"/>
                </a:solidFill>
                <a:latin typeface="Arial" panose="020B0604020202020204" pitchFamily="34" charset="0"/>
              </a:rPr>
              <a:t>a </a:t>
            </a:r>
            <a:r>
              <a:rPr lang="en-US" sz="1800" b="0" i="0" dirty="0">
                <a:solidFill>
                  <a:srgbClr val="000000"/>
                </a:solidFill>
                <a:effectLst/>
                <a:latin typeface="Arial" panose="020B0604020202020204" pitchFamily="34" charset="0"/>
              </a:rPr>
              <a:t>machine learning tool. That suggests the data set will serve the purposes of our project well.  </a:t>
            </a:r>
          </a:p>
          <a:p>
            <a:pPr algn="just" rtl="0" fontAlgn="base"/>
            <a:endParaRPr lang="en-US" b="0" i="0" dirty="0">
              <a:solidFill>
                <a:srgbClr val="000000"/>
              </a:solidFill>
              <a:effectLst/>
              <a:latin typeface="Calibri Light" panose="020F0302020204030204" pitchFamily="34" charset="0"/>
            </a:endParaRPr>
          </a:p>
          <a:p>
            <a:pPr algn="l" rtl="0" fontAlgn="base"/>
            <a:r>
              <a:rPr lang="en-US" sz="1800" b="0" i="0" dirty="0">
                <a:solidFill>
                  <a:srgbClr val="000000"/>
                </a:solidFill>
                <a:effectLst/>
                <a:latin typeface="Arial" panose="020B0604020202020204" pitchFamily="34" charset="0"/>
              </a:rPr>
              <a:t>The IBM HR data set consists of 1470 observations of 35 variables. It is information that provides both categorical and quantitative variables that are associated with organizational retention. The focus of the project will be to predict the factors that cause employee turnover in the interest of employee retention.  </a:t>
            </a:r>
          </a:p>
          <a:p>
            <a:pPr algn="l" rtl="0" fontAlgn="base"/>
            <a:endParaRPr lang="en-US" b="0" i="0" dirty="0">
              <a:solidFill>
                <a:srgbClr val="000000"/>
              </a:solidFill>
              <a:effectLst/>
              <a:latin typeface="Calibri Light" panose="020F0302020204030204" pitchFamily="34" charset="0"/>
            </a:endParaRPr>
          </a:p>
          <a:p>
            <a:pPr algn="l" rtl="0" fontAlgn="base"/>
            <a:r>
              <a:rPr lang="en-US" sz="1800" b="0" i="0" dirty="0">
                <a:solidFill>
                  <a:srgbClr val="000000"/>
                </a:solidFill>
                <a:effectLst/>
                <a:latin typeface="Arial" panose="020B0604020202020204" pitchFamily="34" charset="0"/>
              </a:rPr>
              <a:t>The target audience includes corporate executives, managers, and HR professionals. Throughout all industries and disciplines it has been proven that it is more cost effective, and productive, to retain previous employees than to recruit, hire, and train new talent to fill gaps.  </a:t>
            </a:r>
            <a:endParaRPr lang="en-US" b="0" i="0" dirty="0">
              <a:solidFill>
                <a:srgbClr val="000000"/>
              </a:solidFill>
              <a:effectLst/>
              <a:latin typeface="Calibri Light" panose="020F0302020204030204" pitchFamily="34" charset="0"/>
            </a:endParaRPr>
          </a:p>
        </p:txBody>
      </p:sp>
    </p:spTree>
    <p:extLst>
      <p:ext uri="{BB962C8B-B14F-4D97-AF65-F5344CB8AC3E}">
        <p14:creationId xmlns:p14="http://schemas.microsoft.com/office/powerpoint/2010/main" val="2526683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4">
            <a:extLst>
              <a:ext uri="{FF2B5EF4-FFF2-40B4-BE49-F238E27FC236}">
                <a16:creationId xmlns:a16="http://schemas.microsoft.com/office/drawing/2014/main" id="{AF0CA9D7-67D7-DDD1-57B6-632A97C6697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4330" y="21086"/>
            <a:ext cx="2298197" cy="1325562"/>
          </a:xfrm>
          <a:prstGeom prst="rect">
            <a:avLst/>
          </a:prstGeom>
        </p:spPr>
      </p:pic>
      <p:sp>
        <p:nvSpPr>
          <p:cNvPr id="2" name="Title 1">
            <a:extLst>
              <a:ext uri="{FF2B5EF4-FFF2-40B4-BE49-F238E27FC236}">
                <a16:creationId xmlns:a16="http://schemas.microsoft.com/office/drawing/2014/main" id="{BD14F9F9-DBE9-5196-FA97-C975E888FB7A}"/>
              </a:ext>
            </a:extLst>
          </p:cNvPr>
          <p:cNvSpPr>
            <a:spLocks noGrp="1"/>
          </p:cNvSpPr>
          <p:nvPr>
            <p:ph type="title"/>
          </p:nvPr>
        </p:nvSpPr>
        <p:spPr>
          <a:xfrm>
            <a:off x="1996324" y="-11803"/>
            <a:ext cx="9357476" cy="1325563"/>
          </a:xfrm>
        </p:spPr>
        <p:txBody>
          <a:bodyPr/>
          <a:lstStyle/>
          <a:p>
            <a:r>
              <a:rPr lang="en-US" dirty="0"/>
              <a:t>Project Details</a:t>
            </a:r>
          </a:p>
        </p:txBody>
      </p:sp>
      <p:sp>
        <p:nvSpPr>
          <p:cNvPr id="11" name="TextBox 10">
            <a:extLst>
              <a:ext uri="{FF2B5EF4-FFF2-40B4-BE49-F238E27FC236}">
                <a16:creationId xmlns:a16="http://schemas.microsoft.com/office/drawing/2014/main" id="{51DA1787-032E-C432-3C74-BFE973BAC330}"/>
              </a:ext>
            </a:extLst>
          </p:cNvPr>
          <p:cNvSpPr txBox="1"/>
          <p:nvPr/>
        </p:nvSpPr>
        <p:spPr>
          <a:xfrm>
            <a:off x="374330" y="1355519"/>
            <a:ext cx="10683529" cy="3323987"/>
          </a:xfrm>
          <a:prstGeom prst="rect">
            <a:avLst/>
          </a:prstGeom>
          <a:solidFill>
            <a:schemeClr val="bg1"/>
          </a:solidFill>
        </p:spPr>
        <p:txBody>
          <a:bodyPr wrap="square" rtlCol="0">
            <a:spAutoFit/>
          </a:bodyPr>
          <a:lstStyle/>
          <a:p>
            <a:r>
              <a:rPr lang="en-US" sz="1400" b="0" i="0" u="none" strike="noStrike" baseline="0" dirty="0">
                <a:solidFill>
                  <a:srgbClr val="2E5395"/>
                </a:solidFill>
                <a:latin typeface="Arial" panose="020B0604020202020204" pitchFamily="34" charset="0"/>
                <a:cs typeface="Arial" panose="020B0604020202020204" pitchFamily="34" charset="0"/>
              </a:rPr>
              <a:t>Scope of Work: Questions and Insight</a:t>
            </a:r>
          </a:p>
          <a:p>
            <a:r>
              <a:rPr lang="en-US" sz="1400" b="0" i="0" u="none" strike="noStrike" baseline="0" dirty="0">
                <a:solidFill>
                  <a:srgbClr val="000000"/>
                </a:solidFill>
                <a:latin typeface="Arial" panose="020B0604020202020204" pitchFamily="34" charset="0"/>
                <a:cs typeface="Arial" panose="020B0604020202020204" pitchFamily="34" charset="0"/>
              </a:rPr>
              <a:t>The study of this dataset was done utilizing a mixture of descriptive and visual data analytics, linear regression, and associative rules datamining. Initial insights were gleaned with analytics and allowed the set to be munged and </a:t>
            </a:r>
            <a:r>
              <a:rPr lang="en-US" sz="1400" b="0" i="0" u="none" strike="noStrike" baseline="0" dirty="0" err="1">
                <a:solidFill>
                  <a:srgbClr val="000000"/>
                </a:solidFill>
                <a:latin typeface="Arial" panose="020B0604020202020204" pitchFamily="34" charset="0"/>
                <a:cs typeface="Arial" panose="020B0604020202020204" pitchFamily="34" charset="0"/>
              </a:rPr>
              <a:t>subsetted</a:t>
            </a:r>
            <a:r>
              <a:rPr lang="en-US" sz="1400" b="0" i="0" u="none" strike="noStrike" baseline="0" dirty="0">
                <a:solidFill>
                  <a:srgbClr val="000000"/>
                </a:solidFill>
                <a:latin typeface="Arial" panose="020B0604020202020204" pitchFamily="34" charset="0"/>
                <a:cs typeface="Arial" panose="020B0604020202020204" pitchFamily="34" charset="0"/>
              </a:rPr>
              <a:t> which allowed for more impactful modeling. It also displayed some trends that became important to the longevity of business:</a:t>
            </a:r>
          </a:p>
          <a:p>
            <a:endParaRPr lang="en-US" sz="1400" b="0" i="0" u="none" strike="noStrike" baseline="0" dirty="0">
              <a:solidFill>
                <a:srgbClr val="000000"/>
              </a:solidFill>
              <a:latin typeface="Arial" panose="020B0604020202020204" pitchFamily="34" charset="0"/>
              <a:cs typeface="Arial" panose="020B0604020202020204" pitchFamily="34" charset="0"/>
            </a:endParaRPr>
          </a:p>
          <a:p>
            <a:r>
              <a:rPr lang="en-US" sz="1400" b="0" i="0" u="none" strike="noStrike" baseline="0" dirty="0">
                <a:solidFill>
                  <a:srgbClr val="000000"/>
                </a:solidFill>
                <a:latin typeface="Arial" panose="020B0604020202020204" pitchFamily="34" charset="0"/>
                <a:cs typeface="Arial" panose="020B0604020202020204" pitchFamily="34" charset="0"/>
              </a:rPr>
              <a:t>1.Is there higher turnover amongst junior employees(2 years or less) vs. senior employee (2+ years) and why might this be? </a:t>
            </a:r>
          </a:p>
          <a:p>
            <a:endParaRPr lang="en-US" sz="1400" b="0" i="0" u="none" strike="noStrike" baseline="0" dirty="0">
              <a:solidFill>
                <a:srgbClr val="000000"/>
              </a:solidFill>
              <a:latin typeface="Arial" panose="020B0604020202020204" pitchFamily="34" charset="0"/>
              <a:cs typeface="Arial" panose="020B0604020202020204" pitchFamily="34" charset="0"/>
            </a:endParaRPr>
          </a:p>
          <a:p>
            <a:r>
              <a:rPr lang="en-US" sz="1400" b="0" i="0" u="none" strike="noStrike" baseline="0" dirty="0">
                <a:solidFill>
                  <a:srgbClr val="000000"/>
                </a:solidFill>
                <a:latin typeface="Arial" panose="020B0604020202020204" pitchFamily="34" charset="0"/>
                <a:cs typeface="Arial" panose="020B0604020202020204" pitchFamily="34" charset="0"/>
              </a:rPr>
              <a:t>2.What type of employee will stay with the company over time? What do they look like, what attributes do they have?</a:t>
            </a:r>
          </a:p>
          <a:p>
            <a:endParaRPr lang="en-US" sz="1400" b="0" i="0" u="none" strike="noStrike" baseline="0" dirty="0">
              <a:solidFill>
                <a:srgbClr val="000000"/>
              </a:solidFill>
              <a:latin typeface="Arial" panose="020B0604020202020204" pitchFamily="34" charset="0"/>
              <a:cs typeface="Arial" panose="020B0604020202020204" pitchFamily="34" charset="0"/>
            </a:endParaRPr>
          </a:p>
          <a:p>
            <a:r>
              <a:rPr lang="en-US" sz="1400" b="0" i="0" u="none" strike="noStrike" baseline="0" dirty="0">
                <a:solidFill>
                  <a:srgbClr val="000000"/>
                </a:solidFill>
                <a:latin typeface="Arial" panose="020B0604020202020204" pitchFamily="34" charset="0"/>
                <a:cs typeface="Arial" panose="020B0604020202020204" pitchFamily="34" charset="0"/>
              </a:rPr>
              <a:t>3. What type of employee is most likely to leave the company? What do they look like, what attributes do they have?</a:t>
            </a:r>
          </a:p>
          <a:p>
            <a:endParaRPr lang="en-US" sz="1400" b="0" i="0" u="none" strike="noStrike" baseline="0" dirty="0">
              <a:solidFill>
                <a:srgbClr val="000000"/>
              </a:solidFill>
              <a:latin typeface="Arial" panose="020B0604020202020204" pitchFamily="34" charset="0"/>
              <a:cs typeface="Arial" panose="020B0604020202020204" pitchFamily="34" charset="0"/>
            </a:endParaRPr>
          </a:p>
          <a:p>
            <a:r>
              <a:rPr lang="en-US" sz="1400" b="0" i="0" u="none" strike="noStrike" baseline="0" dirty="0">
                <a:solidFill>
                  <a:srgbClr val="000000"/>
                </a:solidFill>
                <a:latin typeface="Arial" panose="020B0604020202020204" pitchFamily="34" charset="0"/>
                <a:cs typeface="Arial" panose="020B0604020202020204" pitchFamily="34" charset="0"/>
              </a:rPr>
              <a:t>4.What is the relationship between compensation, and retention? In a regression study, and predictive analysis, what would be the   </a:t>
            </a:r>
          </a:p>
          <a:p>
            <a:r>
              <a:rPr lang="en-US" sz="1400" dirty="0">
                <a:solidFill>
                  <a:srgbClr val="000000"/>
                </a:solidFill>
                <a:latin typeface="Arial" panose="020B0604020202020204" pitchFamily="34" charset="0"/>
                <a:cs typeface="Arial" panose="020B0604020202020204" pitchFamily="34" charset="0"/>
              </a:rPr>
              <a:t>   </a:t>
            </a:r>
            <a:r>
              <a:rPr lang="en-US" sz="1400" b="0" i="0" u="none" strike="noStrike" baseline="0" dirty="0">
                <a:solidFill>
                  <a:srgbClr val="000000"/>
                </a:solidFill>
                <a:latin typeface="Arial" panose="020B0604020202020204" pitchFamily="34" charset="0"/>
                <a:cs typeface="Arial" panose="020B0604020202020204" pitchFamily="34" charset="0"/>
              </a:rPr>
              <a:t>R2value of total compensation in explaining attrition behavior?</a:t>
            </a:r>
          </a:p>
          <a:p>
            <a:endParaRPr lang="en-US" sz="1400" b="0" i="0" u="none" strike="noStrike" baseline="0" dirty="0">
              <a:solidFill>
                <a:srgbClr val="000000"/>
              </a:solidFill>
              <a:latin typeface="Arial" panose="020B0604020202020204" pitchFamily="34" charset="0"/>
              <a:cs typeface="Arial" panose="020B0604020202020204" pitchFamily="34" charset="0"/>
            </a:endParaRPr>
          </a:p>
          <a:p>
            <a:r>
              <a:rPr lang="en-US" sz="1400" b="0" i="0" u="none" strike="noStrike" baseline="0" dirty="0">
                <a:solidFill>
                  <a:srgbClr val="000000"/>
                </a:solidFill>
                <a:latin typeface="Arial" panose="020B0604020202020204" pitchFamily="34" charset="0"/>
                <a:cs typeface="Arial" panose="020B0604020202020204" pitchFamily="34" charset="0"/>
              </a:rPr>
              <a:t>5.Is there a correlation between salary, gender, age, education, years with the company? </a:t>
            </a:r>
            <a:endParaRPr lang="en-US" sz="1400" b="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715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A4D71F-390D-1F44-B6ED-1AAF9A7E35B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69861" y="206700"/>
            <a:ext cx="2298197" cy="1325562"/>
          </a:xfrm>
        </p:spPr>
      </p:pic>
      <p:sp>
        <p:nvSpPr>
          <p:cNvPr id="2" name="Title 1">
            <a:extLst>
              <a:ext uri="{FF2B5EF4-FFF2-40B4-BE49-F238E27FC236}">
                <a16:creationId xmlns:a16="http://schemas.microsoft.com/office/drawing/2014/main" id="{BD14F9F9-DBE9-5196-FA97-C975E888FB7A}"/>
              </a:ext>
            </a:extLst>
          </p:cNvPr>
          <p:cNvSpPr>
            <a:spLocks noGrp="1"/>
          </p:cNvSpPr>
          <p:nvPr>
            <p:ph type="title"/>
          </p:nvPr>
        </p:nvSpPr>
        <p:spPr>
          <a:xfrm>
            <a:off x="1711652" y="126219"/>
            <a:ext cx="9357476" cy="1325563"/>
          </a:xfrm>
        </p:spPr>
        <p:txBody>
          <a:bodyPr>
            <a:noAutofit/>
          </a:bodyPr>
          <a:lstStyle/>
          <a:p>
            <a:r>
              <a:rPr lang="en-US" sz="2400" b="0" i="0" u="none" strike="noStrike" baseline="0" dirty="0">
                <a:solidFill>
                  <a:srgbClr val="000000"/>
                </a:solidFill>
                <a:latin typeface="Arial" panose="020B0604020202020204" pitchFamily="34" charset="0"/>
                <a:cs typeface="Arial" panose="020B0604020202020204" pitchFamily="34" charset="0"/>
              </a:rPr>
              <a:t>1.Is there higher turnover amongst junior employees(2 years or less) vs. senior employee (2+ years) and why might this be? </a:t>
            </a:r>
          </a:p>
        </p:txBody>
      </p:sp>
      <p:sp>
        <p:nvSpPr>
          <p:cNvPr id="3" name="TextBox 2">
            <a:extLst>
              <a:ext uri="{FF2B5EF4-FFF2-40B4-BE49-F238E27FC236}">
                <a16:creationId xmlns:a16="http://schemas.microsoft.com/office/drawing/2014/main" id="{E78A100D-501D-014F-4E2B-795AA3FBD541}"/>
              </a:ext>
            </a:extLst>
          </p:cNvPr>
          <p:cNvSpPr txBox="1"/>
          <p:nvPr/>
        </p:nvSpPr>
        <p:spPr>
          <a:xfrm>
            <a:off x="457200" y="1802921"/>
            <a:ext cx="5638800" cy="4267835"/>
          </a:xfrm>
          <a:prstGeom prst="rect">
            <a:avLst/>
          </a:prstGeom>
          <a:noFill/>
        </p:spPr>
        <p:txBody>
          <a:bodyPr wrap="square" rtlCol="0">
            <a:spAutoFit/>
          </a:bodyPr>
          <a:lstStyle/>
          <a:p>
            <a:r>
              <a:rPr lang="en-US" sz="32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24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 there is a higher turnover amongst junior employees over senior ones. The junior employees that are leaving are overwhelmingly single, have less than 6 years working experience and have been with IBM for less than 3 years. </a:t>
            </a:r>
          </a:p>
          <a:p>
            <a:endParaRPr lang="en-US" sz="2400" baseline="30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r>
              <a:rPr lang="en-US" sz="24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Other factors: training time in the past year, maintaining a high education but occupy a entry level position and seeks newer job opportunities. This could represent a mismatch of hiring priorities. These junior employees are potentially leveraging the IBM name and reputation to further their career in the short term.</a:t>
            </a:r>
          </a:p>
          <a:p>
            <a:endParaRPr lang="en-US" sz="24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US" sz="2400" baseline="30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This scatter plot shows high saturation of individuals leaving in early years of employment, single people, and with high work / life balance.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pSp>
        <p:nvGrpSpPr>
          <p:cNvPr id="13" name="Group 12">
            <a:extLst>
              <a:ext uri="{FF2B5EF4-FFF2-40B4-BE49-F238E27FC236}">
                <a16:creationId xmlns:a16="http://schemas.microsoft.com/office/drawing/2014/main" id="{741974B7-2C6C-1F5B-EDAF-248EAC5F8C97}"/>
              </a:ext>
            </a:extLst>
          </p:cNvPr>
          <p:cNvGrpSpPr/>
          <p:nvPr/>
        </p:nvGrpSpPr>
        <p:grpSpPr>
          <a:xfrm>
            <a:off x="6096000" y="1984075"/>
            <a:ext cx="5830790" cy="4024389"/>
            <a:chOff x="6096000" y="1984075"/>
            <a:chExt cx="5830790" cy="4024389"/>
          </a:xfrm>
        </p:grpSpPr>
        <p:pic>
          <p:nvPicPr>
            <p:cNvPr id="6" name="Picture 5">
              <a:extLst>
                <a:ext uri="{FF2B5EF4-FFF2-40B4-BE49-F238E27FC236}">
                  <a16:creationId xmlns:a16="http://schemas.microsoft.com/office/drawing/2014/main" id="{1E0A84C4-41F9-84F6-7CA2-61BDDFB8EAF9}"/>
                </a:ext>
              </a:extLst>
            </p:cNvPr>
            <p:cNvPicPr>
              <a:picLocks noChangeAspect="1"/>
            </p:cNvPicPr>
            <p:nvPr/>
          </p:nvPicPr>
          <p:blipFill>
            <a:blip r:embed="rId4"/>
            <a:stretch>
              <a:fillRect/>
            </a:stretch>
          </p:blipFill>
          <p:spPr>
            <a:xfrm>
              <a:off x="6096000" y="1984075"/>
              <a:ext cx="5830790" cy="3347049"/>
            </a:xfrm>
            <a:prstGeom prst="rect">
              <a:avLst/>
            </a:prstGeom>
          </p:spPr>
        </p:pic>
        <p:pic>
          <p:nvPicPr>
            <p:cNvPr id="12" name="Picture 11">
              <a:extLst>
                <a:ext uri="{FF2B5EF4-FFF2-40B4-BE49-F238E27FC236}">
                  <a16:creationId xmlns:a16="http://schemas.microsoft.com/office/drawing/2014/main" id="{1EA37B79-CA1A-2AAA-2670-F9FB1AA45E7C}"/>
                </a:ext>
              </a:extLst>
            </p:cNvPr>
            <p:cNvPicPr>
              <a:picLocks noChangeAspect="1"/>
            </p:cNvPicPr>
            <p:nvPr/>
          </p:nvPicPr>
          <p:blipFill>
            <a:blip r:embed="rId5"/>
            <a:stretch>
              <a:fillRect/>
            </a:stretch>
          </p:blipFill>
          <p:spPr>
            <a:xfrm>
              <a:off x="6096000" y="4653783"/>
              <a:ext cx="5825624" cy="1354681"/>
            </a:xfrm>
            <a:prstGeom prst="rect">
              <a:avLst/>
            </a:prstGeom>
          </p:spPr>
        </p:pic>
      </p:grpSp>
    </p:spTree>
    <p:extLst>
      <p:ext uri="{BB962C8B-B14F-4D97-AF65-F5344CB8AC3E}">
        <p14:creationId xmlns:p14="http://schemas.microsoft.com/office/powerpoint/2010/main" val="3301219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A4D71F-390D-1F44-B6ED-1AAF9A7E35B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69861" y="206700"/>
            <a:ext cx="2298197" cy="1325562"/>
          </a:xfrm>
        </p:spPr>
      </p:pic>
      <p:sp>
        <p:nvSpPr>
          <p:cNvPr id="2" name="Title 1">
            <a:extLst>
              <a:ext uri="{FF2B5EF4-FFF2-40B4-BE49-F238E27FC236}">
                <a16:creationId xmlns:a16="http://schemas.microsoft.com/office/drawing/2014/main" id="{BD14F9F9-DBE9-5196-FA97-C975E888FB7A}"/>
              </a:ext>
            </a:extLst>
          </p:cNvPr>
          <p:cNvSpPr>
            <a:spLocks noGrp="1"/>
          </p:cNvSpPr>
          <p:nvPr>
            <p:ph type="title"/>
          </p:nvPr>
        </p:nvSpPr>
        <p:spPr>
          <a:xfrm>
            <a:off x="1711652" y="126219"/>
            <a:ext cx="9357476" cy="1325563"/>
          </a:xfrm>
        </p:spPr>
        <p:txBody>
          <a:bodyPr>
            <a:noAutofit/>
          </a:bodyPr>
          <a:lstStyle/>
          <a:p>
            <a:r>
              <a:rPr lang="en-US" sz="2400" b="0" i="0" u="none" strike="noStrike" baseline="0" dirty="0">
                <a:solidFill>
                  <a:srgbClr val="000000"/>
                </a:solidFill>
                <a:latin typeface="Arial" panose="020B0604020202020204" pitchFamily="34" charset="0"/>
                <a:cs typeface="Arial" panose="020B0604020202020204" pitchFamily="34" charset="0"/>
              </a:rPr>
              <a:t>1.Is there higher turnover amongst junior employees(2 years or less) vs. senior employee (2+ years) and why might this be? </a:t>
            </a:r>
          </a:p>
        </p:txBody>
      </p:sp>
      <p:sp>
        <p:nvSpPr>
          <p:cNvPr id="3" name="TextBox 2">
            <a:extLst>
              <a:ext uri="{FF2B5EF4-FFF2-40B4-BE49-F238E27FC236}">
                <a16:creationId xmlns:a16="http://schemas.microsoft.com/office/drawing/2014/main" id="{E78A100D-501D-014F-4E2B-795AA3FBD541}"/>
              </a:ext>
            </a:extLst>
          </p:cNvPr>
          <p:cNvSpPr txBox="1"/>
          <p:nvPr/>
        </p:nvSpPr>
        <p:spPr>
          <a:xfrm>
            <a:off x="269861" y="1802921"/>
            <a:ext cx="3959525" cy="4524315"/>
          </a:xfrm>
          <a:prstGeom prst="rect">
            <a:avLst/>
          </a:prstGeom>
          <a:noFill/>
        </p:spPr>
        <p:txBody>
          <a:bodyPr wrap="square" rtlCol="0">
            <a:spAutoFit/>
          </a:bodyPr>
          <a:lstStyle/>
          <a:p>
            <a:r>
              <a:rPr lang="en-US" dirty="0"/>
              <a:t>Individuals within their first 6 years that are staying report a high work life balance, trend towards not being single, and receiving a promotion within the past 2 years. </a:t>
            </a:r>
          </a:p>
          <a:p>
            <a:endParaRPr lang="en-US" dirty="0"/>
          </a:p>
          <a:p>
            <a:r>
              <a:rPr lang="en-US" dirty="0"/>
              <a:t>This is suggestive that marital status within this category is a non-factor, while upward mobility, and career potential within the company has high importance for retention. Especially as we look at year five where the ones that stay have a 0-1 year of promotion to have retention. </a:t>
            </a:r>
          </a:p>
          <a:p>
            <a:endParaRPr lang="en-US" dirty="0"/>
          </a:p>
          <a:p>
            <a:endParaRPr lang="en-US" dirty="0"/>
          </a:p>
        </p:txBody>
      </p:sp>
      <p:pic>
        <p:nvPicPr>
          <p:cNvPr id="7" name="Picture 6">
            <a:extLst>
              <a:ext uri="{FF2B5EF4-FFF2-40B4-BE49-F238E27FC236}">
                <a16:creationId xmlns:a16="http://schemas.microsoft.com/office/drawing/2014/main" id="{28EA3B28-4AF1-857C-0D5F-999C5BDF71B7}"/>
              </a:ext>
            </a:extLst>
          </p:cNvPr>
          <p:cNvPicPr>
            <a:picLocks noChangeAspect="1"/>
          </p:cNvPicPr>
          <p:nvPr/>
        </p:nvPicPr>
        <p:blipFill>
          <a:blip r:embed="rId4"/>
          <a:stretch>
            <a:fillRect/>
          </a:stretch>
        </p:blipFill>
        <p:spPr>
          <a:xfrm>
            <a:off x="4263891" y="1802921"/>
            <a:ext cx="7398585" cy="4638706"/>
          </a:xfrm>
          <a:prstGeom prst="rect">
            <a:avLst/>
          </a:prstGeom>
        </p:spPr>
      </p:pic>
    </p:spTree>
    <p:extLst>
      <p:ext uri="{BB962C8B-B14F-4D97-AF65-F5344CB8AC3E}">
        <p14:creationId xmlns:p14="http://schemas.microsoft.com/office/powerpoint/2010/main" val="3510054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6C53D7-F4EC-D831-46AE-CC3D47BBB6AD}"/>
              </a:ext>
            </a:extLst>
          </p:cNvPr>
          <p:cNvSpPr>
            <a:spLocks noGrp="1"/>
          </p:cNvSpPr>
          <p:nvPr>
            <p:ph idx="1"/>
          </p:nvPr>
        </p:nvSpPr>
        <p:spPr>
          <a:xfrm>
            <a:off x="838200" y="1825625"/>
            <a:ext cx="5081833" cy="4537468"/>
          </a:xfrm>
        </p:spPr>
        <p:txBody>
          <a:bodyPr>
            <a:normAutofit lnSpcReduction="10000"/>
          </a:bodyPr>
          <a:lstStyle/>
          <a:p>
            <a:r>
              <a:rPr lang="en-US" dirty="0"/>
              <a:t>Different models were attempted in order to predict attrition. </a:t>
            </a:r>
          </a:p>
          <a:p>
            <a:r>
              <a:rPr lang="en-US" dirty="0"/>
              <a:t>The most accurate was attained through Associative Rules Datamining.</a:t>
            </a:r>
          </a:p>
          <a:p>
            <a:r>
              <a:rPr lang="en-US" dirty="0"/>
              <a:t>The most accurate rules assembled traits that give insights to who will stay or leave the company based on statistical qualities.</a:t>
            </a:r>
          </a:p>
        </p:txBody>
      </p:sp>
      <p:pic>
        <p:nvPicPr>
          <p:cNvPr id="4" name="Content Placeholder 4">
            <a:extLst>
              <a:ext uri="{FF2B5EF4-FFF2-40B4-BE49-F238E27FC236}">
                <a16:creationId xmlns:a16="http://schemas.microsoft.com/office/drawing/2014/main" id="{FAF6609E-335B-68E3-C2F7-B631E6CC25E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179" y="126220"/>
            <a:ext cx="2298197" cy="1325562"/>
          </a:xfrm>
          <a:prstGeom prst="rect">
            <a:avLst/>
          </a:prstGeom>
        </p:spPr>
      </p:pic>
      <p:sp>
        <p:nvSpPr>
          <p:cNvPr id="5" name="Title 1">
            <a:extLst>
              <a:ext uri="{FF2B5EF4-FFF2-40B4-BE49-F238E27FC236}">
                <a16:creationId xmlns:a16="http://schemas.microsoft.com/office/drawing/2014/main" id="{C8C85B4F-CA54-8028-0ACF-E847BE05C12F}"/>
              </a:ext>
            </a:extLst>
          </p:cNvPr>
          <p:cNvSpPr txBox="1">
            <a:spLocks/>
          </p:cNvSpPr>
          <p:nvPr/>
        </p:nvSpPr>
        <p:spPr>
          <a:xfrm>
            <a:off x="1711652" y="126219"/>
            <a:ext cx="9357476"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rgbClr val="000000"/>
                </a:solidFill>
                <a:latin typeface="Arial" panose="020B0604020202020204" pitchFamily="34" charset="0"/>
                <a:cs typeface="Arial" panose="020B0604020202020204" pitchFamily="34" charset="0"/>
              </a:rPr>
              <a:t>What type of employee will stay or leave the company over time? </a:t>
            </a:r>
          </a:p>
        </p:txBody>
      </p:sp>
      <p:pic>
        <p:nvPicPr>
          <p:cNvPr id="7" name="Picture 6">
            <a:extLst>
              <a:ext uri="{FF2B5EF4-FFF2-40B4-BE49-F238E27FC236}">
                <a16:creationId xmlns:a16="http://schemas.microsoft.com/office/drawing/2014/main" id="{EF0F27DF-BE50-721C-903D-EEEE267F62EF}"/>
              </a:ext>
            </a:extLst>
          </p:cNvPr>
          <p:cNvPicPr>
            <a:picLocks noChangeAspect="1"/>
          </p:cNvPicPr>
          <p:nvPr/>
        </p:nvPicPr>
        <p:blipFill>
          <a:blip r:embed="rId4"/>
          <a:stretch>
            <a:fillRect/>
          </a:stretch>
        </p:blipFill>
        <p:spPr>
          <a:xfrm>
            <a:off x="6390390" y="1513002"/>
            <a:ext cx="5288123" cy="4850091"/>
          </a:xfrm>
          <a:prstGeom prst="rect">
            <a:avLst/>
          </a:prstGeom>
        </p:spPr>
      </p:pic>
    </p:spTree>
    <p:extLst>
      <p:ext uri="{BB962C8B-B14F-4D97-AF65-F5344CB8AC3E}">
        <p14:creationId xmlns:p14="http://schemas.microsoft.com/office/powerpoint/2010/main" val="4215780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9BEA063-6EBF-E110-9F7F-9F98B341BE46}"/>
              </a:ext>
            </a:extLst>
          </p:cNvPr>
          <p:cNvPicPr>
            <a:picLocks noChangeAspect="1"/>
          </p:cNvPicPr>
          <p:nvPr/>
        </p:nvPicPr>
        <p:blipFill>
          <a:blip r:embed="rId2"/>
          <a:stretch>
            <a:fillRect/>
          </a:stretch>
        </p:blipFill>
        <p:spPr>
          <a:xfrm>
            <a:off x="269861" y="1451782"/>
            <a:ext cx="6113298" cy="4973531"/>
          </a:xfrm>
          <a:prstGeom prst="rect">
            <a:avLst/>
          </a:prstGeom>
        </p:spPr>
      </p:pic>
      <p:pic>
        <p:nvPicPr>
          <p:cNvPr id="5" name="Content Placeholder 4">
            <a:extLst>
              <a:ext uri="{FF2B5EF4-FFF2-40B4-BE49-F238E27FC236}">
                <a16:creationId xmlns:a16="http://schemas.microsoft.com/office/drawing/2014/main" id="{D8A4D71F-390D-1F44-B6ED-1AAF9A7E35B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00179" y="126220"/>
            <a:ext cx="2298197" cy="1325562"/>
          </a:xfrm>
        </p:spPr>
      </p:pic>
      <p:sp>
        <p:nvSpPr>
          <p:cNvPr id="2" name="Title 1">
            <a:extLst>
              <a:ext uri="{FF2B5EF4-FFF2-40B4-BE49-F238E27FC236}">
                <a16:creationId xmlns:a16="http://schemas.microsoft.com/office/drawing/2014/main" id="{BD14F9F9-DBE9-5196-FA97-C975E888FB7A}"/>
              </a:ext>
            </a:extLst>
          </p:cNvPr>
          <p:cNvSpPr>
            <a:spLocks noGrp="1"/>
          </p:cNvSpPr>
          <p:nvPr>
            <p:ph type="title"/>
          </p:nvPr>
        </p:nvSpPr>
        <p:spPr>
          <a:xfrm>
            <a:off x="1711652" y="126219"/>
            <a:ext cx="9357476" cy="1325563"/>
          </a:xfrm>
        </p:spPr>
        <p:txBody>
          <a:bodyPr>
            <a:noAutofit/>
          </a:bodyPr>
          <a:lstStyle/>
          <a:p>
            <a:r>
              <a:rPr lang="en-US" sz="2400" b="0" i="0" u="none" strike="noStrike" baseline="0" dirty="0">
                <a:solidFill>
                  <a:srgbClr val="000000"/>
                </a:solidFill>
                <a:latin typeface="Arial" panose="020B0604020202020204" pitchFamily="34" charset="0"/>
                <a:cs typeface="Arial" panose="020B0604020202020204" pitchFamily="34" charset="0"/>
              </a:rPr>
              <a:t>2.What type of employee will stay with the company over time? What do they look like, what attributes do they have?</a:t>
            </a:r>
          </a:p>
        </p:txBody>
      </p:sp>
      <p:sp>
        <p:nvSpPr>
          <p:cNvPr id="3" name="TextBox 2">
            <a:extLst>
              <a:ext uri="{FF2B5EF4-FFF2-40B4-BE49-F238E27FC236}">
                <a16:creationId xmlns:a16="http://schemas.microsoft.com/office/drawing/2014/main" id="{48AA3B84-7CCF-1538-EC58-66BED32F9E73}"/>
              </a:ext>
            </a:extLst>
          </p:cNvPr>
          <p:cNvSpPr txBox="1"/>
          <p:nvPr/>
        </p:nvSpPr>
        <p:spPr>
          <a:xfrm>
            <a:off x="6096000" y="1271076"/>
            <a:ext cx="5638800" cy="6057171"/>
          </a:xfrm>
          <a:prstGeom prst="rect">
            <a:avLst/>
          </a:prstGeom>
          <a:noFill/>
        </p:spPr>
        <p:txBody>
          <a:bodyPr wrap="square" rtlCol="0">
            <a:spAutoFit/>
          </a:bodyPr>
          <a:lstStyle/>
          <a:p>
            <a:pPr marR="0" lvl="1">
              <a:lnSpc>
                <a:spcPct val="107000"/>
              </a:lnSpc>
              <a:spcBef>
                <a:spcPts val="0"/>
              </a:spcBef>
              <a:spcAft>
                <a:spcPts val="800"/>
              </a:spcAft>
            </a:pPr>
            <a:r>
              <a:rPr lang="en-US" sz="28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Using Associative Rule Mining concepts, the typecast employee who will stay :</a:t>
            </a:r>
          </a:p>
          <a:p>
            <a:pPr marL="914400" marR="0" lvl="1" indent="-457200">
              <a:lnSpc>
                <a:spcPct val="107000"/>
              </a:lnSpc>
              <a:spcBef>
                <a:spcPts val="0"/>
              </a:spcBef>
              <a:spcAft>
                <a:spcPts val="800"/>
              </a:spcAft>
              <a:buFont typeface="Arial" panose="020B0604020202020204" pitchFamily="34" charset="0"/>
              <a:buChar char="•"/>
            </a:pPr>
            <a:r>
              <a:rPr lang="en-US" sz="28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Rarely travels for business, </a:t>
            </a:r>
          </a:p>
          <a:p>
            <a:pPr marL="914400" marR="0" lvl="1" indent="-457200">
              <a:lnSpc>
                <a:spcPct val="107000"/>
              </a:lnSpc>
              <a:spcBef>
                <a:spcPts val="0"/>
              </a:spcBef>
              <a:spcAft>
                <a:spcPts val="800"/>
              </a:spcAft>
              <a:buFont typeface="Arial" panose="020B0604020202020204" pitchFamily="34" charset="0"/>
              <a:buChar char="•"/>
            </a:pPr>
            <a:r>
              <a:rPr lang="en-US" sz="28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Has a Life Science degree from college, maintains an Employee Engagement Score of at least 75%,</a:t>
            </a:r>
          </a:p>
          <a:p>
            <a:pPr marL="914400" marR="0" lvl="1" indent="-457200">
              <a:lnSpc>
                <a:spcPct val="107000"/>
              </a:lnSpc>
              <a:spcBef>
                <a:spcPts val="0"/>
              </a:spcBef>
              <a:spcAft>
                <a:spcPts val="800"/>
              </a:spcAft>
              <a:buFont typeface="Arial" panose="020B0604020202020204" pitchFamily="34" charset="0"/>
              <a:buChar char="•"/>
            </a:pPr>
            <a:r>
              <a:rPr lang="en-US" sz="28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2800" baseline="30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I</a:t>
            </a:r>
            <a:r>
              <a:rPr lang="en-US" sz="28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 married, </a:t>
            </a:r>
          </a:p>
          <a:p>
            <a:pPr marL="914400" marR="0" lvl="1" indent="-457200">
              <a:lnSpc>
                <a:spcPct val="107000"/>
              </a:lnSpc>
              <a:spcBef>
                <a:spcPts val="0"/>
              </a:spcBef>
              <a:spcAft>
                <a:spcPts val="800"/>
              </a:spcAft>
              <a:buFont typeface="Arial" panose="020B0604020202020204" pitchFamily="34" charset="0"/>
              <a:buChar char="•"/>
            </a:pPr>
            <a:r>
              <a:rPr lang="en-US" sz="2800" baseline="30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D</a:t>
            </a:r>
            <a:r>
              <a:rPr lang="en-US" sz="28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oes not work overtime, </a:t>
            </a:r>
          </a:p>
          <a:p>
            <a:pPr marL="914400" marR="0" lvl="1" indent="-457200">
              <a:lnSpc>
                <a:spcPct val="107000"/>
              </a:lnSpc>
              <a:spcBef>
                <a:spcPts val="0"/>
              </a:spcBef>
              <a:spcAft>
                <a:spcPts val="800"/>
              </a:spcAft>
              <a:buFont typeface="Arial" panose="020B0604020202020204" pitchFamily="34" charset="0"/>
              <a:buChar char="•"/>
            </a:pPr>
            <a:r>
              <a:rPr lang="en-US" sz="2800" baseline="30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M</a:t>
            </a:r>
            <a:r>
              <a:rPr lang="en-US" sz="28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aintains a performance rating of at least 3 out of 4 and is </a:t>
            </a:r>
          </a:p>
          <a:p>
            <a:pPr marL="914400" marR="0" lvl="1" indent="-457200">
              <a:lnSpc>
                <a:spcPct val="107000"/>
              </a:lnSpc>
              <a:spcBef>
                <a:spcPts val="0"/>
              </a:spcBef>
              <a:spcAft>
                <a:spcPts val="800"/>
              </a:spcAft>
              <a:buFont typeface="Arial" panose="020B0604020202020204" pitchFamily="34" charset="0"/>
              <a:buChar char="•"/>
            </a:pPr>
            <a:r>
              <a:rPr lang="en-US" sz="28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Part of the Stock option level 1. </a:t>
            </a:r>
          </a:p>
          <a:p>
            <a:pPr marL="914400" marR="0" lvl="1" indent="-457200">
              <a:lnSpc>
                <a:spcPct val="107000"/>
              </a:lnSpc>
              <a:spcBef>
                <a:spcPts val="0"/>
              </a:spcBef>
              <a:spcAft>
                <a:spcPts val="800"/>
              </a:spcAft>
              <a:buFont typeface="Arial" panose="020B0604020202020204" pitchFamily="34" charset="0"/>
              <a:buChar char="•"/>
            </a:pPr>
            <a:r>
              <a:rPr lang="en-US" sz="28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Interestingly, salary is not a factor in whether you stay or leave; more detail on this in Question 4.</a:t>
            </a:r>
          </a:p>
          <a:p>
            <a:pPr marR="0" lvl="1">
              <a:lnSpc>
                <a:spcPct val="107000"/>
              </a:lnSpc>
              <a:spcBef>
                <a:spcPts val="0"/>
              </a:spcBef>
              <a:spcAft>
                <a:spcPts val="800"/>
              </a:spcAft>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98187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A4D71F-390D-1F44-B6ED-1AAF9A7E35B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69861" y="206700"/>
            <a:ext cx="2298197" cy="1325562"/>
          </a:xfrm>
        </p:spPr>
      </p:pic>
      <p:sp>
        <p:nvSpPr>
          <p:cNvPr id="2" name="Title 1">
            <a:extLst>
              <a:ext uri="{FF2B5EF4-FFF2-40B4-BE49-F238E27FC236}">
                <a16:creationId xmlns:a16="http://schemas.microsoft.com/office/drawing/2014/main" id="{BD14F9F9-DBE9-5196-FA97-C975E888FB7A}"/>
              </a:ext>
            </a:extLst>
          </p:cNvPr>
          <p:cNvSpPr>
            <a:spLocks noGrp="1"/>
          </p:cNvSpPr>
          <p:nvPr>
            <p:ph type="title"/>
          </p:nvPr>
        </p:nvSpPr>
        <p:spPr>
          <a:xfrm>
            <a:off x="1711652" y="126219"/>
            <a:ext cx="9357476" cy="1325563"/>
          </a:xfrm>
        </p:spPr>
        <p:txBody>
          <a:bodyPr>
            <a:noAutofit/>
          </a:bodyPr>
          <a:lstStyle/>
          <a:p>
            <a:r>
              <a:rPr lang="en-US" sz="2400" b="0" i="0" u="none" strike="noStrike" baseline="0" dirty="0">
                <a:solidFill>
                  <a:srgbClr val="000000"/>
                </a:solidFill>
                <a:latin typeface="Arial" panose="020B0604020202020204" pitchFamily="34" charset="0"/>
                <a:cs typeface="Arial" panose="020B0604020202020204" pitchFamily="34" charset="0"/>
              </a:rPr>
              <a:t>3. What type of employee is most likely to leave the company? What do they look like, what attributes do they have?</a:t>
            </a:r>
          </a:p>
        </p:txBody>
      </p:sp>
      <p:sp>
        <p:nvSpPr>
          <p:cNvPr id="7" name="TextBox 6">
            <a:extLst>
              <a:ext uri="{FF2B5EF4-FFF2-40B4-BE49-F238E27FC236}">
                <a16:creationId xmlns:a16="http://schemas.microsoft.com/office/drawing/2014/main" id="{2F7C7E4F-33E4-7CDC-466B-C7B601A02991}"/>
              </a:ext>
            </a:extLst>
          </p:cNvPr>
          <p:cNvSpPr txBox="1"/>
          <p:nvPr/>
        </p:nvSpPr>
        <p:spPr>
          <a:xfrm>
            <a:off x="629728" y="1716657"/>
            <a:ext cx="4035006" cy="4623830"/>
          </a:xfrm>
          <a:prstGeom prst="rect">
            <a:avLst/>
          </a:prstGeom>
          <a:noFill/>
        </p:spPr>
        <p:txBody>
          <a:bodyPr wrap="square">
            <a:spAutoFit/>
          </a:bodyPr>
          <a:lstStyle/>
          <a:p>
            <a:pPr marR="0" lvl="1">
              <a:lnSpc>
                <a:spcPct val="107000"/>
              </a:lnSpc>
              <a:spcBef>
                <a:spcPts val="0"/>
              </a:spcBef>
              <a:spcAft>
                <a:spcPts val="800"/>
              </a:spcAft>
            </a:pPr>
            <a:r>
              <a:rPr lang="en-US" sz="28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employees that are most likely to leave:</a:t>
            </a:r>
          </a:p>
          <a:p>
            <a:pPr marL="914400" marR="0" lvl="1" indent="-457200">
              <a:lnSpc>
                <a:spcPct val="107000"/>
              </a:lnSpc>
              <a:spcBef>
                <a:spcPts val="0"/>
              </a:spcBef>
              <a:spcAft>
                <a:spcPts val="800"/>
              </a:spcAft>
              <a:buFont typeface="Arial" panose="020B0604020202020204" pitchFamily="34" charset="0"/>
              <a:buChar char="•"/>
            </a:pPr>
            <a:r>
              <a:rPr lang="en-US" sz="28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2800" baseline="30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M</a:t>
            </a:r>
            <a:r>
              <a:rPr lang="en-US" sz="28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ake less than $6,000 per month indicating that salary could be a contributing factor for leaving the company, but the decision will involve more factors. </a:t>
            </a:r>
          </a:p>
          <a:p>
            <a:pPr marL="914400" marR="0" lvl="1" indent="-457200">
              <a:spcBef>
                <a:spcPts val="0"/>
              </a:spcBef>
              <a:buFont typeface="Arial" panose="020B0604020202020204" pitchFamily="34" charset="0"/>
              <a:buChar char="•"/>
            </a:pPr>
            <a:r>
              <a:rPr lang="en-US" sz="2800" baseline="30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Our analysis shows that the individuals that leave are commonly have the following traits:</a:t>
            </a:r>
            <a:r>
              <a:rPr lang="en-US" sz="28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young, single males, rarely travel, and have not been with the company long.</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3B9F4286-0F99-E359-1433-7DD62CE87FCC}"/>
              </a:ext>
            </a:extLst>
          </p:cNvPr>
          <p:cNvPicPr>
            <a:picLocks noChangeAspect="1"/>
          </p:cNvPicPr>
          <p:nvPr/>
        </p:nvPicPr>
        <p:blipFill>
          <a:blip r:embed="rId3"/>
          <a:stretch>
            <a:fillRect/>
          </a:stretch>
        </p:blipFill>
        <p:spPr>
          <a:xfrm>
            <a:off x="5085989" y="1250301"/>
            <a:ext cx="6321607" cy="4982547"/>
          </a:xfrm>
          <a:prstGeom prst="rect">
            <a:avLst/>
          </a:prstGeom>
        </p:spPr>
      </p:pic>
    </p:spTree>
    <p:extLst>
      <p:ext uri="{BB962C8B-B14F-4D97-AF65-F5344CB8AC3E}">
        <p14:creationId xmlns:p14="http://schemas.microsoft.com/office/powerpoint/2010/main" val="3075915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AA63B34DF887346BF4A1E88A5155DC6" ma:contentTypeVersion="2" ma:contentTypeDescription="Create a new document." ma:contentTypeScope="" ma:versionID="73c2a383e75b03ef1cc844bfd1b898c9">
  <xsd:schema xmlns:xsd="http://www.w3.org/2001/XMLSchema" xmlns:xs="http://www.w3.org/2001/XMLSchema" xmlns:p="http://schemas.microsoft.com/office/2006/metadata/properties" xmlns:ns2="a5869d55-abcb-4d82-b604-7f683ac57868" targetNamespace="http://schemas.microsoft.com/office/2006/metadata/properties" ma:root="true" ma:fieldsID="8ecad3f071e5cf744284d25510d2038d" ns2:_="">
    <xsd:import namespace="a5869d55-abcb-4d82-b604-7f683ac5786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869d55-abcb-4d82-b604-7f683ac578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E93B1B-5ACE-4893-9052-8BD91C8B9F03}">
  <ds:schemaRefs>
    <ds:schemaRef ds:uri="http://schemas.microsoft.com/sharepoint/v3/contenttype/forms"/>
  </ds:schemaRefs>
</ds:datastoreItem>
</file>

<file path=customXml/itemProps2.xml><?xml version="1.0" encoding="utf-8"?>
<ds:datastoreItem xmlns:ds="http://schemas.openxmlformats.org/officeDocument/2006/customXml" ds:itemID="{A06A6BD9-8699-406A-80B4-397E7838EBC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BACB693-0DE9-46B3-9776-9EDCBB21F457}">
  <ds:schemaRefs>
    <ds:schemaRef ds:uri="a5869d55-abcb-4d82-b604-7f683ac5786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1037</TotalTime>
  <Words>1832</Words>
  <Application>Microsoft Office PowerPoint</Application>
  <PresentationFormat>Widescreen</PresentationFormat>
  <Paragraphs>117</Paragraphs>
  <Slides>15</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IBM Attrition Study       Team 4 Ben Dieck , Justin Richardson, Erik Newcome  </vt:lpstr>
      <vt:lpstr>Scope of Presentaion</vt:lpstr>
      <vt:lpstr>Project Details</vt:lpstr>
      <vt:lpstr>Project Details</vt:lpstr>
      <vt:lpstr>1.Is there higher turnover amongst junior employees(2 years or less) vs. senior employee (2+ years) and why might this be? </vt:lpstr>
      <vt:lpstr>1.Is there higher turnover amongst junior employees(2 years or less) vs. senior employee (2+ years) and why might this be? </vt:lpstr>
      <vt:lpstr>PowerPoint Presentation</vt:lpstr>
      <vt:lpstr>2.What type of employee will stay with the company over time? What do they look like, what attributes do they have?</vt:lpstr>
      <vt:lpstr>3. What type of employee is most likely to leave the company? What do they look like, what attributes do they have?</vt:lpstr>
      <vt:lpstr>3. What type of employee is most likely to leave the company? What do they look like, what attributes do they have?</vt:lpstr>
      <vt:lpstr>4.What is the relationship between compensation, and retention? In a regression study, and predictive analysis, what would be the       R2value of total compensation in explaining attrition behavior?</vt:lpstr>
      <vt:lpstr>4.What is the relationship between compensation, and retention? In a regression study, and predictive analysis, what would be the       R2value of total compensation in explaining attrition behavior?</vt:lpstr>
      <vt:lpstr>4.What is the relationship between compensation, and retention? In a regression study, and predictive analysis, what would be the       R2value of total compensation in explaining attrition behavior?</vt:lpstr>
      <vt:lpstr>5.Is there a correlation between salary, gender, age, education, years with the company?</vt:lpstr>
      <vt:lpstr>Linear Regression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Update 1       Team 4 Justin Richardson, Erik Newcome, Ben Dieck</dc:title>
  <dc:creator>Justin Richardson</dc:creator>
  <cp:lastModifiedBy>Ben Dieck</cp:lastModifiedBy>
  <cp:revision>13</cp:revision>
  <dcterms:created xsi:type="dcterms:W3CDTF">2023-02-22T22:24:21Z</dcterms:created>
  <dcterms:modified xsi:type="dcterms:W3CDTF">2023-03-28T03:09:22Z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0x010100FAA63B34DF887346BF4A1E88A5155DC6</vt:lpwstr>
  </property>
</Properties>
</file>