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31"/>
  </p:notesMasterIdLst>
  <p:sldIdLst>
    <p:sldId id="256" r:id="rId2"/>
    <p:sldId id="257" r:id="rId3"/>
    <p:sldId id="258" r:id="rId4"/>
    <p:sldId id="259" r:id="rId5"/>
    <p:sldId id="266" r:id="rId6"/>
    <p:sldId id="267" r:id="rId7"/>
    <p:sldId id="268" r:id="rId8"/>
    <p:sldId id="269" r:id="rId9"/>
    <p:sldId id="271" r:id="rId10"/>
    <p:sldId id="272" r:id="rId11"/>
    <p:sldId id="270" r:id="rId12"/>
    <p:sldId id="275" r:id="rId13"/>
    <p:sldId id="273" r:id="rId14"/>
    <p:sldId id="274" r:id="rId15"/>
    <p:sldId id="276" r:id="rId16"/>
    <p:sldId id="280" r:id="rId17"/>
    <p:sldId id="263" r:id="rId18"/>
    <p:sldId id="281" r:id="rId19"/>
    <p:sldId id="283" r:id="rId20"/>
    <p:sldId id="288" r:id="rId21"/>
    <p:sldId id="286" r:id="rId22"/>
    <p:sldId id="285" r:id="rId23"/>
    <p:sldId id="287" r:id="rId24"/>
    <p:sldId id="289" r:id="rId25"/>
    <p:sldId id="290" r:id="rId26"/>
    <p:sldId id="291" r:id="rId27"/>
    <p:sldId id="292" r:id="rId28"/>
    <p:sldId id="293" r:id="rId29"/>
    <p:sldId id="2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98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2850DF-AE14-46E9-B848-667C305CBDDC}" v="1" dt="2023-09-04T18:59:40.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0" autoAdjust="0"/>
    <p:restoredTop sz="81001"/>
  </p:normalViewPr>
  <p:slideViewPr>
    <p:cSldViewPr snapToGrid="0">
      <p:cViewPr varScale="1">
        <p:scale>
          <a:sx n="89" d="100"/>
          <a:sy n="89" d="100"/>
        </p:scale>
        <p:origin x="14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Dieck" userId="f9e0f9bd7d468c3b" providerId="LiveId" clId="{EC2850DF-AE14-46E9-B848-667C305CBDDC}"/>
    <pc:docChg chg="custSel addSld delSld modSld sldOrd">
      <pc:chgData name="Ben Dieck" userId="f9e0f9bd7d468c3b" providerId="LiveId" clId="{EC2850DF-AE14-46E9-B848-667C305CBDDC}" dt="2023-09-10T19:24:15.244" v="8245" actId="2696"/>
      <pc:docMkLst>
        <pc:docMk/>
      </pc:docMkLst>
      <pc:sldChg chg="modSp mod">
        <pc:chgData name="Ben Dieck" userId="f9e0f9bd7d468c3b" providerId="LiveId" clId="{EC2850DF-AE14-46E9-B848-667C305CBDDC}" dt="2023-09-04T17:53:04.445" v="4" actId="1076"/>
        <pc:sldMkLst>
          <pc:docMk/>
          <pc:sldMk cId="3349589851" sldId="257"/>
        </pc:sldMkLst>
        <pc:spChg chg="mod">
          <ac:chgData name="Ben Dieck" userId="f9e0f9bd7d468c3b" providerId="LiveId" clId="{EC2850DF-AE14-46E9-B848-667C305CBDDC}" dt="2023-09-04T17:52:55.293" v="2" actId="404"/>
          <ac:spMkLst>
            <pc:docMk/>
            <pc:sldMk cId="3349589851" sldId="257"/>
            <ac:spMk id="3" creationId="{B3631A2C-107A-E236-BCAA-32AE592AB695}"/>
          </ac:spMkLst>
        </pc:spChg>
        <pc:spChg chg="mod">
          <ac:chgData name="Ben Dieck" userId="f9e0f9bd7d468c3b" providerId="LiveId" clId="{EC2850DF-AE14-46E9-B848-667C305CBDDC}" dt="2023-09-04T17:53:04.445" v="4" actId="1076"/>
          <ac:spMkLst>
            <pc:docMk/>
            <pc:sldMk cId="3349589851" sldId="257"/>
            <ac:spMk id="9" creationId="{91145621-FBBF-0C60-0D72-9E19492EF6F9}"/>
          </ac:spMkLst>
        </pc:spChg>
        <pc:picChg chg="mod">
          <ac:chgData name="Ben Dieck" userId="f9e0f9bd7d468c3b" providerId="LiveId" clId="{EC2850DF-AE14-46E9-B848-667C305CBDDC}" dt="2023-09-04T17:52:44.061" v="0" actId="1076"/>
          <ac:picMkLst>
            <pc:docMk/>
            <pc:sldMk cId="3349589851" sldId="257"/>
            <ac:picMk id="5" creationId="{BF6C9E46-20E9-A192-D962-E8DFFEC3CD5B}"/>
          </ac:picMkLst>
        </pc:picChg>
      </pc:sldChg>
      <pc:sldChg chg="modSp mod">
        <pc:chgData name="Ben Dieck" userId="f9e0f9bd7d468c3b" providerId="LiveId" clId="{EC2850DF-AE14-46E9-B848-667C305CBDDC}" dt="2023-09-04T17:57:51.877" v="716" actId="27636"/>
        <pc:sldMkLst>
          <pc:docMk/>
          <pc:sldMk cId="3242377466" sldId="258"/>
        </pc:sldMkLst>
        <pc:spChg chg="mod">
          <ac:chgData name="Ben Dieck" userId="f9e0f9bd7d468c3b" providerId="LiveId" clId="{EC2850DF-AE14-46E9-B848-667C305CBDDC}" dt="2023-09-04T17:53:25.439" v="20" actId="20577"/>
          <ac:spMkLst>
            <pc:docMk/>
            <pc:sldMk cId="3242377466" sldId="258"/>
            <ac:spMk id="2" creationId="{3C677DE9-A79D-DAB3-623E-CDF4F6F1A650}"/>
          </ac:spMkLst>
        </pc:spChg>
        <pc:spChg chg="mod">
          <ac:chgData name="Ben Dieck" userId="f9e0f9bd7d468c3b" providerId="LiveId" clId="{EC2850DF-AE14-46E9-B848-667C305CBDDC}" dt="2023-09-04T17:57:51.877" v="716" actId="27636"/>
          <ac:spMkLst>
            <pc:docMk/>
            <pc:sldMk cId="3242377466" sldId="258"/>
            <ac:spMk id="3" creationId="{734B4390-4559-9C91-08CC-85B19CF09A7D}"/>
          </ac:spMkLst>
        </pc:spChg>
      </pc:sldChg>
      <pc:sldChg chg="del">
        <pc:chgData name="Ben Dieck" userId="f9e0f9bd7d468c3b" providerId="LiveId" clId="{EC2850DF-AE14-46E9-B848-667C305CBDDC}" dt="2023-09-08T00:50:56.832" v="7519" actId="47"/>
        <pc:sldMkLst>
          <pc:docMk/>
          <pc:sldMk cId="2010902800" sldId="260"/>
        </pc:sldMkLst>
      </pc:sldChg>
      <pc:sldChg chg="del">
        <pc:chgData name="Ben Dieck" userId="f9e0f9bd7d468c3b" providerId="LiveId" clId="{EC2850DF-AE14-46E9-B848-667C305CBDDC}" dt="2023-09-08T00:50:51.448" v="7517" actId="47"/>
        <pc:sldMkLst>
          <pc:docMk/>
          <pc:sldMk cId="2414166523" sldId="261"/>
        </pc:sldMkLst>
      </pc:sldChg>
      <pc:sldChg chg="del">
        <pc:chgData name="Ben Dieck" userId="f9e0f9bd7d468c3b" providerId="LiveId" clId="{EC2850DF-AE14-46E9-B848-667C305CBDDC}" dt="2023-09-08T00:50:53.465" v="7518" actId="47"/>
        <pc:sldMkLst>
          <pc:docMk/>
          <pc:sldMk cId="3263925364" sldId="262"/>
        </pc:sldMkLst>
      </pc:sldChg>
      <pc:sldChg chg="ord">
        <pc:chgData name="Ben Dieck" userId="f9e0f9bd7d468c3b" providerId="LiveId" clId="{EC2850DF-AE14-46E9-B848-667C305CBDDC}" dt="2023-09-04T18:17:45.816" v="2513"/>
        <pc:sldMkLst>
          <pc:docMk/>
          <pc:sldMk cId="1383991287" sldId="263"/>
        </pc:sldMkLst>
      </pc:sldChg>
      <pc:sldChg chg="del">
        <pc:chgData name="Ben Dieck" userId="f9e0f9bd7d468c3b" providerId="LiveId" clId="{EC2850DF-AE14-46E9-B848-667C305CBDDC}" dt="2023-09-08T00:51:00.791" v="7520" actId="47"/>
        <pc:sldMkLst>
          <pc:docMk/>
          <pc:sldMk cId="2011407281" sldId="264"/>
        </pc:sldMkLst>
      </pc:sldChg>
      <pc:sldChg chg="modSp del mod">
        <pc:chgData name="Ben Dieck" userId="f9e0f9bd7d468c3b" providerId="LiveId" clId="{EC2850DF-AE14-46E9-B848-667C305CBDDC}" dt="2023-09-09T16:18:45.062" v="7818" actId="2696"/>
        <pc:sldMkLst>
          <pc:docMk/>
          <pc:sldMk cId="653166311" sldId="265"/>
        </pc:sldMkLst>
        <pc:spChg chg="mod">
          <ac:chgData name="Ben Dieck" userId="f9e0f9bd7d468c3b" providerId="LiveId" clId="{EC2850DF-AE14-46E9-B848-667C305CBDDC}" dt="2023-09-08T00:54:39.138" v="7816" actId="20577"/>
          <ac:spMkLst>
            <pc:docMk/>
            <pc:sldMk cId="653166311" sldId="265"/>
            <ac:spMk id="3" creationId="{D4E50857-4D4C-C1D4-5417-68F7C619E547}"/>
          </ac:spMkLst>
        </pc:spChg>
      </pc:sldChg>
      <pc:sldChg chg="modSp mod">
        <pc:chgData name="Ben Dieck" userId="f9e0f9bd7d468c3b" providerId="LiveId" clId="{EC2850DF-AE14-46E9-B848-667C305CBDDC}" dt="2023-09-08T00:52:58.385" v="7800" actId="403"/>
        <pc:sldMkLst>
          <pc:docMk/>
          <pc:sldMk cId="1443680711" sldId="266"/>
        </pc:sldMkLst>
        <pc:spChg chg="mod">
          <ac:chgData name="Ben Dieck" userId="f9e0f9bd7d468c3b" providerId="LiveId" clId="{EC2850DF-AE14-46E9-B848-667C305CBDDC}" dt="2023-09-08T00:52:58.385" v="7800" actId="403"/>
          <ac:spMkLst>
            <pc:docMk/>
            <pc:sldMk cId="1443680711" sldId="266"/>
            <ac:spMk id="3" creationId="{0D7F5771-3C3B-83D9-2573-63EBA5A87973}"/>
          </ac:spMkLst>
        </pc:spChg>
      </pc:sldChg>
      <pc:sldChg chg="delSp modSp add del mod modShow">
        <pc:chgData name="Ben Dieck" userId="f9e0f9bd7d468c3b" providerId="LiveId" clId="{EC2850DF-AE14-46E9-B848-667C305CBDDC}" dt="2023-09-10T19:24:11.195" v="8243" actId="2696"/>
        <pc:sldMkLst>
          <pc:docMk/>
          <pc:sldMk cId="71772349" sldId="277"/>
        </pc:sldMkLst>
        <pc:spChg chg="mod">
          <ac:chgData name="Ben Dieck" userId="f9e0f9bd7d468c3b" providerId="LiveId" clId="{EC2850DF-AE14-46E9-B848-667C305CBDDC}" dt="2023-09-04T17:58:01.798" v="724" actId="20577"/>
          <ac:spMkLst>
            <pc:docMk/>
            <pc:sldMk cId="71772349" sldId="277"/>
            <ac:spMk id="2" creationId="{3C677DE9-A79D-DAB3-623E-CDF4F6F1A650}"/>
          </ac:spMkLst>
        </pc:spChg>
        <pc:spChg chg="mod">
          <ac:chgData name="Ben Dieck" userId="f9e0f9bd7d468c3b" providerId="LiveId" clId="{EC2850DF-AE14-46E9-B848-667C305CBDDC}" dt="2023-09-04T18:59:40.596" v="3014" actId="27636"/>
          <ac:spMkLst>
            <pc:docMk/>
            <pc:sldMk cId="71772349" sldId="277"/>
            <ac:spMk id="3" creationId="{734B4390-4559-9C91-08CC-85B19CF09A7D}"/>
          </ac:spMkLst>
        </pc:spChg>
        <pc:picChg chg="del">
          <ac:chgData name="Ben Dieck" userId="f9e0f9bd7d468c3b" providerId="LiveId" clId="{EC2850DF-AE14-46E9-B848-667C305CBDDC}" dt="2023-09-04T17:58:21.502" v="727" actId="478"/>
          <ac:picMkLst>
            <pc:docMk/>
            <pc:sldMk cId="71772349" sldId="277"/>
            <ac:picMk id="5" creationId="{3F624D2B-058D-6976-A170-4FA9BED073DA}"/>
          </ac:picMkLst>
        </pc:picChg>
      </pc:sldChg>
      <pc:sldChg chg="modSp add del mod modShow">
        <pc:chgData name="Ben Dieck" userId="f9e0f9bd7d468c3b" providerId="LiveId" clId="{EC2850DF-AE14-46E9-B848-667C305CBDDC}" dt="2023-09-10T19:24:13.334" v="8244" actId="2696"/>
        <pc:sldMkLst>
          <pc:docMk/>
          <pc:sldMk cId="470014919" sldId="278"/>
        </pc:sldMkLst>
        <pc:spChg chg="mod">
          <ac:chgData name="Ben Dieck" userId="f9e0f9bd7d468c3b" providerId="LiveId" clId="{EC2850DF-AE14-46E9-B848-667C305CBDDC}" dt="2023-09-04T18:59:40.613" v="3015" actId="27636"/>
          <ac:spMkLst>
            <pc:docMk/>
            <pc:sldMk cId="470014919" sldId="278"/>
            <ac:spMk id="3" creationId="{734B4390-4559-9C91-08CC-85B19CF09A7D}"/>
          </ac:spMkLst>
        </pc:spChg>
      </pc:sldChg>
      <pc:sldChg chg="modSp add del mod modShow">
        <pc:chgData name="Ben Dieck" userId="f9e0f9bd7d468c3b" providerId="LiveId" clId="{EC2850DF-AE14-46E9-B848-667C305CBDDC}" dt="2023-09-10T19:24:15.244" v="8245" actId="2696"/>
        <pc:sldMkLst>
          <pc:docMk/>
          <pc:sldMk cId="80890169" sldId="279"/>
        </pc:sldMkLst>
        <pc:spChg chg="mod">
          <ac:chgData name="Ben Dieck" userId="f9e0f9bd7d468c3b" providerId="LiveId" clId="{EC2850DF-AE14-46E9-B848-667C305CBDDC}" dt="2023-09-04T18:14:00.854" v="2378" actId="20577"/>
          <ac:spMkLst>
            <pc:docMk/>
            <pc:sldMk cId="80890169" sldId="279"/>
            <ac:spMk id="3" creationId="{734B4390-4559-9C91-08CC-85B19CF09A7D}"/>
          </ac:spMkLst>
        </pc:spChg>
      </pc:sldChg>
      <pc:sldChg chg="modSp add mod ord">
        <pc:chgData name="Ben Dieck" userId="f9e0f9bd7d468c3b" providerId="LiveId" clId="{EC2850DF-AE14-46E9-B848-667C305CBDDC}" dt="2023-09-05T01:05:34.646" v="7221" actId="27636"/>
        <pc:sldMkLst>
          <pc:docMk/>
          <pc:sldMk cId="2112028224" sldId="280"/>
        </pc:sldMkLst>
        <pc:spChg chg="mod">
          <ac:chgData name="Ben Dieck" userId="f9e0f9bd7d468c3b" providerId="LiveId" clId="{EC2850DF-AE14-46E9-B848-667C305CBDDC}" dt="2023-09-05T01:05:34.646" v="7221" actId="27636"/>
          <ac:spMkLst>
            <pc:docMk/>
            <pc:sldMk cId="2112028224" sldId="280"/>
            <ac:spMk id="2" creationId="{D77A5575-9169-564D-7D19-DD174063E1E6}"/>
          </ac:spMkLst>
        </pc:spChg>
      </pc:sldChg>
      <pc:sldChg chg="addSp delSp modSp add mod ord">
        <pc:chgData name="Ben Dieck" userId="f9e0f9bd7d468c3b" providerId="LiveId" clId="{EC2850DF-AE14-46E9-B848-667C305CBDDC}" dt="2023-09-04T19:04:22.279" v="3126" actId="313"/>
        <pc:sldMkLst>
          <pc:docMk/>
          <pc:sldMk cId="26946675" sldId="281"/>
        </pc:sldMkLst>
        <pc:spChg chg="mod">
          <ac:chgData name="Ben Dieck" userId="f9e0f9bd7d468c3b" providerId="LiveId" clId="{EC2850DF-AE14-46E9-B848-667C305CBDDC}" dt="2023-09-04T18:20:46.788" v="2581" actId="20577"/>
          <ac:spMkLst>
            <pc:docMk/>
            <pc:sldMk cId="26946675" sldId="281"/>
            <ac:spMk id="2" creationId="{BFC524FA-61DD-4A19-F752-A72A437D87DF}"/>
          </ac:spMkLst>
        </pc:spChg>
        <pc:spChg chg="mod">
          <ac:chgData name="Ben Dieck" userId="f9e0f9bd7d468c3b" providerId="LiveId" clId="{EC2850DF-AE14-46E9-B848-667C305CBDDC}" dt="2023-09-04T19:04:22.279" v="3126" actId="313"/>
          <ac:spMkLst>
            <pc:docMk/>
            <pc:sldMk cId="26946675" sldId="281"/>
            <ac:spMk id="3" creationId="{7767E042-20CE-0326-BCD6-451A96F0CEC8}"/>
          </ac:spMkLst>
        </pc:spChg>
        <pc:picChg chg="del">
          <ac:chgData name="Ben Dieck" userId="f9e0f9bd7d468c3b" providerId="LiveId" clId="{EC2850DF-AE14-46E9-B848-667C305CBDDC}" dt="2023-09-04T18:24:24.095" v="2862" actId="478"/>
          <ac:picMkLst>
            <pc:docMk/>
            <pc:sldMk cId="26946675" sldId="281"/>
            <ac:picMk id="5" creationId="{1DEE5472-BF7A-DFA7-41B6-C45404A11882}"/>
          </ac:picMkLst>
        </pc:picChg>
        <pc:picChg chg="add mod">
          <ac:chgData name="Ben Dieck" userId="f9e0f9bd7d468c3b" providerId="LiveId" clId="{EC2850DF-AE14-46E9-B848-667C305CBDDC}" dt="2023-09-04T18:26:01.243" v="2865" actId="1076"/>
          <ac:picMkLst>
            <pc:docMk/>
            <pc:sldMk cId="26946675" sldId="281"/>
            <ac:picMk id="6" creationId="{CF3F1C25-6A10-8FE9-726E-C7D27460057F}"/>
          </ac:picMkLst>
        </pc:picChg>
      </pc:sldChg>
      <pc:sldChg chg="addSp delSp modSp add del mod">
        <pc:chgData name="Ben Dieck" userId="f9e0f9bd7d468c3b" providerId="LiveId" clId="{EC2850DF-AE14-46E9-B848-667C305CBDDC}" dt="2023-09-08T01:01:33.528" v="7817" actId="2696"/>
        <pc:sldMkLst>
          <pc:docMk/>
          <pc:sldMk cId="2525277512" sldId="282"/>
        </pc:sldMkLst>
        <pc:spChg chg="mod">
          <ac:chgData name="Ben Dieck" userId="f9e0f9bd7d468c3b" providerId="LiveId" clId="{EC2850DF-AE14-46E9-B848-667C305CBDDC}" dt="2023-09-04T19:01:34.815" v="3098" actId="20577"/>
          <ac:spMkLst>
            <pc:docMk/>
            <pc:sldMk cId="2525277512" sldId="282"/>
            <ac:spMk id="3" creationId="{7767E042-20CE-0326-BCD6-451A96F0CEC8}"/>
          </ac:spMkLst>
        </pc:spChg>
        <pc:spChg chg="add mod">
          <ac:chgData name="Ben Dieck" userId="f9e0f9bd7d468c3b" providerId="LiveId" clId="{EC2850DF-AE14-46E9-B848-667C305CBDDC}" dt="2023-09-04T19:00:16.129" v="3083" actId="1076"/>
          <ac:spMkLst>
            <pc:docMk/>
            <pc:sldMk cId="2525277512" sldId="282"/>
            <ac:spMk id="7" creationId="{4119EC53-919D-AAE2-39FF-C15E51D7FBF2}"/>
          </ac:spMkLst>
        </pc:spChg>
        <pc:picChg chg="add mod">
          <ac:chgData name="Ben Dieck" userId="f9e0f9bd7d468c3b" providerId="LiveId" clId="{EC2850DF-AE14-46E9-B848-667C305CBDDC}" dt="2023-09-04T18:58:27.655" v="3012" actId="1076"/>
          <ac:picMkLst>
            <pc:docMk/>
            <pc:sldMk cId="2525277512" sldId="282"/>
            <ac:picMk id="5" creationId="{16AC37AC-C2EE-3A13-F928-5CBE81F76B5B}"/>
          </ac:picMkLst>
        </pc:picChg>
        <pc:picChg chg="del mod">
          <ac:chgData name="Ben Dieck" userId="f9e0f9bd7d468c3b" providerId="LiveId" clId="{EC2850DF-AE14-46E9-B848-667C305CBDDC}" dt="2023-09-04T18:57:54.756" v="3005" actId="478"/>
          <ac:picMkLst>
            <pc:docMk/>
            <pc:sldMk cId="2525277512" sldId="282"/>
            <ac:picMk id="6" creationId="{CF3F1C25-6A10-8FE9-726E-C7D27460057F}"/>
          </ac:picMkLst>
        </pc:picChg>
      </pc:sldChg>
      <pc:sldChg chg="addSp delSp modSp add mod">
        <pc:chgData name="Ben Dieck" userId="f9e0f9bd7d468c3b" providerId="LiveId" clId="{EC2850DF-AE14-46E9-B848-667C305CBDDC}" dt="2023-09-04T19:09:29.961" v="3601" actId="20577"/>
        <pc:sldMkLst>
          <pc:docMk/>
          <pc:sldMk cId="2962046581" sldId="283"/>
        </pc:sldMkLst>
        <pc:spChg chg="mod">
          <ac:chgData name="Ben Dieck" userId="f9e0f9bd7d468c3b" providerId="LiveId" clId="{EC2850DF-AE14-46E9-B848-667C305CBDDC}" dt="2023-09-04T19:03:41.472" v="3125" actId="404"/>
          <ac:spMkLst>
            <pc:docMk/>
            <pc:sldMk cId="2962046581" sldId="283"/>
            <ac:spMk id="2" creationId="{BFC524FA-61DD-4A19-F752-A72A437D87DF}"/>
          </ac:spMkLst>
        </pc:spChg>
        <pc:spChg chg="mod">
          <ac:chgData name="Ben Dieck" userId="f9e0f9bd7d468c3b" providerId="LiveId" clId="{EC2850DF-AE14-46E9-B848-667C305CBDDC}" dt="2023-09-04T19:09:29.961" v="3601" actId="20577"/>
          <ac:spMkLst>
            <pc:docMk/>
            <pc:sldMk cId="2962046581" sldId="283"/>
            <ac:spMk id="3" creationId="{7767E042-20CE-0326-BCD6-451A96F0CEC8}"/>
          </ac:spMkLst>
        </pc:spChg>
        <pc:spChg chg="mod">
          <ac:chgData name="Ben Dieck" userId="f9e0f9bd7d468c3b" providerId="LiveId" clId="{EC2850DF-AE14-46E9-B848-667C305CBDDC}" dt="2023-09-04T19:05:15.827" v="3196" actId="20577"/>
          <ac:spMkLst>
            <pc:docMk/>
            <pc:sldMk cId="2962046581" sldId="283"/>
            <ac:spMk id="7" creationId="{4119EC53-919D-AAE2-39FF-C15E51D7FBF2}"/>
          </ac:spMkLst>
        </pc:spChg>
        <pc:picChg chg="del">
          <ac:chgData name="Ben Dieck" userId="f9e0f9bd7d468c3b" providerId="LiveId" clId="{EC2850DF-AE14-46E9-B848-667C305CBDDC}" dt="2023-09-04T19:04:36.204" v="3127" actId="478"/>
          <ac:picMkLst>
            <pc:docMk/>
            <pc:sldMk cId="2962046581" sldId="283"/>
            <ac:picMk id="5" creationId="{16AC37AC-C2EE-3A13-F928-5CBE81F76B5B}"/>
          </ac:picMkLst>
        </pc:picChg>
        <pc:picChg chg="add mod">
          <ac:chgData name="Ben Dieck" userId="f9e0f9bd7d468c3b" providerId="LiveId" clId="{EC2850DF-AE14-46E9-B848-667C305CBDDC}" dt="2023-09-04T19:06:31.272" v="3376" actId="1076"/>
          <ac:picMkLst>
            <pc:docMk/>
            <pc:sldMk cId="2962046581" sldId="283"/>
            <ac:picMk id="6" creationId="{E4D48D30-0C49-6A78-1467-A93CB95EB200}"/>
          </ac:picMkLst>
        </pc:picChg>
      </pc:sldChg>
      <pc:sldChg chg="addSp delSp modSp add del mod">
        <pc:chgData name="Ben Dieck" userId="f9e0f9bd7d468c3b" providerId="LiveId" clId="{EC2850DF-AE14-46E9-B848-667C305CBDDC}" dt="2023-09-09T16:21:18.367" v="7819" actId="2696"/>
        <pc:sldMkLst>
          <pc:docMk/>
          <pc:sldMk cId="4092940374" sldId="284"/>
        </pc:sldMkLst>
        <pc:spChg chg="mod">
          <ac:chgData name="Ben Dieck" userId="f9e0f9bd7d468c3b" providerId="LiveId" clId="{EC2850DF-AE14-46E9-B848-667C305CBDDC}" dt="2023-09-04T19:10:20.790" v="3619" actId="20577"/>
          <ac:spMkLst>
            <pc:docMk/>
            <pc:sldMk cId="4092940374" sldId="284"/>
            <ac:spMk id="2" creationId="{BFC524FA-61DD-4A19-F752-A72A437D87DF}"/>
          </ac:spMkLst>
        </pc:spChg>
        <pc:spChg chg="mod">
          <ac:chgData name="Ben Dieck" userId="f9e0f9bd7d468c3b" providerId="LiveId" clId="{EC2850DF-AE14-46E9-B848-667C305CBDDC}" dt="2023-09-04T19:14:21.613" v="3930" actId="5793"/>
          <ac:spMkLst>
            <pc:docMk/>
            <pc:sldMk cId="4092940374" sldId="284"/>
            <ac:spMk id="3" creationId="{7767E042-20CE-0326-BCD6-451A96F0CEC8}"/>
          </ac:spMkLst>
        </pc:spChg>
        <pc:spChg chg="del">
          <ac:chgData name="Ben Dieck" userId="f9e0f9bd7d468c3b" providerId="LiveId" clId="{EC2850DF-AE14-46E9-B848-667C305CBDDC}" dt="2023-09-04T19:12:17.704" v="3626" actId="478"/>
          <ac:spMkLst>
            <pc:docMk/>
            <pc:sldMk cId="4092940374" sldId="284"/>
            <ac:spMk id="7" creationId="{4119EC53-919D-AAE2-39FF-C15E51D7FBF2}"/>
          </ac:spMkLst>
        </pc:spChg>
        <pc:picChg chg="add mod">
          <ac:chgData name="Ben Dieck" userId="f9e0f9bd7d468c3b" providerId="LiveId" clId="{EC2850DF-AE14-46E9-B848-667C305CBDDC}" dt="2023-09-04T19:11:36.052" v="3622" actId="1076"/>
          <ac:picMkLst>
            <pc:docMk/>
            <pc:sldMk cId="4092940374" sldId="284"/>
            <ac:picMk id="5" creationId="{2761C74C-1F8D-8BFE-EC70-BB21F4927A12}"/>
          </ac:picMkLst>
        </pc:picChg>
        <pc:picChg chg="del">
          <ac:chgData name="Ben Dieck" userId="f9e0f9bd7d468c3b" providerId="LiveId" clId="{EC2850DF-AE14-46E9-B848-667C305CBDDC}" dt="2023-09-04T19:10:14.106" v="3603" actId="478"/>
          <ac:picMkLst>
            <pc:docMk/>
            <pc:sldMk cId="4092940374" sldId="284"/>
            <ac:picMk id="6" creationId="{E4D48D30-0C49-6A78-1467-A93CB95EB200}"/>
          </ac:picMkLst>
        </pc:picChg>
        <pc:picChg chg="add mod">
          <ac:chgData name="Ben Dieck" userId="f9e0f9bd7d468c3b" providerId="LiveId" clId="{EC2850DF-AE14-46E9-B848-667C305CBDDC}" dt="2023-09-04T19:12:24.987" v="3629" actId="1076"/>
          <ac:picMkLst>
            <pc:docMk/>
            <pc:sldMk cId="4092940374" sldId="284"/>
            <ac:picMk id="9" creationId="{426B3A98-34DC-03E0-EC6B-1A7FF5B2579B}"/>
          </ac:picMkLst>
        </pc:picChg>
      </pc:sldChg>
      <pc:sldChg chg="addSp delSp modSp add mod">
        <pc:chgData name="Ben Dieck" userId="f9e0f9bd7d468c3b" providerId="LiveId" clId="{EC2850DF-AE14-46E9-B848-667C305CBDDC}" dt="2023-09-04T23:44:01.458" v="4452" actId="20577"/>
        <pc:sldMkLst>
          <pc:docMk/>
          <pc:sldMk cId="3505415026" sldId="285"/>
        </pc:sldMkLst>
        <pc:spChg chg="mod">
          <ac:chgData name="Ben Dieck" userId="f9e0f9bd7d468c3b" providerId="LiveId" clId="{EC2850DF-AE14-46E9-B848-667C305CBDDC}" dt="2023-09-04T19:14:52.304" v="3969" actId="20577"/>
          <ac:spMkLst>
            <pc:docMk/>
            <pc:sldMk cId="3505415026" sldId="285"/>
            <ac:spMk id="2" creationId="{BFC524FA-61DD-4A19-F752-A72A437D87DF}"/>
          </ac:spMkLst>
        </pc:spChg>
        <pc:spChg chg="mod">
          <ac:chgData name="Ben Dieck" userId="f9e0f9bd7d468c3b" providerId="LiveId" clId="{EC2850DF-AE14-46E9-B848-667C305CBDDC}" dt="2023-09-04T23:44:01.458" v="4452" actId="20577"/>
          <ac:spMkLst>
            <pc:docMk/>
            <pc:sldMk cId="3505415026" sldId="285"/>
            <ac:spMk id="3" creationId="{7767E042-20CE-0326-BCD6-451A96F0CEC8}"/>
          </ac:spMkLst>
        </pc:spChg>
        <pc:picChg chg="del">
          <ac:chgData name="Ben Dieck" userId="f9e0f9bd7d468c3b" providerId="LiveId" clId="{EC2850DF-AE14-46E9-B848-667C305CBDDC}" dt="2023-09-04T19:17:55.155" v="4091" actId="478"/>
          <ac:picMkLst>
            <pc:docMk/>
            <pc:sldMk cId="3505415026" sldId="285"/>
            <ac:picMk id="5" creationId="{2761C74C-1F8D-8BFE-EC70-BB21F4927A12}"/>
          </ac:picMkLst>
        </pc:picChg>
        <pc:picChg chg="add mod">
          <ac:chgData name="Ben Dieck" userId="f9e0f9bd7d468c3b" providerId="LiveId" clId="{EC2850DF-AE14-46E9-B848-667C305CBDDC}" dt="2023-09-04T19:18:22.294" v="4096" actId="1076"/>
          <ac:picMkLst>
            <pc:docMk/>
            <pc:sldMk cId="3505415026" sldId="285"/>
            <ac:picMk id="6" creationId="{6F454057-15A6-16ED-4A03-24F1A60018C5}"/>
          </ac:picMkLst>
        </pc:picChg>
        <pc:picChg chg="del">
          <ac:chgData name="Ben Dieck" userId="f9e0f9bd7d468c3b" providerId="LiveId" clId="{EC2850DF-AE14-46E9-B848-667C305CBDDC}" dt="2023-09-04T19:18:11.844" v="4092" actId="478"/>
          <ac:picMkLst>
            <pc:docMk/>
            <pc:sldMk cId="3505415026" sldId="285"/>
            <ac:picMk id="9" creationId="{426B3A98-34DC-03E0-EC6B-1A7FF5B2579B}"/>
          </ac:picMkLst>
        </pc:picChg>
      </pc:sldChg>
      <pc:sldChg chg="addSp delSp modSp add mod">
        <pc:chgData name="Ben Dieck" userId="f9e0f9bd7d468c3b" providerId="LiveId" clId="{EC2850DF-AE14-46E9-B848-667C305CBDDC}" dt="2023-09-04T19:17:15.162" v="4090" actId="20577"/>
        <pc:sldMkLst>
          <pc:docMk/>
          <pc:sldMk cId="3099010153" sldId="286"/>
        </pc:sldMkLst>
        <pc:spChg chg="mod">
          <ac:chgData name="Ben Dieck" userId="f9e0f9bd7d468c3b" providerId="LiveId" clId="{EC2850DF-AE14-46E9-B848-667C305CBDDC}" dt="2023-09-04T19:15:41.717" v="3980" actId="20577"/>
          <ac:spMkLst>
            <pc:docMk/>
            <pc:sldMk cId="3099010153" sldId="286"/>
            <ac:spMk id="2" creationId="{BFC524FA-61DD-4A19-F752-A72A437D87DF}"/>
          </ac:spMkLst>
        </pc:spChg>
        <pc:spChg chg="mod">
          <ac:chgData name="Ben Dieck" userId="f9e0f9bd7d468c3b" providerId="LiveId" clId="{EC2850DF-AE14-46E9-B848-667C305CBDDC}" dt="2023-09-04T19:17:15.162" v="4090" actId="20577"/>
          <ac:spMkLst>
            <pc:docMk/>
            <pc:sldMk cId="3099010153" sldId="286"/>
            <ac:spMk id="3" creationId="{7767E042-20CE-0326-BCD6-451A96F0CEC8}"/>
          </ac:spMkLst>
        </pc:spChg>
        <pc:picChg chg="del">
          <ac:chgData name="Ben Dieck" userId="f9e0f9bd7d468c3b" providerId="LiveId" clId="{EC2850DF-AE14-46E9-B848-667C305CBDDC}" dt="2023-09-04T19:15:44.770" v="3981" actId="478"/>
          <ac:picMkLst>
            <pc:docMk/>
            <pc:sldMk cId="3099010153" sldId="286"/>
            <ac:picMk id="5" creationId="{2761C74C-1F8D-8BFE-EC70-BB21F4927A12}"/>
          </ac:picMkLst>
        </pc:picChg>
        <pc:picChg chg="add mod">
          <ac:chgData name="Ben Dieck" userId="f9e0f9bd7d468c3b" providerId="LiveId" clId="{EC2850DF-AE14-46E9-B848-667C305CBDDC}" dt="2023-09-04T19:16:07.042" v="3985" actId="1076"/>
          <ac:picMkLst>
            <pc:docMk/>
            <pc:sldMk cId="3099010153" sldId="286"/>
            <ac:picMk id="6" creationId="{A758821C-0901-342F-A839-FE5922437B03}"/>
          </ac:picMkLst>
        </pc:picChg>
        <pc:picChg chg="del">
          <ac:chgData name="Ben Dieck" userId="f9e0f9bd7d468c3b" providerId="LiveId" clId="{EC2850DF-AE14-46E9-B848-667C305CBDDC}" dt="2023-09-04T19:15:45.790" v="3982" actId="478"/>
          <ac:picMkLst>
            <pc:docMk/>
            <pc:sldMk cId="3099010153" sldId="286"/>
            <ac:picMk id="9" creationId="{426B3A98-34DC-03E0-EC6B-1A7FF5B2579B}"/>
          </ac:picMkLst>
        </pc:picChg>
      </pc:sldChg>
      <pc:sldChg chg="addSp delSp modSp add mod setBg">
        <pc:chgData name="Ben Dieck" userId="f9e0f9bd7d468c3b" providerId="LiveId" clId="{EC2850DF-AE14-46E9-B848-667C305CBDDC}" dt="2023-09-04T23:58:01.103" v="5380" actId="20577"/>
        <pc:sldMkLst>
          <pc:docMk/>
          <pc:sldMk cId="703667794" sldId="287"/>
        </pc:sldMkLst>
        <pc:spChg chg="mod">
          <ac:chgData name="Ben Dieck" userId="f9e0f9bd7d468c3b" providerId="LiveId" clId="{EC2850DF-AE14-46E9-B848-667C305CBDDC}" dt="2023-09-04T23:56:31.339" v="5265" actId="26606"/>
          <ac:spMkLst>
            <pc:docMk/>
            <pc:sldMk cId="703667794" sldId="287"/>
            <ac:spMk id="2" creationId="{BFC524FA-61DD-4A19-F752-A72A437D87DF}"/>
          </ac:spMkLst>
        </pc:spChg>
        <pc:spChg chg="mod">
          <ac:chgData name="Ben Dieck" userId="f9e0f9bd7d468c3b" providerId="LiveId" clId="{EC2850DF-AE14-46E9-B848-667C305CBDDC}" dt="2023-09-04T23:58:01.103" v="5380" actId="20577"/>
          <ac:spMkLst>
            <pc:docMk/>
            <pc:sldMk cId="703667794" sldId="287"/>
            <ac:spMk id="3" creationId="{7767E042-20CE-0326-BCD6-451A96F0CEC8}"/>
          </ac:spMkLst>
        </pc:spChg>
        <pc:spChg chg="add">
          <ac:chgData name="Ben Dieck" userId="f9e0f9bd7d468c3b" providerId="LiveId" clId="{EC2850DF-AE14-46E9-B848-667C305CBDDC}" dt="2023-09-04T23:56:31.339" v="5265" actId="26606"/>
          <ac:spMkLst>
            <pc:docMk/>
            <pc:sldMk cId="703667794" sldId="287"/>
            <ac:spMk id="10" creationId="{A8908DB7-C3A6-4FCB-9820-CEE02B398C4A}"/>
          </ac:spMkLst>
        </pc:spChg>
        <pc:spChg chg="add">
          <ac:chgData name="Ben Dieck" userId="f9e0f9bd7d468c3b" providerId="LiveId" clId="{EC2850DF-AE14-46E9-B848-667C305CBDDC}" dt="2023-09-04T23:56:31.339" v="5265" actId="26606"/>
          <ac:spMkLst>
            <pc:docMk/>
            <pc:sldMk cId="703667794" sldId="287"/>
            <ac:spMk id="14" creationId="{535742DD-1B16-4E9D-B715-0D74B4574A68}"/>
          </ac:spMkLst>
        </pc:spChg>
        <pc:picChg chg="add mod">
          <ac:chgData name="Ben Dieck" userId="f9e0f9bd7d468c3b" providerId="LiveId" clId="{EC2850DF-AE14-46E9-B848-667C305CBDDC}" dt="2023-09-04T23:56:31.339" v="5265" actId="26606"/>
          <ac:picMkLst>
            <pc:docMk/>
            <pc:sldMk cId="703667794" sldId="287"/>
            <ac:picMk id="5" creationId="{4FEE8568-C4C4-FEE2-033E-695083FDD8FA}"/>
          </ac:picMkLst>
        </pc:picChg>
        <pc:picChg chg="del">
          <ac:chgData name="Ben Dieck" userId="f9e0f9bd7d468c3b" providerId="LiveId" clId="{EC2850DF-AE14-46E9-B848-667C305CBDDC}" dt="2023-09-04T23:52:58.205" v="4887" actId="478"/>
          <ac:picMkLst>
            <pc:docMk/>
            <pc:sldMk cId="703667794" sldId="287"/>
            <ac:picMk id="6" creationId="{6F454057-15A6-16ED-4A03-24F1A60018C5}"/>
          </ac:picMkLst>
        </pc:picChg>
        <pc:inkChg chg="add">
          <ac:chgData name="Ben Dieck" userId="f9e0f9bd7d468c3b" providerId="LiveId" clId="{EC2850DF-AE14-46E9-B848-667C305CBDDC}" dt="2023-09-04T23:56:31.339" v="5265" actId="26606"/>
          <ac:inkMkLst>
            <pc:docMk/>
            <pc:sldMk cId="703667794" sldId="287"/>
            <ac:inkMk id="12" creationId="{070477C5-0410-4E4F-97A1-F84C2465C187}"/>
          </ac:inkMkLst>
        </pc:inkChg>
      </pc:sldChg>
      <pc:sldChg chg="addSp delSp modSp add mod">
        <pc:chgData name="Ben Dieck" userId="f9e0f9bd7d468c3b" providerId="LiveId" clId="{EC2850DF-AE14-46E9-B848-667C305CBDDC}" dt="2023-09-04T23:51:16.736" v="4886" actId="20577"/>
        <pc:sldMkLst>
          <pc:docMk/>
          <pc:sldMk cId="2186188310" sldId="288"/>
        </pc:sldMkLst>
        <pc:spChg chg="mod">
          <ac:chgData name="Ben Dieck" userId="f9e0f9bd7d468c3b" providerId="LiveId" clId="{EC2850DF-AE14-46E9-B848-667C305CBDDC}" dt="2023-09-04T23:47:33.756" v="4469" actId="20577"/>
          <ac:spMkLst>
            <pc:docMk/>
            <pc:sldMk cId="2186188310" sldId="288"/>
            <ac:spMk id="2" creationId="{BFC524FA-61DD-4A19-F752-A72A437D87DF}"/>
          </ac:spMkLst>
        </pc:spChg>
        <pc:spChg chg="mod">
          <ac:chgData name="Ben Dieck" userId="f9e0f9bd7d468c3b" providerId="LiveId" clId="{EC2850DF-AE14-46E9-B848-667C305CBDDC}" dt="2023-09-04T23:51:16.736" v="4886" actId="20577"/>
          <ac:spMkLst>
            <pc:docMk/>
            <pc:sldMk cId="2186188310" sldId="288"/>
            <ac:spMk id="3" creationId="{7767E042-20CE-0326-BCD6-451A96F0CEC8}"/>
          </ac:spMkLst>
        </pc:spChg>
        <pc:picChg chg="add mod">
          <ac:chgData name="Ben Dieck" userId="f9e0f9bd7d468c3b" providerId="LiveId" clId="{EC2850DF-AE14-46E9-B848-667C305CBDDC}" dt="2023-09-04T23:48:30.883" v="4503" actId="1076"/>
          <ac:picMkLst>
            <pc:docMk/>
            <pc:sldMk cId="2186188310" sldId="288"/>
            <ac:picMk id="5" creationId="{DAFA347E-D58B-4BFE-9929-A768911C2485}"/>
          </ac:picMkLst>
        </pc:picChg>
        <pc:picChg chg="del">
          <ac:chgData name="Ben Dieck" userId="f9e0f9bd7d468c3b" providerId="LiveId" clId="{EC2850DF-AE14-46E9-B848-667C305CBDDC}" dt="2023-09-04T23:47:52.529" v="4500" actId="478"/>
          <ac:picMkLst>
            <pc:docMk/>
            <pc:sldMk cId="2186188310" sldId="288"/>
            <ac:picMk id="6" creationId="{E4D48D30-0C49-6A78-1467-A93CB95EB200}"/>
          </ac:picMkLst>
        </pc:picChg>
        <pc:picChg chg="add mod">
          <ac:chgData name="Ben Dieck" userId="f9e0f9bd7d468c3b" providerId="LiveId" clId="{EC2850DF-AE14-46E9-B848-667C305CBDDC}" dt="2023-09-04T23:50:04.826" v="4709" actId="14100"/>
          <ac:picMkLst>
            <pc:docMk/>
            <pc:sldMk cId="2186188310" sldId="288"/>
            <ac:picMk id="9" creationId="{B5B83167-AEF2-94B2-EF45-E5EDF3B7BF8B}"/>
          </ac:picMkLst>
        </pc:picChg>
      </pc:sldChg>
      <pc:sldChg chg="addSp delSp modSp add mod">
        <pc:chgData name="Ben Dieck" userId="f9e0f9bd7d468c3b" providerId="LiveId" clId="{EC2850DF-AE14-46E9-B848-667C305CBDDC}" dt="2023-09-05T00:05:54.286" v="5793" actId="20577"/>
        <pc:sldMkLst>
          <pc:docMk/>
          <pc:sldMk cId="2337466961" sldId="289"/>
        </pc:sldMkLst>
        <pc:spChg chg="mod">
          <ac:chgData name="Ben Dieck" userId="f9e0f9bd7d468c3b" providerId="LiveId" clId="{EC2850DF-AE14-46E9-B848-667C305CBDDC}" dt="2023-09-04T23:59:31.188" v="5393" actId="20577"/>
          <ac:spMkLst>
            <pc:docMk/>
            <pc:sldMk cId="2337466961" sldId="289"/>
            <ac:spMk id="2" creationId="{BFC524FA-61DD-4A19-F752-A72A437D87DF}"/>
          </ac:spMkLst>
        </pc:spChg>
        <pc:spChg chg="mod">
          <ac:chgData name="Ben Dieck" userId="f9e0f9bd7d468c3b" providerId="LiveId" clId="{EC2850DF-AE14-46E9-B848-667C305CBDDC}" dt="2023-09-05T00:05:54.286" v="5793" actId="20577"/>
          <ac:spMkLst>
            <pc:docMk/>
            <pc:sldMk cId="2337466961" sldId="289"/>
            <ac:spMk id="3" creationId="{7767E042-20CE-0326-BCD6-451A96F0CEC8}"/>
          </ac:spMkLst>
        </pc:spChg>
        <pc:picChg chg="del">
          <ac:chgData name="Ben Dieck" userId="f9e0f9bd7d468c3b" providerId="LiveId" clId="{EC2850DF-AE14-46E9-B848-667C305CBDDC}" dt="2023-09-04T23:59:13.316" v="5382" actId="478"/>
          <ac:picMkLst>
            <pc:docMk/>
            <pc:sldMk cId="2337466961" sldId="289"/>
            <ac:picMk id="5" creationId="{4FEE8568-C4C4-FEE2-033E-695083FDD8FA}"/>
          </ac:picMkLst>
        </pc:picChg>
        <pc:picChg chg="add mod">
          <ac:chgData name="Ben Dieck" userId="f9e0f9bd7d468c3b" providerId="LiveId" clId="{EC2850DF-AE14-46E9-B848-667C305CBDDC}" dt="2023-09-04T23:59:22.989" v="5386" actId="14100"/>
          <ac:picMkLst>
            <pc:docMk/>
            <pc:sldMk cId="2337466961" sldId="289"/>
            <ac:picMk id="6" creationId="{AF9807F6-25DA-C8CF-B4B6-E3B410CDA53E}"/>
          </ac:picMkLst>
        </pc:picChg>
      </pc:sldChg>
      <pc:sldChg chg="addSp delSp modSp add mod ord">
        <pc:chgData name="Ben Dieck" userId="f9e0f9bd7d468c3b" providerId="LiveId" clId="{EC2850DF-AE14-46E9-B848-667C305CBDDC}" dt="2023-09-05T00:08:09.505" v="5975" actId="1076"/>
        <pc:sldMkLst>
          <pc:docMk/>
          <pc:sldMk cId="7080462" sldId="290"/>
        </pc:sldMkLst>
        <pc:spChg chg="mod">
          <ac:chgData name="Ben Dieck" userId="f9e0f9bd7d468c3b" providerId="LiveId" clId="{EC2850DF-AE14-46E9-B848-667C305CBDDC}" dt="2023-09-05T00:06:34.911" v="5812" actId="20577"/>
          <ac:spMkLst>
            <pc:docMk/>
            <pc:sldMk cId="7080462" sldId="290"/>
            <ac:spMk id="2" creationId="{BFC524FA-61DD-4A19-F752-A72A437D87DF}"/>
          </ac:spMkLst>
        </pc:spChg>
        <pc:spChg chg="mod">
          <ac:chgData name="Ben Dieck" userId="f9e0f9bd7d468c3b" providerId="LiveId" clId="{EC2850DF-AE14-46E9-B848-667C305CBDDC}" dt="2023-09-05T00:08:09.505" v="5975" actId="1076"/>
          <ac:spMkLst>
            <pc:docMk/>
            <pc:sldMk cId="7080462" sldId="290"/>
            <ac:spMk id="3" creationId="{7767E042-20CE-0326-BCD6-451A96F0CEC8}"/>
          </ac:spMkLst>
        </pc:spChg>
        <pc:picChg chg="add mod">
          <ac:chgData name="Ben Dieck" userId="f9e0f9bd7d468c3b" providerId="LiveId" clId="{EC2850DF-AE14-46E9-B848-667C305CBDDC}" dt="2023-09-05T00:08:05.342" v="5974" actId="1076"/>
          <ac:picMkLst>
            <pc:docMk/>
            <pc:sldMk cId="7080462" sldId="290"/>
            <ac:picMk id="5" creationId="{3DD1F4A8-AD01-14C9-9AEC-511448231189}"/>
          </ac:picMkLst>
        </pc:picChg>
        <pc:picChg chg="del">
          <ac:chgData name="Ben Dieck" userId="f9e0f9bd7d468c3b" providerId="LiveId" clId="{EC2850DF-AE14-46E9-B848-667C305CBDDC}" dt="2023-09-05T00:06:46.120" v="5813" actId="478"/>
          <ac:picMkLst>
            <pc:docMk/>
            <pc:sldMk cId="7080462" sldId="290"/>
            <ac:picMk id="6" creationId="{6F454057-15A6-16ED-4A03-24F1A60018C5}"/>
          </ac:picMkLst>
        </pc:picChg>
      </pc:sldChg>
      <pc:sldChg chg="addSp delSp modSp add mod">
        <pc:chgData name="Ben Dieck" userId="f9e0f9bd7d468c3b" providerId="LiveId" clId="{EC2850DF-AE14-46E9-B848-667C305CBDDC}" dt="2023-09-05T00:53:52.679" v="6399" actId="1076"/>
        <pc:sldMkLst>
          <pc:docMk/>
          <pc:sldMk cId="608826770" sldId="291"/>
        </pc:sldMkLst>
        <pc:spChg chg="mod">
          <ac:chgData name="Ben Dieck" userId="f9e0f9bd7d468c3b" providerId="LiveId" clId="{EC2850DF-AE14-46E9-B848-667C305CBDDC}" dt="2023-09-05T00:49:58.276" v="5999" actId="20577"/>
          <ac:spMkLst>
            <pc:docMk/>
            <pc:sldMk cId="608826770" sldId="291"/>
            <ac:spMk id="2" creationId="{BFC524FA-61DD-4A19-F752-A72A437D87DF}"/>
          </ac:spMkLst>
        </pc:spChg>
        <pc:spChg chg="mod">
          <ac:chgData name="Ben Dieck" userId="f9e0f9bd7d468c3b" providerId="LiveId" clId="{EC2850DF-AE14-46E9-B848-667C305CBDDC}" dt="2023-09-05T00:53:52.679" v="6399" actId="1076"/>
          <ac:spMkLst>
            <pc:docMk/>
            <pc:sldMk cId="608826770" sldId="291"/>
            <ac:spMk id="3" creationId="{7767E042-20CE-0326-BCD6-451A96F0CEC8}"/>
          </ac:spMkLst>
        </pc:spChg>
        <pc:picChg chg="del mod">
          <ac:chgData name="Ben Dieck" userId="f9e0f9bd7d468c3b" providerId="LiveId" clId="{EC2850DF-AE14-46E9-B848-667C305CBDDC}" dt="2023-09-05T00:51:41.932" v="6003" actId="478"/>
          <ac:picMkLst>
            <pc:docMk/>
            <pc:sldMk cId="608826770" sldId="291"/>
            <ac:picMk id="5" creationId="{3DD1F4A8-AD01-14C9-9AEC-511448231189}"/>
          </ac:picMkLst>
        </pc:picChg>
        <pc:picChg chg="add mod">
          <ac:chgData name="Ben Dieck" userId="f9e0f9bd7d468c3b" providerId="LiveId" clId="{EC2850DF-AE14-46E9-B848-667C305CBDDC}" dt="2023-09-05T00:51:48.028" v="6007" actId="1076"/>
          <ac:picMkLst>
            <pc:docMk/>
            <pc:sldMk cId="608826770" sldId="291"/>
            <ac:picMk id="6" creationId="{D0677149-76D5-AC8E-C9E5-97B0F2EB10C2}"/>
          </ac:picMkLst>
        </pc:picChg>
      </pc:sldChg>
      <pc:sldChg chg="addSp delSp modSp add mod setBg">
        <pc:chgData name="Ben Dieck" userId="f9e0f9bd7d468c3b" providerId="LiveId" clId="{EC2850DF-AE14-46E9-B848-667C305CBDDC}" dt="2023-09-05T00:57:58.079" v="6769" actId="20577"/>
        <pc:sldMkLst>
          <pc:docMk/>
          <pc:sldMk cId="1870878785" sldId="292"/>
        </pc:sldMkLst>
        <pc:spChg chg="mod">
          <ac:chgData name="Ben Dieck" userId="f9e0f9bd7d468c3b" providerId="LiveId" clId="{EC2850DF-AE14-46E9-B848-667C305CBDDC}" dt="2023-09-05T00:55:38.981" v="6407" actId="26606"/>
          <ac:spMkLst>
            <pc:docMk/>
            <pc:sldMk cId="1870878785" sldId="292"/>
            <ac:spMk id="2" creationId="{BFC524FA-61DD-4A19-F752-A72A437D87DF}"/>
          </ac:spMkLst>
        </pc:spChg>
        <pc:spChg chg="mod">
          <ac:chgData name="Ben Dieck" userId="f9e0f9bd7d468c3b" providerId="LiveId" clId="{EC2850DF-AE14-46E9-B848-667C305CBDDC}" dt="2023-09-05T00:57:58.079" v="6769" actId="20577"/>
          <ac:spMkLst>
            <pc:docMk/>
            <pc:sldMk cId="1870878785" sldId="292"/>
            <ac:spMk id="3" creationId="{7767E042-20CE-0326-BCD6-451A96F0CEC8}"/>
          </ac:spMkLst>
        </pc:spChg>
        <pc:spChg chg="add">
          <ac:chgData name="Ben Dieck" userId="f9e0f9bd7d468c3b" providerId="LiveId" clId="{EC2850DF-AE14-46E9-B848-667C305CBDDC}" dt="2023-09-05T00:55:38.981" v="6407" actId="26606"/>
          <ac:spMkLst>
            <pc:docMk/>
            <pc:sldMk cId="1870878785" sldId="292"/>
            <ac:spMk id="10" creationId="{2B97F24A-32CE-4C1C-A50D-3016B394DCFB}"/>
          </ac:spMkLst>
        </pc:spChg>
        <pc:spChg chg="add">
          <ac:chgData name="Ben Dieck" userId="f9e0f9bd7d468c3b" providerId="LiveId" clId="{EC2850DF-AE14-46E9-B848-667C305CBDDC}" dt="2023-09-05T00:55:38.981" v="6407" actId="26606"/>
          <ac:spMkLst>
            <pc:docMk/>
            <pc:sldMk cId="1870878785" sldId="292"/>
            <ac:spMk id="12" creationId="{3CE8AF5E-D374-4CF1-90CC-35CF73B81C3E}"/>
          </ac:spMkLst>
        </pc:spChg>
        <pc:picChg chg="add mod">
          <ac:chgData name="Ben Dieck" userId="f9e0f9bd7d468c3b" providerId="LiveId" clId="{EC2850DF-AE14-46E9-B848-667C305CBDDC}" dt="2023-09-05T00:55:38.981" v="6407" actId="26606"/>
          <ac:picMkLst>
            <pc:docMk/>
            <pc:sldMk cId="1870878785" sldId="292"/>
            <ac:picMk id="5" creationId="{E882EC98-2D06-2AC1-355A-96BBED5FA2CE}"/>
          </ac:picMkLst>
        </pc:picChg>
        <pc:picChg chg="del">
          <ac:chgData name="Ben Dieck" userId="f9e0f9bd7d468c3b" providerId="LiveId" clId="{EC2850DF-AE14-46E9-B848-667C305CBDDC}" dt="2023-09-05T00:55:23.153" v="6401" actId="478"/>
          <ac:picMkLst>
            <pc:docMk/>
            <pc:sldMk cId="1870878785" sldId="292"/>
            <ac:picMk id="6" creationId="{D0677149-76D5-AC8E-C9E5-97B0F2EB10C2}"/>
          </ac:picMkLst>
        </pc:picChg>
        <pc:inkChg chg="add">
          <ac:chgData name="Ben Dieck" userId="f9e0f9bd7d468c3b" providerId="LiveId" clId="{EC2850DF-AE14-46E9-B848-667C305CBDDC}" dt="2023-09-05T00:55:38.981" v="6407" actId="26606"/>
          <ac:inkMkLst>
            <pc:docMk/>
            <pc:sldMk cId="1870878785" sldId="292"/>
            <ac:inkMk id="14" creationId="{070477C5-0410-4E4F-97A1-F84C2465C187}"/>
          </ac:inkMkLst>
        </pc:inkChg>
      </pc:sldChg>
      <pc:sldChg chg="addSp delSp modSp add mod ord setBg">
        <pc:chgData name="Ben Dieck" userId="f9e0f9bd7d468c3b" providerId="LiveId" clId="{EC2850DF-AE14-46E9-B848-667C305CBDDC}" dt="2023-09-05T01:05:14.219" v="7216" actId="20577"/>
        <pc:sldMkLst>
          <pc:docMk/>
          <pc:sldMk cId="2528722076" sldId="293"/>
        </pc:sldMkLst>
        <pc:spChg chg="mod">
          <ac:chgData name="Ben Dieck" userId="f9e0f9bd7d468c3b" providerId="LiveId" clId="{EC2850DF-AE14-46E9-B848-667C305CBDDC}" dt="2023-09-05T00:59:56.113" v="6784" actId="26606"/>
          <ac:spMkLst>
            <pc:docMk/>
            <pc:sldMk cId="2528722076" sldId="293"/>
            <ac:spMk id="2" creationId="{BFC524FA-61DD-4A19-F752-A72A437D87DF}"/>
          </ac:spMkLst>
        </pc:spChg>
        <pc:spChg chg="mod">
          <ac:chgData name="Ben Dieck" userId="f9e0f9bd7d468c3b" providerId="LiveId" clId="{EC2850DF-AE14-46E9-B848-667C305CBDDC}" dt="2023-09-05T01:05:14.219" v="7216" actId="20577"/>
          <ac:spMkLst>
            <pc:docMk/>
            <pc:sldMk cId="2528722076" sldId="293"/>
            <ac:spMk id="3" creationId="{7767E042-20CE-0326-BCD6-451A96F0CEC8}"/>
          </ac:spMkLst>
        </pc:spChg>
        <pc:spChg chg="add">
          <ac:chgData name="Ben Dieck" userId="f9e0f9bd7d468c3b" providerId="LiveId" clId="{EC2850DF-AE14-46E9-B848-667C305CBDDC}" dt="2023-09-05T00:59:56.113" v="6784" actId="26606"/>
          <ac:spMkLst>
            <pc:docMk/>
            <pc:sldMk cId="2528722076" sldId="293"/>
            <ac:spMk id="10" creationId="{7B831B6F-405A-4B47-B9BB-5CA88F285844}"/>
          </ac:spMkLst>
        </pc:spChg>
        <pc:spChg chg="add mod">
          <ac:chgData name="Ben Dieck" userId="f9e0f9bd7d468c3b" providerId="LiveId" clId="{EC2850DF-AE14-46E9-B848-667C305CBDDC}" dt="2023-09-05T01:03:56.783" v="7102" actId="207"/>
          <ac:spMkLst>
            <pc:docMk/>
            <pc:sldMk cId="2528722076" sldId="293"/>
            <ac:spMk id="12" creationId="{15109354-9C5D-4F8C-B0E6-D1043C7BF20A}"/>
          </ac:spMkLst>
        </pc:spChg>
        <pc:spChg chg="add">
          <ac:chgData name="Ben Dieck" userId="f9e0f9bd7d468c3b" providerId="LiveId" clId="{EC2850DF-AE14-46E9-B848-667C305CBDDC}" dt="2023-09-05T00:59:56.113" v="6784" actId="26606"/>
          <ac:spMkLst>
            <pc:docMk/>
            <pc:sldMk cId="2528722076" sldId="293"/>
            <ac:spMk id="14" creationId="{3CE8AF5E-D374-4CF1-90CC-35CF73B81C3E}"/>
          </ac:spMkLst>
        </pc:spChg>
        <pc:picChg chg="add mod ord">
          <ac:chgData name="Ben Dieck" userId="f9e0f9bd7d468c3b" providerId="LiveId" clId="{EC2850DF-AE14-46E9-B848-667C305CBDDC}" dt="2023-09-05T01:04:43.589" v="7104" actId="1076"/>
          <ac:picMkLst>
            <pc:docMk/>
            <pc:sldMk cId="2528722076" sldId="293"/>
            <ac:picMk id="5" creationId="{97E2D2A9-6887-5428-954C-6A8F81AB676E}"/>
          </ac:picMkLst>
        </pc:picChg>
        <pc:picChg chg="del">
          <ac:chgData name="Ben Dieck" userId="f9e0f9bd7d468c3b" providerId="LiveId" clId="{EC2850DF-AE14-46E9-B848-667C305CBDDC}" dt="2023-09-05T00:59:36.935" v="6780" actId="478"/>
          <ac:picMkLst>
            <pc:docMk/>
            <pc:sldMk cId="2528722076" sldId="293"/>
            <ac:picMk id="6" creationId="{D0677149-76D5-AC8E-C9E5-97B0F2EB10C2}"/>
          </ac:picMkLst>
        </pc:picChg>
        <pc:inkChg chg="add">
          <ac:chgData name="Ben Dieck" userId="f9e0f9bd7d468c3b" providerId="LiveId" clId="{EC2850DF-AE14-46E9-B848-667C305CBDDC}" dt="2023-09-05T00:59:56.113" v="6784" actId="26606"/>
          <ac:inkMkLst>
            <pc:docMk/>
            <pc:sldMk cId="2528722076" sldId="293"/>
            <ac:inkMk id="16" creationId="{070477C5-0410-4E4F-97A1-F84C2465C187}"/>
          </ac:inkMkLst>
        </pc:inkChg>
      </pc:sldChg>
      <pc:sldChg chg="modSp new mod">
        <pc:chgData name="Ben Dieck" userId="f9e0f9bd7d468c3b" providerId="LiveId" clId="{EC2850DF-AE14-46E9-B848-667C305CBDDC}" dt="2023-09-09T16:28:05.214" v="8242" actId="20577"/>
        <pc:sldMkLst>
          <pc:docMk/>
          <pc:sldMk cId="2254442028" sldId="294"/>
        </pc:sldMkLst>
        <pc:spChg chg="mod">
          <ac:chgData name="Ben Dieck" userId="f9e0f9bd7d468c3b" providerId="LiveId" clId="{EC2850DF-AE14-46E9-B848-667C305CBDDC}" dt="2023-09-05T01:06:04.841" v="7247" actId="20577"/>
          <ac:spMkLst>
            <pc:docMk/>
            <pc:sldMk cId="2254442028" sldId="294"/>
            <ac:spMk id="2" creationId="{0127DF58-FEC6-0D64-8F78-803895F0FDCF}"/>
          </ac:spMkLst>
        </pc:spChg>
        <pc:spChg chg="mod">
          <ac:chgData name="Ben Dieck" userId="f9e0f9bd7d468c3b" providerId="LiveId" clId="{EC2850DF-AE14-46E9-B848-667C305CBDDC}" dt="2023-09-09T16:28:05.214" v="8242" actId="20577"/>
          <ac:spMkLst>
            <pc:docMk/>
            <pc:sldMk cId="2254442028" sldId="294"/>
            <ac:spMk id="3" creationId="{E034F553-22F6-868F-8420-ECD1895C7ACF}"/>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2T19:55:00.30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4T23:56:29.37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4T23:56:29.378"/>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00:55:25.729"/>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5T00:59:51.029"/>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0E10A-1BAC-4C41-9582-F5CABCB042FA}" type="datetimeFigureOut">
              <a:rPr lang="en-US" smtClean="0"/>
              <a:t>9/10/2023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F19FB-1B6D-DB4B-91A9-D6AD3E4EC6C4}" type="slidenum">
              <a:rPr lang="en-US" smtClean="0"/>
              <a:t>‹#›</a:t>
            </a:fld>
            <a:endParaRPr lang="en-US"/>
          </a:p>
        </p:txBody>
      </p:sp>
    </p:spTree>
    <p:extLst>
      <p:ext uri="{BB962C8B-B14F-4D97-AF65-F5344CB8AC3E}">
        <p14:creationId xmlns:p14="http://schemas.microsoft.com/office/powerpoint/2010/main" val="3799771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section that helps us understand the top-level </a:t>
            </a:r>
            <a:r>
              <a:rPr lang="en-US" dirty="0" err="1"/>
              <a:t>informaiton</a:t>
            </a:r>
            <a:r>
              <a:rPr lang="en-US" dirty="0"/>
              <a:t> in the data set – country user base, number of users per subscription type, monthly revenue and device breakdown. </a:t>
            </a:r>
          </a:p>
          <a:p>
            <a:endParaRPr lang="en-US" dirty="0"/>
          </a:p>
          <a:p>
            <a:r>
              <a:rPr lang="en-US" dirty="0"/>
              <a:t>Utilizing this type of top-level analysis approach first allows us to understand what further analysis can be conducted. </a:t>
            </a:r>
          </a:p>
        </p:txBody>
      </p:sp>
      <p:sp>
        <p:nvSpPr>
          <p:cNvPr id="4" name="Slide Number Placeholder 3"/>
          <p:cNvSpPr>
            <a:spLocks noGrp="1"/>
          </p:cNvSpPr>
          <p:nvPr>
            <p:ph type="sldNum" sz="quarter" idx="5"/>
          </p:nvPr>
        </p:nvSpPr>
        <p:spPr/>
        <p:txBody>
          <a:bodyPr/>
          <a:lstStyle/>
          <a:p>
            <a:fld id="{136F19FB-1B6D-DB4B-91A9-D6AD3E4EC6C4}" type="slidenum">
              <a:rPr lang="en-US" smtClean="0"/>
              <a:t>6</a:t>
            </a:fld>
            <a:endParaRPr lang="en-US"/>
          </a:p>
        </p:txBody>
      </p:sp>
    </p:spTree>
    <p:extLst>
      <p:ext uri="{BB962C8B-B14F-4D97-AF65-F5344CB8AC3E}">
        <p14:creationId xmlns:p14="http://schemas.microsoft.com/office/powerpoint/2010/main" val="198390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Subscription Type can help identify which regions bring in the most revenue</a:t>
            </a:r>
          </a:p>
          <a:p>
            <a:endParaRPr lang="en-US" dirty="0"/>
          </a:p>
          <a:p>
            <a:r>
              <a:rPr lang="en-US" dirty="0"/>
              <a:t>Country – Helps us understand which areas of the world has the largest userbase. This type of insight can help </a:t>
            </a:r>
            <a:r>
              <a:rPr lang="en-US" dirty="0" err="1"/>
              <a:t>netflix</a:t>
            </a:r>
            <a:r>
              <a:rPr lang="en-US" dirty="0"/>
              <a:t> from an infrastructure POV, and how to ensure they have the scalability and capacity to serve all its userbase without a degradation of service quality</a:t>
            </a:r>
          </a:p>
          <a:p>
            <a:endParaRPr lang="en-US" dirty="0"/>
          </a:p>
          <a:p>
            <a:r>
              <a:rPr lang="en-US" dirty="0"/>
              <a:t>Device – This could help shed light on how the users are using the service. This Can help Developers understand how to format movies to make sure they are optimized for a given device</a:t>
            </a:r>
          </a:p>
        </p:txBody>
      </p:sp>
      <p:sp>
        <p:nvSpPr>
          <p:cNvPr id="4" name="Slide Number Placeholder 3"/>
          <p:cNvSpPr>
            <a:spLocks noGrp="1"/>
          </p:cNvSpPr>
          <p:nvPr>
            <p:ph type="sldNum" sz="quarter" idx="5"/>
          </p:nvPr>
        </p:nvSpPr>
        <p:spPr/>
        <p:txBody>
          <a:bodyPr/>
          <a:lstStyle/>
          <a:p>
            <a:fld id="{136F19FB-1B6D-DB4B-91A9-D6AD3E4EC6C4}" type="slidenum">
              <a:rPr lang="en-US" smtClean="0"/>
              <a:t>7</a:t>
            </a:fld>
            <a:endParaRPr lang="en-US"/>
          </a:p>
        </p:txBody>
      </p:sp>
    </p:spTree>
    <p:extLst>
      <p:ext uri="{BB962C8B-B14F-4D97-AF65-F5344CB8AC3E}">
        <p14:creationId xmlns:p14="http://schemas.microsoft.com/office/powerpoint/2010/main" val="1357189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6F19FB-1B6D-DB4B-91A9-D6AD3E4EC6C4}" type="slidenum">
              <a:rPr lang="en-US" smtClean="0"/>
              <a:t>10</a:t>
            </a:fld>
            <a:endParaRPr lang="en-US"/>
          </a:p>
        </p:txBody>
      </p:sp>
    </p:spTree>
    <p:extLst>
      <p:ext uri="{BB962C8B-B14F-4D97-AF65-F5344CB8AC3E}">
        <p14:creationId xmlns:p14="http://schemas.microsoft.com/office/powerpoint/2010/main" val="3960090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used to make sure we are curating age appropriate titles. It can be a follow-on study to see if people who are above 45 prefer titles from their childhood, alluding to a nostalgic title preference. This type of study could show that Pop-culture hits may be worth on-boarding to the streaming service.</a:t>
            </a:r>
          </a:p>
        </p:txBody>
      </p:sp>
      <p:sp>
        <p:nvSpPr>
          <p:cNvPr id="4" name="Slide Number Placeholder 3"/>
          <p:cNvSpPr>
            <a:spLocks noGrp="1"/>
          </p:cNvSpPr>
          <p:nvPr>
            <p:ph type="sldNum" sz="quarter" idx="5"/>
          </p:nvPr>
        </p:nvSpPr>
        <p:spPr/>
        <p:txBody>
          <a:bodyPr/>
          <a:lstStyle/>
          <a:p>
            <a:fld id="{136F19FB-1B6D-DB4B-91A9-D6AD3E4EC6C4}" type="slidenum">
              <a:rPr lang="en-US" smtClean="0"/>
              <a:t>13</a:t>
            </a:fld>
            <a:endParaRPr lang="en-US"/>
          </a:p>
        </p:txBody>
      </p:sp>
    </p:spTree>
    <p:extLst>
      <p:ext uri="{BB962C8B-B14F-4D97-AF65-F5344CB8AC3E}">
        <p14:creationId xmlns:p14="http://schemas.microsoft.com/office/powerpoint/2010/main" val="1278601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6F19FB-1B6D-DB4B-91A9-D6AD3E4EC6C4}" type="slidenum">
              <a:rPr lang="en-US" smtClean="0"/>
              <a:t>14</a:t>
            </a:fld>
            <a:endParaRPr lang="en-US"/>
          </a:p>
        </p:txBody>
      </p:sp>
    </p:spTree>
    <p:extLst>
      <p:ext uri="{BB962C8B-B14F-4D97-AF65-F5344CB8AC3E}">
        <p14:creationId xmlns:p14="http://schemas.microsoft.com/office/powerpoint/2010/main" val="347114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a classification model to predict device as a function of subscription type, Country, Gender  and Age.</a:t>
            </a:r>
          </a:p>
          <a:p>
            <a:endParaRPr lang="en-US" dirty="0"/>
          </a:p>
          <a:p>
            <a:r>
              <a:rPr lang="en-US" dirty="0"/>
              <a:t>Overall, the confusion matrix and associated statistics indicate how well the model is performing for each class. In this case,  the model is struggling to correctly classify instances into most classes, which may require further model tuning or data preprocessing.</a:t>
            </a:r>
          </a:p>
        </p:txBody>
      </p:sp>
      <p:sp>
        <p:nvSpPr>
          <p:cNvPr id="4" name="Slide Number Placeholder 3"/>
          <p:cNvSpPr>
            <a:spLocks noGrp="1"/>
          </p:cNvSpPr>
          <p:nvPr>
            <p:ph type="sldNum" sz="quarter" idx="5"/>
          </p:nvPr>
        </p:nvSpPr>
        <p:spPr/>
        <p:txBody>
          <a:bodyPr/>
          <a:lstStyle/>
          <a:p>
            <a:fld id="{136F19FB-1B6D-DB4B-91A9-D6AD3E4EC6C4}" type="slidenum">
              <a:rPr lang="en-US" smtClean="0"/>
              <a:t>15</a:t>
            </a:fld>
            <a:endParaRPr lang="en-US"/>
          </a:p>
        </p:txBody>
      </p:sp>
    </p:spTree>
    <p:extLst>
      <p:ext uri="{BB962C8B-B14F-4D97-AF65-F5344CB8AC3E}">
        <p14:creationId xmlns:p14="http://schemas.microsoft.com/office/powerpoint/2010/main" val="2386333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section that helps us understand the top-level </a:t>
            </a:r>
            <a:r>
              <a:rPr lang="en-US" dirty="0" err="1"/>
              <a:t>informaiton</a:t>
            </a:r>
            <a:r>
              <a:rPr lang="en-US" dirty="0"/>
              <a:t> in the data set – country user base, number of users per subscription type, monthly revenue and device breakdown. </a:t>
            </a:r>
          </a:p>
          <a:p>
            <a:endParaRPr lang="en-US" dirty="0"/>
          </a:p>
          <a:p>
            <a:r>
              <a:rPr lang="en-US" dirty="0"/>
              <a:t>Utilizing this type of top-level analysis approach first allows us to understand what further analysis can be conducted. </a:t>
            </a:r>
          </a:p>
        </p:txBody>
      </p:sp>
      <p:sp>
        <p:nvSpPr>
          <p:cNvPr id="4" name="Slide Number Placeholder 3"/>
          <p:cNvSpPr>
            <a:spLocks noGrp="1"/>
          </p:cNvSpPr>
          <p:nvPr>
            <p:ph type="sldNum" sz="quarter" idx="5"/>
          </p:nvPr>
        </p:nvSpPr>
        <p:spPr/>
        <p:txBody>
          <a:bodyPr/>
          <a:lstStyle/>
          <a:p>
            <a:fld id="{136F19FB-1B6D-DB4B-91A9-D6AD3E4EC6C4}" type="slidenum">
              <a:rPr lang="en-US" smtClean="0"/>
              <a:t>16</a:t>
            </a:fld>
            <a:endParaRPr lang="en-US"/>
          </a:p>
        </p:txBody>
      </p:sp>
    </p:spTree>
    <p:extLst>
      <p:ext uri="{BB962C8B-B14F-4D97-AF65-F5344CB8AC3E}">
        <p14:creationId xmlns:p14="http://schemas.microsoft.com/office/powerpoint/2010/main" val="1025392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9/10/2023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97001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9/10/2023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1791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9/10/2023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5365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9/10/2023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3702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9/10/2023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25852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9/10/2023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2016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9/10/2023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43105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9/10/2023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1868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9/10/2023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2695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9/10/2023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97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9/10/2023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4117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9/10/2023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16094213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ulticolored smoke gradient">
            <a:extLst>
              <a:ext uri="{FF2B5EF4-FFF2-40B4-BE49-F238E27FC236}">
                <a16:creationId xmlns:a16="http://schemas.microsoft.com/office/drawing/2014/main" id="{AF9FDBD2-01BB-D52D-6DE7-3733F2797927}"/>
              </a:ext>
            </a:extLst>
          </p:cNvPr>
          <p:cNvPicPr>
            <a:picLocks noChangeAspect="1"/>
          </p:cNvPicPr>
          <p:nvPr/>
        </p:nvPicPr>
        <p:blipFill rotWithShape="1">
          <a:blip r:embed="rId2">
            <a:alphaModFix amt="50000"/>
          </a:blip>
          <a:srcRect t="7956" r="-1" b="7752"/>
          <a:stretch/>
        </p:blipFill>
        <p:spPr>
          <a:xfrm>
            <a:off x="20" y="10"/>
            <a:ext cx="12188930" cy="6857990"/>
          </a:xfrm>
          <a:prstGeom prst="rect">
            <a:avLst/>
          </a:prstGeom>
        </p:spPr>
      </p:pic>
      <p:sp>
        <p:nvSpPr>
          <p:cNvPr id="2" name="Title 1">
            <a:extLst>
              <a:ext uri="{FF2B5EF4-FFF2-40B4-BE49-F238E27FC236}">
                <a16:creationId xmlns:a16="http://schemas.microsoft.com/office/drawing/2014/main" id="{D361CCF6-BF82-AD0E-E2FF-F49F5F2B4A5B}"/>
              </a:ext>
            </a:extLst>
          </p:cNvPr>
          <p:cNvSpPr>
            <a:spLocks noGrp="1"/>
          </p:cNvSpPr>
          <p:nvPr>
            <p:ph type="ctrTitle"/>
          </p:nvPr>
        </p:nvSpPr>
        <p:spPr>
          <a:xfrm>
            <a:off x="1524000" y="1122363"/>
            <a:ext cx="9144000" cy="3063240"/>
          </a:xfrm>
        </p:spPr>
        <p:txBody>
          <a:bodyPr>
            <a:normAutofit/>
          </a:bodyPr>
          <a:lstStyle/>
          <a:p>
            <a:pPr algn="ctr"/>
            <a:r>
              <a:rPr lang="en-US" sz="10800"/>
              <a:t>Netflix</a:t>
            </a:r>
          </a:p>
        </p:txBody>
      </p:sp>
      <p:sp>
        <p:nvSpPr>
          <p:cNvPr id="3" name="Subtitle 2">
            <a:extLst>
              <a:ext uri="{FF2B5EF4-FFF2-40B4-BE49-F238E27FC236}">
                <a16:creationId xmlns:a16="http://schemas.microsoft.com/office/drawing/2014/main" id="{8E6EA116-F9AE-9F94-CF75-2BB530831AEC}"/>
              </a:ext>
            </a:extLst>
          </p:cNvPr>
          <p:cNvSpPr>
            <a:spLocks noGrp="1"/>
          </p:cNvSpPr>
          <p:nvPr>
            <p:ph type="subTitle" idx="1"/>
          </p:nvPr>
        </p:nvSpPr>
        <p:spPr>
          <a:xfrm>
            <a:off x="1527048" y="4599432"/>
            <a:ext cx="9144000" cy="1536192"/>
          </a:xfrm>
        </p:spPr>
        <p:txBody>
          <a:bodyPr>
            <a:normAutofit/>
          </a:bodyPr>
          <a:lstStyle/>
          <a:p>
            <a:pPr algn="ctr"/>
            <a:r>
              <a:rPr lang="en-US" sz="3200" dirty="0"/>
              <a:t>Aggregated metric analysis utilizing Netflix customer behavior</a:t>
            </a:r>
          </a:p>
          <a:p>
            <a:pPr algn="ctr"/>
            <a:r>
              <a:rPr lang="en-US" dirty="0"/>
              <a:t>Ben Dieck and Tim Tieng</a:t>
            </a:r>
          </a:p>
        </p:txBody>
      </p:sp>
      <p:sp>
        <p:nvSpPr>
          <p:cNvPr id="20"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51674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65D3-9DB0-7D02-4448-4B0ACA16675B}"/>
              </a:ext>
            </a:extLst>
          </p:cNvPr>
          <p:cNvSpPr>
            <a:spLocks noGrp="1"/>
          </p:cNvSpPr>
          <p:nvPr>
            <p:ph type="title"/>
          </p:nvPr>
        </p:nvSpPr>
        <p:spPr/>
        <p:txBody>
          <a:bodyPr>
            <a:normAutofit/>
          </a:bodyPr>
          <a:lstStyle/>
          <a:p>
            <a:r>
              <a:rPr lang="en-US" sz="4900" dirty="0">
                <a:latin typeface="Arial" panose="020B0604020202020204" pitchFamily="34" charset="0"/>
                <a:cs typeface="Arial" panose="020B0604020202020204" pitchFamily="34" charset="0"/>
              </a:rPr>
              <a:t>User Base Count – Global Heatmap</a:t>
            </a:r>
          </a:p>
        </p:txBody>
      </p:sp>
      <p:pic>
        <p:nvPicPr>
          <p:cNvPr id="5" name="Content Placeholder 4" descr="A map of the world&#10;&#10;Description automatically generated">
            <a:extLst>
              <a:ext uri="{FF2B5EF4-FFF2-40B4-BE49-F238E27FC236}">
                <a16:creationId xmlns:a16="http://schemas.microsoft.com/office/drawing/2014/main" id="{381B2448-A87B-019C-1F5F-C9C02BE448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98861" y="2481689"/>
            <a:ext cx="7772001" cy="3733433"/>
          </a:xfrm>
        </p:spPr>
      </p:pic>
      <p:sp>
        <p:nvSpPr>
          <p:cNvPr id="6" name="TextBox 5">
            <a:extLst>
              <a:ext uri="{FF2B5EF4-FFF2-40B4-BE49-F238E27FC236}">
                <a16:creationId xmlns:a16="http://schemas.microsoft.com/office/drawing/2014/main" id="{08BFA10B-53BA-1292-36C2-C3C3096C8228}"/>
              </a:ext>
            </a:extLst>
          </p:cNvPr>
          <p:cNvSpPr txBox="1"/>
          <p:nvPr/>
        </p:nvSpPr>
        <p:spPr>
          <a:xfrm>
            <a:off x="838200" y="2255524"/>
            <a:ext cx="2637693" cy="418576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This heatmap was another means for the team to understand the user breakdown of the dataset.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This Heatmap shows clusters of users in a given country to potentially highlight which areas of the world has the most active users.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This is imperative when it comes to ensuring your service is highly available and fault tolerant. This type of study can help Netflix understand where to have servers to ensure there is capacity to accommodate all its users.</a:t>
            </a:r>
          </a:p>
        </p:txBody>
      </p:sp>
    </p:spTree>
    <p:extLst>
      <p:ext uri="{BB962C8B-B14F-4D97-AF65-F5344CB8AC3E}">
        <p14:creationId xmlns:p14="http://schemas.microsoft.com/office/powerpoint/2010/main" val="4229615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User Subscription Break Down – </a:t>
            </a:r>
            <a:br>
              <a:rPr lang="en-US" sz="4000"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Geographic Analysis</a:t>
            </a: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75592" y="1995131"/>
            <a:ext cx="4041913" cy="4123546"/>
          </a:xfrm>
        </p:spPr>
        <p:txBody>
          <a:bodyPr>
            <a:noAutofit/>
          </a:bodyPr>
          <a:lstStyle/>
          <a:p>
            <a:r>
              <a:rPr lang="en-US" sz="2400" dirty="0">
                <a:latin typeface="Arial" panose="020B0604020202020204" pitchFamily="34" charset="0"/>
                <a:cs typeface="Arial" panose="020B0604020202020204" pitchFamily="34" charset="0"/>
              </a:rPr>
              <a:t>Next, it is important how different users are arrayed across the globe, and to see if there is a specific region where one specific subscription type is dominant.</a:t>
            </a:r>
          </a:p>
          <a:p>
            <a:r>
              <a:rPr lang="en-US" sz="2400" dirty="0">
                <a:latin typeface="Arial" panose="020B0604020202020204" pitchFamily="34" charset="0"/>
                <a:cs typeface="Arial" panose="020B0604020202020204" pitchFamily="34" charset="0"/>
              </a:rPr>
              <a:t>To accomplish this, We created a simple bar chart to highlight this information requirement.</a:t>
            </a:r>
          </a:p>
        </p:txBody>
      </p:sp>
      <p:pic>
        <p:nvPicPr>
          <p:cNvPr id="5" name="Picture 4" descr="A graph of different colored bars&#10;&#10;Description automatically generated">
            <a:extLst>
              <a:ext uri="{FF2B5EF4-FFF2-40B4-BE49-F238E27FC236}">
                <a16:creationId xmlns:a16="http://schemas.microsoft.com/office/drawing/2014/main" id="{1DEE5472-BF7A-DFA7-41B6-C45404A11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5009" y="1995131"/>
            <a:ext cx="7169426" cy="4563129"/>
          </a:xfrm>
          <a:prstGeom prst="rect">
            <a:avLst/>
          </a:prstGeom>
        </p:spPr>
      </p:pic>
    </p:spTree>
    <p:extLst>
      <p:ext uri="{BB962C8B-B14F-4D97-AF65-F5344CB8AC3E}">
        <p14:creationId xmlns:p14="http://schemas.microsoft.com/office/powerpoint/2010/main" val="264379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12736-B75D-1AE7-E7C3-43227F53D5A7}"/>
              </a:ext>
            </a:extLst>
          </p:cNvPr>
          <p:cNvSpPr>
            <a:spLocks noGrp="1"/>
          </p:cNvSpPr>
          <p:nvPr>
            <p:ph type="title"/>
          </p:nvPr>
        </p:nvSpPr>
        <p:spPr/>
        <p:txBody>
          <a:bodyPr>
            <a:normAutofit/>
          </a:bodyPr>
          <a:lstStyle/>
          <a:p>
            <a:r>
              <a:rPr lang="en-US" sz="4800" dirty="0">
                <a:latin typeface="Arial" panose="020B0604020202020204" pitchFamily="34" charset="0"/>
                <a:cs typeface="Arial" panose="020B0604020202020204" pitchFamily="34" charset="0"/>
              </a:rPr>
              <a:t>Monthly Revenue Analysis</a:t>
            </a:r>
          </a:p>
        </p:txBody>
      </p:sp>
      <p:pic>
        <p:nvPicPr>
          <p:cNvPr id="5" name="Picture 4" descr="A graph of a bar graph&#10;&#10;Description automatically generated with medium confidence">
            <a:extLst>
              <a:ext uri="{FF2B5EF4-FFF2-40B4-BE49-F238E27FC236}">
                <a16:creationId xmlns:a16="http://schemas.microsoft.com/office/drawing/2014/main" id="{BEC4DE76-80D3-7D47-8F1C-110CA8603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300" y="1887279"/>
            <a:ext cx="7772400" cy="4970721"/>
          </a:xfrm>
          <a:prstGeom prst="rect">
            <a:avLst/>
          </a:prstGeom>
        </p:spPr>
      </p:pic>
      <p:sp>
        <p:nvSpPr>
          <p:cNvPr id="6" name="TextBox 5">
            <a:extLst>
              <a:ext uri="{FF2B5EF4-FFF2-40B4-BE49-F238E27FC236}">
                <a16:creationId xmlns:a16="http://schemas.microsoft.com/office/drawing/2014/main" id="{90DD15A0-2B59-0B88-3732-E25461C5C766}"/>
              </a:ext>
            </a:extLst>
          </p:cNvPr>
          <p:cNvSpPr txBox="1"/>
          <p:nvPr/>
        </p:nvSpPr>
        <p:spPr>
          <a:xfrm>
            <a:off x="151196" y="2107096"/>
            <a:ext cx="3684104" cy="3539430"/>
          </a:xfrm>
          <a:prstGeom prst="rect">
            <a:avLst/>
          </a:prstGeom>
          <a:noFill/>
        </p:spPr>
        <p:txBody>
          <a:bodyPr wrap="square" rtlCol="0">
            <a:spAutoFit/>
          </a:bodyPr>
          <a:lstStyle/>
          <a:p>
            <a:r>
              <a:rPr lang="en-US" sz="1600" b="1" u="sng" dirty="0">
                <a:latin typeface="Arial" panose="020B0604020202020204" pitchFamily="34" charset="0"/>
                <a:cs typeface="Arial" panose="020B0604020202020204" pitchFamily="34" charset="0"/>
              </a:rPr>
              <a:t>Observations</a:t>
            </a:r>
            <a:r>
              <a:rPr lang="en-US" sz="1600" dirty="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a:p>
            <a:pPr marL="342900" indent="-342900">
              <a:buFont typeface="+mj-lt"/>
              <a:buAutoNum type="arabicPeriod"/>
            </a:pPr>
            <a:r>
              <a:rPr lang="en-US" sz="1600" dirty="0">
                <a:latin typeface="Arial" panose="020B0604020202020204" pitchFamily="34" charset="0"/>
                <a:cs typeface="Arial" panose="020B0604020202020204" pitchFamily="34" charset="0"/>
              </a:rPr>
              <a:t>The top three countries are the same, but in different order. We can see that U.S generates the most revenue where it was ranked as the 2</a:t>
            </a:r>
            <a:r>
              <a:rPr lang="en-US" sz="1600" baseline="30000" dirty="0">
                <a:latin typeface="Arial" panose="020B0604020202020204" pitchFamily="34" charset="0"/>
                <a:cs typeface="Arial" panose="020B0604020202020204" pitchFamily="34" charset="0"/>
              </a:rPr>
              <a:t>nd</a:t>
            </a:r>
            <a:r>
              <a:rPr lang="en-US" sz="1600" dirty="0">
                <a:latin typeface="Arial" panose="020B0604020202020204" pitchFamily="34" charset="0"/>
                <a:cs typeface="Arial" panose="020B0604020202020204" pitchFamily="34" charset="0"/>
              </a:rPr>
              <a:t> highest country with the most users. </a:t>
            </a:r>
            <a:r>
              <a:rPr lang="en-US" sz="1600" b="1" dirty="0">
                <a:latin typeface="Arial" panose="020B0604020202020204" pitchFamily="34" charset="0"/>
                <a:cs typeface="Arial" panose="020B0604020202020204" pitchFamily="34" charset="0"/>
              </a:rPr>
              <a:t>This can be attributed to the subscription breakdown per country.</a:t>
            </a:r>
          </a:p>
          <a:p>
            <a:pPr marL="342900" indent="-342900">
              <a:buFont typeface="+mj-lt"/>
              <a:buAutoNum type="arabicPeriod"/>
            </a:pPr>
            <a:endParaRPr lang="en-US" sz="1600" b="1" dirty="0">
              <a:latin typeface="Arial" panose="020B0604020202020204" pitchFamily="34" charset="0"/>
              <a:cs typeface="Arial" panose="020B0604020202020204" pitchFamily="34" charset="0"/>
            </a:endParaRPr>
          </a:p>
          <a:p>
            <a:pPr marL="342900" indent="-342900">
              <a:buFont typeface="+mj-lt"/>
              <a:buAutoNum type="arabicPeriod"/>
            </a:pPr>
            <a:r>
              <a:rPr lang="en-US" sz="1600" b="1" dirty="0">
                <a:latin typeface="Arial" panose="020B0604020202020204" pitchFamily="34" charset="0"/>
                <a:cs typeface="Arial" panose="020B0604020202020204" pitchFamily="34" charset="0"/>
              </a:rPr>
              <a:t>We can also see more variance between revenue figures compared to user base.</a:t>
            </a:r>
          </a:p>
        </p:txBody>
      </p:sp>
    </p:spTree>
    <p:extLst>
      <p:ext uri="{BB962C8B-B14F-4D97-AF65-F5344CB8AC3E}">
        <p14:creationId xmlns:p14="http://schemas.microsoft.com/office/powerpoint/2010/main" val="4005542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1090-6A5C-5474-C9A1-C8C8EDF4B826}"/>
              </a:ext>
            </a:extLst>
          </p:cNvPr>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User Age Breakdown</a:t>
            </a:r>
          </a:p>
        </p:txBody>
      </p:sp>
      <p:pic>
        <p:nvPicPr>
          <p:cNvPr id="5" name="Content Placeholder 4" descr="A graph showing a number of age distribution&#10;&#10;Description automatically generated">
            <a:extLst>
              <a:ext uri="{FF2B5EF4-FFF2-40B4-BE49-F238E27FC236}">
                <a16:creationId xmlns:a16="http://schemas.microsoft.com/office/drawing/2014/main" id="{65DA0938-1BEC-B6F8-98F3-BCCC185AF6B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61322" y="1807385"/>
            <a:ext cx="7858538" cy="5050615"/>
          </a:xfrm>
        </p:spPr>
      </p:pic>
    </p:spTree>
    <p:extLst>
      <p:ext uri="{BB962C8B-B14F-4D97-AF65-F5344CB8AC3E}">
        <p14:creationId xmlns:p14="http://schemas.microsoft.com/office/powerpoint/2010/main" val="3589453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F059-00FC-08A9-1F45-A7EC310E2558}"/>
              </a:ext>
            </a:extLst>
          </p:cNvPr>
          <p:cNvSpPr>
            <a:spLocks noGrp="1"/>
          </p:cNvSpPr>
          <p:nvPr>
            <p:ph type="title"/>
          </p:nvPr>
        </p:nvSpPr>
        <p:spPr/>
        <p:txBody>
          <a:bodyPr/>
          <a:lstStyle/>
          <a:p>
            <a:r>
              <a:rPr lang="en-US" dirty="0"/>
              <a:t>Device breakdown</a:t>
            </a:r>
          </a:p>
        </p:txBody>
      </p:sp>
      <p:pic>
        <p:nvPicPr>
          <p:cNvPr id="5" name="Content Placeholder 4" descr="A graph of a number of devices&#10;&#10;Description automatically generated with medium confidence">
            <a:extLst>
              <a:ext uri="{FF2B5EF4-FFF2-40B4-BE49-F238E27FC236}">
                <a16:creationId xmlns:a16="http://schemas.microsoft.com/office/drawing/2014/main" id="{1A61D96C-EE40-F700-2D57-9765AF85D3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9999" y="1822795"/>
            <a:ext cx="7826610" cy="4991701"/>
          </a:xfrm>
        </p:spPr>
      </p:pic>
    </p:spTree>
    <p:extLst>
      <p:ext uri="{BB962C8B-B14F-4D97-AF65-F5344CB8AC3E}">
        <p14:creationId xmlns:p14="http://schemas.microsoft.com/office/powerpoint/2010/main" val="3149415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A0827-BF91-B2EB-4C3D-88A0F88E6BED}"/>
              </a:ext>
            </a:extLst>
          </p:cNvPr>
          <p:cNvSpPr>
            <a:spLocks noGrp="1"/>
          </p:cNvSpPr>
          <p:nvPr>
            <p:ph type="title"/>
          </p:nvPr>
        </p:nvSpPr>
        <p:spPr/>
        <p:txBody>
          <a:bodyPr>
            <a:noAutofit/>
          </a:bodyPr>
          <a:lstStyle/>
          <a:p>
            <a:r>
              <a:rPr lang="en-US" sz="4400" dirty="0">
                <a:latin typeface="Arial" panose="020B0604020202020204" pitchFamily="34" charset="0"/>
                <a:cs typeface="Arial" panose="020B0604020202020204" pitchFamily="34" charset="0"/>
              </a:rPr>
              <a:t>Device Breakdown – Model</a:t>
            </a:r>
          </a:p>
        </p:txBody>
      </p:sp>
      <p:pic>
        <p:nvPicPr>
          <p:cNvPr id="5" name="Content Placeholder 4" descr="A screenshot of a computer&#10;&#10;Description automatically generated">
            <a:extLst>
              <a:ext uri="{FF2B5EF4-FFF2-40B4-BE49-F238E27FC236}">
                <a16:creationId xmlns:a16="http://schemas.microsoft.com/office/drawing/2014/main" id="{855FE570-100D-1AF8-8493-97FDC4CB8D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43271" y="1825018"/>
            <a:ext cx="5832998" cy="5027924"/>
          </a:xfrm>
          <a:ln w="38100">
            <a:solidFill>
              <a:srgbClr val="C00000"/>
            </a:solidFill>
          </a:ln>
        </p:spPr>
      </p:pic>
      <p:sp>
        <p:nvSpPr>
          <p:cNvPr id="7" name="TextBox 6">
            <a:extLst>
              <a:ext uri="{FF2B5EF4-FFF2-40B4-BE49-F238E27FC236}">
                <a16:creationId xmlns:a16="http://schemas.microsoft.com/office/drawing/2014/main" id="{E6123A71-7FF1-30D7-011A-3F11D4FF44BF}"/>
              </a:ext>
            </a:extLst>
          </p:cNvPr>
          <p:cNvSpPr txBox="1"/>
          <p:nvPr/>
        </p:nvSpPr>
        <p:spPr>
          <a:xfrm>
            <a:off x="145774" y="2199933"/>
            <a:ext cx="4569958" cy="4278094"/>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Accuracy</a:t>
            </a:r>
            <a:r>
              <a:rPr lang="en-US" sz="1600" dirty="0">
                <a:latin typeface="Arial" panose="020B0604020202020204" pitchFamily="34" charset="0"/>
                <a:cs typeface="Arial" panose="020B0604020202020204" pitchFamily="34" charset="0"/>
              </a:rPr>
              <a:t>: This is the overall accuracy of the model, which measures the proportion of correctly classified instances. In this case, the accuracy is 0.2485, which is quite low.</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95% CI</a:t>
            </a:r>
            <a:r>
              <a:rPr lang="en-US" sz="1600" dirty="0">
                <a:latin typeface="Arial" panose="020B0604020202020204" pitchFamily="34" charset="0"/>
                <a:cs typeface="Arial" panose="020B0604020202020204" pitchFamily="34" charset="0"/>
              </a:rPr>
              <a:t>: The 95% confidence interval for accuracy.</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No Information Rate (NIR): </a:t>
            </a:r>
            <a:r>
              <a:rPr lang="en-US" sz="1600" dirty="0">
                <a:latin typeface="Arial" panose="020B0604020202020204" pitchFamily="34" charset="0"/>
                <a:cs typeface="Arial" panose="020B0604020202020204" pitchFamily="34" charset="0"/>
              </a:rPr>
              <a:t>The accuracy that would be achieved by predicting the majority class for all instances. In this case, it's 0.2545.</a:t>
            </a:r>
          </a:p>
          <a:p>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P-Value [Acc &gt; NIR]: </a:t>
            </a:r>
            <a:r>
              <a:rPr lang="en-US" sz="1600" dirty="0">
                <a:latin typeface="Arial" panose="020B0604020202020204" pitchFamily="34" charset="0"/>
                <a:cs typeface="Arial" panose="020B0604020202020204" pitchFamily="34" charset="0"/>
              </a:rPr>
              <a:t>The p-value associated with comparing the model's accuracy to the No Information Rate. It suggests whether the model performs significantly better than random guessing.</a:t>
            </a:r>
          </a:p>
        </p:txBody>
      </p:sp>
    </p:spTree>
    <p:extLst>
      <p:ext uri="{BB962C8B-B14F-4D97-AF65-F5344CB8AC3E}">
        <p14:creationId xmlns:p14="http://schemas.microsoft.com/office/powerpoint/2010/main" val="3828166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5575-9169-564D-7D19-DD174063E1E6}"/>
              </a:ext>
            </a:extLst>
          </p:cNvPr>
          <p:cNvSpPr>
            <a:spLocks noGrp="1"/>
          </p:cNvSpPr>
          <p:nvPr>
            <p:ph type="title"/>
          </p:nvPr>
        </p:nvSpPr>
        <p:spPr>
          <a:xfrm>
            <a:off x="1490920" y="2732442"/>
            <a:ext cx="9210160" cy="2392770"/>
          </a:xfrm>
        </p:spPr>
        <p:txBody>
          <a:bodyPr>
            <a:normAutofit fontScale="90000"/>
          </a:bodyPr>
          <a:lstStyle/>
          <a:p>
            <a:r>
              <a:rPr lang="en-US" dirty="0"/>
              <a:t>Derived insight from User Behavior</a:t>
            </a:r>
          </a:p>
        </p:txBody>
      </p:sp>
    </p:spTree>
    <p:extLst>
      <p:ext uri="{BB962C8B-B14F-4D97-AF65-F5344CB8AC3E}">
        <p14:creationId xmlns:p14="http://schemas.microsoft.com/office/powerpoint/2010/main" val="2112028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010E05E-9237-4321-84BB-69C0F2256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F0B73C"/>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62E39CB-E282-12A2-2CA4-2459CFF69A62}"/>
              </a:ext>
            </a:extLst>
          </p:cNvPr>
          <p:cNvSpPr>
            <a:spLocks noGrp="1"/>
          </p:cNvSpPr>
          <p:nvPr>
            <p:ph type="title"/>
          </p:nvPr>
        </p:nvSpPr>
        <p:spPr>
          <a:xfrm>
            <a:off x="1039163" y="1762169"/>
            <a:ext cx="4073110" cy="3122092"/>
          </a:xfrm>
        </p:spPr>
        <p:txBody>
          <a:bodyPr anchor="ctr">
            <a:normAutofit/>
          </a:bodyPr>
          <a:lstStyle/>
          <a:p>
            <a:pPr algn="ctr"/>
            <a:r>
              <a:rPr lang="en-US" sz="6000" dirty="0">
                <a:solidFill>
                  <a:srgbClr val="FFFFFF"/>
                </a:solidFill>
              </a:rPr>
              <a:t>Majority are not watched fully</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3" name="Content Placeholder 2">
            <a:extLst>
              <a:ext uri="{FF2B5EF4-FFF2-40B4-BE49-F238E27FC236}">
                <a16:creationId xmlns:a16="http://schemas.microsoft.com/office/drawing/2014/main" id="{EA449B79-89BF-8979-94D2-34553649D621}"/>
              </a:ext>
            </a:extLst>
          </p:cNvPr>
          <p:cNvSpPr>
            <a:spLocks noGrp="1"/>
          </p:cNvSpPr>
          <p:nvPr>
            <p:ph idx="1"/>
          </p:nvPr>
        </p:nvSpPr>
        <p:spPr>
          <a:xfrm>
            <a:off x="6095999" y="4572001"/>
            <a:ext cx="5452872" cy="1655064"/>
          </a:xfrm>
        </p:spPr>
        <p:txBody>
          <a:bodyPr anchor="t">
            <a:normAutofit/>
          </a:bodyPr>
          <a:lstStyle/>
          <a:p>
            <a:r>
              <a:rPr lang="en-US" sz="2000" dirty="0"/>
              <a:t>Majority of programs are skipped over not to be watched, ~50%</a:t>
            </a:r>
          </a:p>
          <a:p>
            <a:r>
              <a:rPr lang="en-US" sz="2000" dirty="0"/>
              <a:t>Not until the 3</a:t>
            </a:r>
            <a:r>
              <a:rPr lang="en-US" sz="2000" baseline="30000" dirty="0"/>
              <a:t>rd</a:t>
            </a:r>
            <a:r>
              <a:rPr lang="en-US" sz="2000" dirty="0"/>
              <a:t> Quartile are programs fully consumed</a:t>
            </a:r>
          </a:p>
          <a:p>
            <a:r>
              <a:rPr lang="en-US" sz="2000" dirty="0"/>
              <a:t>Binge watched to the point of health concern</a:t>
            </a:r>
          </a:p>
        </p:txBody>
      </p:sp>
      <p:pic>
        <p:nvPicPr>
          <p:cNvPr id="4" name="Picture 3" descr="A screenshot of a computer screen&#10;&#10;Description automatically generated">
            <a:extLst>
              <a:ext uri="{FF2B5EF4-FFF2-40B4-BE49-F238E27FC236}">
                <a16:creationId xmlns:a16="http://schemas.microsoft.com/office/drawing/2014/main" id="{81571FB9-810D-4825-9963-44A9EB8752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643466"/>
            <a:ext cx="5222118" cy="3590207"/>
          </a:xfrm>
          <a:prstGeom prst="rect">
            <a:avLst/>
          </a:prstGeom>
        </p:spPr>
      </p:pic>
    </p:spTree>
    <p:extLst>
      <p:ext uri="{BB962C8B-B14F-4D97-AF65-F5344CB8AC3E}">
        <p14:creationId xmlns:p14="http://schemas.microsoft.com/office/powerpoint/2010/main" val="1383991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Associative Rules Mining – Pre-Process</a:t>
            </a: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75592" y="1995130"/>
            <a:ext cx="4041913" cy="4563129"/>
          </a:xfrm>
        </p:spPr>
        <p:txBody>
          <a:bodyPr>
            <a:noAutofit/>
          </a:bodyPr>
          <a:lstStyle/>
          <a:p>
            <a:r>
              <a:rPr lang="en-US" sz="1800" dirty="0">
                <a:latin typeface="Arial" panose="020B0604020202020204" pitchFamily="34" charset="0"/>
                <a:cs typeface="Arial" panose="020B0604020202020204" pitchFamily="34" charset="0"/>
              </a:rPr>
              <a:t>Initial Dataset – 175037 observations of 10 variables.</a:t>
            </a:r>
          </a:p>
          <a:p>
            <a:pPr marL="0" indent="0">
              <a:buNone/>
            </a:pPr>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Most variables are character information</a:t>
            </a:r>
          </a:p>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Information must be transformed into factorial information, then to transactions. </a:t>
            </a:r>
          </a:p>
          <a:p>
            <a:pPr marL="0" indent="0">
              <a:buNone/>
            </a:pPr>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Some variables have to be discretized. </a:t>
            </a:r>
          </a:p>
        </p:txBody>
      </p:sp>
      <p:pic>
        <p:nvPicPr>
          <p:cNvPr id="6" name="Picture 5">
            <a:extLst>
              <a:ext uri="{FF2B5EF4-FFF2-40B4-BE49-F238E27FC236}">
                <a16:creationId xmlns:a16="http://schemas.microsoft.com/office/drawing/2014/main" id="{CF3F1C25-6A10-8FE9-726E-C7D27460057F}"/>
              </a:ext>
            </a:extLst>
          </p:cNvPr>
          <p:cNvPicPr>
            <a:picLocks noChangeAspect="1"/>
          </p:cNvPicPr>
          <p:nvPr/>
        </p:nvPicPr>
        <p:blipFill>
          <a:blip r:embed="rId2"/>
          <a:stretch>
            <a:fillRect/>
          </a:stretch>
        </p:blipFill>
        <p:spPr>
          <a:xfrm>
            <a:off x="3930127" y="2308875"/>
            <a:ext cx="8261873" cy="3935638"/>
          </a:xfrm>
          <a:prstGeom prst="rect">
            <a:avLst/>
          </a:prstGeom>
        </p:spPr>
      </p:pic>
    </p:spTree>
    <p:extLst>
      <p:ext uri="{BB962C8B-B14F-4D97-AF65-F5344CB8AC3E}">
        <p14:creationId xmlns:p14="http://schemas.microsoft.com/office/powerpoint/2010/main" val="26946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Associative Rules Mining – </a:t>
            </a:r>
            <a:br>
              <a:rPr lang="en-US" sz="40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Changes to the Question</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75592" y="1995130"/>
            <a:ext cx="4041913" cy="4563129"/>
          </a:xfrm>
        </p:spPr>
        <p:txBody>
          <a:bodyPr>
            <a:noAutofit/>
          </a:bodyPr>
          <a:lstStyle/>
          <a:p>
            <a:r>
              <a:rPr lang="en-US" sz="1800" dirty="0">
                <a:latin typeface="Arial" panose="020B0604020202020204" pitchFamily="34" charset="0"/>
                <a:cs typeface="Arial" panose="020B0604020202020204" pitchFamily="34" charset="0"/>
              </a:rPr>
              <a:t>Highly dimensional dataset, provides few clear results</a:t>
            </a:r>
          </a:p>
          <a:p>
            <a:r>
              <a:rPr lang="en-US" sz="1800" dirty="0">
                <a:latin typeface="Arial" panose="020B0604020202020204" pitchFamily="34" charset="0"/>
                <a:cs typeface="Arial" panose="020B0604020202020204" pitchFamily="34" charset="0"/>
              </a:rPr>
              <a:t>Most programs are skipped over.</a:t>
            </a:r>
          </a:p>
          <a:p>
            <a:r>
              <a:rPr lang="en-US" sz="1800" dirty="0">
                <a:latin typeface="Arial" panose="020B0604020202020204" pitchFamily="34" charset="0"/>
                <a:cs typeface="Arial" panose="020B0604020202020204" pitchFamily="34" charset="0"/>
              </a:rPr>
              <a:t>Most content is between 3-13 years old. </a:t>
            </a:r>
          </a:p>
          <a:p>
            <a:r>
              <a:rPr lang="en-US" sz="1800" dirty="0">
                <a:latin typeface="Arial" panose="020B0604020202020204" pitchFamily="34" charset="0"/>
                <a:cs typeface="Arial" panose="020B0604020202020204" pitchFamily="34" charset="0"/>
              </a:rPr>
              <a:t>Rotten tomatoes database, </a:t>
            </a:r>
            <a:r>
              <a:rPr lang="en-US" sz="1800" dirty="0" err="1">
                <a:latin typeface="Arial" panose="020B0604020202020204" pitchFamily="34" charset="0"/>
                <a:cs typeface="Arial" panose="020B0604020202020204" pitchFamily="34" charset="0"/>
              </a:rPr>
              <a:t>tmdb</a:t>
            </a:r>
            <a:r>
              <a:rPr lang="en-US" sz="1800" dirty="0">
                <a:latin typeface="Arial" panose="020B0604020202020204" pitchFamily="34" charset="0"/>
                <a:cs typeface="Arial" panose="020B0604020202020204" pitchFamily="34" charset="0"/>
              </a:rPr>
              <a:t> is more likely to predict a skipped program with a low score than </a:t>
            </a:r>
            <a:r>
              <a:rPr lang="en-US" sz="1800" dirty="0" err="1">
                <a:latin typeface="Arial" panose="020B0604020202020204" pitchFamily="34" charset="0"/>
                <a:cs typeface="Arial" panose="020B0604020202020204" pitchFamily="34" charset="0"/>
              </a:rPr>
              <a:t>imdb</a:t>
            </a:r>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Most clicked on programming is currently in the Sci-Fi or Crime realms.</a:t>
            </a:r>
          </a:p>
        </p:txBody>
      </p:sp>
      <p:sp>
        <p:nvSpPr>
          <p:cNvPr id="7" name="TextBox 6">
            <a:extLst>
              <a:ext uri="{FF2B5EF4-FFF2-40B4-BE49-F238E27FC236}">
                <a16:creationId xmlns:a16="http://schemas.microsoft.com/office/drawing/2014/main" id="{4119EC53-919D-AAE2-39FF-C15E51D7FBF2}"/>
              </a:ext>
            </a:extLst>
          </p:cNvPr>
          <p:cNvSpPr txBox="1"/>
          <p:nvPr/>
        </p:nvSpPr>
        <p:spPr>
          <a:xfrm>
            <a:off x="4827885" y="5977058"/>
            <a:ext cx="6293224" cy="523220"/>
          </a:xfrm>
          <a:prstGeom prst="rect">
            <a:avLst/>
          </a:prstGeom>
          <a:noFill/>
        </p:spPr>
        <p:txBody>
          <a:bodyPr wrap="square" rtlCol="0">
            <a:spAutoFit/>
          </a:bodyPr>
          <a:lstStyle/>
          <a:p>
            <a:r>
              <a:rPr lang="en-US" sz="2800" dirty="0">
                <a:solidFill>
                  <a:schemeClr val="bg1">
                    <a:lumMod val="50000"/>
                  </a:schemeClr>
                </a:solidFill>
              </a:rPr>
              <a:t>Most common factors for a given transaction – Full data set.</a:t>
            </a:r>
            <a:r>
              <a:rPr lang="en-US" sz="1600" dirty="0">
                <a:solidFill>
                  <a:schemeClr val="bg1">
                    <a:lumMod val="50000"/>
                  </a:schemeClr>
                </a:solidFill>
              </a:rPr>
              <a:t>.</a:t>
            </a:r>
          </a:p>
        </p:txBody>
      </p:sp>
      <p:pic>
        <p:nvPicPr>
          <p:cNvPr id="6" name="Picture 5">
            <a:extLst>
              <a:ext uri="{FF2B5EF4-FFF2-40B4-BE49-F238E27FC236}">
                <a16:creationId xmlns:a16="http://schemas.microsoft.com/office/drawing/2014/main" id="{E4D48D30-0C49-6A78-1467-A93CB95EB200}"/>
              </a:ext>
            </a:extLst>
          </p:cNvPr>
          <p:cNvPicPr>
            <a:picLocks noChangeAspect="1"/>
          </p:cNvPicPr>
          <p:nvPr/>
        </p:nvPicPr>
        <p:blipFill>
          <a:blip r:embed="rId2"/>
          <a:stretch>
            <a:fillRect/>
          </a:stretch>
        </p:blipFill>
        <p:spPr>
          <a:xfrm>
            <a:off x="4164237" y="2097946"/>
            <a:ext cx="6956872" cy="3879112"/>
          </a:xfrm>
          <a:prstGeom prst="rect">
            <a:avLst/>
          </a:prstGeom>
        </p:spPr>
      </p:pic>
    </p:spTree>
    <p:extLst>
      <p:ext uri="{BB962C8B-B14F-4D97-AF65-F5344CB8AC3E}">
        <p14:creationId xmlns:p14="http://schemas.microsoft.com/office/powerpoint/2010/main" val="2962046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1"/>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51E10AD-2896-D966-3E63-F7E210D329DF}"/>
              </a:ext>
            </a:extLst>
          </p:cNvPr>
          <p:cNvSpPr>
            <a:spLocks noGrp="1"/>
          </p:cNvSpPr>
          <p:nvPr>
            <p:ph type="title"/>
          </p:nvPr>
        </p:nvSpPr>
        <p:spPr>
          <a:xfrm>
            <a:off x="841246" y="673770"/>
            <a:ext cx="3644489" cy="2414488"/>
          </a:xfrm>
        </p:spPr>
        <p:txBody>
          <a:bodyPr anchor="t">
            <a:normAutofit/>
          </a:bodyPr>
          <a:lstStyle/>
          <a:p>
            <a:r>
              <a:rPr lang="en-US" sz="6600" dirty="0">
                <a:solidFill>
                  <a:schemeClr val="bg1"/>
                </a:solidFill>
              </a:rPr>
              <a:t>Data Sets</a:t>
            </a:r>
          </a:p>
        </p:txBody>
      </p:sp>
      <p:sp>
        <p:nvSpPr>
          <p:cNvPr id="3" name="Content Placeholder 2">
            <a:extLst>
              <a:ext uri="{FF2B5EF4-FFF2-40B4-BE49-F238E27FC236}">
                <a16:creationId xmlns:a16="http://schemas.microsoft.com/office/drawing/2014/main" id="{B3631A2C-107A-E236-BCAA-32AE592AB695}"/>
              </a:ext>
            </a:extLst>
          </p:cNvPr>
          <p:cNvSpPr>
            <a:spLocks noGrp="1"/>
          </p:cNvSpPr>
          <p:nvPr>
            <p:ph idx="1"/>
          </p:nvPr>
        </p:nvSpPr>
        <p:spPr>
          <a:xfrm>
            <a:off x="5026036" y="2466853"/>
            <a:ext cx="6980433" cy="1864660"/>
          </a:xfrm>
        </p:spPr>
        <p:txBody>
          <a:bodyPr>
            <a:noAutofit/>
          </a:bodyPr>
          <a:lstStyle/>
          <a:p>
            <a:r>
              <a:rPr lang="en-US" sz="2400" dirty="0"/>
              <a:t>Netflix maintains robust metrics on programming within its database. While it will release this data, they won’t readily release their user behavior.</a:t>
            </a:r>
          </a:p>
        </p:txBody>
      </p:sp>
      <p:pic>
        <p:nvPicPr>
          <p:cNvPr id="4" name="Picture 3">
            <a:extLst>
              <a:ext uri="{FF2B5EF4-FFF2-40B4-BE49-F238E27FC236}">
                <a16:creationId xmlns:a16="http://schemas.microsoft.com/office/drawing/2014/main" id="{BB646DEC-891E-4457-268E-BB7A206F07B4}"/>
              </a:ext>
            </a:extLst>
          </p:cNvPr>
          <p:cNvPicPr>
            <a:picLocks noChangeAspect="1"/>
          </p:cNvPicPr>
          <p:nvPr/>
        </p:nvPicPr>
        <p:blipFill>
          <a:blip r:embed="rId2"/>
          <a:stretch>
            <a:fillRect/>
          </a:stretch>
        </p:blipFill>
        <p:spPr>
          <a:xfrm>
            <a:off x="5026036" y="234634"/>
            <a:ext cx="7077092" cy="2124253"/>
          </a:xfrm>
          <a:prstGeom prst="rect">
            <a:avLst/>
          </a:prstGeom>
        </p:spPr>
      </p:pic>
      <p:pic>
        <p:nvPicPr>
          <p:cNvPr id="5" name="Picture 4" descr="A screenshot of a video&#10;&#10;Description automatically generated">
            <a:extLst>
              <a:ext uri="{FF2B5EF4-FFF2-40B4-BE49-F238E27FC236}">
                <a16:creationId xmlns:a16="http://schemas.microsoft.com/office/drawing/2014/main" id="{BF6C9E46-20E9-A192-D962-E8DFFEC3CD5B}"/>
              </a:ext>
            </a:extLst>
          </p:cNvPr>
          <p:cNvPicPr>
            <a:picLocks noChangeAspect="1"/>
          </p:cNvPicPr>
          <p:nvPr/>
        </p:nvPicPr>
        <p:blipFill>
          <a:blip r:embed="rId3"/>
          <a:stretch>
            <a:fillRect/>
          </a:stretch>
        </p:blipFill>
        <p:spPr>
          <a:xfrm>
            <a:off x="206192" y="4391147"/>
            <a:ext cx="8865506" cy="2407219"/>
          </a:xfrm>
          <a:prstGeom prst="rect">
            <a:avLst/>
          </a:prstGeom>
        </p:spPr>
      </p:pic>
      <p:sp>
        <p:nvSpPr>
          <p:cNvPr id="9" name="TextBox 8">
            <a:extLst>
              <a:ext uri="{FF2B5EF4-FFF2-40B4-BE49-F238E27FC236}">
                <a16:creationId xmlns:a16="http://schemas.microsoft.com/office/drawing/2014/main" id="{91145621-FBBF-0C60-0D72-9E19492EF6F9}"/>
              </a:ext>
            </a:extLst>
          </p:cNvPr>
          <p:cNvSpPr txBox="1"/>
          <p:nvPr/>
        </p:nvSpPr>
        <p:spPr>
          <a:xfrm>
            <a:off x="9189019" y="3958495"/>
            <a:ext cx="2914109" cy="2677656"/>
          </a:xfrm>
          <a:prstGeom prst="rect">
            <a:avLst/>
          </a:prstGeom>
          <a:noFill/>
        </p:spPr>
        <p:txBody>
          <a:bodyPr wrap="square" rtlCol="0">
            <a:spAutoFit/>
          </a:bodyPr>
          <a:lstStyle/>
          <a:p>
            <a:r>
              <a:rPr lang="en-US" sz="2400" dirty="0"/>
              <a:t>Fortunately, we were able to associate user experiences with the programming by performing an inside join from a UK database</a:t>
            </a:r>
          </a:p>
        </p:txBody>
      </p:sp>
    </p:spTree>
    <p:extLst>
      <p:ext uri="{BB962C8B-B14F-4D97-AF65-F5344CB8AC3E}">
        <p14:creationId xmlns:p14="http://schemas.microsoft.com/office/powerpoint/2010/main" val="3349589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Associative Rules Mining – </a:t>
            </a:r>
            <a:r>
              <a:rPr lang="en-US" sz="4000" dirty="0" err="1">
                <a:latin typeface="Arial" panose="020B0604020202020204" pitchFamily="34" charset="0"/>
                <a:cs typeface="Arial" panose="020B0604020202020204" pitchFamily="34" charset="0"/>
              </a:rPr>
              <a:t>CORElearn</a:t>
            </a:r>
            <a:br>
              <a:rPr lang="en-US" sz="40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Changes to the Question</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75592" y="1995130"/>
            <a:ext cx="4041913" cy="4563129"/>
          </a:xfrm>
        </p:spPr>
        <p:txBody>
          <a:bodyPr>
            <a:noAutofit/>
          </a:bodyPr>
          <a:lstStyle/>
          <a:p>
            <a:r>
              <a:rPr lang="en-US" sz="1800" dirty="0">
                <a:latin typeface="Arial" panose="020B0604020202020204" pitchFamily="34" charset="0"/>
                <a:cs typeface="Arial" panose="020B0604020202020204" pitchFamily="34" charset="0"/>
              </a:rPr>
              <a:t>Using attribute evaluation we found that the most influential variable that provided the highest information gain ratio was the Rotten Tomato database score. All other variables seemed to provide only a fraction of a perfect.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Raw information gain had influence from genre and country of production with exponentially less from </a:t>
            </a:r>
            <a:r>
              <a:rPr lang="en-US" sz="1800" dirty="0" err="1">
                <a:latin typeface="Arial" panose="020B0604020202020204" pitchFamily="34" charset="0"/>
                <a:cs typeface="Arial" panose="020B0604020202020204" pitchFamily="34" charset="0"/>
              </a:rPr>
              <a:t>run_time</a:t>
            </a:r>
            <a:r>
              <a:rPr lang="en-US" sz="1800"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4119EC53-919D-AAE2-39FF-C15E51D7FBF2}"/>
              </a:ext>
            </a:extLst>
          </p:cNvPr>
          <p:cNvSpPr txBox="1"/>
          <p:nvPr/>
        </p:nvSpPr>
        <p:spPr>
          <a:xfrm>
            <a:off x="4827885" y="5977058"/>
            <a:ext cx="6293224" cy="523220"/>
          </a:xfrm>
          <a:prstGeom prst="rect">
            <a:avLst/>
          </a:prstGeom>
          <a:noFill/>
        </p:spPr>
        <p:txBody>
          <a:bodyPr wrap="square" rtlCol="0">
            <a:spAutoFit/>
          </a:bodyPr>
          <a:lstStyle/>
          <a:p>
            <a:r>
              <a:rPr lang="en-US" sz="2800" dirty="0">
                <a:solidFill>
                  <a:schemeClr val="bg1">
                    <a:lumMod val="50000"/>
                  </a:schemeClr>
                </a:solidFill>
              </a:rPr>
              <a:t>Most common factors for a given transaction – Full data set.</a:t>
            </a:r>
            <a:r>
              <a:rPr lang="en-US" sz="1600" dirty="0">
                <a:solidFill>
                  <a:schemeClr val="bg1">
                    <a:lumMod val="50000"/>
                  </a:schemeClr>
                </a:solidFill>
              </a:rPr>
              <a:t>.</a:t>
            </a:r>
          </a:p>
        </p:txBody>
      </p:sp>
      <p:pic>
        <p:nvPicPr>
          <p:cNvPr id="5" name="Picture 4">
            <a:extLst>
              <a:ext uri="{FF2B5EF4-FFF2-40B4-BE49-F238E27FC236}">
                <a16:creationId xmlns:a16="http://schemas.microsoft.com/office/drawing/2014/main" id="{DAFA347E-D58B-4BFE-9929-A768911C2485}"/>
              </a:ext>
            </a:extLst>
          </p:cNvPr>
          <p:cNvPicPr>
            <a:picLocks noChangeAspect="1"/>
          </p:cNvPicPr>
          <p:nvPr/>
        </p:nvPicPr>
        <p:blipFill>
          <a:blip r:embed="rId2"/>
          <a:stretch>
            <a:fillRect/>
          </a:stretch>
        </p:blipFill>
        <p:spPr>
          <a:xfrm>
            <a:off x="4360452" y="2119256"/>
            <a:ext cx="6350244" cy="707670"/>
          </a:xfrm>
          <a:prstGeom prst="rect">
            <a:avLst/>
          </a:prstGeom>
        </p:spPr>
      </p:pic>
      <p:pic>
        <p:nvPicPr>
          <p:cNvPr id="9" name="Picture 8">
            <a:extLst>
              <a:ext uri="{FF2B5EF4-FFF2-40B4-BE49-F238E27FC236}">
                <a16:creationId xmlns:a16="http://schemas.microsoft.com/office/drawing/2014/main" id="{B5B83167-AEF2-94B2-EF45-E5EDF3B7BF8B}"/>
              </a:ext>
            </a:extLst>
          </p:cNvPr>
          <p:cNvPicPr>
            <a:picLocks noChangeAspect="1"/>
          </p:cNvPicPr>
          <p:nvPr/>
        </p:nvPicPr>
        <p:blipFill>
          <a:blip r:embed="rId3"/>
          <a:stretch>
            <a:fillRect/>
          </a:stretch>
        </p:blipFill>
        <p:spPr>
          <a:xfrm>
            <a:off x="4513654" y="4673582"/>
            <a:ext cx="5996568" cy="707670"/>
          </a:xfrm>
          <a:prstGeom prst="rect">
            <a:avLst/>
          </a:prstGeom>
        </p:spPr>
      </p:pic>
    </p:spTree>
    <p:extLst>
      <p:ext uri="{BB962C8B-B14F-4D97-AF65-F5344CB8AC3E}">
        <p14:creationId xmlns:p14="http://schemas.microsoft.com/office/powerpoint/2010/main" val="2186188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Associative Rules Mining – </a:t>
            </a:r>
            <a:br>
              <a:rPr lang="en-US" sz="40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Quick Note</a:t>
            </a:r>
            <a:endParaRPr lang="en-US"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75592" y="1995130"/>
            <a:ext cx="4041913" cy="4563129"/>
          </a:xfrm>
        </p:spPr>
        <p:txBody>
          <a:bodyPr>
            <a:noAutofit/>
          </a:bodyPr>
          <a:lstStyle/>
          <a:p>
            <a:r>
              <a:rPr lang="en-US" sz="1800" dirty="0">
                <a:latin typeface="Arial" panose="020B0604020202020204" pitchFamily="34" charset="0"/>
                <a:cs typeface="Arial" panose="020B0604020202020204" pitchFamily="34" charset="0"/>
              </a:rPr>
              <a:t>Decision tree modeling also became unreadable, and unusable in this format.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It became over modeled.</a:t>
            </a:r>
          </a:p>
        </p:txBody>
      </p:sp>
      <p:pic>
        <p:nvPicPr>
          <p:cNvPr id="6" name="Picture 5">
            <a:extLst>
              <a:ext uri="{FF2B5EF4-FFF2-40B4-BE49-F238E27FC236}">
                <a16:creationId xmlns:a16="http://schemas.microsoft.com/office/drawing/2014/main" id="{A758821C-0901-342F-A839-FE5922437B03}"/>
              </a:ext>
            </a:extLst>
          </p:cNvPr>
          <p:cNvPicPr>
            <a:picLocks noChangeAspect="1"/>
          </p:cNvPicPr>
          <p:nvPr/>
        </p:nvPicPr>
        <p:blipFill>
          <a:blip r:embed="rId2"/>
          <a:stretch>
            <a:fillRect/>
          </a:stretch>
        </p:blipFill>
        <p:spPr>
          <a:xfrm>
            <a:off x="4186290" y="1897044"/>
            <a:ext cx="8005710" cy="4759300"/>
          </a:xfrm>
          <a:prstGeom prst="rect">
            <a:avLst/>
          </a:prstGeom>
        </p:spPr>
      </p:pic>
    </p:spTree>
    <p:extLst>
      <p:ext uri="{BB962C8B-B14F-4D97-AF65-F5344CB8AC3E}">
        <p14:creationId xmlns:p14="http://schemas.microsoft.com/office/powerpoint/2010/main" val="3099010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Associative Rules Mining – Redesign Data</a:t>
            </a: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75592" y="1995130"/>
            <a:ext cx="4041913" cy="4563129"/>
          </a:xfrm>
        </p:spPr>
        <p:txBody>
          <a:bodyPr>
            <a:noAutofit/>
          </a:bodyPr>
          <a:lstStyle/>
          <a:p>
            <a:r>
              <a:rPr lang="en-US" sz="1800" dirty="0">
                <a:latin typeface="Arial" panose="020B0604020202020204" pitchFamily="34" charset="0"/>
                <a:cs typeface="Arial" panose="020B0604020202020204" pitchFamily="34" charset="0"/>
              </a:rPr>
              <a:t>Generated a much friendlier data set of 1000 observations of each type of behavior. (0,1,2,3).</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Sample were generated randomly using the sample.int() function.</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This created the abbreviated dataset that was referred to as “</a:t>
            </a:r>
            <a:r>
              <a:rPr lang="en-US" sz="1800" dirty="0" err="1">
                <a:latin typeface="Arial" panose="020B0604020202020204" pitchFamily="34" charset="0"/>
                <a:cs typeface="Arial" panose="020B0604020202020204" pitchFamily="34" charset="0"/>
              </a:rPr>
              <a:t>short_flix</a:t>
            </a:r>
            <a:r>
              <a:rPr lang="en-US" sz="1800" dirty="0">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6F454057-15A6-16ED-4A03-24F1A60018C5}"/>
              </a:ext>
            </a:extLst>
          </p:cNvPr>
          <p:cNvPicPr>
            <a:picLocks noChangeAspect="1"/>
          </p:cNvPicPr>
          <p:nvPr/>
        </p:nvPicPr>
        <p:blipFill>
          <a:blip r:embed="rId2"/>
          <a:stretch>
            <a:fillRect/>
          </a:stretch>
        </p:blipFill>
        <p:spPr>
          <a:xfrm>
            <a:off x="5904740" y="2661613"/>
            <a:ext cx="5449060" cy="2524477"/>
          </a:xfrm>
          <a:prstGeom prst="rect">
            <a:avLst/>
          </a:prstGeom>
        </p:spPr>
      </p:pic>
    </p:spTree>
    <p:extLst>
      <p:ext uri="{BB962C8B-B14F-4D97-AF65-F5344CB8AC3E}">
        <p14:creationId xmlns:p14="http://schemas.microsoft.com/office/powerpoint/2010/main" val="3505415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a:xfrm>
            <a:off x="630936" y="640823"/>
            <a:ext cx="3419856" cy="5583148"/>
          </a:xfrm>
        </p:spPr>
        <p:txBody>
          <a:bodyPr anchor="ctr">
            <a:normAutofit/>
          </a:bodyPr>
          <a:lstStyle/>
          <a:p>
            <a:r>
              <a:rPr lang="en-US" sz="4700" dirty="0">
                <a:latin typeface="Arial" panose="020B0604020202020204" pitchFamily="34" charset="0"/>
                <a:cs typeface="Arial" panose="020B0604020202020204" pitchFamily="34" charset="0"/>
              </a:rPr>
              <a:t>Associative Rules Mining – </a:t>
            </a:r>
            <a:r>
              <a:rPr lang="en-US" sz="4700" dirty="0" err="1">
                <a:latin typeface="Arial" panose="020B0604020202020204" pitchFamily="34" charset="0"/>
                <a:cs typeface="Arial" panose="020B0604020202020204" pitchFamily="34" charset="0"/>
              </a:rPr>
              <a:t>Shortflix</a:t>
            </a:r>
            <a:endParaRPr lang="en-US" sz="47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2"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1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0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FE3704"/>
          </a:solidFill>
          <a:ln w="34925">
            <a:solidFill>
              <a:srgbClr val="FE370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4654296" y="4544568"/>
            <a:ext cx="6894576" cy="2028353"/>
          </a:xfrm>
        </p:spPr>
        <p:txBody>
          <a:bodyPr anchor="t">
            <a:normAutofit/>
          </a:bodyPr>
          <a:lstStyle/>
          <a:p>
            <a:pPr>
              <a:lnSpc>
                <a:spcPct val="100000"/>
              </a:lnSpc>
            </a:pPr>
            <a:r>
              <a:rPr lang="en-US" sz="1100" dirty="0" err="1">
                <a:latin typeface="Arial" panose="020B0604020202020204" pitchFamily="34" charset="0"/>
                <a:cs typeface="Arial" panose="020B0604020202020204" pitchFamily="34" charset="0"/>
              </a:rPr>
              <a:t>Shortflix</a:t>
            </a:r>
            <a:r>
              <a:rPr lang="en-US" sz="1100" dirty="0">
                <a:latin typeface="Arial" panose="020B0604020202020204" pitchFamily="34" charset="0"/>
                <a:cs typeface="Arial" panose="020B0604020202020204" pitchFamily="34" charset="0"/>
              </a:rPr>
              <a:t> brought significantly more identifiable results, and conclusive results.</a:t>
            </a:r>
          </a:p>
          <a:p>
            <a:pPr>
              <a:lnSpc>
                <a:spcPct val="100000"/>
              </a:lnSpc>
            </a:pPr>
            <a:endParaRPr lang="en-US" sz="1100" dirty="0">
              <a:latin typeface="Arial" panose="020B0604020202020204" pitchFamily="34" charset="0"/>
              <a:cs typeface="Arial" panose="020B0604020202020204" pitchFamily="34" charset="0"/>
            </a:endParaRPr>
          </a:p>
          <a:p>
            <a:pPr>
              <a:lnSpc>
                <a:spcPct val="100000"/>
              </a:lnSpc>
            </a:pPr>
            <a:r>
              <a:rPr lang="en-US" sz="1100" dirty="0">
                <a:latin typeface="Arial" panose="020B0604020202020204" pitchFamily="34" charset="0"/>
                <a:cs typeface="Arial" panose="020B0604020202020204" pitchFamily="34" charset="0"/>
              </a:rPr>
              <a:t>The highest rules of note indicated that “binge watching behavior” (3) were more common with older, less acclaimed programming.</a:t>
            </a:r>
          </a:p>
          <a:p>
            <a:pPr>
              <a:lnSpc>
                <a:spcPct val="100000"/>
              </a:lnSpc>
            </a:pPr>
            <a:endParaRPr lang="en-US" sz="1100" dirty="0">
              <a:latin typeface="Arial" panose="020B0604020202020204" pitchFamily="34" charset="0"/>
              <a:cs typeface="Arial" panose="020B0604020202020204" pitchFamily="34" charset="0"/>
            </a:endParaRPr>
          </a:p>
          <a:p>
            <a:pPr>
              <a:lnSpc>
                <a:spcPct val="100000"/>
              </a:lnSpc>
            </a:pPr>
            <a:r>
              <a:rPr lang="en-US" sz="1100" dirty="0">
                <a:latin typeface="Arial" panose="020B0604020202020204" pitchFamily="34" charset="0"/>
                <a:cs typeface="Arial" panose="020B0604020202020204" pitchFamily="34" charset="0"/>
              </a:rPr>
              <a:t>Modern movies between 3 and 13 years old between 1-2 hours of runtime, and rated with middling score. Rules with highest support, and lift. </a:t>
            </a:r>
          </a:p>
        </p:txBody>
      </p:sp>
      <p:pic>
        <p:nvPicPr>
          <p:cNvPr id="5" name="Picture 4">
            <a:extLst>
              <a:ext uri="{FF2B5EF4-FFF2-40B4-BE49-F238E27FC236}">
                <a16:creationId xmlns:a16="http://schemas.microsoft.com/office/drawing/2014/main" id="{4FEE8568-C4C4-FEE2-033E-695083FDD8FA}"/>
              </a:ext>
            </a:extLst>
          </p:cNvPr>
          <p:cNvPicPr>
            <a:picLocks noChangeAspect="1"/>
          </p:cNvPicPr>
          <p:nvPr/>
        </p:nvPicPr>
        <p:blipFill>
          <a:blip r:embed="rId4"/>
          <a:stretch>
            <a:fillRect/>
          </a:stretch>
        </p:blipFill>
        <p:spPr>
          <a:xfrm>
            <a:off x="4654296" y="630936"/>
            <a:ext cx="6550011" cy="3913632"/>
          </a:xfrm>
          <a:prstGeom prst="rect">
            <a:avLst/>
          </a:prstGeom>
        </p:spPr>
      </p:pic>
    </p:spTree>
    <p:extLst>
      <p:ext uri="{BB962C8B-B14F-4D97-AF65-F5344CB8AC3E}">
        <p14:creationId xmlns:p14="http://schemas.microsoft.com/office/powerpoint/2010/main" val="703667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a:xfrm>
            <a:off x="630936" y="640823"/>
            <a:ext cx="3419856" cy="5583148"/>
          </a:xfrm>
        </p:spPr>
        <p:txBody>
          <a:bodyPr anchor="ctr">
            <a:normAutofit/>
          </a:bodyPr>
          <a:lstStyle/>
          <a:p>
            <a:r>
              <a:rPr lang="en-US" sz="4700" dirty="0">
                <a:latin typeface="Arial" panose="020B0604020202020204" pitchFamily="34" charset="0"/>
                <a:cs typeface="Arial" panose="020B0604020202020204" pitchFamily="34" charset="0"/>
              </a:rPr>
              <a:t>Associative Rules Mining – Skipped</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2"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1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0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FE3704"/>
          </a:solidFill>
          <a:ln w="34925">
            <a:solidFill>
              <a:srgbClr val="FE370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4654296" y="4544568"/>
            <a:ext cx="6894576" cy="2028353"/>
          </a:xfrm>
        </p:spPr>
        <p:txBody>
          <a:bodyPr anchor="t">
            <a:normAutofit/>
          </a:bodyPr>
          <a:lstStyle/>
          <a:p>
            <a:pPr>
              <a:lnSpc>
                <a:spcPct val="100000"/>
              </a:lnSpc>
            </a:pPr>
            <a:r>
              <a:rPr lang="en-US" sz="1100" dirty="0">
                <a:latin typeface="Arial" panose="020B0604020202020204" pitchFamily="34" charset="0"/>
                <a:cs typeface="Arial" panose="020B0604020202020204" pitchFamily="34" charset="0"/>
              </a:rPr>
              <a:t>Programming that was most likely to be skipped over were the higher rated movies on IMDB. </a:t>
            </a:r>
          </a:p>
          <a:p>
            <a:pPr>
              <a:lnSpc>
                <a:spcPct val="100000"/>
              </a:lnSpc>
            </a:pPr>
            <a:endParaRPr lang="en-US" sz="1100" dirty="0">
              <a:latin typeface="Arial" panose="020B0604020202020204" pitchFamily="34" charset="0"/>
              <a:cs typeface="Arial" panose="020B0604020202020204" pitchFamily="34" charset="0"/>
            </a:endParaRPr>
          </a:p>
          <a:p>
            <a:pPr>
              <a:lnSpc>
                <a:spcPct val="100000"/>
              </a:lnSpc>
            </a:pPr>
            <a:r>
              <a:rPr lang="en-US" sz="1100" dirty="0">
                <a:latin typeface="Arial" panose="020B0604020202020204" pitchFamily="34" charset="0"/>
                <a:cs typeface="Arial" panose="020B0604020202020204" pitchFamily="34" charset="0"/>
              </a:rPr>
              <a:t>The IMDB score clearly does not seem to reflect what an audience wants.</a:t>
            </a:r>
          </a:p>
          <a:p>
            <a:pPr>
              <a:lnSpc>
                <a:spcPct val="100000"/>
              </a:lnSpc>
            </a:pPr>
            <a:endParaRPr lang="en-US" sz="1100" dirty="0">
              <a:latin typeface="Arial" panose="020B0604020202020204" pitchFamily="34" charset="0"/>
              <a:cs typeface="Arial" panose="020B0604020202020204" pitchFamily="34" charset="0"/>
            </a:endParaRPr>
          </a:p>
          <a:p>
            <a:pPr>
              <a:lnSpc>
                <a:spcPct val="100000"/>
              </a:lnSpc>
            </a:pPr>
            <a:r>
              <a:rPr lang="en-US" sz="1100" dirty="0">
                <a:latin typeface="Arial" panose="020B0604020202020204" pitchFamily="34" charset="0"/>
                <a:cs typeface="Arial" panose="020B0604020202020204" pitchFamily="34" charset="0"/>
              </a:rPr>
              <a:t>Rules for watched behavior (2) showed higher influence from the rotten tomato, with both higher lift and support (&gt;1 and &gt;.15 respectively) for movies made in the US.</a:t>
            </a:r>
          </a:p>
        </p:txBody>
      </p:sp>
      <p:pic>
        <p:nvPicPr>
          <p:cNvPr id="6" name="Picture 5">
            <a:extLst>
              <a:ext uri="{FF2B5EF4-FFF2-40B4-BE49-F238E27FC236}">
                <a16:creationId xmlns:a16="http://schemas.microsoft.com/office/drawing/2014/main" id="{AF9807F6-25DA-C8CF-B4B6-E3B410CDA53E}"/>
              </a:ext>
            </a:extLst>
          </p:cNvPr>
          <p:cNvPicPr>
            <a:picLocks noChangeAspect="1"/>
          </p:cNvPicPr>
          <p:nvPr/>
        </p:nvPicPr>
        <p:blipFill>
          <a:blip r:embed="rId4"/>
          <a:stretch>
            <a:fillRect/>
          </a:stretch>
        </p:blipFill>
        <p:spPr>
          <a:xfrm>
            <a:off x="4727061" y="376518"/>
            <a:ext cx="6626502" cy="3937582"/>
          </a:xfrm>
          <a:prstGeom prst="rect">
            <a:avLst/>
          </a:prstGeom>
        </p:spPr>
      </p:pic>
    </p:spTree>
    <p:extLst>
      <p:ext uri="{BB962C8B-B14F-4D97-AF65-F5344CB8AC3E}">
        <p14:creationId xmlns:p14="http://schemas.microsoft.com/office/powerpoint/2010/main" val="2337466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Associative Rules Mining – Information Gain</a:t>
            </a: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4075043" y="3746738"/>
            <a:ext cx="4041913" cy="1597924"/>
          </a:xfrm>
        </p:spPr>
        <p:txBody>
          <a:bodyPr>
            <a:noAutofit/>
          </a:bodyPr>
          <a:lstStyle/>
          <a:p>
            <a:r>
              <a:rPr lang="en-US" sz="1800" dirty="0">
                <a:latin typeface="Arial" panose="020B0604020202020204" pitchFamily="34" charset="0"/>
                <a:cs typeface="Arial" panose="020B0604020202020204" pitchFamily="34" charset="0"/>
              </a:rPr>
              <a:t>Greatest information gain was generated through the determination of the </a:t>
            </a:r>
            <a:r>
              <a:rPr lang="en-US" sz="1800" b="1" dirty="0">
                <a:latin typeface="Arial" panose="020B0604020202020204" pitchFamily="34" charset="0"/>
                <a:cs typeface="Arial" panose="020B0604020202020204" pitchFamily="34" charset="0"/>
              </a:rPr>
              <a:t>country of origin </a:t>
            </a:r>
            <a:r>
              <a:rPr lang="en-US" sz="1800" dirty="0">
                <a:latin typeface="Arial" panose="020B0604020202020204" pitchFamily="34" charset="0"/>
                <a:cs typeface="Arial" panose="020B0604020202020204" pitchFamily="34" charset="0"/>
              </a:rPr>
              <a:t>and </a:t>
            </a:r>
            <a:r>
              <a:rPr lang="en-US" sz="1800" b="1" dirty="0">
                <a:latin typeface="Arial" panose="020B0604020202020204" pitchFamily="34" charset="0"/>
                <a:cs typeface="Arial" panose="020B0604020202020204" pitchFamily="34" charset="0"/>
              </a:rPr>
              <a:t>Rotten Tomato score</a:t>
            </a:r>
            <a:endParaRPr 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DD1F4A8-AD01-14C9-9AEC-511448231189}"/>
              </a:ext>
            </a:extLst>
          </p:cNvPr>
          <p:cNvPicPr>
            <a:picLocks noChangeAspect="1"/>
          </p:cNvPicPr>
          <p:nvPr/>
        </p:nvPicPr>
        <p:blipFill>
          <a:blip r:embed="rId2"/>
          <a:stretch>
            <a:fillRect/>
          </a:stretch>
        </p:blipFill>
        <p:spPr>
          <a:xfrm>
            <a:off x="2743199" y="2331720"/>
            <a:ext cx="7045449" cy="773986"/>
          </a:xfrm>
          <a:prstGeom prst="rect">
            <a:avLst/>
          </a:prstGeom>
        </p:spPr>
      </p:pic>
    </p:spTree>
    <p:extLst>
      <p:ext uri="{BB962C8B-B14F-4D97-AF65-F5344CB8AC3E}">
        <p14:creationId xmlns:p14="http://schemas.microsoft.com/office/powerpoint/2010/main" val="7080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p:txBody>
          <a:bodyPr>
            <a:noAutofit/>
          </a:bodyPr>
          <a:lstStyle/>
          <a:p>
            <a:r>
              <a:rPr lang="en-US" sz="4000" dirty="0" err="1">
                <a:latin typeface="Arial" panose="020B0604020202020204" pitchFamily="34" charset="0"/>
                <a:cs typeface="Arial" panose="020B0604020202020204" pitchFamily="34" charset="0"/>
              </a:rPr>
              <a:t>kNN</a:t>
            </a:r>
            <a:r>
              <a:rPr lang="en-US" sz="4000" dirty="0">
                <a:latin typeface="Arial" panose="020B0604020202020204" pitchFamily="34" charset="0"/>
                <a:cs typeface="Arial" panose="020B0604020202020204" pitchFamily="34" charset="0"/>
              </a:rPr>
              <a:t> Modeling – Re-Design 2</a:t>
            </a:r>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1096384" y="2036271"/>
            <a:ext cx="4325471" cy="4327512"/>
          </a:xfrm>
        </p:spPr>
        <p:txBody>
          <a:bodyPr>
            <a:noAutofit/>
          </a:bodyPr>
          <a:lstStyle/>
          <a:p>
            <a:r>
              <a:rPr lang="en-US" sz="1800" dirty="0">
                <a:latin typeface="Arial" panose="020B0604020202020204" pitchFamily="34" charset="0"/>
                <a:cs typeface="Arial" panose="020B0604020202020204" pitchFamily="34" charset="0"/>
              </a:rPr>
              <a:t>Attempts to use the </a:t>
            </a:r>
            <a:r>
              <a:rPr lang="en-US" sz="1800" dirty="0" err="1">
                <a:latin typeface="Arial" panose="020B0604020202020204" pitchFamily="34" charset="0"/>
                <a:cs typeface="Arial" panose="020B0604020202020204" pitchFamily="34" charset="0"/>
              </a:rPr>
              <a:t>factoral</a:t>
            </a:r>
            <a:r>
              <a:rPr lang="en-US" sz="1800" dirty="0">
                <a:latin typeface="Arial" panose="020B0604020202020204" pitchFamily="34" charset="0"/>
                <a:cs typeface="Arial" panose="020B0604020202020204" pitchFamily="34" charset="0"/>
              </a:rPr>
              <a:t> dataset in other models failed to produce meaningful results. </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IOT utilize other models, the data had to be rebuilt to utilize numeric architecture.</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Rebuilt </a:t>
            </a:r>
            <a:r>
              <a:rPr lang="en-US" sz="1800" dirty="0" err="1">
                <a:latin typeface="Arial" panose="020B0604020202020204" pitchFamily="34" charset="0"/>
                <a:cs typeface="Arial" panose="020B0604020202020204" pitchFamily="34" charset="0"/>
              </a:rPr>
              <a:t>short_flix</a:t>
            </a:r>
            <a:r>
              <a:rPr lang="en-US" sz="1800" dirty="0">
                <a:latin typeface="Arial" panose="020B0604020202020204" pitchFamily="34" charset="0"/>
                <a:cs typeface="Arial" panose="020B0604020202020204" pitchFamily="34" charset="0"/>
              </a:rPr>
              <a:t> to utilize dummy variables IOT assess categorical, discrete, information in a continuous way. </a:t>
            </a:r>
          </a:p>
        </p:txBody>
      </p:sp>
      <p:pic>
        <p:nvPicPr>
          <p:cNvPr id="6" name="Picture 5">
            <a:extLst>
              <a:ext uri="{FF2B5EF4-FFF2-40B4-BE49-F238E27FC236}">
                <a16:creationId xmlns:a16="http://schemas.microsoft.com/office/drawing/2014/main" id="{D0677149-76D5-AC8E-C9E5-97B0F2EB10C2}"/>
              </a:ext>
            </a:extLst>
          </p:cNvPr>
          <p:cNvPicPr>
            <a:picLocks noChangeAspect="1"/>
          </p:cNvPicPr>
          <p:nvPr/>
        </p:nvPicPr>
        <p:blipFill>
          <a:blip r:embed="rId2"/>
          <a:stretch>
            <a:fillRect/>
          </a:stretch>
        </p:blipFill>
        <p:spPr>
          <a:xfrm>
            <a:off x="6336995" y="2337484"/>
            <a:ext cx="5016805" cy="3901149"/>
          </a:xfrm>
          <a:prstGeom prst="rect">
            <a:avLst/>
          </a:prstGeom>
        </p:spPr>
      </p:pic>
    </p:spTree>
    <p:extLst>
      <p:ext uri="{BB962C8B-B14F-4D97-AF65-F5344CB8AC3E}">
        <p14:creationId xmlns:p14="http://schemas.microsoft.com/office/powerpoint/2010/main" val="608826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a:xfrm>
            <a:off x="630936" y="639520"/>
            <a:ext cx="3429000" cy="1719072"/>
          </a:xfrm>
        </p:spPr>
        <p:txBody>
          <a:bodyPr anchor="b">
            <a:normAutofit/>
          </a:bodyPr>
          <a:lstStyle/>
          <a:p>
            <a:pPr>
              <a:lnSpc>
                <a:spcPct val="90000"/>
              </a:lnSpc>
            </a:pPr>
            <a:r>
              <a:rPr lang="en-US" sz="3800" err="1">
                <a:latin typeface="Arial" panose="020B0604020202020204" pitchFamily="34" charset="0"/>
                <a:cs typeface="Arial" panose="020B0604020202020204" pitchFamily="34" charset="0"/>
              </a:rPr>
              <a:t>kNN</a:t>
            </a:r>
            <a:r>
              <a:rPr lang="en-US" sz="3800">
                <a:latin typeface="Arial" panose="020B0604020202020204" pitchFamily="34" charset="0"/>
                <a:cs typeface="Arial" panose="020B0604020202020204" pitchFamily="34" charset="0"/>
              </a:rPr>
              <a:t> Modeling – Re-Design 2</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F9ED95"/>
          </a:solidFill>
          <a:ln w="38100" cap="rnd">
            <a:solidFill>
              <a:srgbClr val="F9ED9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541924" y="2807768"/>
            <a:ext cx="3429000" cy="3410712"/>
          </a:xfrm>
        </p:spPr>
        <p:txBody>
          <a:bodyPr anchor="t">
            <a:normAutofit/>
          </a:bodyPr>
          <a:lstStyle/>
          <a:p>
            <a:pPr>
              <a:lnSpc>
                <a:spcPct val="100000"/>
              </a:lnSpc>
            </a:pPr>
            <a:r>
              <a:rPr lang="en-US" sz="1500" dirty="0">
                <a:latin typeface="Arial" panose="020B0604020202020204" pitchFamily="34" charset="0"/>
                <a:cs typeface="Arial" panose="020B0604020202020204" pitchFamily="34" charset="0"/>
              </a:rPr>
              <a:t>Primary component analysis failed to provide actionable results as the function obfuscates variable names. </a:t>
            </a:r>
          </a:p>
          <a:p>
            <a:pPr>
              <a:lnSpc>
                <a:spcPct val="100000"/>
              </a:lnSpc>
            </a:pPr>
            <a:endParaRPr lang="en-US" sz="1500" dirty="0">
              <a:latin typeface="Arial" panose="020B0604020202020204" pitchFamily="34" charset="0"/>
              <a:cs typeface="Arial" panose="020B0604020202020204" pitchFamily="34" charset="0"/>
            </a:endParaRPr>
          </a:p>
          <a:p>
            <a:pPr>
              <a:lnSpc>
                <a:spcPct val="100000"/>
              </a:lnSpc>
            </a:pPr>
            <a:r>
              <a:rPr lang="en-US" sz="1500" dirty="0">
                <a:latin typeface="Arial" panose="020B0604020202020204" pitchFamily="34" charset="0"/>
                <a:cs typeface="Arial" panose="020B0604020202020204" pitchFamily="34" charset="0"/>
              </a:rPr>
              <a:t>Some outlier attributes did manage to leave the word jumble as being significant towards prediction.</a:t>
            </a:r>
          </a:p>
          <a:p>
            <a:pPr>
              <a:lnSpc>
                <a:spcPct val="100000"/>
              </a:lnSpc>
            </a:pPr>
            <a:endParaRPr lang="en-US" sz="1500" dirty="0">
              <a:latin typeface="Arial" panose="020B0604020202020204" pitchFamily="34" charset="0"/>
              <a:cs typeface="Arial" panose="020B0604020202020204" pitchFamily="34" charset="0"/>
            </a:endParaRPr>
          </a:p>
          <a:p>
            <a:pPr>
              <a:lnSpc>
                <a:spcPct val="100000"/>
              </a:lnSpc>
            </a:pPr>
            <a:r>
              <a:rPr lang="en-US" sz="1500" dirty="0">
                <a:latin typeface="Arial" panose="020B0604020202020204" pitchFamily="34" charset="0"/>
                <a:cs typeface="Arial" panose="020B0604020202020204" pitchFamily="34" charset="0"/>
              </a:rPr>
              <a:t>Looking back, it is curious what the results would have been on a four attribute dataset.</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5" name="Picture 4">
            <a:extLst>
              <a:ext uri="{FF2B5EF4-FFF2-40B4-BE49-F238E27FC236}">
                <a16:creationId xmlns:a16="http://schemas.microsoft.com/office/drawing/2014/main" id="{E882EC98-2D06-2AC1-355A-96BBED5FA2CE}"/>
              </a:ext>
            </a:extLst>
          </p:cNvPr>
          <p:cNvPicPr>
            <a:picLocks noChangeAspect="1"/>
          </p:cNvPicPr>
          <p:nvPr/>
        </p:nvPicPr>
        <p:blipFill>
          <a:blip r:embed="rId4"/>
          <a:stretch>
            <a:fillRect/>
          </a:stretch>
        </p:blipFill>
        <p:spPr>
          <a:xfrm>
            <a:off x="4654296" y="1530478"/>
            <a:ext cx="6903720" cy="3797044"/>
          </a:xfrm>
          <a:prstGeom prst="rect">
            <a:avLst/>
          </a:prstGeom>
        </p:spPr>
      </p:pic>
    </p:spTree>
    <p:extLst>
      <p:ext uri="{BB962C8B-B14F-4D97-AF65-F5344CB8AC3E}">
        <p14:creationId xmlns:p14="http://schemas.microsoft.com/office/powerpoint/2010/main" val="1870878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E2D2A9-6887-5428-954C-6A8F81AB676E}"/>
              </a:ext>
            </a:extLst>
          </p:cNvPr>
          <p:cNvPicPr>
            <a:picLocks noChangeAspect="1"/>
          </p:cNvPicPr>
          <p:nvPr/>
        </p:nvPicPr>
        <p:blipFill>
          <a:blip r:embed="rId2"/>
          <a:stretch>
            <a:fillRect/>
          </a:stretch>
        </p:blipFill>
        <p:spPr>
          <a:xfrm>
            <a:off x="388030" y="2664886"/>
            <a:ext cx="3853932" cy="2334460"/>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EB9845"/>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FC524FA-61DD-4A19-F752-A72A437D87DF}"/>
              </a:ext>
            </a:extLst>
          </p:cNvPr>
          <p:cNvSpPr>
            <a:spLocks noGrp="1"/>
          </p:cNvSpPr>
          <p:nvPr>
            <p:ph type="title"/>
          </p:nvPr>
        </p:nvSpPr>
        <p:spPr>
          <a:xfrm>
            <a:off x="5759354" y="638089"/>
            <a:ext cx="5337270" cy="1476801"/>
          </a:xfrm>
        </p:spPr>
        <p:txBody>
          <a:bodyPr anchor="b">
            <a:normAutofit/>
          </a:bodyPr>
          <a:lstStyle/>
          <a:p>
            <a:pPr>
              <a:lnSpc>
                <a:spcPct val="90000"/>
              </a:lnSpc>
            </a:pPr>
            <a:r>
              <a:rPr lang="en-US" sz="4800">
                <a:solidFill>
                  <a:srgbClr val="FFFFFF"/>
                </a:solidFill>
                <a:latin typeface="Arial" panose="020B0604020202020204" pitchFamily="34" charset="0"/>
                <a:cs typeface="Arial" panose="020B0604020202020204" pitchFamily="34" charset="0"/>
              </a:rPr>
              <a:t>kNN Modeling – Results</a:t>
            </a:r>
          </a:p>
        </p:txBody>
      </p:sp>
      <p:sp>
        <p:nvSpPr>
          <p:cNvPr id="1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2B63D"/>
          </a:solidFill>
          <a:ln w="38100" cap="rnd">
            <a:solidFill>
              <a:srgbClr val="F2B63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67E042-20CE-0326-BCD6-451A96F0CEC8}"/>
              </a:ext>
            </a:extLst>
          </p:cNvPr>
          <p:cNvSpPr>
            <a:spLocks noGrp="1"/>
          </p:cNvSpPr>
          <p:nvPr>
            <p:ph idx="1"/>
          </p:nvPr>
        </p:nvSpPr>
        <p:spPr>
          <a:xfrm>
            <a:off x="5759354" y="2664886"/>
            <a:ext cx="5461095" cy="3550789"/>
          </a:xfrm>
        </p:spPr>
        <p:txBody>
          <a:bodyPr anchor="t">
            <a:normAutofit fontScale="92500" lnSpcReduction="10000"/>
          </a:bodyPr>
          <a:lstStyle/>
          <a:p>
            <a:pPr>
              <a:lnSpc>
                <a:spcPct val="100000"/>
              </a:lnSpc>
            </a:pPr>
            <a:r>
              <a:rPr lang="en-US" sz="2000" dirty="0">
                <a:solidFill>
                  <a:srgbClr val="FFFFFF"/>
                </a:solidFill>
                <a:latin typeface="Arial" panose="020B0604020202020204" pitchFamily="34" charset="0"/>
                <a:cs typeface="Arial" panose="020B0604020202020204" pitchFamily="34" charset="0"/>
              </a:rPr>
              <a:t>Utilizing 17 closest neighboring datapoints, the predictive algorithm topped out for optimization at 62.2 percent accuracy. </a:t>
            </a:r>
          </a:p>
          <a:p>
            <a:pPr>
              <a:lnSpc>
                <a:spcPct val="100000"/>
              </a:lnSpc>
            </a:pPr>
            <a:endParaRPr lang="en-US" sz="2000" dirty="0">
              <a:solidFill>
                <a:srgbClr val="FFFFFF"/>
              </a:solidFill>
              <a:latin typeface="Arial" panose="020B0604020202020204" pitchFamily="34" charset="0"/>
              <a:cs typeface="Arial" panose="020B0604020202020204" pitchFamily="34" charset="0"/>
            </a:endParaRPr>
          </a:p>
          <a:p>
            <a:pPr>
              <a:lnSpc>
                <a:spcPct val="100000"/>
              </a:lnSpc>
            </a:pPr>
            <a:r>
              <a:rPr lang="en-US" sz="2000" dirty="0">
                <a:solidFill>
                  <a:srgbClr val="FFFFFF"/>
                </a:solidFill>
                <a:latin typeface="Arial" panose="020B0604020202020204" pitchFamily="34" charset="0"/>
                <a:cs typeface="Arial" panose="020B0604020202020204" pitchFamily="34" charset="0"/>
              </a:rPr>
              <a:t>This is better than randomly guessing, but may not be business accurate in identifying whether or not someone would binge watch a show. </a:t>
            </a:r>
          </a:p>
          <a:p>
            <a:pPr>
              <a:lnSpc>
                <a:spcPct val="100000"/>
              </a:lnSpc>
            </a:pPr>
            <a:endParaRPr lang="en-US" sz="2000" dirty="0">
              <a:solidFill>
                <a:srgbClr val="FFFFFF"/>
              </a:solidFill>
              <a:latin typeface="Arial" panose="020B0604020202020204" pitchFamily="34" charset="0"/>
              <a:cs typeface="Arial" panose="020B0604020202020204" pitchFamily="34" charset="0"/>
            </a:endParaRPr>
          </a:p>
          <a:p>
            <a:pPr>
              <a:lnSpc>
                <a:spcPct val="100000"/>
              </a:lnSpc>
            </a:pPr>
            <a:r>
              <a:rPr lang="en-US" sz="2000" dirty="0">
                <a:solidFill>
                  <a:srgbClr val="FFFFFF"/>
                </a:solidFill>
                <a:latin typeface="Arial" panose="020B0604020202020204" pitchFamily="34" charset="0"/>
                <a:cs typeface="Arial" panose="020B0604020202020204" pitchFamily="34" charset="0"/>
              </a:rPr>
              <a:t>SVM Models were not successful suggesting a further redesign of the data structure would be needed.</a:t>
            </a: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6" name="Ink 1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2528722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DF58-FEC6-0D64-8F78-803895F0FDC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034F553-22F6-868F-8420-ECD1895C7ACF}"/>
              </a:ext>
            </a:extLst>
          </p:cNvPr>
          <p:cNvSpPr>
            <a:spLocks noGrp="1"/>
          </p:cNvSpPr>
          <p:nvPr>
            <p:ph idx="1"/>
          </p:nvPr>
        </p:nvSpPr>
        <p:spPr/>
        <p:txBody>
          <a:bodyPr/>
          <a:lstStyle/>
          <a:p>
            <a:r>
              <a:rPr lang="en-US" dirty="0"/>
              <a:t>Many factors, including social ones, that influence audience behavior to streaming content. </a:t>
            </a:r>
          </a:p>
          <a:p>
            <a:r>
              <a:rPr lang="en-US" dirty="0"/>
              <a:t>Seems definitive that older content gets rewatched more than newer content. Between 2010-2020, with a runtime between 1-2 hours.</a:t>
            </a:r>
          </a:p>
          <a:p>
            <a:r>
              <a:rPr lang="en-US" dirty="0"/>
              <a:t>RTDB was a better leading predictor of audience behavior than the IMDB database.</a:t>
            </a:r>
          </a:p>
          <a:p>
            <a:r>
              <a:rPr lang="en-US" dirty="0"/>
              <a:t>The US, Spain, and Canada were the strongest markets delivering </a:t>
            </a:r>
            <a:r>
              <a:rPr lang="en-US"/>
              <a:t>highest revenue.</a:t>
            </a:r>
          </a:p>
          <a:p>
            <a:r>
              <a:rPr lang="en-US" dirty="0"/>
              <a:t>French consumers are the most likely to purchase premium access. Spanish and French markets should be further studied to determine what climate brings the desire for the higher subscriber class.</a:t>
            </a:r>
          </a:p>
          <a:p>
            <a:endParaRPr lang="en-US" dirty="0"/>
          </a:p>
        </p:txBody>
      </p:sp>
    </p:spTree>
    <p:extLst>
      <p:ext uri="{BB962C8B-B14F-4D97-AF65-F5344CB8AC3E}">
        <p14:creationId xmlns:p14="http://schemas.microsoft.com/office/powerpoint/2010/main" val="2254442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7DE9-A79D-DAB3-623E-CDF4F6F1A650}"/>
              </a:ext>
            </a:extLst>
          </p:cNvPr>
          <p:cNvSpPr>
            <a:spLocks noGrp="1"/>
          </p:cNvSpPr>
          <p:nvPr>
            <p:ph type="title"/>
          </p:nvPr>
        </p:nvSpPr>
        <p:spPr/>
        <p:txBody>
          <a:bodyPr/>
          <a:lstStyle/>
          <a:p>
            <a:r>
              <a:rPr lang="en-US" dirty="0" err="1"/>
              <a:t>Preproccessing</a:t>
            </a:r>
            <a:endParaRPr lang="en-US" dirty="0"/>
          </a:p>
        </p:txBody>
      </p:sp>
      <p:sp>
        <p:nvSpPr>
          <p:cNvPr id="3" name="Content Placeholder 2">
            <a:extLst>
              <a:ext uri="{FF2B5EF4-FFF2-40B4-BE49-F238E27FC236}">
                <a16:creationId xmlns:a16="http://schemas.microsoft.com/office/drawing/2014/main" id="{734B4390-4559-9C91-08CC-85B19CF09A7D}"/>
              </a:ext>
            </a:extLst>
          </p:cNvPr>
          <p:cNvSpPr>
            <a:spLocks noGrp="1"/>
          </p:cNvSpPr>
          <p:nvPr>
            <p:ph idx="1"/>
          </p:nvPr>
        </p:nvSpPr>
        <p:spPr>
          <a:xfrm>
            <a:off x="838200" y="3428999"/>
            <a:ext cx="10515600" cy="3240741"/>
          </a:xfrm>
        </p:spPr>
        <p:txBody>
          <a:bodyPr>
            <a:normAutofit/>
          </a:bodyPr>
          <a:lstStyle/>
          <a:p>
            <a:r>
              <a:rPr lang="en-US" dirty="0"/>
              <a:t>Excel: </a:t>
            </a:r>
          </a:p>
          <a:p>
            <a:pPr lvl="1"/>
            <a:r>
              <a:rPr lang="en-US" dirty="0"/>
              <a:t>Utilize XLOOKUP to match by movies titles : LEFT JOIN</a:t>
            </a:r>
          </a:p>
          <a:p>
            <a:pPr lvl="1"/>
            <a:r>
              <a:rPr lang="en-US" dirty="0"/>
              <a:t>~178K Matches with some information that was NULL</a:t>
            </a:r>
          </a:p>
          <a:p>
            <a:pPr lvl="2"/>
            <a:r>
              <a:rPr lang="en-US" dirty="0"/>
              <a:t>NULL Information was deleted due to the high dimensionality of the set.</a:t>
            </a:r>
          </a:p>
          <a:p>
            <a:pPr lvl="1"/>
            <a:r>
              <a:rPr lang="en-US" dirty="0"/>
              <a:t>Matched title information (ratings, production country, </a:t>
            </a:r>
            <a:r>
              <a:rPr lang="en-US" dirty="0" err="1"/>
              <a:t>etc</a:t>
            </a:r>
            <a:r>
              <a:rPr lang="en-US" dirty="0"/>
              <a:t>…) to the user information so that each user transaction was a transaction with all associated metrics with the objects of that transaction. </a:t>
            </a:r>
          </a:p>
        </p:txBody>
      </p:sp>
      <p:pic>
        <p:nvPicPr>
          <p:cNvPr id="5" name="Picture 4">
            <a:extLst>
              <a:ext uri="{FF2B5EF4-FFF2-40B4-BE49-F238E27FC236}">
                <a16:creationId xmlns:a16="http://schemas.microsoft.com/office/drawing/2014/main" id="{3F624D2B-058D-6976-A170-4FA9BED073DA}"/>
              </a:ext>
            </a:extLst>
          </p:cNvPr>
          <p:cNvPicPr>
            <a:picLocks noChangeAspect="1"/>
          </p:cNvPicPr>
          <p:nvPr/>
        </p:nvPicPr>
        <p:blipFill>
          <a:blip r:embed="rId2"/>
          <a:stretch>
            <a:fillRect/>
          </a:stretch>
        </p:blipFill>
        <p:spPr>
          <a:xfrm>
            <a:off x="1765082" y="1809490"/>
            <a:ext cx="7849974" cy="1696427"/>
          </a:xfrm>
          <a:prstGeom prst="rect">
            <a:avLst/>
          </a:prstGeom>
        </p:spPr>
      </p:pic>
    </p:spTree>
    <p:extLst>
      <p:ext uri="{BB962C8B-B14F-4D97-AF65-F5344CB8AC3E}">
        <p14:creationId xmlns:p14="http://schemas.microsoft.com/office/powerpoint/2010/main" val="3242377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C47C0D-AFEE-DB57-8804-E0DF64609A85}"/>
              </a:ext>
            </a:extLst>
          </p:cNvPr>
          <p:cNvSpPr>
            <a:spLocks noGrp="1"/>
          </p:cNvSpPr>
          <p:nvPr>
            <p:ph type="title"/>
          </p:nvPr>
        </p:nvSpPr>
        <p:spPr>
          <a:xfrm>
            <a:off x="838200" y="365125"/>
            <a:ext cx="10515600" cy="1325563"/>
          </a:xfrm>
        </p:spPr>
        <p:txBody>
          <a:bodyPr>
            <a:normAutofit/>
          </a:bodyPr>
          <a:lstStyle/>
          <a:p>
            <a:r>
              <a:rPr lang="en-US" sz="6600" dirty="0"/>
              <a:t>Total Attribute list</a:t>
            </a:r>
          </a:p>
        </p:txBody>
      </p:sp>
      <p:sp>
        <p:nvSpPr>
          <p:cNvPr id="3" name="Content Placeholder 2">
            <a:extLst>
              <a:ext uri="{FF2B5EF4-FFF2-40B4-BE49-F238E27FC236}">
                <a16:creationId xmlns:a16="http://schemas.microsoft.com/office/drawing/2014/main" id="{13006C47-4A9C-ED2F-8E10-BC65AD03F734}"/>
              </a:ext>
            </a:extLst>
          </p:cNvPr>
          <p:cNvSpPr>
            <a:spLocks noGrp="1"/>
          </p:cNvSpPr>
          <p:nvPr>
            <p:ph idx="1"/>
          </p:nvPr>
        </p:nvSpPr>
        <p:spPr>
          <a:xfrm>
            <a:off x="838200" y="1929384"/>
            <a:ext cx="3909291" cy="4251960"/>
          </a:xfrm>
        </p:spPr>
        <p:txBody>
          <a:bodyPr>
            <a:normAutofit/>
          </a:bodyPr>
          <a:lstStyle/>
          <a:p>
            <a:r>
              <a:rPr lang="en-US" dirty="0" err="1"/>
              <a:t>Transaction_id</a:t>
            </a:r>
            <a:endParaRPr lang="en-US" dirty="0"/>
          </a:p>
          <a:p>
            <a:r>
              <a:rPr lang="en-US" dirty="0"/>
              <a:t>Datetime</a:t>
            </a:r>
          </a:p>
          <a:p>
            <a:r>
              <a:rPr lang="en-US" dirty="0" err="1"/>
              <a:t>Program_id</a:t>
            </a:r>
            <a:endParaRPr lang="en-US" dirty="0"/>
          </a:p>
          <a:p>
            <a:r>
              <a:rPr lang="en-US" dirty="0"/>
              <a:t>Production country</a:t>
            </a:r>
          </a:p>
          <a:p>
            <a:r>
              <a:rPr lang="en-US" dirty="0"/>
              <a:t>Type of program</a:t>
            </a:r>
          </a:p>
          <a:p>
            <a:r>
              <a:rPr lang="en-US" dirty="0"/>
              <a:t>Year Category (Modern, Classic, 80’s, 90’s)</a:t>
            </a:r>
          </a:p>
          <a:p>
            <a:r>
              <a:rPr lang="en-US" dirty="0"/>
              <a:t>Title</a:t>
            </a:r>
          </a:p>
        </p:txBody>
      </p:sp>
      <p:sp>
        <p:nvSpPr>
          <p:cNvPr id="4" name="Content Placeholder 2">
            <a:extLst>
              <a:ext uri="{FF2B5EF4-FFF2-40B4-BE49-F238E27FC236}">
                <a16:creationId xmlns:a16="http://schemas.microsoft.com/office/drawing/2014/main" id="{A56014BB-2AF6-1AFE-71D3-FB2CC77BA758}"/>
              </a:ext>
            </a:extLst>
          </p:cNvPr>
          <p:cNvSpPr txBox="1">
            <a:spLocks/>
          </p:cNvSpPr>
          <p:nvPr/>
        </p:nvSpPr>
        <p:spPr>
          <a:xfrm>
            <a:off x="4682838" y="1924411"/>
            <a:ext cx="3909291" cy="425196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Imdb</a:t>
            </a:r>
            <a:r>
              <a:rPr lang="en-US" dirty="0"/>
              <a:t> Rating</a:t>
            </a:r>
          </a:p>
          <a:p>
            <a:r>
              <a:rPr lang="en-US" dirty="0"/>
              <a:t>Times it has been viewed</a:t>
            </a:r>
          </a:p>
          <a:p>
            <a:r>
              <a:rPr lang="en-US" dirty="0" err="1"/>
              <a:t>Imdb</a:t>
            </a:r>
            <a:r>
              <a:rPr lang="en-US" dirty="0"/>
              <a:t> votes</a:t>
            </a:r>
          </a:p>
          <a:p>
            <a:r>
              <a:rPr lang="en-US" dirty="0"/>
              <a:t>Rotten tomato popularity by positive review</a:t>
            </a:r>
          </a:p>
          <a:p>
            <a:r>
              <a:rPr lang="en-US" dirty="0"/>
              <a:t>Rotten tomato score</a:t>
            </a:r>
          </a:p>
          <a:p>
            <a:r>
              <a:rPr lang="en-US" dirty="0"/>
              <a:t>Run time in seconds</a:t>
            </a:r>
          </a:p>
          <a:p>
            <a:r>
              <a:rPr lang="en-US" dirty="0"/>
              <a:t>Duration watched</a:t>
            </a:r>
          </a:p>
        </p:txBody>
      </p:sp>
      <p:sp>
        <p:nvSpPr>
          <p:cNvPr id="5" name="Content Placeholder 2">
            <a:extLst>
              <a:ext uri="{FF2B5EF4-FFF2-40B4-BE49-F238E27FC236}">
                <a16:creationId xmlns:a16="http://schemas.microsoft.com/office/drawing/2014/main" id="{DB02382C-4069-5478-67B0-2BF5EF136B94}"/>
              </a:ext>
            </a:extLst>
          </p:cNvPr>
          <p:cNvSpPr txBox="1">
            <a:spLocks/>
          </p:cNvSpPr>
          <p:nvPr/>
        </p:nvSpPr>
        <p:spPr>
          <a:xfrm>
            <a:off x="8435895" y="1929384"/>
            <a:ext cx="3909291" cy="42519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Ratio run time / duration</a:t>
            </a:r>
          </a:p>
          <a:p>
            <a:r>
              <a:rPr lang="en-US" dirty="0"/>
              <a:t>Behavior classifier</a:t>
            </a:r>
          </a:p>
          <a:p>
            <a:r>
              <a:rPr lang="en-US" dirty="0"/>
              <a:t>Genre</a:t>
            </a:r>
          </a:p>
          <a:p>
            <a:r>
              <a:rPr lang="en-US" dirty="0"/>
              <a:t>Genre Simplified</a:t>
            </a:r>
          </a:p>
          <a:p>
            <a:r>
              <a:rPr lang="en-US" dirty="0"/>
              <a:t>Release date</a:t>
            </a:r>
          </a:p>
          <a:p>
            <a:r>
              <a:rPr lang="en-US" dirty="0"/>
              <a:t>Movie id</a:t>
            </a:r>
          </a:p>
          <a:p>
            <a:r>
              <a:rPr lang="en-US" dirty="0"/>
              <a:t>User transactions</a:t>
            </a:r>
          </a:p>
          <a:p>
            <a:r>
              <a:rPr lang="en-US" dirty="0"/>
              <a:t>User id</a:t>
            </a:r>
          </a:p>
        </p:txBody>
      </p:sp>
    </p:spTree>
    <p:extLst>
      <p:ext uri="{BB962C8B-B14F-4D97-AF65-F5344CB8AC3E}">
        <p14:creationId xmlns:p14="http://schemas.microsoft.com/office/powerpoint/2010/main" val="119047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774B6-2E48-DBBC-B455-530F6438F38E}"/>
              </a:ext>
            </a:extLst>
          </p:cNvPr>
          <p:cNvSpPr>
            <a:spLocks noGrp="1"/>
          </p:cNvSpPr>
          <p:nvPr>
            <p:ph type="title"/>
          </p:nvPr>
        </p:nvSpPr>
        <p:spPr>
          <a:xfrm>
            <a:off x="4654296" y="329184"/>
            <a:ext cx="6894576" cy="1783080"/>
          </a:xfrm>
        </p:spPr>
        <p:txBody>
          <a:bodyPr anchor="b">
            <a:normAutofit/>
          </a:bodyPr>
          <a:lstStyle/>
          <a:p>
            <a:r>
              <a:rPr lang="en-US" sz="7200" dirty="0"/>
              <a:t>Business Questions</a:t>
            </a:r>
          </a:p>
        </p:txBody>
      </p:sp>
      <p:pic>
        <p:nvPicPr>
          <p:cNvPr id="5" name="Picture 4" descr="Antique cash register keys">
            <a:extLst>
              <a:ext uri="{FF2B5EF4-FFF2-40B4-BE49-F238E27FC236}">
                <a16:creationId xmlns:a16="http://schemas.microsoft.com/office/drawing/2014/main" id="{F513B16C-1ADD-C1F2-09EC-F06968B56599}"/>
              </a:ext>
            </a:extLst>
          </p:cNvPr>
          <p:cNvPicPr>
            <a:picLocks noChangeAspect="1"/>
          </p:cNvPicPr>
          <p:nvPr/>
        </p:nvPicPr>
        <p:blipFill rotWithShape="1">
          <a:blip r:embed="rId2"/>
          <a:srcRect l="28671" r="32033"/>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AFF5E"/>
          </a:solidFill>
          <a:ln w="38100" cap="rnd">
            <a:solidFill>
              <a:srgbClr val="FAFF5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7F5771-3C3B-83D9-2573-63EBA5A87973}"/>
              </a:ext>
            </a:extLst>
          </p:cNvPr>
          <p:cNvSpPr>
            <a:spLocks noGrp="1"/>
          </p:cNvSpPr>
          <p:nvPr>
            <p:ph idx="1"/>
          </p:nvPr>
        </p:nvSpPr>
        <p:spPr>
          <a:xfrm>
            <a:off x="4654296" y="2706624"/>
            <a:ext cx="6894576" cy="3989740"/>
          </a:xfrm>
        </p:spPr>
        <p:txBody>
          <a:bodyPr>
            <a:noAutofit/>
          </a:bodyPr>
          <a:lstStyle/>
          <a:p>
            <a:r>
              <a:rPr lang="en-US" sz="3600" dirty="0"/>
              <a:t>What are factors that might assist executive level decision makers to create business strategy with this dataset?</a:t>
            </a:r>
          </a:p>
          <a:p>
            <a:endParaRPr lang="en-US" sz="3600" dirty="0"/>
          </a:p>
          <a:p>
            <a:r>
              <a:rPr lang="en-US" sz="3600" dirty="0"/>
              <a:t>If market capture is directly proportionate to time spent within the streaming application, how do we promote longer viewing times with programming? </a:t>
            </a:r>
          </a:p>
        </p:txBody>
      </p:sp>
    </p:spTree>
    <p:extLst>
      <p:ext uri="{BB962C8B-B14F-4D97-AF65-F5344CB8AC3E}">
        <p14:creationId xmlns:p14="http://schemas.microsoft.com/office/powerpoint/2010/main" val="144368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5575-9169-564D-7D19-DD174063E1E6}"/>
              </a:ext>
            </a:extLst>
          </p:cNvPr>
          <p:cNvSpPr>
            <a:spLocks noGrp="1"/>
          </p:cNvSpPr>
          <p:nvPr>
            <p:ph type="title"/>
          </p:nvPr>
        </p:nvSpPr>
        <p:spPr/>
        <p:txBody>
          <a:bodyPr>
            <a:normAutofit fontScale="90000"/>
          </a:bodyPr>
          <a:lstStyle/>
          <a:p>
            <a:r>
              <a:rPr lang="en-US" dirty="0"/>
              <a:t>Macro-Analysis – Big Picture</a:t>
            </a:r>
            <a:br>
              <a:rPr lang="en-US" dirty="0"/>
            </a:br>
            <a:r>
              <a:rPr lang="en-US" dirty="0"/>
              <a:t>Tim Tieng</a:t>
            </a:r>
          </a:p>
        </p:txBody>
      </p:sp>
    </p:spTree>
    <p:extLst>
      <p:ext uri="{BB962C8B-B14F-4D97-AF65-F5344CB8AC3E}">
        <p14:creationId xmlns:p14="http://schemas.microsoft.com/office/powerpoint/2010/main" val="137387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C3F7-2F79-B1C4-E199-665365630EEC}"/>
              </a:ext>
            </a:extLst>
          </p:cNvPr>
          <p:cNvSpPr>
            <a:spLocks noGrp="1"/>
          </p:cNvSpPr>
          <p:nvPr>
            <p:ph type="title"/>
          </p:nvPr>
        </p:nvSpPr>
        <p:spPr/>
        <p:txBody>
          <a:bodyPr>
            <a:noAutofit/>
          </a:bodyPr>
          <a:lstStyle/>
          <a:p>
            <a:r>
              <a:rPr lang="en-US" sz="4400" dirty="0">
                <a:latin typeface="Arial" panose="020B0604020202020204" pitchFamily="34" charset="0"/>
                <a:cs typeface="Arial" panose="020B0604020202020204" pitchFamily="34" charset="0"/>
              </a:rPr>
              <a:t>Exploratory Data Analysis – Netflix users</a:t>
            </a:r>
          </a:p>
        </p:txBody>
      </p:sp>
      <p:pic>
        <p:nvPicPr>
          <p:cNvPr id="5" name="Content Placeholder 4" descr="A black and white text&#10;&#10;Description automatically generated">
            <a:extLst>
              <a:ext uri="{FF2B5EF4-FFF2-40B4-BE49-F238E27FC236}">
                <a16:creationId xmlns:a16="http://schemas.microsoft.com/office/drawing/2014/main" id="{106AC87E-2EC0-E2F5-CD9D-F17EC38A9E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65035" y="2537463"/>
            <a:ext cx="6464118" cy="1987792"/>
          </a:xfrm>
          <a:ln>
            <a:solidFill>
              <a:schemeClr val="tx1"/>
            </a:solidFill>
          </a:ln>
        </p:spPr>
      </p:pic>
      <p:sp>
        <p:nvSpPr>
          <p:cNvPr id="6" name="TextBox 5">
            <a:extLst>
              <a:ext uri="{FF2B5EF4-FFF2-40B4-BE49-F238E27FC236}">
                <a16:creationId xmlns:a16="http://schemas.microsoft.com/office/drawing/2014/main" id="{63A5B055-61A0-D264-534B-6B21E3CE4C9C}"/>
              </a:ext>
            </a:extLst>
          </p:cNvPr>
          <p:cNvSpPr txBox="1"/>
          <p:nvPr/>
        </p:nvSpPr>
        <p:spPr>
          <a:xfrm>
            <a:off x="268357" y="1968560"/>
            <a:ext cx="4462669"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To provide business recommendations to Netflix, it is imperative we understand the user breakdown of their service.</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Subscription Types </a:t>
            </a:r>
            <a:r>
              <a:rPr lang="en-US" dirty="0">
                <a:latin typeface="Arial" panose="020B0604020202020204" pitchFamily="34" charset="0"/>
                <a:cs typeface="Arial" panose="020B0604020202020204" pitchFamily="34" charset="0"/>
              </a:rPr>
              <a:t>– 3 Categorical Values ( Basic, Standard, Premium)</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Country </a:t>
            </a:r>
            <a:r>
              <a:rPr lang="en-US" dirty="0">
                <a:latin typeface="Arial" panose="020B0604020202020204" pitchFamily="34" charset="0"/>
                <a:cs typeface="Arial" panose="020B0604020202020204" pitchFamily="34" charset="0"/>
              </a:rPr>
              <a:t>– Global view of users can help identify which parts of the world may require capacity forecasting</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Device</a:t>
            </a:r>
            <a:r>
              <a:rPr lang="en-US" dirty="0">
                <a:latin typeface="Arial" panose="020B0604020202020204" pitchFamily="34" charset="0"/>
                <a:cs typeface="Arial" panose="020B0604020202020204" pitchFamily="34" charset="0"/>
              </a:rPr>
              <a:t> – 4x Categorical values that can help provide insights on streaming quality based on device capabilities (Tablet, Laptop, Smart TV, Device )</a:t>
            </a:r>
          </a:p>
        </p:txBody>
      </p:sp>
    </p:spTree>
    <p:extLst>
      <p:ext uri="{BB962C8B-B14F-4D97-AF65-F5344CB8AC3E}">
        <p14:creationId xmlns:p14="http://schemas.microsoft.com/office/powerpoint/2010/main" val="3578180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0A86A0-4CE1-82EF-6B3E-239E430034F5}"/>
              </a:ext>
            </a:extLst>
          </p:cNvPr>
          <p:cNvSpPr>
            <a:spLocks noGrp="1"/>
          </p:cNvSpPr>
          <p:nvPr>
            <p:ph type="title"/>
          </p:nvPr>
        </p:nvSpPr>
        <p:spPr/>
        <p:txBody>
          <a:bodyPr>
            <a:normAutofit/>
          </a:bodyPr>
          <a:lstStyle/>
          <a:p>
            <a:r>
              <a:rPr lang="en-US" sz="4800" dirty="0">
                <a:latin typeface="Arial" panose="020B0604020202020204" pitchFamily="34" charset="0"/>
                <a:cs typeface="Arial" panose="020B0604020202020204" pitchFamily="34" charset="0"/>
              </a:rPr>
              <a:t>User Subscription Breakdown</a:t>
            </a:r>
          </a:p>
        </p:txBody>
      </p:sp>
      <p:pic>
        <p:nvPicPr>
          <p:cNvPr id="8" name="Content Placeholder 7" descr="A pie chart with different colors&#10;&#10;Description automatically generated">
            <a:extLst>
              <a:ext uri="{FF2B5EF4-FFF2-40B4-BE49-F238E27FC236}">
                <a16:creationId xmlns:a16="http://schemas.microsoft.com/office/drawing/2014/main" id="{78DB3ED6-9CCE-50A9-56DD-038E671B199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34270" y="2070247"/>
            <a:ext cx="6172200" cy="4476452"/>
          </a:xfrm>
        </p:spPr>
      </p:pic>
      <p:sp>
        <p:nvSpPr>
          <p:cNvPr id="9" name="TextBox 8">
            <a:extLst>
              <a:ext uri="{FF2B5EF4-FFF2-40B4-BE49-F238E27FC236}">
                <a16:creationId xmlns:a16="http://schemas.microsoft.com/office/drawing/2014/main" id="{56CAB8B2-7E81-F79B-0B79-32E28C7262E6}"/>
              </a:ext>
            </a:extLst>
          </p:cNvPr>
          <p:cNvSpPr txBox="1"/>
          <p:nvPr/>
        </p:nvSpPr>
        <p:spPr>
          <a:xfrm>
            <a:off x="318052" y="2329036"/>
            <a:ext cx="531412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Subscription type breakdown – Percentage Value</a:t>
            </a:r>
          </a:p>
        </p:txBody>
      </p:sp>
      <p:pic>
        <p:nvPicPr>
          <p:cNvPr id="11" name="Picture 10" descr="A screenshot of a cell phone&#10;&#10;Description automatically generated">
            <a:extLst>
              <a:ext uri="{FF2B5EF4-FFF2-40B4-BE49-F238E27FC236}">
                <a16:creationId xmlns:a16="http://schemas.microsoft.com/office/drawing/2014/main" id="{18C8E73A-20F4-9F6E-ABD5-6E433FD552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47" y="3429000"/>
            <a:ext cx="5615923" cy="1434066"/>
          </a:xfrm>
          <a:prstGeom prst="rect">
            <a:avLst/>
          </a:prstGeom>
        </p:spPr>
      </p:pic>
    </p:spTree>
    <p:extLst>
      <p:ext uri="{BB962C8B-B14F-4D97-AF65-F5344CB8AC3E}">
        <p14:creationId xmlns:p14="http://schemas.microsoft.com/office/powerpoint/2010/main" val="135534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1D8B-CF41-0535-AF23-288DB4D2A840}"/>
              </a:ext>
            </a:extLst>
          </p:cNvPr>
          <p:cNvSpPr>
            <a:spLocks noGrp="1"/>
          </p:cNvSpPr>
          <p:nvPr>
            <p:ph type="title"/>
          </p:nvPr>
        </p:nvSpPr>
        <p:spPr/>
        <p:txBody>
          <a:bodyPr>
            <a:normAutofit/>
          </a:bodyPr>
          <a:lstStyle/>
          <a:p>
            <a:r>
              <a:rPr lang="en-US" sz="4800" dirty="0">
                <a:latin typeface="Arial" panose="020B0604020202020204" pitchFamily="34" charset="0"/>
                <a:cs typeface="Arial" panose="020B0604020202020204" pitchFamily="34" charset="0"/>
              </a:rPr>
              <a:t>User Base Count – Country View</a:t>
            </a:r>
          </a:p>
        </p:txBody>
      </p:sp>
      <p:pic>
        <p:nvPicPr>
          <p:cNvPr id="6" name="Content Placeholder 5" descr="A graph with colorful bars&#10;&#10;Description automatically generated">
            <a:extLst>
              <a:ext uri="{FF2B5EF4-FFF2-40B4-BE49-F238E27FC236}">
                <a16:creationId xmlns:a16="http://schemas.microsoft.com/office/drawing/2014/main" id="{201FB7F3-CCCE-FCFD-B0A1-DA6E7A2FB0C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57143" y="1944791"/>
            <a:ext cx="7212496" cy="4630655"/>
          </a:xfrm>
        </p:spPr>
      </p:pic>
      <p:sp>
        <p:nvSpPr>
          <p:cNvPr id="7" name="TextBox 6">
            <a:extLst>
              <a:ext uri="{FF2B5EF4-FFF2-40B4-BE49-F238E27FC236}">
                <a16:creationId xmlns:a16="http://schemas.microsoft.com/office/drawing/2014/main" id="{73E9D110-572C-5BC2-12C9-4F18162E63DA}"/>
              </a:ext>
            </a:extLst>
          </p:cNvPr>
          <p:cNvSpPr txBox="1"/>
          <p:nvPr/>
        </p:nvSpPr>
        <p:spPr>
          <a:xfrm>
            <a:off x="8100646" y="2414954"/>
            <a:ext cx="3645877" cy="3785652"/>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Observations:</a:t>
            </a:r>
          </a:p>
          <a:p>
            <a:endParaRPr lang="en-US" sz="1600" dirty="0">
              <a:latin typeface="Arial" panose="020B0604020202020204" pitchFamily="34" charset="0"/>
              <a:cs typeface="Arial" panose="020B0604020202020204" pitchFamily="34" charset="0"/>
            </a:endParaRPr>
          </a:p>
          <a:p>
            <a:pPr marL="342900" indent="-342900">
              <a:buAutoNum type="arabicPeriod"/>
            </a:pPr>
            <a:r>
              <a:rPr lang="en-US" sz="1600" dirty="0">
                <a:latin typeface="Arial" panose="020B0604020202020204" pitchFamily="34" charset="0"/>
                <a:cs typeface="Arial" panose="020B0604020202020204" pitchFamily="34" charset="0"/>
              </a:rPr>
              <a:t>Spain, U.S and Canada host the most users in the dataset.</a:t>
            </a:r>
          </a:p>
          <a:p>
            <a:pPr marL="342900" indent="-342900">
              <a:buAutoNum type="arabicPeriod"/>
            </a:pPr>
            <a:r>
              <a:rPr lang="en-US" sz="1600" dirty="0">
                <a:latin typeface="Arial" panose="020B0604020202020204" pitchFamily="34" charset="0"/>
                <a:cs typeface="Arial" panose="020B0604020202020204" pitchFamily="34" charset="0"/>
              </a:rPr>
              <a:t>Rest of World users in the dataset are about the same. </a:t>
            </a:r>
          </a:p>
          <a:p>
            <a:pPr marL="342900" indent="-342900">
              <a:buAutoNum type="arabicPeriod"/>
            </a:pPr>
            <a:endParaRPr lang="en-US" sz="1600" dirty="0">
              <a:latin typeface="Arial" panose="020B0604020202020204" pitchFamily="34" charset="0"/>
              <a:cs typeface="Arial" panose="020B0604020202020204" pitchFamily="34" charset="0"/>
            </a:endParaRPr>
          </a:p>
          <a:p>
            <a:pPr marL="342900" indent="-342900">
              <a:buAutoNum type="arabicPeriod"/>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Thoughts – Understanding that Netflix is one of the most successful and well-known streaming services, it is imperative to assume that this dataset is incomplete. India is one of the largest human populations and it is not included in this dataset. </a:t>
            </a:r>
          </a:p>
        </p:txBody>
      </p:sp>
    </p:spTree>
    <p:extLst>
      <p:ext uri="{BB962C8B-B14F-4D97-AF65-F5344CB8AC3E}">
        <p14:creationId xmlns:p14="http://schemas.microsoft.com/office/powerpoint/2010/main" val="2186893060"/>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631</TotalTime>
  <Words>1822</Words>
  <Application>Microsoft Office PowerPoint</Application>
  <PresentationFormat>Widescreen</PresentationFormat>
  <Paragraphs>178</Paragraphs>
  <Slides>29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The Hand Bold</vt:lpstr>
      <vt:lpstr>The Serif Hand Black</vt:lpstr>
      <vt:lpstr>SketchyVTI</vt:lpstr>
      <vt:lpstr>Netflix</vt:lpstr>
      <vt:lpstr>Data Sets</vt:lpstr>
      <vt:lpstr>Preproccessing</vt:lpstr>
      <vt:lpstr>Total Attribute list</vt:lpstr>
      <vt:lpstr>Business Questions</vt:lpstr>
      <vt:lpstr>Macro-Analysis – Big Picture Tim Tieng</vt:lpstr>
      <vt:lpstr>Exploratory Data Analysis – Netflix users</vt:lpstr>
      <vt:lpstr>User Subscription Breakdown</vt:lpstr>
      <vt:lpstr>User Base Count – Country View</vt:lpstr>
      <vt:lpstr>User Base Count – Global Heatmap</vt:lpstr>
      <vt:lpstr>User Subscription Break Down –  Geographic Analysis</vt:lpstr>
      <vt:lpstr>Monthly Revenue Analysis</vt:lpstr>
      <vt:lpstr>User Age Breakdown</vt:lpstr>
      <vt:lpstr>Device breakdown</vt:lpstr>
      <vt:lpstr>Device Breakdown – Model</vt:lpstr>
      <vt:lpstr>Derived insight from User Behavior</vt:lpstr>
      <vt:lpstr>Majority are not watched fully</vt:lpstr>
      <vt:lpstr>Associative Rules Mining – Pre-Process</vt:lpstr>
      <vt:lpstr>Associative Rules Mining –  Changes to the Question</vt:lpstr>
      <vt:lpstr>Associative Rules Mining – CORElearn Changes to the Question</vt:lpstr>
      <vt:lpstr>Associative Rules Mining –  Quick Note</vt:lpstr>
      <vt:lpstr>Associative Rules Mining – Redesign Data</vt:lpstr>
      <vt:lpstr>Associative Rules Mining – Shortflix</vt:lpstr>
      <vt:lpstr>Associative Rules Mining – Skipped</vt:lpstr>
      <vt:lpstr>Associative Rules Mining – Information Gain</vt:lpstr>
      <vt:lpstr>kNN Modeling – Re-Design 2</vt:lpstr>
      <vt:lpstr>kNN Modeling – Re-Design 2</vt:lpstr>
      <vt:lpstr>kNN Modeling – 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dc:title>
  <dc:creator>Ben Dieck</dc:creator>
  <cp:lastModifiedBy>Ben Dieck</cp:lastModifiedBy>
  <cp:revision>3</cp:revision>
  <dcterms:created xsi:type="dcterms:W3CDTF">2023-08-12T18:59:19Z</dcterms:created>
  <dcterms:modified xsi:type="dcterms:W3CDTF">2023-09-10T19:24:21Z</dcterms:modified>
</cp:coreProperties>
</file>