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 id="2147483757" r:id="rId3"/>
  </p:sldMasterIdLst>
  <p:notesMasterIdLst>
    <p:notesMasterId r:id="rId45"/>
  </p:notesMasterIdLst>
  <p:sldIdLst>
    <p:sldId id="349" r:id="rId4"/>
    <p:sldId id="360" r:id="rId5"/>
    <p:sldId id="361" r:id="rId6"/>
    <p:sldId id="362" r:id="rId7"/>
    <p:sldId id="363" r:id="rId8"/>
    <p:sldId id="364" r:id="rId9"/>
    <p:sldId id="365" r:id="rId10"/>
    <p:sldId id="366" r:id="rId11"/>
    <p:sldId id="367" r:id="rId12"/>
    <p:sldId id="368" r:id="rId13"/>
    <p:sldId id="369" r:id="rId14"/>
    <p:sldId id="370" r:id="rId15"/>
    <p:sldId id="378" r:id="rId16"/>
    <p:sldId id="371" r:id="rId17"/>
    <p:sldId id="372" r:id="rId18"/>
    <p:sldId id="373" r:id="rId19"/>
    <p:sldId id="379" r:id="rId20"/>
    <p:sldId id="374" r:id="rId21"/>
    <p:sldId id="375" r:id="rId22"/>
    <p:sldId id="380" r:id="rId23"/>
    <p:sldId id="381" r:id="rId24"/>
    <p:sldId id="382" r:id="rId25"/>
    <p:sldId id="383" r:id="rId26"/>
    <p:sldId id="384" r:id="rId27"/>
    <p:sldId id="385" r:id="rId28"/>
    <p:sldId id="386" r:id="rId29"/>
    <p:sldId id="387" r:id="rId30"/>
    <p:sldId id="376" r:id="rId31"/>
    <p:sldId id="388" r:id="rId32"/>
    <p:sldId id="389" r:id="rId33"/>
    <p:sldId id="390" r:id="rId34"/>
    <p:sldId id="391" r:id="rId35"/>
    <p:sldId id="392" r:id="rId36"/>
    <p:sldId id="393" r:id="rId37"/>
    <p:sldId id="394" r:id="rId38"/>
    <p:sldId id="395" r:id="rId39"/>
    <p:sldId id="396" r:id="rId40"/>
    <p:sldId id="397" r:id="rId41"/>
    <p:sldId id="398" r:id="rId42"/>
    <p:sldId id="399" r:id="rId43"/>
    <p:sldId id="359"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75" autoAdjust="0"/>
    <p:restoredTop sz="84691" autoAdjust="0"/>
  </p:normalViewPr>
  <p:slideViewPr>
    <p:cSldViewPr>
      <p:cViewPr>
        <p:scale>
          <a:sx n="103" d="100"/>
          <a:sy n="103" d="100"/>
        </p:scale>
        <p:origin x="-712" y="-5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9DB923-9969-1643-9D17-F6BE9233254E}" type="doc">
      <dgm:prSet loTypeId="urn:microsoft.com/office/officeart/2005/8/layout/equation1" loCatId="relationship" qsTypeId="urn:microsoft.com/office/officeart/2005/8/quickstyle/simple4" qsCatId="simple" csTypeId="urn:microsoft.com/office/officeart/2005/8/colors/accent1_2" csCatId="accent1" phldr="1"/>
      <dgm:spPr/>
      <dgm:t>
        <a:bodyPr/>
        <a:lstStyle/>
        <a:p>
          <a:endParaRPr lang="en-US"/>
        </a:p>
      </dgm:t>
    </dgm:pt>
    <dgm:pt modelId="{5025E105-8514-F344-8685-576EE62ED435}">
      <dgm:prSet custT="1"/>
      <dgm:spPr/>
      <dgm:t>
        <a:bodyPr/>
        <a:lstStyle/>
        <a:p>
          <a:pPr rtl="0"/>
          <a:r>
            <a:rPr lang="en-US" sz="1800" dirty="0" smtClean="0">
              <a:solidFill>
                <a:schemeClr val="bg1"/>
              </a:solidFill>
            </a:rPr>
            <a:t>System access threats fall into two general categories:</a:t>
          </a:r>
          <a:endParaRPr lang="en-US" sz="1800" dirty="0">
            <a:solidFill>
              <a:schemeClr val="bg1"/>
            </a:solidFill>
          </a:endParaRPr>
        </a:p>
      </dgm:t>
    </dgm:pt>
    <dgm:pt modelId="{701E8DC3-3A0E-6643-9A2B-1140D2887D52}" type="parTrans" cxnId="{E9BB82C8-9808-7943-8C4C-1302C2D9DAB6}">
      <dgm:prSet/>
      <dgm:spPr/>
      <dgm:t>
        <a:bodyPr/>
        <a:lstStyle/>
        <a:p>
          <a:endParaRPr lang="en-US"/>
        </a:p>
      </dgm:t>
    </dgm:pt>
    <dgm:pt modelId="{F79F4BA5-6283-164B-831E-BCF2662D11DC}" type="sibTrans" cxnId="{E9BB82C8-9808-7943-8C4C-1302C2D9DAB6}">
      <dgm:prSet/>
      <dgm:spPr>
        <a:solidFill>
          <a:schemeClr val="accent2"/>
        </a:solidFill>
        <a:ln>
          <a:solidFill>
            <a:schemeClr val="tx1"/>
          </a:solidFill>
        </a:ln>
      </dgm:spPr>
      <dgm:t>
        <a:bodyPr/>
        <a:lstStyle/>
        <a:p>
          <a:endParaRPr lang="en-US"/>
        </a:p>
      </dgm:t>
    </dgm:pt>
    <dgm:pt modelId="{7AC0825F-C68E-3246-8B17-B7E7D65E9058}">
      <dgm:prSet custT="1"/>
      <dgm:spPr>
        <a:solidFill>
          <a:schemeClr val="accent3">
            <a:lumMod val="50000"/>
          </a:schemeClr>
        </a:solidFill>
      </dgm:spPr>
      <dgm:t>
        <a:bodyPr/>
        <a:lstStyle/>
        <a:p>
          <a:pPr rtl="0"/>
          <a:r>
            <a:rPr lang="en-US" sz="2200" dirty="0" smtClean="0"/>
            <a:t>Intruders</a:t>
          </a:r>
          <a:endParaRPr lang="en-US" sz="2200" dirty="0"/>
        </a:p>
      </dgm:t>
    </dgm:pt>
    <dgm:pt modelId="{5BADA415-3FDE-D247-8E12-61DF7F52C755}" type="parTrans" cxnId="{AE7337EF-C837-7644-BB78-0FB29338BF73}">
      <dgm:prSet/>
      <dgm:spPr/>
      <dgm:t>
        <a:bodyPr/>
        <a:lstStyle/>
        <a:p>
          <a:endParaRPr lang="en-US"/>
        </a:p>
      </dgm:t>
    </dgm:pt>
    <dgm:pt modelId="{61B4B571-DA27-164A-BA9C-4332E8313259}" type="sibTrans" cxnId="{AE7337EF-C837-7644-BB78-0FB29338BF73}">
      <dgm:prSet/>
      <dgm:spPr>
        <a:solidFill>
          <a:schemeClr val="accent2"/>
        </a:solidFill>
        <a:ln>
          <a:solidFill>
            <a:schemeClr val="tx1"/>
          </a:solidFill>
        </a:ln>
      </dgm:spPr>
      <dgm:t>
        <a:bodyPr/>
        <a:lstStyle/>
        <a:p>
          <a:endParaRPr lang="en-US"/>
        </a:p>
      </dgm:t>
    </dgm:pt>
    <dgm:pt modelId="{1BC89D26-98F8-D64E-92F0-A1AA5145E819}">
      <dgm:prSet custT="1"/>
      <dgm:spPr>
        <a:solidFill>
          <a:schemeClr val="accent6">
            <a:lumMod val="75000"/>
          </a:schemeClr>
        </a:solidFill>
      </dgm:spPr>
      <dgm:t>
        <a:bodyPr/>
        <a:lstStyle/>
        <a:p>
          <a:pPr rtl="0"/>
          <a:r>
            <a:rPr lang="en-US" sz="2100" dirty="0" smtClean="0"/>
            <a:t>Malicious software</a:t>
          </a:r>
          <a:endParaRPr lang="en-US" sz="2100" dirty="0"/>
        </a:p>
      </dgm:t>
    </dgm:pt>
    <dgm:pt modelId="{BD289C9E-2A76-6745-8ACB-89FE374836E2}" type="parTrans" cxnId="{C0346EE7-CCC4-004E-8BB9-FBFCA8F2AF9E}">
      <dgm:prSet/>
      <dgm:spPr/>
      <dgm:t>
        <a:bodyPr/>
        <a:lstStyle/>
        <a:p>
          <a:endParaRPr lang="en-US"/>
        </a:p>
      </dgm:t>
    </dgm:pt>
    <dgm:pt modelId="{BA0830F4-4D90-694D-A8BE-5B5B3392E815}" type="sibTrans" cxnId="{C0346EE7-CCC4-004E-8BB9-FBFCA8F2AF9E}">
      <dgm:prSet/>
      <dgm:spPr/>
      <dgm:t>
        <a:bodyPr/>
        <a:lstStyle/>
        <a:p>
          <a:endParaRPr lang="en-US"/>
        </a:p>
      </dgm:t>
    </dgm:pt>
    <dgm:pt modelId="{93BFA99B-DDFC-4E4D-8E70-5570CBF69CA6}" type="pres">
      <dgm:prSet presAssocID="{0C9DB923-9969-1643-9D17-F6BE9233254E}" presName="linearFlow" presStyleCnt="0">
        <dgm:presLayoutVars>
          <dgm:dir/>
          <dgm:resizeHandles val="exact"/>
        </dgm:presLayoutVars>
      </dgm:prSet>
      <dgm:spPr/>
      <dgm:t>
        <a:bodyPr/>
        <a:lstStyle/>
        <a:p>
          <a:endParaRPr lang="en-US"/>
        </a:p>
      </dgm:t>
    </dgm:pt>
    <dgm:pt modelId="{8E601CB5-BF47-E948-BD27-93C815A2C6CD}" type="pres">
      <dgm:prSet presAssocID="{5025E105-8514-F344-8685-576EE62ED435}" presName="node" presStyleLbl="node1" presStyleIdx="0" presStyleCnt="3" custScaleX="111597" custScaleY="111324">
        <dgm:presLayoutVars>
          <dgm:bulletEnabled val="1"/>
        </dgm:presLayoutVars>
      </dgm:prSet>
      <dgm:spPr/>
      <dgm:t>
        <a:bodyPr/>
        <a:lstStyle/>
        <a:p>
          <a:endParaRPr lang="en-US"/>
        </a:p>
      </dgm:t>
    </dgm:pt>
    <dgm:pt modelId="{869692FC-ACCF-A64F-AA72-AF27F75A964F}" type="pres">
      <dgm:prSet presAssocID="{F79F4BA5-6283-164B-831E-BCF2662D11DC}" presName="spacerL" presStyleCnt="0"/>
      <dgm:spPr/>
    </dgm:pt>
    <dgm:pt modelId="{C227BFD6-BD22-7C4F-837A-A0B02DE2043E}" type="pres">
      <dgm:prSet presAssocID="{F79F4BA5-6283-164B-831E-BCF2662D11DC}" presName="sibTrans" presStyleLbl="sibTrans2D1" presStyleIdx="0" presStyleCnt="2" custLinFactX="260563" custLinFactNeighborX="300000" custLinFactNeighborY="8838"/>
      <dgm:spPr/>
      <dgm:t>
        <a:bodyPr/>
        <a:lstStyle/>
        <a:p>
          <a:endParaRPr lang="en-US"/>
        </a:p>
      </dgm:t>
    </dgm:pt>
    <dgm:pt modelId="{7C7FF3C9-EECD-ED41-9539-216D19C84DA3}" type="pres">
      <dgm:prSet presAssocID="{F79F4BA5-6283-164B-831E-BCF2662D11DC}" presName="spacerR" presStyleCnt="0"/>
      <dgm:spPr/>
    </dgm:pt>
    <dgm:pt modelId="{48873DDD-1C9F-3349-84AA-20141799B586}" type="pres">
      <dgm:prSet presAssocID="{7AC0825F-C68E-3246-8B17-B7E7D65E9058}" presName="node" presStyleLbl="node1" presStyleIdx="1" presStyleCnt="3">
        <dgm:presLayoutVars>
          <dgm:bulletEnabled val="1"/>
        </dgm:presLayoutVars>
      </dgm:prSet>
      <dgm:spPr/>
      <dgm:t>
        <a:bodyPr/>
        <a:lstStyle/>
        <a:p>
          <a:endParaRPr lang="en-US"/>
        </a:p>
      </dgm:t>
    </dgm:pt>
    <dgm:pt modelId="{12C89D17-F7D8-AD49-A7FE-B4B8D9715CBA}" type="pres">
      <dgm:prSet presAssocID="{61B4B571-DA27-164A-BA9C-4332E8313259}" presName="spacerL" presStyleCnt="0"/>
      <dgm:spPr/>
    </dgm:pt>
    <dgm:pt modelId="{4B1F0B83-DD46-5945-A5FB-A7B2C497FE46}" type="pres">
      <dgm:prSet presAssocID="{61B4B571-DA27-164A-BA9C-4332E8313259}" presName="sibTrans" presStyleLbl="sibTrans2D1" presStyleIdx="1" presStyleCnt="2" custLinFactX="-255214" custLinFactNeighborX="-300000" custLinFactNeighborY="1354"/>
      <dgm:spPr/>
      <dgm:t>
        <a:bodyPr/>
        <a:lstStyle/>
        <a:p>
          <a:endParaRPr lang="en-US"/>
        </a:p>
      </dgm:t>
    </dgm:pt>
    <dgm:pt modelId="{A7C583E9-8033-A541-8E78-37CDC340D109}" type="pres">
      <dgm:prSet presAssocID="{61B4B571-DA27-164A-BA9C-4332E8313259}" presName="spacerR" presStyleCnt="0"/>
      <dgm:spPr/>
    </dgm:pt>
    <dgm:pt modelId="{F3F22B06-B5C0-5E4C-90A1-26D22CC54890}" type="pres">
      <dgm:prSet presAssocID="{1BC89D26-98F8-D64E-92F0-A1AA5145E819}" presName="node" presStyleLbl="node1" presStyleIdx="2" presStyleCnt="3">
        <dgm:presLayoutVars>
          <dgm:bulletEnabled val="1"/>
        </dgm:presLayoutVars>
      </dgm:prSet>
      <dgm:spPr/>
      <dgm:t>
        <a:bodyPr/>
        <a:lstStyle/>
        <a:p>
          <a:endParaRPr lang="en-US"/>
        </a:p>
      </dgm:t>
    </dgm:pt>
  </dgm:ptLst>
  <dgm:cxnLst>
    <dgm:cxn modelId="{76D9885C-55B6-D14D-8E54-236D7675BEE5}" type="presOf" srcId="{0C9DB923-9969-1643-9D17-F6BE9233254E}" destId="{93BFA99B-DDFC-4E4D-8E70-5570CBF69CA6}" srcOrd="0" destOrd="0" presId="urn:microsoft.com/office/officeart/2005/8/layout/equation1"/>
    <dgm:cxn modelId="{748DD45E-8A42-9843-BF82-1E858C279AC1}" type="presOf" srcId="{F79F4BA5-6283-164B-831E-BCF2662D11DC}" destId="{C227BFD6-BD22-7C4F-837A-A0B02DE2043E}" srcOrd="0" destOrd="0" presId="urn:microsoft.com/office/officeart/2005/8/layout/equation1"/>
    <dgm:cxn modelId="{C0346EE7-CCC4-004E-8BB9-FBFCA8F2AF9E}" srcId="{0C9DB923-9969-1643-9D17-F6BE9233254E}" destId="{1BC89D26-98F8-D64E-92F0-A1AA5145E819}" srcOrd="2" destOrd="0" parTransId="{BD289C9E-2A76-6745-8ACB-89FE374836E2}" sibTransId="{BA0830F4-4D90-694D-A8BE-5B5B3392E815}"/>
    <dgm:cxn modelId="{E9BB82C8-9808-7943-8C4C-1302C2D9DAB6}" srcId="{0C9DB923-9969-1643-9D17-F6BE9233254E}" destId="{5025E105-8514-F344-8685-576EE62ED435}" srcOrd="0" destOrd="0" parTransId="{701E8DC3-3A0E-6643-9A2B-1140D2887D52}" sibTransId="{F79F4BA5-6283-164B-831E-BCF2662D11DC}"/>
    <dgm:cxn modelId="{E07EBDCA-6994-E44A-8E0C-21DC8183C863}" type="presOf" srcId="{1BC89D26-98F8-D64E-92F0-A1AA5145E819}" destId="{F3F22B06-B5C0-5E4C-90A1-26D22CC54890}" srcOrd="0" destOrd="0" presId="urn:microsoft.com/office/officeart/2005/8/layout/equation1"/>
    <dgm:cxn modelId="{C78CE2DB-4B79-D946-9392-FB30308FE8AD}" type="presOf" srcId="{61B4B571-DA27-164A-BA9C-4332E8313259}" destId="{4B1F0B83-DD46-5945-A5FB-A7B2C497FE46}" srcOrd="0" destOrd="0" presId="urn:microsoft.com/office/officeart/2005/8/layout/equation1"/>
    <dgm:cxn modelId="{31210E8E-C8BC-F046-9AD1-0197EFCE99FB}" type="presOf" srcId="{7AC0825F-C68E-3246-8B17-B7E7D65E9058}" destId="{48873DDD-1C9F-3349-84AA-20141799B586}" srcOrd="0" destOrd="0" presId="urn:microsoft.com/office/officeart/2005/8/layout/equation1"/>
    <dgm:cxn modelId="{99948342-16F5-6E4D-834E-393A99C473B6}" type="presOf" srcId="{5025E105-8514-F344-8685-576EE62ED435}" destId="{8E601CB5-BF47-E948-BD27-93C815A2C6CD}" srcOrd="0" destOrd="0" presId="urn:microsoft.com/office/officeart/2005/8/layout/equation1"/>
    <dgm:cxn modelId="{AE7337EF-C837-7644-BB78-0FB29338BF73}" srcId="{0C9DB923-9969-1643-9D17-F6BE9233254E}" destId="{7AC0825F-C68E-3246-8B17-B7E7D65E9058}" srcOrd="1" destOrd="0" parTransId="{5BADA415-3FDE-D247-8E12-61DF7F52C755}" sibTransId="{61B4B571-DA27-164A-BA9C-4332E8313259}"/>
    <dgm:cxn modelId="{70AFA21F-5FAA-C349-814D-80255529C278}" type="presParOf" srcId="{93BFA99B-DDFC-4E4D-8E70-5570CBF69CA6}" destId="{8E601CB5-BF47-E948-BD27-93C815A2C6CD}" srcOrd="0" destOrd="0" presId="urn:microsoft.com/office/officeart/2005/8/layout/equation1"/>
    <dgm:cxn modelId="{BE353BE0-C8A2-FC4C-8445-E1B23B7BD3CC}" type="presParOf" srcId="{93BFA99B-DDFC-4E4D-8E70-5570CBF69CA6}" destId="{869692FC-ACCF-A64F-AA72-AF27F75A964F}" srcOrd="1" destOrd="0" presId="urn:microsoft.com/office/officeart/2005/8/layout/equation1"/>
    <dgm:cxn modelId="{9EE1BA2F-E35A-A043-BC19-053504963F48}" type="presParOf" srcId="{93BFA99B-DDFC-4E4D-8E70-5570CBF69CA6}" destId="{C227BFD6-BD22-7C4F-837A-A0B02DE2043E}" srcOrd="2" destOrd="0" presId="urn:microsoft.com/office/officeart/2005/8/layout/equation1"/>
    <dgm:cxn modelId="{2D54E6B8-7243-CA48-A660-9979A68DA7D5}" type="presParOf" srcId="{93BFA99B-DDFC-4E4D-8E70-5570CBF69CA6}" destId="{7C7FF3C9-EECD-ED41-9539-216D19C84DA3}" srcOrd="3" destOrd="0" presId="urn:microsoft.com/office/officeart/2005/8/layout/equation1"/>
    <dgm:cxn modelId="{5CF0DE9C-9C53-A248-9A51-016283B9A329}" type="presParOf" srcId="{93BFA99B-DDFC-4E4D-8E70-5570CBF69CA6}" destId="{48873DDD-1C9F-3349-84AA-20141799B586}" srcOrd="4" destOrd="0" presId="urn:microsoft.com/office/officeart/2005/8/layout/equation1"/>
    <dgm:cxn modelId="{7439AF78-5490-734E-B818-1298493E08F3}" type="presParOf" srcId="{93BFA99B-DDFC-4E4D-8E70-5570CBF69CA6}" destId="{12C89D17-F7D8-AD49-A7FE-B4B8D9715CBA}" srcOrd="5" destOrd="0" presId="urn:microsoft.com/office/officeart/2005/8/layout/equation1"/>
    <dgm:cxn modelId="{A8FD64F8-2878-D24C-A328-F5E0E8F0CD68}" type="presParOf" srcId="{93BFA99B-DDFC-4E4D-8E70-5570CBF69CA6}" destId="{4B1F0B83-DD46-5945-A5FB-A7B2C497FE46}" srcOrd="6" destOrd="0" presId="urn:microsoft.com/office/officeart/2005/8/layout/equation1"/>
    <dgm:cxn modelId="{5930CD1A-D111-4441-9F1C-F150F5EC93BC}" type="presParOf" srcId="{93BFA99B-DDFC-4E4D-8E70-5570CBF69CA6}" destId="{A7C583E9-8033-A541-8E78-37CDC340D109}" srcOrd="7" destOrd="0" presId="urn:microsoft.com/office/officeart/2005/8/layout/equation1"/>
    <dgm:cxn modelId="{6FFA1583-6E3C-BB41-A886-343E0686D355}" type="presParOf" srcId="{93BFA99B-DDFC-4E4D-8E70-5570CBF69CA6}" destId="{F3F22B06-B5C0-5E4C-90A1-26D22CC54890}"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26AA7D-9085-3A4A-95EC-9522A315F527}" type="doc">
      <dgm:prSet loTypeId="urn:microsoft.com/office/officeart/2005/8/layout/lProcess2" loCatId="" qsTypeId="urn:microsoft.com/office/officeart/2005/8/quickstyle/simple4" qsCatId="simple" csTypeId="urn:microsoft.com/office/officeart/2005/8/colors/accent1_2" csCatId="accent1" phldr="1"/>
      <dgm:spPr/>
      <dgm:t>
        <a:bodyPr/>
        <a:lstStyle/>
        <a:p>
          <a:endParaRPr lang="en-US"/>
        </a:p>
      </dgm:t>
    </dgm:pt>
    <dgm:pt modelId="{4311F5C2-0902-174F-A9EF-06EB5074FF0D}">
      <dgm:prSet/>
      <dgm:spPr>
        <a:solidFill>
          <a:schemeClr val="bg1"/>
        </a:solidFill>
        <a:ln>
          <a:solidFill>
            <a:schemeClr val="accent1"/>
          </a:solidFill>
        </a:ln>
      </dgm:spPr>
      <dgm:t>
        <a:bodyPr/>
        <a:lstStyle/>
        <a:p>
          <a:pPr rtl="0"/>
          <a:r>
            <a:rPr lang="en-US" smtClean="0"/>
            <a:t>Masquerader</a:t>
          </a:r>
          <a:endParaRPr lang="en-US"/>
        </a:p>
      </dgm:t>
    </dgm:pt>
    <dgm:pt modelId="{7E46E927-30A6-E241-BAA0-A9D4E886F41A}" type="parTrans" cxnId="{19B04323-9785-1F49-9146-D956F4C77135}">
      <dgm:prSet/>
      <dgm:spPr/>
      <dgm:t>
        <a:bodyPr/>
        <a:lstStyle/>
        <a:p>
          <a:endParaRPr lang="en-US"/>
        </a:p>
      </dgm:t>
    </dgm:pt>
    <dgm:pt modelId="{F21908D8-321B-7547-8AE8-43423A401094}" type="sibTrans" cxnId="{19B04323-9785-1F49-9146-D956F4C77135}">
      <dgm:prSet/>
      <dgm:spPr/>
      <dgm:t>
        <a:bodyPr/>
        <a:lstStyle/>
        <a:p>
          <a:endParaRPr lang="en-US"/>
        </a:p>
      </dgm:t>
    </dgm:pt>
    <dgm:pt modelId="{6E7DF7CD-B3A9-674F-B4CB-0A718EAFE087}">
      <dgm:prSet/>
      <dgm:spPr/>
      <dgm:t>
        <a:bodyPr/>
        <a:lstStyle/>
        <a:p>
          <a:pPr rtl="0"/>
          <a:r>
            <a:rPr lang="en-US" smtClean="0"/>
            <a:t>an individual who is not authorized to use the computer and who penetrates a system’s access controls to exploit a legitimate user’s account</a:t>
          </a:r>
          <a:endParaRPr lang="en-US"/>
        </a:p>
      </dgm:t>
    </dgm:pt>
    <dgm:pt modelId="{D2FC6C38-EF86-B64A-A3D0-15AA58BF52AA}" type="parTrans" cxnId="{FADADD2E-BACA-404F-B6AC-F40AC48C919E}">
      <dgm:prSet/>
      <dgm:spPr/>
      <dgm:t>
        <a:bodyPr/>
        <a:lstStyle/>
        <a:p>
          <a:endParaRPr lang="en-US"/>
        </a:p>
      </dgm:t>
    </dgm:pt>
    <dgm:pt modelId="{FADC936D-02E0-8B48-8D2A-75709BFEC44A}" type="sibTrans" cxnId="{FADADD2E-BACA-404F-B6AC-F40AC48C919E}">
      <dgm:prSet/>
      <dgm:spPr/>
      <dgm:t>
        <a:bodyPr/>
        <a:lstStyle/>
        <a:p>
          <a:endParaRPr lang="en-US"/>
        </a:p>
      </dgm:t>
    </dgm:pt>
    <dgm:pt modelId="{1EDF9732-DA9D-404B-87B6-4C3FFA1084F5}">
      <dgm:prSet/>
      <dgm:spPr>
        <a:solidFill>
          <a:schemeClr val="bg1"/>
        </a:solidFill>
        <a:ln>
          <a:solidFill>
            <a:schemeClr val="accent1"/>
          </a:solidFill>
        </a:ln>
      </dgm:spPr>
      <dgm:t>
        <a:bodyPr/>
        <a:lstStyle/>
        <a:p>
          <a:pPr rtl="0"/>
          <a:r>
            <a:rPr lang="en-US" smtClean="0"/>
            <a:t>Misfeasor</a:t>
          </a:r>
          <a:endParaRPr lang="en-US"/>
        </a:p>
      </dgm:t>
    </dgm:pt>
    <dgm:pt modelId="{FB3DA600-C69E-FB42-8A54-DB15BDDE0C62}" type="parTrans" cxnId="{0C41921D-DC92-2148-A1F6-BD8ADAC4338C}">
      <dgm:prSet/>
      <dgm:spPr/>
      <dgm:t>
        <a:bodyPr/>
        <a:lstStyle/>
        <a:p>
          <a:endParaRPr lang="en-US"/>
        </a:p>
      </dgm:t>
    </dgm:pt>
    <dgm:pt modelId="{36FB30BC-9F56-DE42-B1F6-8FA104D57D62}" type="sibTrans" cxnId="{0C41921D-DC92-2148-A1F6-BD8ADAC4338C}">
      <dgm:prSet/>
      <dgm:spPr/>
      <dgm:t>
        <a:bodyPr/>
        <a:lstStyle/>
        <a:p>
          <a:endParaRPr lang="en-US"/>
        </a:p>
      </dgm:t>
    </dgm:pt>
    <dgm:pt modelId="{8B184D5B-0263-7549-85AC-72BDA28F1DAC}">
      <dgm:prSet/>
      <dgm:spPr/>
      <dgm:t>
        <a:bodyPr/>
        <a:lstStyle/>
        <a:p>
          <a:pPr rtl="0"/>
          <a:r>
            <a:rPr lang="en-US" smtClean="0"/>
            <a:t>a legitimate user who accesses data, programs, or resources for which such access is not authorized, or who is authorized for such access but misuses his or her privileges</a:t>
          </a:r>
          <a:endParaRPr lang="en-US"/>
        </a:p>
      </dgm:t>
    </dgm:pt>
    <dgm:pt modelId="{94788C0B-BA5F-8A40-8300-01E2ABE1681E}" type="parTrans" cxnId="{1E2B1B9D-5F02-EF4C-9BB0-286D9D8965B5}">
      <dgm:prSet/>
      <dgm:spPr/>
      <dgm:t>
        <a:bodyPr/>
        <a:lstStyle/>
        <a:p>
          <a:endParaRPr lang="en-US"/>
        </a:p>
      </dgm:t>
    </dgm:pt>
    <dgm:pt modelId="{40C8ADD3-C9EF-A048-B871-BA79697B7902}" type="sibTrans" cxnId="{1E2B1B9D-5F02-EF4C-9BB0-286D9D8965B5}">
      <dgm:prSet/>
      <dgm:spPr/>
      <dgm:t>
        <a:bodyPr/>
        <a:lstStyle/>
        <a:p>
          <a:endParaRPr lang="en-US"/>
        </a:p>
      </dgm:t>
    </dgm:pt>
    <dgm:pt modelId="{CB54AD03-9635-7D49-9735-1EDDBB974122}">
      <dgm:prSet/>
      <dgm:spPr>
        <a:solidFill>
          <a:schemeClr val="bg1"/>
        </a:solidFill>
        <a:ln>
          <a:solidFill>
            <a:schemeClr val="accent1"/>
          </a:solidFill>
        </a:ln>
      </dgm:spPr>
      <dgm:t>
        <a:bodyPr/>
        <a:lstStyle/>
        <a:p>
          <a:pPr rtl="0"/>
          <a:r>
            <a:rPr lang="en-US" smtClean="0"/>
            <a:t>Clandestine user</a:t>
          </a:r>
          <a:endParaRPr lang="en-US"/>
        </a:p>
      </dgm:t>
    </dgm:pt>
    <dgm:pt modelId="{9C4A7A97-8361-8548-890D-3EDA7D1C2D5B}" type="parTrans" cxnId="{9BBFE006-522C-8345-88A5-7FA28E3D3CDF}">
      <dgm:prSet/>
      <dgm:spPr/>
      <dgm:t>
        <a:bodyPr/>
        <a:lstStyle/>
        <a:p>
          <a:endParaRPr lang="en-US"/>
        </a:p>
      </dgm:t>
    </dgm:pt>
    <dgm:pt modelId="{4525E5FE-7F87-8C4B-B285-CD0122AC4EF1}" type="sibTrans" cxnId="{9BBFE006-522C-8345-88A5-7FA28E3D3CDF}">
      <dgm:prSet/>
      <dgm:spPr/>
      <dgm:t>
        <a:bodyPr/>
        <a:lstStyle/>
        <a:p>
          <a:endParaRPr lang="en-US"/>
        </a:p>
      </dgm:t>
    </dgm:pt>
    <dgm:pt modelId="{B96CB54E-76EE-4040-B3D9-B5A40F718B1F}">
      <dgm:prSet/>
      <dgm:spPr/>
      <dgm:t>
        <a:bodyPr/>
        <a:lstStyle/>
        <a:p>
          <a:pPr rtl="0"/>
          <a:r>
            <a:rPr lang="en-US" smtClean="0"/>
            <a:t>an individual who seizes supervisory control of the system and uses this control to evade auditing and access controls or to suppress audit collection</a:t>
          </a:r>
          <a:endParaRPr lang="en-US"/>
        </a:p>
      </dgm:t>
    </dgm:pt>
    <dgm:pt modelId="{D6BB19CC-E115-D146-ACA2-C9F177CB0E88}" type="parTrans" cxnId="{FDC812EF-449A-A546-AC6F-9BDE911EE751}">
      <dgm:prSet/>
      <dgm:spPr/>
      <dgm:t>
        <a:bodyPr/>
        <a:lstStyle/>
        <a:p>
          <a:endParaRPr lang="en-US"/>
        </a:p>
      </dgm:t>
    </dgm:pt>
    <dgm:pt modelId="{161ABB06-8885-2945-8CAC-55BAE372E7EA}" type="sibTrans" cxnId="{FDC812EF-449A-A546-AC6F-9BDE911EE751}">
      <dgm:prSet/>
      <dgm:spPr/>
      <dgm:t>
        <a:bodyPr/>
        <a:lstStyle/>
        <a:p>
          <a:endParaRPr lang="en-US"/>
        </a:p>
      </dgm:t>
    </dgm:pt>
    <dgm:pt modelId="{129A9BF4-7EF0-C048-87D2-420BB0958C98}" type="pres">
      <dgm:prSet presAssocID="{5D26AA7D-9085-3A4A-95EC-9522A315F527}" presName="theList" presStyleCnt="0">
        <dgm:presLayoutVars>
          <dgm:dir/>
          <dgm:animLvl val="lvl"/>
          <dgm:resizeHandles val="exact"/>
        </dgm:presLayoutVars>
      </dgm:prSet>
      <dgm:spPr/>
      <dgm:t>
        <a:bodyPr/>
        <a:lstStyle/>
        <a:p>
          <a:endParaRPr lang="en-US"/>
        </a:p>
      </dgm:t>
    </dgm:pt>
    <dgm:pt modelId="{D23A3EB9-29C6-2043-A8A8-3FE81416EC08}" type="pres">
      <dgm:prSet presAssocID="{4311F5C2-0902-174F-A9EF-06EB5074FF0D}" presName="compNode" presStyleCnt="0"/>
      <dgm:spPr/>
    </dgm:pt>
    <dgm:pt modelId="{36337C18-E13B-D049-955A-1D2233107503}" type="pres">
      <dgm:prSet presAssocID="{4311F5C2-0902-174F-A9EF-06EB5074FF0D}" presName="aNode" presStyleLbl="bgShp" presStyleIdx="0" presStyleCnt="3"/>
      <dgm:spPr/>
      <dgm:t>
        <a:bodyPr/>
        <a:lstStyle/>
        <a:p>
          <a:endParaRPr lang="en-US"/>
        </a:p>
      </dgm:t>
    </dgm:pt>
    <dgm:pt modelId="{84F1E67A-566B-FF44-8FA4-A533515A1D65}" type="pres">
      <dgm:prSet presAssocID="{4311F5C2-0902-174F-A9EF-06EB5074FF0D}" presName="textNode" presStyleLbl="bgShp" presStyleIdx="0" presStyleCnt="3"/>
      <dgm:spPr/>
      <dgm:t>
        <a:bodyPr/>
        <a:lstStyle/>
        <a:p>
          <a:endParaRPr lang="en-US"/>
        </a:p>
      </dgm:t>
    </dgm:pt>
    <dgm:pt modelId="{39D31DB4-1F5F-A546-A62A-5C626B34EAAC}" type="pres">
      <dgm:prSet presAssocID="{4311F5C2-0902-174F-A9EF-06EB5074FF0D}" presName="compChildNode" presStyleCnt="0"/>
      <dgm:spPr/>
    </dgm:pt>
    <dgm:pt modelId="{1510D632-2A96-2E49-8732-F5CC03968A8B}" type="pres">
      <dgm:prSet presAssocID="{4311F5C2-0902-174F-A9EF-06EB5074FF0D}" presName="theInnerList" presStyleCnt="0"/>
      <dgm:spPr/>
    </dgm:pt>
    <dgm:pt modelId="{45842407-C595-7B42-859E-4D9DDF096397}" type="pres">
      <dgm:prSet presAssocID="{6E7DF7CD-B3A9-674F-B4CB-0A718EAFE087}" presName="childNode" presStyleLbl="node1" presStyleIdx="0" presStyleCnt="3">
        <dgm:presLayoutVars>
          <dgm:bulletEnabled val="1"/>
        </dgm:presLayoutVars>
      </dgm:prSet>
      <dgm:spPr/>
      <dgm:t>
        <a:bodyPr/>
        <a:lstStyle/>
        <a:p>
          <a:endParaRPr lang="en-US"/>
        </a:p>
      </dgm:t>
    </dgm:pt>
    <dgm:pt modelId="{A77C310D-9604-A04A-BE7E-0CBA2F50C0C5}" type="pres">
      <dgm:prSet presAssocID="{4311F5C2-0902-174F-A9EF-06EB5074FF0D}" presName="aSpace" presStyleCnt="0"/>
      <dgm:spPr/>
    </dgm:pt>
    <dgm:pt modelId="{7DA8338A-1224-774A-871F-29FACCD35A95}" type="pres">
      <dgm:prSet presAssocID="{1EDF9732-DA9D-404B-87B6-4C3FFA1084F5}" presName="compNode" presStyleCnt="0"/>
      <dgm:spPr/>
    </dgm:pt>
    <dgm:pt modelId="{86B5C4CE-9FCE-9245-B886-2DF5C945C6D1}" type="pres">
      <dgm:prSet presAssocID="{1EDF9732-DA9D-404B-87B6-4C3FFA1084F5}" presName="aNode" presStyleLbl="bgShp" presStyleIdx="1" presStyleCnt="3"/>
      <dgm:spPr/>
      <dgm:t>
        <a:bodyPr/>
        <a:lstStyle/>
        <a:p>
          <a:endParaRPr lang="en-US"/>
        </a:p>
      </dgm:t>
    </dgm:pt>
    <dgm:pt modelId="{470B3246-4B92-3646-A397-F0680D948EDF}" type="pres">
      <dgm:prSet presAssocID="{1EDF9732-DA9D-404B-87B6-4C3FFA1084F5}" presName="textNode" presStyleLbl="bgShp" presStyleIdx="1" presStyleCnt="3"/>
      <dgm:spPr/>
      <dgm:t>
        <a:bodyPr/>
        <a:lstStyle/>
        <a:p>
          <a:endParaRPr lang="en-US"/>
        </a:p>
      </dgm:t>
    </dgm:pt>
    <dgm:pt modelId="{DAF3B736-7B62-D44E-85DE-3EB758773FF1}" type="pres">
      <dgm:prSet presAssocID="{1EDF9732-DA9D-404B-87B6-4C3FFA1084F5}" presName="compChildNode" presStyleCnt="0"/>
      <dgm:spPr/>
    </dgm:pt>
    <dgm:pt modelId="{0C0AB379-E05C-1146-B583-7BA54E56E1A0}" type="pres">
      <dgm:prSet presAssocID="{1EDF9732-DA9D-404B-87B6-4C3FFA1084F5}" presName="theInnerList" presStyleCnt="0"/>
      <dgm:spPr/>
    </dgm:pt>
    <dgm:pt modelId="{B53AE910-36F4-E74F-9627-62C550557C6B}" type="pres">
      <dgm:prSet presAssocID="{8B184D5B-0263-7549-85AC-72BDA28F1DAC}" presName="childNode" presStyleLbl="node1" presStyleIdx="1" presStyleCnt="3">
        <dgm:presLayoutVars>
          <dgm:bulletEnabled val="1"/>
        </dgm:presLayoutVars>
      </dgm:prSet>
      <dgm:spPr/>
      <dgm:t>
        <a:bodyPr/>
        <a:lstStyle/>
        <a:p>
          <a:endParaRPr lang="en-US"/>
        </a:p>
      </dgm:t>
    </dgm:pt>
    <dgm:pt modelId="{A4066D9D-0B38-4345-9EA0-9968FE0A106B}" type="pres">
      <dgm:prSet presAssocID="{1EDF9732-DA9D-404B-87B6-4C3FFA1084F5}" presName="aSpace" presStyleCnt="0"/>
      <dgm:spPr/>
    </dgm:pt>
    <dgm:pt modelId="{AEE8CFFC-0EB7-654C-9012-11A55E80028E}" type="pres">
      <dgm:prSet presAssocID="{CB54AD03-9635-7D49-9735-1EDDBB974122}" presName="compNode" presStyleCnt="0"/>
      <dgm:spPr/>
    </dgm:pt>
    <dgm:pt modelId="{99B65959-ACB0-7F45-AEA5-B910FB3D6324}" type="pres">
      <dgm:prSet presAssocID="{CB54AD03-9635-7D49-9735-1EDDBB974122}" presName="aNode" presStyleLbl="bgShp" presStyleIdx="2" presStyleCnt="3"/>
      <dgm:spPr/>
      <dgm:t>
        <a:bodyPr/>
        <a:lstStyle/>
        <a:p>
          <a:endParaRPr lang="en-US"/>
        </a:p>
      </dgm:t>
    </dgm:pt>
    <dgm:pt modelId="{1B9DB78D-B372-F143-B1B5-6FC22C59B984}" type="pres">
      <dgm:prSet presAssocID="{CB54AD03-9635-7D49-9735-1EDDBB974122}" presName="textNode" presStyleLbl="bgShp" presStyleIdx="2" presStyleCnt="3"/>
      <dgm:spPr/>
      <dgm:t>
        <a:bodyPr/>
        <a:lstStyle/>
        <a:p>
          <a:endParaRPr lang="en-US"/>
        </a:p>
      </dgm:t>
    </dgm:pt>
    <dgm:pt modelId="{7A72D2AA-B0DC-BC43-A863-4C1818C42AD7}" type="pres">
      <dgm:prSet presAssocID="{CB54AD03-9635-7D49-9735-1EDDBB974122}" presName="compChildNode" presStyleCnt="0"/>
      <dgm:spPr/>
    </dgm:pt>
    <dgm:pt modelId="{E39E5C54-9E6F-1343-8F67-13533E2326C5}" type="pres">
      <dgm:prSet presAssocID="{CB54AD03-9635-7D49-9735-1EDDBB974122}" presName="theInnerList" presStyleCnt="0"/>
      <dgm:spPr/>
    </dgm:pt>
    <dgm:pt modelId="{5C492103-468E-324E-867C-5437D893A8CA}" type="pres">
      <dgm:prSet presAssocID="{B96CB54E-76EE-4040-B3D9-B5A40F718B1F}" presName="childNode" presStyleLbl="node1" presStyleIdx="2" presStyleCnt="3">
        <dgm:presLayoutVars>
          <dgm:bulletEnabled val="1"/>
        </dgm:presLayoutVars>
      </dgm:prSet>
      <dgm:spPr/>
      <dgm:t>
        <a:bodyPr/>
        <a:lstStyle/>
        <a:p>
          <a:endParaRPr lang="en-US"/>
        </a:p>
      </dgm:t>
    </dgm:pt>
  </dgm:ptLst>
  <dgm:cxnLst>
    <dgm:cxn modelId="{0ECB64B2-4160-DE46-A92E-08D3D595A630}" type="presOf" srcId="{4311F5C2-0902-174F-A9EF-06EB5074FF0D}" destId="{84F1E67A-566B-FF44-8FA4-A533515A1D65}" srcOrd="1" destOrd="0" presId="urn:microsoft.com/office/officeart/2005/8/layout/lProcess2"/>
    <dgm:cxn modelId="{A418B0FD-8F09-6B40-9C13-5BA2F3C1B30C}" type="presOf" srcId="{6E7DF7CD-B3A9-674F-B4CB-0A718EAFE087}" destId="{45842407-C595-7B42-859E-4D9DDF096397}" srcOrd="0" destOrd="0" presId="urn:microsoft.com/office/officeart/2005/8/layout/lProcess2"/>
    <dgm:cxn modelId="{01E4621A-ED32-5947-AE32-901E7536E977}" type="presOf" srcId="{1EDF9732-DA9D-404B-87B6-4C3FFA1084F5}" destId="{86B5C4CE-9FCE-9245-B886-2DF5C945C6D1}" srcOrd="0" destOrd="0" presId="urn:microsoft.com/office/officeart/2005/8/layout/lProcess2"/>
    <dgm:cxn modelId="{EFA9688B-5890-224D-ABFE-C13FFECEF840}" type="presOf" srcId="{CB54AD03-9635-7D49-9735-1EDDBB974122}" destId="{99B65959-ACB0-7F45-AEA5-B910FB3D6324}" srcOrd="0" destOrd="0" presId="urn:microsoft.com/office/officeart/2005/8/layout/lProcess2"/>
    <dgm:cxn modelId="{0C41921D-DC92-2148-A1F6-BD8ADAC4338C}" srcId="{5D26AA7D-9085-3A4A-95EC-9522A315F527}" destId="{1EDF9732-DA9D-404B-87B6-4C3FFA1084F5}" srcOrd="1" destOrd="0" parTransId="{FB3DA600-C69E-FB42-8A54-DB15BDDE0C62}" sibTransId="{36FB30BC-9F56-DE42-B1F6-8FA104D57D62}"/>
    <dgm:cxn modelId="{FDC812EF-449A-A546-AC6F-9BDE911EE751}" srcId="{CB54AD03-9635-7D49-9735-1EDDBB974122}" destId="{B96CB54E-76EE-4040-B3D9-B5A40F718B1F}" srcOrd="0" destOrd="0" parTransId="{D6BB19CC-E115-D146-ACA2-C9F177CB0E88}" sibTransId="{161ABB06-8885-2945-8CAC-55BAE372E7EA}"/>
    <dgm:cxn modelId="{DE3BB96C-E3A5-3347-8004-F83F6B1F9C62}" type="presOf" srcId="{5D26AA7D-9085-3A4A-95EC-9522A315F527}" destId="{129A9BF4-7EF0-C048-87D2-420BB0958C98}" srcOrd="0" destOrd="0" presId="urn:microsoft.com/office/officeart/2005/8/layout/lProcess2"/>
    <dgm:cxn modelId="{49A128C4-C7E3-D04D-BAE5-4000871384B1}" type="presOf" srcId="{1EDF9732-DA9D-404B-87B6-4C3FFA1084F5}" destId="{470B3246-4B92-3646-A397-F0680D948EDF}" srcOrd="1" destOrd="0" presId="urn:microsoft.com/office/officeart/2005/8/layout/lProcess2"/>
    <dgm:cxn modelId="{0FDCB3F7-FC9E-5242-9842-683A3155939E}" type="presOf" srcId="{4311F5C2-0902-174F-A9EF-06EB5074FF0D}" destId="{36337C18-E13B-D049-955A-1D2233107503}" srcOrd="0" destOrd="0" presId="urn:microsoft.com/office/officeart/2005/8/layout/lProcess2"/>
    <dgm:cxn modelId="{9BBFE006-522C-8345-88A5-7FA28E3D3CDF}" srcId="{5D26AA7D-9085-3A4A-95EC-9522A315F527}" destId="{CB54AD03-9635-7D49-9735-1EDDBB974122}" srcOrd="2" destOrd="0" parTransId="{9C4A7A97-8361-8548-890D-3EDA7D1C2D5B}" sibTransId="{4525E5FE-7F87-8C4B-B285-CD0122AC4EF1}"/>
    <dgm:cxn modelId="{0E738151-9834-D84F-975B-FEC813D82B3F}" type="presOf" srcId="{CB54AD03-9635-7D49-9735-1EDDBB974122}" destId="{1B9DB78D-B372-F143-B1B5-6FC22C59B984}" srcOrd="1" destOrd="0" presId="urn:microsoft.com/office/officeart/2005/8/layout/lProcess2"/>
    <dgm:cxn modelId="{433BE588-65EE-094E-B35B-9C961D956114}" type="presOf" srcId="{8B184D5B-0263-7549-85AC-72BDA28F1DAC}" destId="{B53AE910-36F4-E74F-9627-62C550557C6B}" srcOrd="0" destOrd="0" presId="urn:microsoft.com/office/officeart/2005/8/layout/lProcess2"/>
    <dgm:cxn modelId="{1E2B1B9D-5F02-EF4C-9BB0-286D9D8965B5}" srcId="{1EDF9732-DA9D-404B-87B6-4C3FFA1084F5}" destId="{8B184D5B-0263-7549-85AC-72BDA28F1DAC}" srcOrd="0" destOrd="0" parTransId="{94788C0B-BA5F-8A40-8300-01E2ABE1681E}" sibTransId="{40C8ADD3-C9EF-A048-B871-BA79697B7902}"/>
    <dgm:cxn modelId="{57BD8677-E975-C14B-9D1D-408837EF8370}" type="presOf" srcId="{B96CB54E-76EE-4040-B3D9-B5A40F718B1F}" destId="{5C492103-468E-324E-867C-5437D893A8CA}" srcOrd="0" destOrd="0" presId="urn:microsoft.com/office/officeart/2005/8/layout/lProcess2"/>
    <dgm:cxn modelId="{19B04323-9785-1F49-9146-D956F4C77135}" srcId="{5D26AA7D-9085-3A4A-95EC-9522A315F527}" destId="{4311F5C2-0902-174F-A9EF-06EB5074FF0D}" srcOrd="0" destOrd="0" parTransId="{7E46E927-30A6-E241-BAA0-A9D4E886F41A}" sibTransId="{F21908D8-321B-7547-8AE8-43423A401094}"/>
    <dgm:cxn modelId="{FADADD2E-BACA-404F-B6AC-F40AC48C919E}" srcId="{4311F5C2-0902-174F-A9EF-06EB5074FF0D}" destId="{6E7DF7CD-B3A9-674F-B4CB-0A718EAFE087}" srcOrd="0" destOrd="0" parTransId="{D2FC6C38-EF86-B64A-A3D0-15AA58BF52AA}" sibTransId="{FADC936D-02E0-8B48-8D2A-75709BFEC44A}"/>
    <dgm:cxn modelId="{962ECEF4-1F94-1E4B-A2B5-62F5F2649365}" type="presParOf" srcId="{129A9BF4-7EF0-C048-87D2-420BB0958C98}" destId="{D23A3EB9-29C6-2043-A8A8-3FE81416EC08}" srcOrd="0" destOrd="0" presId="urn:microsoft.com/office/officeart/2005/8/layout/lProcess2"/>
    <dgm:cxn modelId="{98336876-E5F8-2344-B760-BE30269D1E37}" type="presParOf" srcId="{D23A3EB9-29C6-2043-A8A8-3FE81416EC08}" destId="{36337C18-E13B-D049-955A-1D2233107503}" srcOrd="0" destOrd="0" presId="urn:microsoft.com/office/officeart/2005/8/layout/lProcess2"/>
    <dgm:cxn modelId="{E98FD296-F983-E34D-ADB8-0511A1917921}" type="presParOf" srcId="{D23A3EB9-29C6-2043-A8A8-3FE81416EC08}" destId="{84F1E67A-566B-FF44-8FA4-A533515A1D65}" srcOrd="1" destOrd="0" presId="urn:microsoft.com/office/officeart/2005/8/layout/lProcess2"/>
    <dgm:cxn modelId="{566FB00C-67A4-9941-B1A0-8E6DE6929551}" type="presParOf" srcId="{D23A3EB9-29C6-2043-A8A8-3FE81416EC08}" destId="{39D31DB4-1F5F-A546-A62A-5C626B34EAAC}" srcOrd="2" destOrd="0" presId="urn:microsoft.com/office/officeart/2005/8/layout/lProcess2"/>
    <dgm:cxn modelId="{F3297813-900E-C14F-B73B-31DC399ED829}" type="presParOf" srcId="{39D31DB4-1F5F-A546-A62A-5C626B34EAAC}" destId="{1510D632-2A96-2E49-8732-F5CC03968A8B}" srcOrd="0" destOrd="0" presId="urn:microsoft.com/office/officeart/2005/8/layout/lProcess2"/>
    <dgm:cxn modelId="{87958E0A-833A-9F4F-B6DC-A847F9E2A0CA}" type="presParOf" srcId="{1510D632-2A96-2E49-8732-F5CC03968A8B}" destId="{45842407-C595-7B42-859E-4D9DDF096397}" srcOrd="0" destOrd="0" presId="urn:microsoft.com/office/officeart/2005/8/layout/lProcess2"/>
    <dgm:cxn modelId="{CD0234C1-0091-664A-98BD-CF9A1759023E}" type="presParOf" srcId="{129A9BF4-7EF0-C048-87D2-420BB0958C98}" destId="{A77C310D-9604-A04A-BE7E-0CBA2F50C0C5}" srcOrd="1" destOrd="0" presId="urn:microsoft.com/office/officeart/2005/8/layout/lProcess2"/>
    <dgm:cxn modelId="{FD1C25C7-6D3A-ED44-9715-0EB4635A1072}" type="presParOf" srcId="{129A9BF4-7EF0-C048-87D2-420BB0958C98}" destId="{7DA8338A-1224-774A-871F-29FACCD35A95}" srcOrd="2" destOrd="0" presId="urn:microsoft.com/office/officeart/2005/8/layout/lProcess2"/>
    <dgm:cxn modelId="{D38DBDEB-140E-2549-8540-824667CA10DB}" type="presParOf" srcId="{7DA8338A-1224-774A-871F-29FACCD35A95}" destId="{86B5C4CE-9FCE-9245-B886-2DF5C945C6D1}" srcOrd="0" destOrd="0" presId="urn:microsoft.com/office/officeart/2005/8/layout/lProcess2"/>
    <dgm:cxn modelId="{19AC1ABA-B2E4-C644-BCF1-7BE8BC643A8E}" type="presParOf" srcId="{7DA8338A-1224-774A-871F-29FACCD35A95}" destId="{470B3246-4B92-3646-A397-F0680D948EDF}" srcOrd="1" destOrd="0" presId="urn:microsoft.com/office/officeart/2005/8/layout/lProcess2"/>
    <dgm:cxn modelId="{9D41BA97-DAD0-554C-B6E1-9D716E5ACFBD}" type="presParOf" srcId="{7DA8338A-1224-774A-871F-29FACCD35A95}" destId="{DAF3B736-7B62-D44E-85DE-3EB758773FF1}" srcOrd="2" destOrd="0" presId="urn:microsoft.com/office/officeart/2005/8/layout/lProcess2"/>
    <dgm:cxn modelId="{AAD6E916-0890-EF4A-B76A-508FEAEFE436}" type="presParOf" srcId="{DAF3B736-7B62-D44E-85DE-3EB758773FF1}" destId="{0C0AB379-E05C-1146-B583-7BA54E56E1A0}" srcOrd="0" destOrd="0" presId="urn:microsoft.com/office/officeart/2005/8/layout/lProcess2"/>
    <dgm:cxn modelId="{B516A5D1-2AF1-A14B-BB6C-A4C8327DEFD1}" type="presParOf" srcId="{0C0AB379-E05C-1146-B583-7BA54E56E1A0}" destId="{B53AE910-36F4-E74F-9627-62C550557C6B}" srcOrd="0" destOrd="0" presId="urn:microsoft.com/office/officeart/2005/8/layout/lProcess2"/>
    <dgm:cxn modelId="{DD13BB40-EBBE-2445-958A-11523C914F6A}" type="presParOf" srcId="{129A9BF4-7EF0-C048-87D2-420BB0958C98}" destId="{A4066D9D-0B38-4345-9EA0-9968FE0A106B}" srcOrd="3" destOrd="0" presId="urn:microsoft.com/office/officeart/2005/8/layout/lProcess2"/>
    <dgm:cxn modelId="{CE24F420-FF08-5047-8A56-D3BE9D5FE4FB}" type="presParOf" srcId="{129A9BF4-7EF0-C048-87D2-420BB0958C98}" destId="{AEE8CFFC-0EB7-654C-9012-11A55E80028E}" srcOrd="4" destOrd="0" presId="urn:microsoft.com/office/officeart/2005/8/layout/lProcess2"/>
    <dgm:cxn modelId="{2B13C1B8-1BFD-4D4C-B47F-F8B1A327CE0D}" type="presParOf" srcId="{AEE8CFFC-0EB7-654C-9012-11A55E80028E}" destId="{99B65959-ACB0-7F45-AEA5-B910FB3D6324}" srcOrd="0" destOrd="0" presId="urn:microsoft.com/office/officeart/2005/8/layout/lProcess2"/>
    <dgm:cxn modelId="{A4E3BEB0-9FD0-954A-8CBE-9585AE0F5F00}" type="presParOf" srcId="{AEE8CFFC-0EB7-654C-9012-11A55E80028E}" destId="{1B9DB78D-B372-F143-B1B5-6FC22C59B984}" srcOrd="1" destOrd="0" presId="urn:microsoft.com/office/officeart/2005/8/layout/lProcess2"/>
    <dgm:cxn modelId="{015EAB6F-BB11-C34F-9D8F-9A772ABC7599}" type="presParOf" srcId="{AEE8CFFC-0EB7-654C-9012-11A55E80028E}" destId="{7A72D2AA-B0DC-BC43-A863-4C1818C42AD7}" srcOrd="2" destOrd="0" presId="urn:microsoft.com/office/officeart/2005/8/layout/lProcess2"/>
    <dgm:cxn modelId="{155A2584-087F-0045-8F21-06C2C3CF932D}" type="presParOf" srcId="{7A72D2AA-B0DC-BC43-A863-4C1818C42AD7}" destId="{E39E5C54-9E6F-1343-8F67-13533E2326C5}" srcOrd="0" destOrd="0" presId="urn:microsoft.com/office/officeart/2005/8/layout/lProcess2"/>
    <dgm:cxn modelId="{71753812-AEDA-6C45-B157-C1C3F998DDEB}" type="presParOf" srcId="{E39E5C54-9E6F-1343-8F67-13533E2326C5}" destId="{5C492103-468E-324E-867C-5437D893A8CA}"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877C77-6D9D-1E49-BA18-41E2E3388A55}"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A40C9821-14F4-F243-95E3-4B54E762318D}">
      <dgm:prSet/>
      <dgm:spPr>
        <a:solidFill>
          <a:schemeClr val="accent3">
            <a:lumMod val="50000"/>
          </a:schemeClr>
        </a:solidFill>
      </dgm:spPr>
      <dgm:t>
        <a:bodyPr/>
        <a:lstStyle/>
        <a:p>
          <a:pPr rtl="0"/>
          <a:r>
            <a:rPr lang="en-US" smtClean="0"/>
            <a:t>Sensors</a:t>
          </a:r>
          <a:endParaRPr lang="en-US"/>
        </a:p>
      </dgm:t>
    </dgm:pt>
    <dgm:pt modelId="{1A0B2BD3-E57B-AA46-A74C-B988077C676C}" type="parTrans" cxnId="{A01BD52E-7164-C64C-A612-D52CF997001D}">
      <dgm:prSet/>
      <dgm:spPr/>
      <dgm:t>
        <a:bodyPr/>
        <a:lstStyle/>
        <a:p>
          <a:endParaRPr lang="en-US"/>
        </a:p>
      </dgm:t>
    </dgm:pt>
    <dgm:pt modelId="{CFD9A8BF-FE67-2544-AAA4-45D3E3A2FC02}" type="sibTrans" cxnId="{A01BD52E-7164-C64C-A612-D52CF997001D}">
      <dgm:prSet/>
      <dgm:spPr/>
      <dgm:t>
        <a:bodyPr/>
        <a:lstStyle/>
        <a:p>
          <a:endParaRPr lang="en-US"/>
        </a:p>
      </dgm:t>
    </dgm:pt>
    <dgm:pt modelId="{13CA1A6A-0618-8F4E-B3F7-C708FAB9A09B}">
      <dgm:prSet/>
      <dgm:spPr>
        <a:ln>
          <a:solidFill>
            <a:schemeClr val="accent3">
              <a:lumMod val="50000"/>
            </a:schemeClr>
          </a:solidFill>
        </a:ln>
      </dgm:spPr>
      <dgm:t>
        <a:bodyPr/>
        <a:lstStyle/>
        <a:p>
          <a:pPr rtl="0"/>
          <a:r>
            <a:rPr lang="en-US" smtClean="0"/>
            <a:t>responsible for collecting data</a:t>
          </a:r>
          <a:endParaRPr lang="en-US"/>
        </a:p>
      </dgm:t>
    </dgm:pt>
    <dgm:pt modelId="{4838F685-D97E-FC49-82CA-C99039F481A2}" type="parTrans" cxnId="{1223290C-F993-E14E-886A-3968372FD8ED}">
      <dgm:prSet/>
      <dgm:spPr>
        <a:ln>
          <a:solidFill>
            <a:schemeClr val="accent3">
              <a:lumMod val="50000"/>
            </a:schemeClr>
          </a:solidFill>
        </a:ln>
      </dgm:spPr>
      <dgm:t>
        <a:bodyPr/>
        <a:lstStyle/>
        <a:p>
          <a:endParaRPr lang="en-US"/>
        </a:p>
      </dgm:t>
    </dgm:pt>
    <dgm:pt modelId="{D16B6D4A-BCB8-5043-9A1F-6BBA84CEE358}" type="sibTrans" cxnId="{1223290C-F993-E14E-886A-3968372FD8ED}">
      <dgm:prSet/>
      <dgm:spPr/>
      <dgm:t>
        <a:bodyPr/>
        <a:lstStyle/>
        <a:p>
          <a:endParaRPr lang="en-US"/>
        </a:p>
      </dgm:t>
    </dgm:pt>
    <dgm:pt modelId="{B81B1C0A-2EF9-5B40-B613-71C4993E3171}">
      <dgm:prSet/>
      <dgm:spPr>
        <a:ln>
          <a:solidFill>
            <a:schemeClr val="accent3">
              <a:lumMod val="50000"/>
            </a:schemeClr>
          </a:solidFill>
        </a:ln>
      </dgm:spPr>
      <dgm:t>
        <a:bodyPr/>
        <a:lstStyle/>
        <a:p>
          <a:pPr rtl="0"/>
          <a:r>
            <a:rPr lang="en-US" smtClean="0"/>
            <a:t>the input for a sensor may be any part of a system that could contain evidence of an intrusion</a:t>
          </a:r>
          <a:endParaRPr lang="en-US"/>
        </a:p>
      </dgm:t>
    </dgm:pt>
    <dgm:pt modelId="{A837A1EA-1370-2C4D-8EFC-889339F22214}" type="parTrans" cxnId="{97965A21-89CB-4A4F-9684-7692693A75FD}">
      <dgm:prSet/>
      <dgm:spPr>
        <a:ln>
          <a:solidFill>
            <a:schemeClr val="accent3">
              <a:lumMod val="50000"/>
            </a:schemeClr>
          </a:solidFill>
        </a:ln>
      </dgm:spPr>
      <dgm:t>
        <a:bodyPr/>
        <a:lstStyle/>
        <a:p>
          <a:endParaRPr lang="en-US"/>
        </a:p>
      </dgm:t>
    </dgm:pt>
    <dgm:pt modelId="{49FEFAAE-E865-364D-A39B-DB04BA47FED7}" type="sibTrans" cxnId="{97965A21-89CB-4A4F-9684-7692693A75FD}">
      <dgm:prSet/>
      <dgm:spPr/>
      <dgm:t>
        <a:bodyPr/>
        <a:lstStyle/>
        <a:p>
          <a:endParaRPr lang="en-US"/>
        </a:p>
      </dgm:t>
    </dgm:pt>
    <dgm:pt modelId="{70EAC5CC-DDAF-054C-BE41-57072F54D709}">
      <dgm:prSet/>
      <dgm:spPr>
        <a:ln>
          <a:solidFill>
            <a:schemeClr val="accent3">
              <a:lumMod val="50000"/>
            </a:schemeClr>
          </a:solidFill>
        </a:ln>
      </dgm:spPr>
      <dgm:t>
        <a:bodyPr/>
        <a:lstStyle/>
        <a:p>
          <a:pPr rtl="0"/>
          <a:r>
            <a:rPr lang="en-US" smtClean="0"/>
            <a:t>types of input to a sensor include network packets, log files, and system call traces</a:t>
          </a:r>
          <a:endParaRPr lang="en-US"/>
        </a:p>
      </dgm:t>
    </dgm:pt>
    <dgm:pt modelId="{420F8607-1575-0845-B250-017817A1A1ED}" type="parTrans" cxnId="{3DEAEE77-6651-C249-A90C-5A4B1A319E94}">
      <dgm:prSet/>
      <dgm:spPr>
        <a:ln>
          <a:solidFill>
            <a:schemeClr val="accent3">
              <a:lumMod val="50000"/>
            </a:schemeClr>
          </a:solidFill>
        </a:ln>
      </dgm:spPr>
      <dgm:t>
        <a:bodyPr/>
        <a:lstStyle/>
        <a:p>
          <a:endParaRPr lang="en-US"/>
        </a:p>
      </dgm:t>
    </dgm:pt>
    <dgm:pt modelId="{9A7F127E-F33F-024A-9C8E-81B1F5543D62}" type="sibTrans" cxnId="{3DEAEE77-6651-C249-A90C-5A4B1A319E94}">
      <dgm:prSet/>
      <dgm:spPr/>
      <dgm:t>
        <a:bodyPr/>
        <a:lstStyle/>
        <a:p>
          <a:endParaRPr lang="en-US"/>
        </a:p>
      </dgm:t>
    </dgm:pt>
    <dgm:pt modelId="{D3AE36A1-F937-5846-991D-1334686518A0}">
      <dgm:prSet/>
      <dgm:spPr>
        <a:solidFill>
          <a:schemeClr val="accent3">
            <a:lumMod val="50000"/>
          </a:schemeClr>
        </a:solidFill>
      </dgm:spPr>
      <dgm:t>
        <a:bodyPr/>
        <a:lstStyle/>
        <a:p>
          <a:pPr rtl="0"/>
          <a:r>
            <a:rPr lang="en-US" smtClean="0"/>
            <a:t>Analyzers</a:t>
          </a:r>
          <a:endParaRPr lang="en-US"/>
        </a:p>
      </dgm:t>
    </dgm:pt>
    <dgm:pt modelId="{28ABC793-D150-5247-9531-076288594766}" type="parTrans" cxnId="{999FCADE-1127-2E43-A8F0-20EFEA09CFFE}">
      <dgm:prSet/>
      <dgm:spPr/>
      <dgm:t>
        <a:bodyPr/>
        <a:lstStyle/>
        <a:p>
          <a:endParaRPr lang="en-US"/>
        </a:p>
      </dgm:t>
    </dgm:pt>
    <dgm:pt modelId="{4895B3AA-909F-5142-8DCF-02F68292E51A}" type="sibTrans" cxnId="{999FCADE-1127-2E43-A8F0-20EFEA09CFFE}">
      <dgm:prSet/>
      <dgm:spPr/>
      <dgm:t>
        <a:bodyPr/>
        <a:lstStyle/>
        <a:p>
          <a:endParaRPr lang="en-US"/>
        </a:p>
      </dgm:t>
    </dgm:pt>
    <dgm:pt modelId="{F0F34158-9F4B-184C-B590-C476ABA70A93}">
      <dgm:prSet/>
      <dgm:spPr>
        <a:ln>
          <a:solidFill>
            <a:schemeClr val="accent3">
              <a:lumMod val="50000"/>
            </a:schemeClr>
          </a:solidFill>
        </a:ln>
      </dgm:spPr>
      <dgm:t>
        <a:bodyPr/>
        <a:lstStyle/>
        <a:p>
          <a:pPr rtl="0"/>
          <a:r>
            <a:rPr lang="en-US" smtClean="0"/>
            <a:t>receive input from one or more sensors or from other analyzer</a:t>
          </a:r>
          <a:endParaRPr lang="en-US"/>
        </a:p>
      </dgm:t>
    </dgm:pt>
    <dgm:pt modelId="{0E00E840-93BD-A143-BC53-D44ED60D20A6}" type="parTrans" cxnId="{4F88C176-077E-9447-B6C9-6B462AFE715C}">
      <dgm:prSet/>
      <dgm:spPr>
        <a:ln>
          <a:solidFill>
            <a:schemeClr val="accent3">
              <a:lumMod val="50000"/>
            </a:schemeClr>
          </a:solidFill>
        </a:ln>
      </dgm:spPr>
      <dgm:t>
        <a:bodyPr/>
        <a:lstStyle/>
        <a:p>
          <a:endParaRPr lang="en-US"/>
        </a:p>
      </dgm:t>
    </dgm:pt>
    <dgm:pt modelId="{8A3D2335-5C30-CF42-BF4C-CD51E7D6610D}" type="sibTrans" cxnId="{4F88C176-077E-9447-B6C9-6B462AFE715C}">
      <dgm:prSet/>
      <dgm:spPr/>
      <dgm:t>
        <a:bodyPr/>
        <a:lstStyle/>
        <a:p>
          <a:endParaRPr lang="en-US"/>
        </a:p>
      </dgm:t>
    </dgm:pt>
    <dgm:pt modelId="{C770AB67-3064-A24F-8F11-473686C069F2}">
      <dgm:prSet/>
      <dgm:spPr>
        <a:ln>
          <a:solidFill>
            <a:schemeClr val="accent3">
              <a:lumMod val="50000"/>
            </a:schemeClr>
          </a:solidFill>
        </a:ln>
      </dgm:spPr>
      <dgm:t>
        <a:bodyPr/>
        <a:lstStyle/>
        <a:p>
          <a:pPr rtl="0"/>
          <a:r>
            <a:rPr lang="en-US" smtClean="0"/>
            <a:t>responsible for determining if an intrusion has occurred</a:t>
          </a:r>
          <a:endParaRPr lang="en-US"/>
        </a:p>
      </dgm:t>
    </dgm:pt>
    <dgm:pt modelId="{E203C373-CC27-1A44-B11F-87D71A1DCAE7}" type="parTrans" cxnId="{EAB61F2B-1D43-F645-A250-931C064B3EB3}">
      <dgm:prSet/>
      <dgm:spPr>
        <a:ln>
          <a:solidFill>
            <a:schemeClr val="accent3">
              <a:lumMod val="50000"/>
            </a:schemeClr>
          </a:solidFill>
        </a:ln>
      </dgm:spPr>
      <dgm:t>
        <a:bodyPr/>
        <a:lstStyle/>
        <a:p>
          <a:endParaRPr lang="en-US"/>
        </a:p>
      </dgm:t>
    </dgm:pt>
    <dgm:pt modelId="{F531230A-4624-D247-AED7-F5568DA32E83}" type="sibTrans" cxnId="{EAB61F2B-1D43-F645-A250-931C064B3EB3}">
      <dgm:prSet/>
      <dgm:spPr/>
      <dgm:t>
        <a:bodyPr/>
        <a:lstStyle/>
        <a:p>
          <a:endParaRPr lang="en-US"/>
        </a:p>
      </dgm:t>
    </dgm:pt>
    <dgm:pt modelId="{0CBA165F-C7B2-D943-8AD5-82C9D0F792A6}">
      <dgm:prSet/>
      <dgm:spPr>
        <a:ln>
          <a:solidFill>
            <a:schemeClr val="accent3">
              <a:lumMod val="50000"/>
            </a:schemeClr>
          </a:solidFill>
        </a:ln>
      </dgm:spPr>
      <dgm:t>
        <a:bodyPr/>
        <a:lstStyle/>
        <a:p>
          <a:pPr rtl="0"/>
          <a:r>
            <a:rPr lang="en-US" smtClean="0"/>
            <a:t>may provide guidance about what actions to take as a result of the intrusion</a:t>
          </a:r>
          <a:endParaRPr lang="en-US"/>
        </a:p>
      </dgm:t>
    </dgm:pt>
    <dgm:pt modelId="{7CC7584A-1515-C143-BBA4-55D0981DA107}" type="parTrans" cxnId="{B21EA45F-DBA8-D749-8EFD-372E48625FF8}">
      <dgm:prSet/>
      <dgm:spPr>
        <a:ln>
          <a:solidFill>
            <a:schemeClr val="accent3">
              <a:lumMod val="50000"/>
            </a:schemeClr>
          </a:solidFill>
        </a:ln>
      </dgm:spPr>
      <dgm:t>
        <a:bodyPr/>
        <a:lstStyle/>
        <a:p>
          <a:endParaRPr lang="en-US"/>
        </a:p>
      </dgm:t>
    </dgm:pt>
    <dgm:pt modelId="{DE4BED78-93E6-CD49-BF97-AFB700BC23A0}" type="sibTrans" cxnId="{B21EA45F-DBA8-D749-8EFD-372E48625FF8}">
      <dgm:prSet/>
      <dgm:spPr/>
      <dgm:t>
        <a:bodyPr/>
        <a:lstStyle/>
        <a:p>
          <a:endParaRPr lang="en-US"/>
        </a:p>
      </dgm:t>
    </dgm:pt>
    <dgm:pt modelId="{3F09291D-FC0D-B44D-A6DF-D9A4E1BEABB0}">
      <dgm:prSet/>
      <dgm:spPr>
        <a:solidFill>
          <a:schemeClr val="accent3">
            <a:lumMod val="50000"/>
          </a:schemeClr>
        </a:solidFill>
      </dgm:spPr>
      <dgm:t>
        <a:bodyPr/>
        <a:lstStyle/>
        <a:p>
          <a:pPr rtl="0"/>
          <a:r>
            <a:rPr lang="en-US" smtClean="0"/>
            <a:t>User interface</a:t>
          </a:r>
          <a:endParaRPr lang="en-US"/>
        </a:p>
      </dgm:t>
    </dgm:pt>
    <dgm:pt modelId="{06758AE9-E159-FE42-BD33-EBFF8BBA6311}" type="parTrans" cxnId="{24290E7E-4B26-3A4D-8EE7-B07D71212BC5}">
      <dgm:prSet/>
      <dgm:spPr/>
      <dgm:t>
        <a:bodyPr/>
        <a:lstStyle/>
        <a:p>
          <a:endParaRPr lang="en-US"/>
        </a:p>
      </dgm:t>
    </dgm:pt>
    <dgm:pt modelId="{98471D49-BC08-DF4D-8FCA-372FE651BAC5}" type="sibTrans" cxnId="{24290E7E-4B26-3A4D-8EE7-B07D71212BC5}">
      <dgm:prSet/>
      <dgm:spPr/>
      <dgm:t>
        <a:bodyPr/>
        <a:lstStyle/>
        <a:p>
          <a:endParaRPr lang="en-US"/>
        </a:p>
      </dgm:t>
    </dgm:pt>
    <dgm:pt modelId="{6961EC60-1E37-1B4E-99B0-2A7F017E48E3}">
      <dgm:prSet/>
      <dgm:spPr>
        <a:ln>
          <a:solidFill>
            <a:schemeClr val="accent3">
              <a:lumMod val="50000"/>
            </a:schemeClr>
          </a:solidFill>
        </a:ln>
      </dgm:spPr>
      <dgm:t>
        <a:bodyPr/>
        <a:lstStyle/>
        <a:p>
          <a:pPr rtl="0"/>
          <a:r>
            <a:rPr lang="en-US" smtClean="0"/>
            <a:t>enables a user to view output from the system or control the behavior of the system</a:t>
          </a:r>
          <a:endParaRPr lang="en-US"/>
        </a:p>
      </dgm:t>
    </dgm:pt>
    <dgm:pt modelId="{9464760A-EE5D-6F4C-A27A-EACADFDFA753}" type="parTrans" cxnId="{93A3540C-537E-A443-B2FE-3480FE60C4B8}">
      <dgm:prSet/>
      <dgm:spPr>
        <a:ln>
          <a:solidFill>
            <a:schemeClr val="accent3">
              <a:lumMod val="50000"/>
            </a:schemeClr>
          </a:solidFill>
        </a:ln>
      </dgm:spPr>
      <dgm:t>
        <a:bodyPr/>
        <a:lstStyle/>
        <a:p>
          <a:endParaRPr lang="en-US"/>
        </a:p>
      </dgm:t>
    </dgm:pt>
    <dgm:pt modelId="{FAB5D5F6-7993-5048-860F-F040D538301B}" type="sibTrans" cxnId="{93A3540C-537E-A443-B2FE-3480FE60C4B8}">
      <dgm:prSet/>
      <dgm:spPr/>
      <dgm:t>
        <a:bodyPr/>
        <a:lstStyle/>
        <a:p>
          <a:endParaRPr lang="en-US"/>
        </a:p>
      </dgm:t>
    </dgm:pt>
    <dgm:pt modelId="{DB530527-68AF-1940-8867-8FFD85309271}">
      <dgm:prSet/>
      <dgm:spPr>
        <a:ln>
          <a:solidFill>
            <a:schemeClr val="accent3">
              <a:lumMod val="50000"/>
            </a:schemeClr>
          </a:solidFill>
        </a:ln>
      </dgm:spPr>
      <dgm:t>
        <a:bodyPr/>
        <a:lstStyle/>
        <a:p>
          <a:pPr rtl="0"/>
          <a:r>
            <a:rPr lang="en-US" smtClean="0"/>
            <a:t>may equate to a manager, director, or console component</a:t>
          </a:r>
          <a:endParaRPr lang="en-US"/>
        </a:p>
      </dgm:t>
    </dgm:pt>
    <dgm:pt modelId="{37BE6716-2515-0346-8102-5882516FBDC7}" type="parTrans" cxnId="{E9CF97DA-4B8D-ED4D-8C8F-D7FD0F240AFF}">
      <dgm:prSet/>
      <dgm:spPr>
        <a:ln>
          <a:solidFill>
            <a:schemeClr val="accent3">
              <a:lumMod val="50000"/>
            </a:schemeClr>
          </a:solidFill>
        </a:ln>
      </dgm:spPr>
      <dgm:t>
        <a:bodyPr/>
        <a:lstStyle/>
        <a:p>
          <a:endParaRPr lang="en-US"/>
        </a:p>
      </dgm:t>
    </dgm:pt>
    <dgm:pt modelId="{810ECD1C-B698-154C-B17A-A90F161D4556}" type="sibTrans" cxnId="{E9CF97DA-4B8D-ED4D-8C8F-D7FD0F240AFF}">
      <dgm:prSet/>
      <dgm:spPr/>
      <dgm:t>
        <a:bodyPr/>
        <a:lstStyle/>
        <a:p>
          <a:endParaRPr lang="en-US"/>
        </a:p>
      </dgm:t>
    </dgm:pt>
    <dgm:pt modelId="{7D9E2D28-E183-9A4C-B35F-43B0A6644491}" type="pres">
      <dgm:prSet presAssocID="{12877C77-6D9D-1E49-BA18-41E2E3388A55}" presName="diagram" presStyleCnt="0">
        <dgm:presLayoutVars>
          <dgm:chPref val="1"/>
          <dgm:dir/>
          <dgm:animOne val="branch"/>
          <dgm:animLvl val="lvl"/>
          <dgm:resizeHandles/>
        </dgm:presLayoutVars>
      </dgm:prSet>
      <dgm:spPr/>
      <dgm:t>
        <a:bodyPr/>
        <a:lstStyle/>
        <a:p>
          <a:endParaRPr lang="en-US"/>
        </a:p>
      </dgm:t>
    </dgm:pt>
    <dgm:pt modelId="{A45FE4EE-9C4C-BE41-9823-ED58C0DF2AFC}" type="pres">
      <dgm:prSet presAssocID="{A40C9821-14F4-F243-95E3-4B54E762318D}" presName="root" presStyleCnt="0"/>
      <dgm:spPr/>
    </dgm:pt>
    <dgm:pt modelId="{194B4F73-13F6-A84B-851A-1EC64FB57BD1}" type="pres">
      <dgm:prSet presAssocID="{A40C9821-14F4-F243-95E3-4B54E762318D}" presName="rootComposite" presStyleCnt="0"/>
      <dgm:spPr/>
    </dgm:pt>
    <dgm:pt modelId="{25CDBD46-37F6-0649-8FF0-5841C67DE4EC}" type="pres">
      <dgm:prSet presAssocID="{A40C9821-14F4-F243-95E3-4B54E762318D}" presName="rootText" presStyleLbl="node1" presStyleIdx="0" presStyleCnt="3"/>
      <dgm:spPr/>
      <dgm:t>
        <a:bodyPr/>
        <a:lstStyle/>
        <a:p>
          <a:endParaRPr lang="en-US"/>
        </a:p>
      </dgm:t>
    </dgm:pt>
    <dgm:pt modelId="{0F836882-0351-104B-B126-57555A2B9327}" type="pres">
      <dgm:prSet presAssocID="{A40C9821-14F4-F243-95E3-4B54E762318D}" presName="rootConnector" presStyleLbl="node1" presStyleIdx="0" presStyleCnt="3"/>
      <dgm:spPr/>
      <dgm:t>
        <a:bodyPr/>
        <a:lstStyle/>
        <a:p>
          <a:endParaRPr lang="en-US"/>
        </a:p>
      </dgm:t>
    </dgm:pt>
    <dgm:pt modelId="{B4C851CB-9F81-5A47-BE66-8AAE5B6E4366}" type="pres">
      <dgm:prSet presAssocID="{A40C9821-14F4-F243-95E3-4B54E762318D}" presName="childShape" presStyleCnt="0"/>
      <dgm:spPr/>
    </dgm:pt>
    <dgm:pt modelId="{24ADB32F-CA22-CF43-AE73-3B657274304C}" type="pres">
      <dgm:prSet presAssocID="{4838F685-D97E-FC49-82CA-C99039F481A2}" presName="Name13" presStyleLbl="parChTrans1D2" presStyleIdx="0" presStyleCnt="8"/>
      <dgm:spPr/>
      <dgm:t>
        <a:bodyPr/>
        <a:lstStyle/>
        <a:p>
          <a:endParaRPr lang="en-US"/>
        </a:p>
      </dgm:t>
    </dgm:pt>
    <dgm:pt modelId="{13144A93-A5CB-9E41-8D85-5BDE7C0E4A1D}" type="pres">
      <dgm:prSet presAssocID="{13CA1A6A-0618-8F4E-B3F7-C708FAB9A09B}" presName="childText" presStyleLbl="bgAcc1" presStyleIdx="0" presStyleCnt="8">
        <dgm:presLayoutVars>
          <dgm:bulletEnabled val="1"/>
        </dgm:presLayoutVars>
      </dgm:prSet>
      <dgm:spPr/>
      <dgm:t>
        <a:bodyPr/>
        <a:lstStyle/>
        <a:p>
          <a:endParaRPr lang="en-US"/>
        </a:p>
      </dgm:t>
    </dgm:pt>
    <dgm:pt modelId="{A93C0A4E-4095-C34D-B206-6BA1F7AC4380}" type="pres">
      <dgm:prSet presAssocID="{A837A1EA-1370-2C4D-8EFC-889339F22214}" presName="Name13" presStyleLbl="parChTrans1D2" presStyleIdx="1" presStyleCnt="8"/>
      <dgm:spPr/>
      <dgm:t>
        <a:bodyPr/>
        <a:lstStyle/>
        <a:p>
          <a:endParaRPr lang="en-US"/>
        </a:p>
      </dgm:t>
    </dgm:pt>
    <dgm:pt modelId="{645CEF0D-2EDC-4A48-8C1D-75F26B253C36}" type="pres">
      <dgm:prSet presAssocID="{B81B1C0A-2EF9-5B40-B613-71C4993E3171}" presName="childText" presStyleLbl="bgAcc1" presStyleIdx="1" presStyleCnt="8">
        <dgm:presLayoutVars>
          <dgm:bulletEnabled val="1"/>
        </dgm:presLayoutVars>
      </dgm:prSet>
      <dgm:spPr/>
      <dgm:t>
        <a:bodyPr/>
        <a:lstStyle/>
        <a:p>
          <a:endParaRPr lang="en-US"/>
        </a:p>
      </dgm:t>
    </dgm:pt>
    <dgm:pt modelId="{B884B2F3-AEFE-E445-9AE9-038315735034}" type="pres">
      <dgm:prSet presAssocID="{420F8607-1575-0845-B250-017817A1A1ED}" presName="Name13" presStyleLbl="parChTrans1D2" presStyleIdx="2" presStyleCnt="8"/>
      <dgm:spPr/>
      <dgm:t>
        <a:bodyPr/>
        <a:lstStyle/>
        <a:p>
          <a:endParaRPr lang="en-US"/>
        </a:p>
      </dgm:t>
    </dgm:pt>
    <dgm:pt modelId="{ABA7A690-14E3-2E45-8B09-687DB0B5BAE6}" type="pres">
      <dgm:prSet presAssocID="{70EAC5CC-DDAF-054C-BE41-57072F54D709}" presName="childText" presStyleLbl="bgAcc1" presStyleIdx="2" presStyleCnt="8">
        <dgm:presLayoutVars>
          <dgm:bulletEnabled val="1"/>
        </dgm:presLayoutVars>
      </dgm:prSet>
      <dgm:spPr/>
      <dgm:t>
        <a:bodyPr/>
        <a:lstStyle/>
        <a:p>
          <a:endParaRPr lang="en-US"/>
        </a:p>
      </dgm:t>
    </dgm:pt>
    <dgm:pt modelId="{647471E6-0086-4D47-BC36-DAB23484742D}" type="pres">
      <dgm:prSet presAssocID="{D3AE36A1-F937-5846-991D-1334686518A0}" presName="root" presStyleCnt="0"/>
      <dgm:spPr/>
    </dgm:pt>
    <dgm:pt modelId="{8D840491-7BEF-C446-A772-F022FF0C8E22}" type="pres">
      <dgm:prSet presAssocID="{D3AE36A1-F937-5846-991D-1334686518A0}" presName="rootComposite" presStyleCnt="0"/>
      <dgm:spPr/>
    </dgm:pt>
    <dgm:pt modelId="{21281AD0-CB20-CF48-BB1A-8106C58834A7}" type="pres">
      <dgm:prSet presAssocID="{D3AE36A1-F937-5846-991D-1334686518A0}" presName="rootText" presStyleLbl="node1" presStyleIdx="1" presStyleCnt="3"/>
      <dgm:spPr/>
      <dgm:t>
        <a:bodyPr/>
        <a:lstStyle/>
        <a:p>
          <a:endParaRPr lang="en-US"/>
        </a:p>
      </dgm:t>
    </dgm:pt>
    <dgm:pt modelId="{8F63981E-68BF-004D-BA15-644549853A28}" type="pres">
      <dgm:prSet presAssocID="{D3AE36A1-F937-5846-991D-1334686518A0}" presName="rootConnector" presStyleLbl="node1" presStyleIdx="1" presStyleCnt="3"/>
      <dgm:spPr/>
      <dgm:t>
        <a:bodyPr/>
        <a:lstStyle/>
        <a:p>
          <a:endParaRPr lang="en-US"/>
        </a:p>
      </dgm:t>
    </dgm:pt>
    <dgm:pt modelId="{7C835273-B66F-F94F-9AF2-5C4CC7A8BE87}" type="pres">
      <dgm:prSet presAssocID="{D3AE36A1-F937-5846-991D-1334686518A0}" presName="childShape" presStyleCnt="0"/>
      <dgm:spPr/>
    </dgm:pt>
    <dgm:pt modelId="{A92FD7CC-6C95-F04D-82B1-5C3716BCA942}" type="pres">
      <dgm:prSet presAssocID="{0E00E840-93BD-A143-BC53-D44ED60D20A6}" presName="Name13" presStyleLbl="parChTrans1D2" presStyleIdx="3" presStyleCnt="8"/>
      <dgm:spPr/>
      <dgm:t>
        <a:bodyPr/>
        <a:lstStyle/>
        <a:p>
          <a:endParaRPr lang="en-US"/>
        </a:p>
      </dgm:t>
    </dgm:pt>
    <dgm:pt modelId="{A3C29622-F734-6644-9C5E-95A9B09A71DE}" type="pres">
      <dgm:prSet presAssocID="{F0F34158-9F4B-184C-B590-C476ABA70A93}" presName="childText" presStyleLbl="bgAcc1" presStyleIdx="3" presStyleCnt="8">
        <dgm:presLayoutVars>
          <dgm:bulletEnabled val="1"/>
        </dgm:presLayoutVars>
      </dgm:prSet>
      <dgm:spPr/>
      <dgm:t>
        <a:bodyPr/>
        <a:lstStyle/>
        <a:p>
          <a:endParaRPr lang="en-US"/>
        </a:p>
      </dgm:t>
    </dgm:pt>
    <dgm:pt modelId="{A58CB353-9020-954D-BDF6-F15648FAD706}" type="pres">
      <dgm:prSet presAssocID="{E203C373-CC27-1A44-B11F-87D71A1DCAE7}" presName="Name13" presStyleLbl="parChTrans1D2" presStyleIdx="4" presStyleCnt="8"/>
      <dgm:spPr/>
      <dgm:t>
        <a:bodyPr/>
        <a:lstStyle/>
        <a:p>
          <a:endParaRPr lang="en-US"/>
        </a:p>
      </dgm:t>
    </dgm:pt>
    <dgm:pt modelId="{E482BAA3-F35E-F94D-8BC9-143E9AF9BAFF}" type="pres">
      <dgm:prSet presAssocID="{C770AB67-3064-A24F-8F11-473686C069F2}" presName="childText" presStyleLbl="bgAcc1" presStyleIdx="4" presStyleCnt="8">
        <dgm:presLayoutVars>
          <dgm:bulletEnabled val="1"/>
        </dgm:presLayoutVars>
      </dgm:prSet>
      <dgm:spPr/>
      <dgm:t>
        <a:bodyPr/>
        <a:lstStyle/>
        <a:p>
          <a:endParaRPr lang="en-US"/>
        </a:p>
      </dgm:t>
    </dgm:pt>
    <dgm:pt modelId="{585922D2-4256-5E4A-BFEC-F2BFCAEFFB3E}" type="pres">
      <dgm:prSet presAssocID="{7CC7584A-1515-C143-BBA4-55D0981DA107}" presName="Name13" presStyleLbl="parChTrans1D2" presStyleIdx="5" presStyleCnt="8"/>
      <dgm:spPr/>
      <dgm:t>
        <a:bodyPr/>
        <a:lstStyle/>
        <a:p>
          <a:endParaRPr lang="en-US"/>
        </a:p>
      </dgm:t>
    </dgm:pt>
    <dgm:pt modelId="{60CDFDD8-ACD4-7E44-9E67-9E6E6BCB29FD}" type="pres">
      <dgm:prSet presAssocID="{0CBA165F-C7B2-D943-8AD5-82C9D0F792A6}" presName="childText" presStyleLbl="bgAcc1" presStyleIdx="5" presStyleCnt="8">
        <dgm:presLayoutVars>
          <dgm:bulletEnabled val="1"/>
        </dgm:presLayoutVars>
      </dgm:prSet>
      <dgm:spPr/>
      <dgm:t>
        <a:bodyPr/>
        <a:lstStyle/>
        <a:p>
          <a:endParaRPr lang="en-US"/>
        </a:p>
      </dgm:t>
    </dgm:pt>
    <dgm:pt modelId="{B49D7664-06E7-1048-A68D-2ED4F2297E72}" type="pres">
      <dgm:prSet presAssocID="{3F09291D-FC0D-B44D-A6DF-D9A4E1BEABB0}" presName="root" presStyleCnt="0"/>
      <dgm:spPr/>
    </dgm:pt>
    <dgm:pt modelId="{3F37B3E4-7D12-C845-9ED1-F8564552F3D8}" type="pres">
      <dgm:prSet presAssocID="{3F09291D-FC0D-B44D-A6DF-D9A4E1BEABB0}" presName="rootComposite" presStyleCnt="0"/>
      <dgm:spPr/>
    </dgm:pt>
    <dgm:pt modelId="{60F4E55E-CAE5-2A4D-8F0B-ADBB481C553F}" type="pres">
      <dgm:prSet presAssocID="{3F09291D-FC0D-B44D-A6DF-D9A4E1BEABB0}" presName="rootText" presStyleLbl="node1" presStyleIdx="2" presStyleCnt="3"/>
      <dgm:spPr/>
      <dgm:t>
        <a:bodyPr/>
        <a:lstStyle/>
        <a:p>
          <a:endParaRPr lang="en-US"/>
        </a:p>
      </dgm:t>
    </dgm:pt>
    <dgm:pt modelId="{26640A40-8333-1143-B3FD-37CBFB4EA7AF}" type="pres">
      <dgm:prSet presAssocID="{3F09291D-FC0D-B44D-A6DF-D9A4E1BEABB0}" presName="rootConnector" presStyleLbl="node1" presStyleIdx="2" presStyleCnt="3"/>
      <dgm:spPr/>
      <dgm:t>
        <a:bodyPr/>
        <a:lstStyle/>
        <a:p>
          <a:endParaRPr lang="en-US"/>
        </a:p>
      </dgm:t>
    </dgm:pt>
    <dgm:pt modelId="{54C39058-B237-B549-83CD-E37BDA0B56C4}" type="pres">
      <dgm:prSet presAssocID="{3F09291D-FC0D-B44D-A6DF-D9A4E1BEABB0}" presName="childShape" presStyleCnt="0"/>
      <dgm:spPr/>
    </dgm:pt>
    <dgm:pt modelId="{FA6B308A-6BDB-724E-B6F4-EAA4C241142F}" type="pres">
      <dgm:prSet presAssocID="{9464760A-EE5D-6F4C-A27A-EACADFDFA753}" presName="Name13" presStyleLbl="parChTrans1D2" presStyleIdx="6" presStyleCnt="8"/>
      <dgm:spPr/>
      <dgm:t>
        <a:bodyPr/>
        <a:lstStyle/>
        <a:p>
          <a:endParaRPr lang="en-US"/>
        </a:p>
      </dgm:t>
    </dgm:pt>
    <dgm:pt modelId="{B0390D93-3787-8844-BE1A-693FAE397C02}" type="pres">
      <dgm:prSet presAssocID="{6961EC60-1E37-1B4E-99B0-2A7F017E48E3}" presName="childText" presStyleLbl="bgAcc1" presStyleIdx="6" presStyleCnt="8">
        <dgm:presLayoutVars>
          <dgm:bulletEnabled val="1"/>
        </dgm:presLayoutVars>
      </dgm:prSet>
      <dgm:spPr/>
      <dgm:t>
        <a:bodyPr/>
        <a:lstStyle/>
        <a:p>
          <a:endParaRPr lang="en-US"/>
        </a:p>
      </dgm:t>
    </dgm:pt>
    <dgm:pt modelId="{402602E1-36BF-8742-8199-FB254D623A80}" type="pres">
      <dgm:prSet presAssocID="{37BE6716-2515-0346-8102-5882516FBDC7}" presName="Name13" presStyleLbl="parChTrans1D2" presStyleIdx="7" presStyleCnt="8"/>
      <dgm:spPr/>
      <dgm:t>
        <a:bodyPr/>
        <a:lstStyle/>
        <a:p>
          <a:endParaRPr lang="en-US"/>
        </a:p>
      </dgm:t>
    </dgm:pt>
    <dgm:pt modelId="{01BAC7F6-D6D5-4E47-BA55-B181B8D4C9ED}" type="pres">
      <dgm:prSet presAssocID="{DB530527-68AF-1940-8867-8FFD85309271}" presName="childText" presStyleLbl="bgAcc1" presStyleIdx="7" presStyleCnt="8">
        <dgm:presLayoutVars>
          <dgm:bulletEnabled val="1"/>
        </dgm:presLayoutVars>
      </dgm:prSet>
      <dgm:spPr/>
      <dgm:t>
        <a:bodyPr/>
        <a:lstStyle/>
        <a:p>
          <a:endParaRPr lang="en-US"/>
        </a:p>
      </dgm:t>
    </dgm:pt>
  </dgm:ptLst>
  <dgm:cxnLst>
    <dgm:cxn modelId="{1DD1C5DC-1C83-1649-B203-04F96E29676F}" type="presOf" srcId="{D3AE36A1-F937-5846-991D-1334686518A0}" destId="{8F63981E-68BF-004D-BA15-644549853A28}" srcOrd="1" destOrd="0" presId="urn:microsoft.com/office/officeart/2005/8/layout/hierarchy3"/>
    <dgm:cxn modelId="{8EF3F85F-043E-CB46-B7C0-1430758CB91F}" type="presOf" srcId="{DB530527-68AF-1940-8867-8FFD85309271}" destId="{01BAC7F6-D6D5-4E47-BA55-B181B8D4C9ED}" srcOrd="0" destOrd="0" presId="urn:microsoft.com/office/officeart/2005/8/layout/hierarchy3"/>
    <dgm:cxn modelId="{93A3540C-537E-A443-B2FE-3480FE60C4B8}" srcId="{3F09291D-FC0D-B44D-A6DF-D9A4E1BEABB0}" destId="{6961EC60-1E37-1B4E-99B0-2A7F017E48E3}" srcOrd="0" destOrd="0" parTransId="{9464760A-EE5D-6F4C-A27A-EACADFDFA753}" sibTransId="{FAB5D5F6-7993-5048-860F-F040D538301B}"/>
    <dgm:cxn modelId="{8882A5C7-D198-EF4D-95DF-11BAA954A7A3}" type="presOf" srcId="{B81B1C0A-2EF9-5B40-B613-71C4993E3171}" destId="{645CEF0D-2EDC-4A48-8C1D-75F26B253C36}" srcOrd="0" destOrd="0" presId="urn:microsoft.com/office/officeart/2005/8/layout/hierarchy3"/>
    <dgm:cxn modelId="{5296173A-E38F-8F4C-A117-1B6F7B657C93}" type="presOf" srcId="{3F09291D-FC0D-B44D-A6DF-D9A4E1BEABB0}" destId="{26640A40-8333-1143-B3FD-37CBFB4EA7AF}" srcOrd="1" destOrd="0" presId="urn:microsoft.com/office/officeart/2005/8/layout/hierarchy3"/>
    <dgm:cxn modelId="{B21EA45F-DBA8-D749-8EFD-372E48625FF8}" srcId="{D3AE36A1-F937-5846-991D-1334686518A0}" destId="{0CBA165F-C7B2-D943-8AD5-82C9D0F792A6}" srcOrd="2" destOrd="0" parTransId="{7CC7584A-1515-C143-BBA4-55D0981DA107}" sibTransId="{DE4BED78-93E6-CD49-BF97-AFB700BC23A0}"/>
    <dgm:cxn modelId="{EAB61F2B-1D43-F645-A250-931C064B3EB3}" srcId="{D3AE36A1-F937-5846-991D-1334686518A0}" destId="{C770AB67-3064-A24F-8F11-473686C069F2}" srcOrd="1" destOrd="0" parTransId="{E203C373-CC27-1A44-B11F-87D71A1DCAE7}" sibTransId="{F531230A-4624-D247-AED7-F5568DA32E83}"/>
    <dgm:cxn modelId="{3DEAEE77-6651-C249-A90C-5A4B1A319E94}" srcId="{A40C9821-14F4-F243-95E3-4B54E762318D}" destId="{70EAC5CC-DDAF-054C-BE41-57072F54D709}" srcOrd="2" destOrd="0" parTransId="{420F8607-1575-0845-B250-017817A1A1ED}" sibTransId="{9A7F127E-F33F-024A-9C8E-81B1F5543D62}"/>
    <dgm:cxn modelId="{9BC75285-B1EC-F345-AF40-F4D3414D9EFF}" type="presOf" srcId="{0CBA165F-C7B2-D943-8AD5-82C9D0F792A6}" destId="{60CDFDD8-ACD4-7E44-9E67-9E6E6BCB29FD}" srcOrd="0" destOrd="0" presId="urn:microsoft.com/office/officeart/2005/8/layout/hierarchy3"/>
    <dgm:cxn modelId="{0CCA8B9B-8CDF-1043-9D5F-EEAF1297EB27}" type="presOf" srcId="{E203C373-CC27-1A44-B11F-87D71A1DCAE7}" destId="{A58CB353-9020-954D-BDF6-F15648FAD706}" srcOrd="0" destOrd="0" presId="urn:microsoft.com/office/officeart/2005/8/layout/hierarchy3"/>
    <dgm:cxn modelId="{E9E74B52-4527-CE41-AB5C-0458ED58EEC0}" type="presOf" srcId="{12877C77-6D9D-1E49-BA18-41E2E3388A55}" destId="{7D9E2D28-E183-9A4C-B35F-43B0A6644491}" srcOrd="0" destOrd="0" presId="urn:microsoft.com/office/officeart/2005/8/layout/hierarchy3"/>
    <dgm:cxn modelId="{FB5B338A-EA7B-F845-8424-CDF68368F1FD}" type="presOf" srcId="{3F09291D-FC0D-B44D-A6DF-D9A4E1BEABB0}" destId="{60F4E55E-CAE5-2A4D-8F0B-ADBB481C553F}" srcOrd="0" destOrd="0" presId="urn:microsoft.com/office/officeart/2005/8/layout/hierarchy3"/>
    <dgm:cxn modelId="{4F88C176-077E-9447-B6C9-6B462AFE715C}" srcId="{D3AE36A1-F937-5846-991D-1334686518A0}" destId="{F0F34158-9F4B-184C-B590-C476ABA70A93}" srcOrd="0" destOrd="0" parTransId="{0E00E840-93BD-A143-BC53-D44ED60D20A6}" sibTransId="{8A3D2335-5C30-CF42-BF4C-CD51E7D6610D}"/>
    <dgm:cxn modelId="{D128DC3D-59D6-2442-9220-72DC9BF8B538}" type="presOf" srcId="{C770AB67-3064-A24F-8F11-473686C069F2}" destId="{E482BAA3-F35E-F94D-8BC9-143E9AF9BAFF}" srcOrd="0" destOrd="0" presId="urn:microsoft.com/office/officeart/2005/8/layout/hierarchy3"/>
    <dgm:cxn modelId="{BBB7C6D9-019D-5740-B909-EE5F64B147CE}" type="presOf" srcId="{70EAC5CC-DDAF-054C-BE41-57072F54D709}" destId="{ABA7A690-14E3-2E45-8B09-687DB0B5BAE6}" srcOrd="0" destOrd="0" presId="urn:microsoft.com/office/officeart/2005/8/layout/hierarchy3"/>
    <dgm:cxn modelId="{BD008FCC-F657-E448-A85B-3AB2DBD4C7AC}" type="presOf" srcId="{0E00E840-93BD-A143-BC53-D44ED60D20A6}" destId="{A92FD7CC-6C95-F04D-82B1-5C3716BCA942}" srcOrd="0" destOrd="0" presId="urn:microsoft.com/office/officeart/2005/8/layout/hierarchy3"/>
    <dgm:cxn modelId="{D023D388-F366-F244-9A3B-4E701DA1ABCF}" type="presOf" srcId="{7CC7584A-1515-C143-BBA4-55D0981DA107}" destId="{585922D2-4256-5E4A-BFEC-F2BFCAEFFB3E}" srcOrd="0" destOrd="0" presId="urn:microsoft.com/office/officeart/2005/8/layout/hierarchy3"/>
    <dgm:cxn modelId="{45178C01-0258-B548-8264-FE8AEF4069AA}" type="presOf" srcId="{F0F34158-9F4B-184C-B590-C476ABA70A93}" destId="{A3C29622-F734-6644-9C5E-95A9B09A71DE}" srcOrd="0" destOrd="0" presId="urn:microsoft.com/office/officeart/2005/8/layout/hierarchy3"/>
    <dgm:cxn modelId="{5B2B920A-018F-7D4D-A85C-3F3ED0565BC4}" type="presOf" srcId="{420F8607-1575-0845-B250-017817A1A1ED}" destId="{B884B2F3-AEFE-E445-9AE9-038315735034}" srcOrd="0" destOrd="0" presId="urn:microsoft.com/office/officeart/2005/8/layout/hierarchy3"/>
    <dgm:cxn modelId="{D1208398-06F6-384F-B3E4-7711FAF5F352}" type="presOf" srcId="{D3AE36A1-F937-5846-991D-1334686518A0}" destId="{21281AD0-CB20-CF48-BB1A-8106C58834A7}" srcOrd="0" destOrd="0" presId="urn:microsoft.com/office/officeart/2005/8/layout/hierarchy3"/>
    <dgm:cxn modelId="{E9CF97DA-4B8D-ED4D-8C8F-D7FD0F240AFF}" srcId="{3F09291D-FC0D-B44D-A6DF-D9A4E1BEABB0}" destId="{DB530527-68AF-1940-8867-8FFD85309271}" srcOrd="1" destOrd="0" parTransId="{37BE6716-2515-0346-8102-5882516FBDC7}" sibTransId="{810ECD1C-B698-154C-B17A-A90F161D4556}"/>
    <dgm:cxn modelId="{1EAF8D74-B5D1-DB4D-B0A2-31DC70FE47D0}" type="presOf" srcId="{A837A1EA-1370-2C4D-8EFC-889339F22214}" destId="{A93C0A4E-4095-C34D-B206-6BA1F7AC4380}" srcOrd="0" destOrd="0" presId="urn:microsoft.com/office/officeart/2005/8/layout/hierarchy3"/>
    <dgm:cxn modelId="{97965A21-89CB-4A4F-9684-7692693A75FD}" srcId="{A40C9821-14F4-F243-95E3-4B54E762318D}" destId="{B81B1C0A-2EF9-5B40-B613-71C4993E3171}" srcOrd="1" destOrd="0" parTransId="{A837A1EA-1370-2C4D-8EFC-889339F22214}" sibTransId="{49FEFAAE-E865-364D-A39B-DB04BA47FED7}"/>
    <dgm:cxn modelId="{004A7B9F-CFA8-5F4E-9105-F5E86B62510F}" type="presOf" srcId="{13CA1A6A-0618-8F4E-B3F7-C708FAB9A09B}" destId="{13144A93-A5CB-9E41-8D85-5BDE7C0E4A1D}" srcOrd="0" destOrd="0" presId="urn:microsoft.com/office/officeart/2005/8/layout/hierarchy3"/>
    <dgm:cxn modelId="{1223290C-F993-E14E-886A-3968372FD8ED}" srcId="{A40C9821-14F4-F243-95E3-4B54E762318D}" destId="{13CA1A6A-0618-8F4E-B3F7-C708FAB9A09B}" srcOrd="0" destOrd="0" parTransId="{4838F685-D97E-FC49-82CA-C99039F481A2}" sibTransId="{D16B6D4A-BCB8-5043-9A1F-6BBA84CEE358}"/>
    <dgm:cxn modelId="{7FF3923C-685B-4B4B-94A8-2FDE7BEC5BB5}" type="presOf" srcId="{37BE6716-2515-0346-8102-5882516FBDC7}" destId="{402602E1-36BF-8742-8199-FB254D623A80}" srcOrd="0" destOrd="0" presId="urn:microsoft.com/office/officeart/2005/8/layout/hierarchy3"/>
    <dgm:cxn modelId="{502987FA-D256-F343-9CF5-CBDEAA410E0E}" type="presOf" srcId="{9464760A-EE5D-6F4C-A27A-EACADFDFA753}" destId="{FA6B308A-6BDB-724E-B6F4-EAA4C241142F}" srcOrd="0" destOrd="0" presId="urn:microsoft.com/office/officeart/2005/8/layout/hierarchy3"/>
    <dgm:cxn modelId="{A01BD52E-7164-C64C-A612-D52CF997001D}" srcId="{12877C77-6D9D-1E49-BA18-41E2E3388A55}" destId="{A40C9821-14F4-F243-95E3-4B54E762318D}" srcOrd="0" destOrd="0" parTransId="{1A0B2BD3-E57B-AA46-A74C-B988077C676C}" sibTransId="{CFD9A8BF-FE67-2544-AAA4-45D3E3A2FC02}"/>
    <dgm:cxn modelId="{999FCADE-1127-2E43-A8F0-20EFEA09CFFE}" srcId="{12877C77-6D9D-1E49-BA18-41E2E3388A55}" destId="{D3AE36A1-F937-5846-991D-1334686518A0}" srcOrd="1" destOrd="0" parTransId="{28ABC793-D150-5247-9531-076288594766}" sibTransId="{4895B3AA-909F-5142-8DCF-02F68292E51A}"/>
    <dgm:cxn modelId="{7B36FBC8-FE0C-484B-A8DE-4DF22E6C68EA}" type="presOf" srcId="{A40C9821-14F4-F243-95E3-4B54E762318D}" destId="{25CDBD46-37F6-0649-8FF0-5841C67DE4EC}" srcOrd="0" destOrd="0" presId="urn:microsoft.com/office/officeart/2005/8/layout/hierarchy3"/>
    <dgm:cxn modelId="{24290E7E-4B26-3A4D-8EE7-B07D71212BC5}" srcId="{12877C77-6D9D-1E49-BA18-41E2E3388A55}" destId="{3F09291D-FC0D-B44D-A6DF-D9A4E1BEABB0}" srcOrd="2" destOrd="0" parTransId="{06758AE9-E159-FE42-BD33-EBFF8BBA6311}" sibTransId="{98471D49-BC08-DF4D-8FCA-372FE651BAC5}"/>
    <dgm:cxn modelId="{D72D9A6D-AAC0-E346-8940-2AC8F5D5AC1A}" type="presOf" srcId="{6961EC60-1E37-1B4E-99B0-2A7F017E48E3}" destId="{B0390D93-3787-8844-BE1A-693FAE397C02}" srcOrd="0" destOrd="0" presId="urn:microsoft.com/office/officeart/2005/8/layout/hierarchy3"/>
    <dgm:cxn modelId="{7B900BA4-29E9-234A-AAB8-AAF869AEB46E}" type="presOf" srcId="{4838F685-D97E-FC49-82CA-C99039F481A2}" destId="{24ADB32F-CA22-CF43-AE73-3B657274304C}" srcOrd="0" destOrd="0" presId="urn:microsoft.com/office/officeart/2005/8/layout/hierarchy3"/>
    <dgm:cxn modelId="{FD6E93DC-67F1-CD49-9993-B8B0E716A28C}" type="presOf" srcId="{A40C9821-14F4-F243-95E3-4B54E762318D}" destId="{0F836882-0351-104B-B126-57555A2B9327}" srcOrd="1" destOrd="0" presId="urn:microsoft.com/office/officeart/2005/8/layout/hierarchy3"/>
    <dgm:cxn modelId="{486BF18A-B7DA-B548-8B42-F246391B23AD}" type="presParOf" srcId="{7D9E2D28-E183-9A4C-B35F-43B0A6644491}" destId="{A45FE4EE-9C4C-BE41-9823-ED58C0DF2AFC}" srcOrd="0" destOrd="0" presId="urn:microsoft.com/office/officeart/2005/8/layout/hierarchy3"/>
    <dgm:cxn modelId="{A22EF39A-623A-454A-94E4-B4D4AF65D1F4}" type="presParOf" srcId="{A45FE4EE-9C4C-BE41-9823-ED58C0DF2AFC}" destId="{194B4F73-13F6-A84B-851A-1EC64FB57BD1}" srcOrd="0" destOrd="0" presId="urn:microsoft.com/office/officeart/2005/8/layout/hierarchy3"/>
    <dgm:cxn modelId="{4709B5C8-E6DE-3A41-BB5A-A2E21200FA36}" type="presParOf" srcId="{194B4F73-13F6-A84B-851A-1EC64FB57BD1}" destId="{25CDBD46-37F6-0649-8FF0-5841C67DE4EC}" srcOrd="0" destOrd="0" presId="urn:microsoft.com/office/officeart/2005/8/layout/hierarchy3"/>
    <dgm:cxn modelId="{DFBAFABE-D5D7-734E-9931-0FD9C3F661EB}" type="presParOf" srcId="{194B4F73-13F6-A84B-851A-1EC64FB57BD1}" destId="{0F836882-0351-104B-B126-57555A2B9327}" srcOrd="1" destOrd="0" presId="urn:microsoft.com/office/officeart/2005/8/layout/hierarchy3"/>
    <dgm:cxn modelId="{FA0C3FEC-1294-524D-B8D0-8EB6BDC0B049}" type="presParOf" srcId="{A45FE4EE-9C4C-BE41-9823-ED58C0DF2AFC}" destId="{B4C851CB-9F81-5A47-BE66-8AAE5B6E4366}" srcOrd="1" destOrd="0" presId="urn:microsoft.com/office/officeart/2005/8/layout/hierarchy3"/>
    <dgm:cxn modelId="{540373D6-74D3-3D46-8788-864B861F009F}" type="presParOf" srcId="{B4C851CB-9F81-5A47-BE66-8AAE5B6E4366}" destId="{24ADB32F-CA22-CF43-AE73-3B657274304C}" srcOrd="0" destOrd="0" presId="urn:microsoft.com/office/officeart/2005/8/layout/hierarchy3"/>
    <dgm:cxn modelId="{2EFAB96A-20E9-E54B-A5AB-7B0AA67A8458}" type="presParOf" srcId="{B4C851CB-9F81-5A47-BE66-8AAE5B6E4366}" destId="{13144A93-A5CB-9E41-8D85-5BDE7C0E4A1D}" srcOrd="1" destOrd="0" presId="urn:microsoft.com/office/officeart/2005/8/layout/hierarchy3"/>
    <dgm:cxn modelId="{32DBC13D-2F65-9645-B3A5-44802CD464BA}" type="presParOf" srcId="{B4C851CB-9F81-5A47-BE66-8AAE5B6E4366}" destId="{A93C0A4E-4095-C34D-B206-6BA1F7AC4380}" srcOrd="2" destOrd="0" presId="urn:microsoft.com/office/officeart/2005/8/layout/hierarchy3"/>
    <dgm:cxn modelId="{E34EB632-403C-F745-858A-4173D5449220}" type="presParOf" srcId="{B4C851CB-9F81-5A47-BE66-8AAE5B6E4366}" destId="{645CEF0D-2EDC-4A48-8C1D-75F26B253C36}" srcOrd="3" destOrd="0" presId="urn:microsoft.com/office/officeart/2005/8/layout/hierarchy3"/>
    <dgm:cxn modelId="{336541A5-0F35-744A-993C-184D69D40BBF}" type="presParOf" srcId="{B4C851CB-9F81-5A47-BE66-8AAE5B6E4366}" destId="{B884B2F3-AEFE-E445-9AE9-038315735034}" srcOrd="4" destOrd="0" presId="urn:microsoft.com/office/officeart/2005/8/layout/hierarchy3"/>
    <dgm:cxn modelId="{E8B684FE-BE41-F149-ABA5-9E67BD8EC835}" type="presParOf" srcId="{B4C851CB-9F81-5A47-BE66-8AAE5B6E4366}" destId="{ABA7A690-14E3-2E45-8B09-687DB0B5BAE6}" srcOrd="5" destOrd="0" presId="urn:microsoft.com/office/officeart/2005/8/layout/hierarchy3"/>
    <dgm:cxn modelId="{75272B63-0179-9D48-A798-88A84998C229}" type="presParOf" srcId="{7D9E2D28-E183-9A4C-B35F-43B0A6644491}" destId="{647471E6-0086-4D47-BC36-DAB23484742D}" srcOrd="1" destOrd="0" presId="urn:microsoft.com/office/officeart/2005/8/layout/hierarchy3"/>
    <dgm:cxn modelId="{43E2C11E-D045-AF49-B0D6-18F46086ED4C}" type="presParOf" srcId="{647471E6-0086-4D47-BC36-DAB23484742D}" destId="{8D840491-7BEF-C446-A772-F022FF0C8E22}" srcOrd="0" destOrd="0" presId="urn:microsoft.com/office/officeart/2005/8/layout/hierarchy3"/>
    <dgm:cxn modelId="{6848119E-F64E-114B-911B-73449B6BA0CE}" type="presParOf" srcId="{8D840491-7BEF-C446-A772-F022FF0C8E22}" destId="{21281AD0-CB20-CF48-BB1A-8106C58834A7}" srcOrd="0" destOrd="0" presId="urn:microsoft.com/office/officeart/2005/8/layout/hierarchy3"/>
    <dgm:cxn modelId="{03601A53-1F43-C04E-B342-975F761E9DC8}" type="presParOf" srcId="{8D840491-7BEF-C446-A772-F022FF0C8E22}" destId="{8F63981E-68BF-004D-BA15-644549853A28}" srcOrd="1" destOrd="0" presId="urn:microsoft.com/office/officeart/2005/8/layout/hierarchy3"/>
    <dgm:cxn modelId="{B6326582-4A21-F941-B995-C4355B6D7E0E}" type="presParOf" srcId="{647471E6-0086-4D47-BC36-DAB23484742D}" destId="{7C835273-B66F-F94F-9AF2-5C4CC7A8BE87}" srcOrd="1" destOrd="0" presId="urn:microsoft.com/office/officeart/2005/8/layout/hierarchy3"/>
    <dgm:cxn modelId="{83339C20-DAF6-6940-9B23-759D574E864D}" type="presParOf" srcId="{7C835273-B66F-F94F-9AF2-5C4CC7A8BE87}" destId="{A92FD7CC-6C95-F04D-82B1-5C3716BCA942}" srcOrd="0" destOrd="0" presId="urn:microsoft.com/office/officeart/2005/8/layout/hierarchy3"/>
    <dgm:cxn modelId="{77959B39-3F91-4A49-8C48-B2679ADF5921}" type="presParOf" srcId="{7C835273-B66F-F94F-9AF2-5C4CC7A8BE87}" destId="{A3C29622-F734-6644-9C5E-95A9B09A71DE}" srcOrd="1" destOrd="0" presId="urn:microsoft.com/office/officeart/2005/8/layout/hierarchy3"/>
    <dgm:cxn modelId="{0B9CB3DD-C460-3F42-9B62-92067F2DFE8C}" type="presParOf" srcId="{7C835273-B66F-F94F-9AF2-5C4CC7A8BE87}" destId="{A58CB353-9020-954D-BDF6-F15648FAD706}" srcOrd="2" destOrd="0" presId="urn:microsoft.com/office/officeart/2005/8/layout/hierarchy3"/>
    <dgm:cxn modelId="{2A39F17E-528D-CE49-BD52-9F034E81914D}" type="presParOf" srcId="{7C835273-B66F-F94F-9AF2-5C4CC7A8BE87}" destId="{E482BAA3-F35E-F94D-8BC9-143E9AF9BAFF}" srcOrd="3" destOrd="0" presId="urn:microsoft.com/office/officeart/2005/8/layout/hierarchy3"/>
    <dgm:cxn modelId="{56B16349-BDB1-C542-BCC7-7D32EE82A870}" type="presParOf" srcId="{7C835273-B66F-F94F-9AF2-5C4CC7A8BE87}" destId="{585922D2-4256-5E4A-BFEC-F2BFCAEFFB3E}" srcOrd="4" destOrd="0" presId="urn:microsoft.com/office/officeart/2005/8/layout/hierarchy3"/>
    <dgm:cxn modelId="{DA085E67-E151-7749-BB60-0377E60C6D58}" type="presParOf" srcId="{7C835273-B66F-F94F-9AF2-5C4CC7A8BE87}" destId="{60CDFDD8-ACD4-7E44-9E67-9E6E6BCB29FD}" srcOrd="5" destOrd="0" presId="urn:microsoft.com/office/officeart/2005/8/layout/hierarchy3"/>
    <dgm:cxn modelId="{7631BA30-A80E-7747-8EE2-B65FE9CD3100}" type="presParOf" srcId="{7D9E2D28-E183-9A4C-B35F-43B0A6644491}" destId="{B49D7664-06E7-1048-A68D-2ED4F2297E72}" srcOrd="2" destOrd="0" presId="urn:microsoft.com/office/officeart/2005/8/layout/hierarchy3"/>
    <dgm:cxn modelId="{D7F6EBE5-756D-E84B-9B03-3B4F7DB1F3F6}" type="presParOf" srcId="{B49D7664-06E7-1048-A68D-2ED4F2297E72}" destId="{3F37B3E4-7D12-C845-9ED1-F8564552F3D8}" srcOrd="0" destOrd="0" presId="urn:microsoft.com/office/officeart/2005/8/layout/hierarchy3"/>
    <dgm:cxn modelId="{8E3E964D-08C1-C446-8068-EFBA53ED8F84}" type="presParOf" srcId="{3F37B3E4-7D12-C845-9ED1-F8564552F3D8}" destId="{60F4E55E-CAE5-2A4D-8F0B-ADBB481C553F}" srcOrd="0" destOrd="0" presId="urn:microsoft.com/office/officeart/2005/8/layout/hierarchy3"/>
    <dgm:cxn modelId="{DBE24E02-D5D8-DB40-8741-CB3F7AC53D1C}" type="presParOf" srcId="{3F37B3E4-7D12-C845-9ED1-F8564552F3D8}" destId="{26640A40-8333-1143-B3FD-37CBFB4EA7AF}" srcOrd="1" destOrd="0" presId="urn:microsoft.com/office/officeart/2005/8/layout/hierarchy3"/>
    <dgm:cxn modelId="{D842B733-CB68-2C4B-93B8-60B17808003F}" type="presParOf" srcId="{B49D7664-06E7-1048-A68D-2ED4F2297E72}" destId="{54C39058-B237-B549-83CD-E37BDA0B56C4}" srcOrd="1" destOrd="0" presId="urn:microsoft.com/office/officeart/2005/8/layout/hierarchy3"/>
    <dgm:cxn modelId="{C2118D49-D8E6-E044-B831-C8ED65A7018F}" type="presParOf" srcId="{54C39058-B237-B549-83CD-E37BDA0B56C4}" destId="{FA6B308A-6BDB-724E-B6F4-EAA4C241142F}" srcOrd="0" destOrd="0" presId="urn:microsoft.com/office/officeart/2005/8/layout/hierarchy3"/>
    <dgm:cxn modelId="{AEFADC91-1F77-284F-8AFA-BC3D03D4B6F2}" type="presParOf" srcId="{54C39058-B237-B549-83CD-E37BDA0B56C4}" destId="{B0390D93-3787-8844-BE1A-693FAE397C02}" srcOrd="1" destOrd="0" presId="urn:microsoft.com/office/officeart/2005/8/layout/hierarchy3"/>
    <dgm:cxn modelId="{8AB4FF0E-DBDE-0D44-BA09-1DA9DD0EE57A}" type="presParOf" srcId="{54C39058-B237-B549-83CD-E37BDA0B56C4}" destId="{402602E1-36BF-8742-8199-FB254D623A80}" srcOrd="2" destOrd="0" presId="urn:microsoft.com/office/officeart/2005/8/layout/hierarchy3"/>
    <dgm:cxn modelId="{D5548B3F-068B-DE42-A90F-8D0C88A39DEB}" type="presParOf" srcId="{54C39058-B237-B549-83CD-E37BDA0B56C4}" destId="{01BAC7F6-D6D5-4E47-BA55-B181B8D4C9ED}"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12446C-13DB-D24B-B553-666FAB407702}" type="doc">
      <dgm:prSet loTypeId="urn:microsoft.com/office/officeart/2005/8/layout/vProcess5" loCatId="" qsTypeId="urn:microsoft.com/office/officeart/2005/8/quickstyle/simple4" qsCatId="simple" csTypeId="urn:microsoft.com/office/officeart/2005/8/colors/accent1_2" csCatId="accent1" phldr="1"/>
      <dgm:spPr/>
      <dgm:t>
        <a:bodyPr/>
        <a:lstStyle/>
        <a:p>
          <a:endParaRPr lang="en-US"/>
        </a:p>
      </dgm:t>
    </dgm:pt>
    <dgm:pt modelId="{723A0917-D1F1-7B48-9B11-A258A5EFDEB7}">
      <dgm:prSet/>
      <dgm:spPr/>
      <dgm:t>
        <a:bodyPr/>
        <a:lstStyle/>
        <a:p>
          <a:pPr rtl="0"/>
          <a:r>
            <a:rPr lang="en-US" smtClean="0"/>
            <a:t>System security begins with the installation of the operating system</a:t>
          </a:r>
          <a:endParaRPr lang="en-US"/>
        </a:p>
      </dgm:t>
    </dgm:pt>
    <dgm:pt modelId="{BCAD133B-63A0-7D45-BCE7-5B94CA04F843}" type="parTrans" cxnId="{A7D71E04-E0B4-054D-8106-C82DB99E05FF}">
      <dgm:prSet/>
      <dgm:spPr/>
      <dgm:t>
        <a:bodyPr/>
        <a:lstStyle/>
        <a:p>
          <a:endParaRPr lang="en-US"/>
        </a:p>
      </dgm:t>
    </dgm:pt>
    <dgm:pt modelId="{B96F20FD-5EBC-8F4B-BC6F-D1615CE34E0D}" type="sibTrans" cxnId="{A7D71E04-E0B4-054D-8106-C82DB99E05FF}">
      <dgm:prSet/>
      <dgm:spPr>
        <a:solidFill>
          <a:schemeClr val="accent3">
            <a:lumMod val="50000"/>
          </a:schemeClr>
        </a:solidFill>
      </dgm:spPr>
      <dgm:t>
        <a:bodyPr/>
        <a:lstStyle/>
        <a:p>
          <a:endParaRPr lang="en-US"/>
        </a:p>
      </dgm:t>
    </dgm:pt>
    <dgm:pt modelId="{E8E1BFB5-A393-A54E-87D8-C7916AAF8004}">
      <dgm:prSet/>
      <dgm:spPr/>
      <dgm:t>
        <a:bodyPr/>
        <a:lstStyle/>
        <a:p>
          <a:pPr rtl="0"/>
          <a:r>
            <a:rPr lang="en-US" smtClean="0"/>
            <a:t>Ideally new systems should be constructed on a protected network</a:t>
          </a:r>
          <a:endParaRPr lang="en-US"/>
        </a:p>
      </dgm:t>
    </dgm:pt>
    <dgm:pt modelId="{E7F82477-3C45-464A-B8B3-CF59556F0B08}" type="parTrans" cxnId="{95136371-FE71-2A43-84C1-A52A28643A68}">
      <dgm:prSet/>
      <dgm:spPr/>
      <dgm:t>
        <a:bodyPr/>
        <a:lstStyle/>
        <a:p>
          <a:endParaRPr lang="en-US"/>
        </a:p>
      </dgm:t>
    </dgm:pt>
    <dgm:pt modelId="{01E4CD1A-50AF-7B40-A1DB-5CF5E84EDA85}" type="sibTrans" cxnId="{95136371-FE71-2A43-84C1-A52A28643A68}">
      <dgm:prSet/>
      <dgm:spPr>
        <a:solidFill>
          <a:schemeClr val="accent3">
            <a:lumMod val="50000"/>
          </a:schemeClr>
        </a:solidFill>
      </dgm:spPr>
      <dgm:t>
        <a:bodyPr/>
        <a:lstStyle/>
        <a:p>
          <a:endParaRPr lang="en-US"/>
        </a:p>
      </dgm:t>
    </dgm:pt>
    <dgm:pt modelId="{8FE4473E-0D27-A74C-824C-FC55C22946E4}">
      <dgm:prSet/>
      <dgm:spPr/>
      <dgm:t>
        <a:bodyPr/>
        <a:lstStyle/>
        <a:p>
          <a:pPr rtl="0"/>
          <a:r>
            <a:rPr lang="en-US" smtClean="0"/>
            <a:t>The initial installation should comprise the minimum necessary for the desired system, with additional software packages included only if they are required for the function of the system</a:t>
          </a:r>
          <a:endParaRPr lang="en-US"/>
        </a:p>
      </dgm:t>
    </dgm:pt>
    <dgm:pt modelId="{E24DC95D-ACB9-234D-A5C0-3AF65CD3D946}" type="parTrans" cxnId="{E605AF86-F8B1-7443-9BD8-9C4CDA6E5B1B}">
      <dgm:prSet/>
      <dgm:spPr/>
      <dgm:t>
        <a:bodyPr/>
        <a:lstStyle/>
        <a:p>
          <a:endParaRPr lang="en-US"/>
        </a:p>
      </dgm:t>
    </dgm:pt>
    <dgm:pt modelId="{9CD37923-B463-5E4D-988B-C761DB8D9D85}" type="sibTrans" cxnId="{E605AF86-F8B1-7443-9BD8-9C4CDA6E5B1B}">
      <dgm:prSet/>
      <dgm:spPr>
        <a:solidFill>
          <a:schemeClr val="accent3">
            <a:lumMod val="50000"/>
          </a:schemeClr>
        </a:solidFill>
      </dgm:spPr>
      <dgm:t>
        <a:bodyPr/>
        <a:lstStyle/>
        <a:p>
          <a:endParaRPr lang="en-US"/>
        </a:p>
      </dgm:t>
    </dgm:pt>
    <dgm:pt modelId="{A90F9E60-ED55-434F-93EB-56A679E41DD9}">
      <dgm:prSet/>
      <dgm:spPr/>
      <dgm:t>
        <a:bodyPr/>
        <a:lstStyle/>
        <a:p>
          <a:pPr rtl="0"/>
          <a:r>
            <a:rPr lang="en-US" smtClean="0"/>
            <a:t>The overall boot process must also be secured</a:t>
          </a:r>
          <a:endParaRPr lang="en-US"/>
        </a:p>
      </dgm:t>
    </dgm:pt>
    <dgm:pt modelId="{32DD33FA-58C9-0B42-AF21-3F06905CDB93}" type="parTrans" cxnId="{7A7BE6D9-1F96-734F-BEFB-2B63C255C50D}">
      <dgm:prSet/>
      <dgm:spPr/>
      <dgm:t>
        <a:bodyPr/>
        <a:lstStyle/>
        <a:p>
          <a:endParaRPr lang="en-US"/>
        </a:p>
      </dgm:t>
    </dgm:pt>
    <dgm:pt modelId="{4655219B-08C6-FE41-9EF0-B3598B3E0C73}" type="sibTrans" cxnId="{7A7BE6D9-1F96-734F-BEFB-2B63C255C50D}">
      <dgm:prSet/>
      <dgm:spPr>
        <a:solidFill>
          <a:schemeClr val="accent3">
            <a:lumMod val="50000"/>
          </a:schemeClr>
        </a:solidFill>
      </dgm:spPr>
      <dgm:t>
        <a:bodyPr/>
        <a:lstStyle/>
        <a:p>
          <a:endParaRPr lang="en-US"/>
        </a:p>
      </dgm:t>
    </dgm:pt>
    <dgm:pt modelId="{563C3816-7A98-A640-B795-3286D4AC9057}">
      <dgm:prSet/>
      <dgm:spPr/>
      <dgm:t>
        <a:bodyPr/>
        <a:lstStyle/>
        <a:p>
          <a:pPr rtl="0"/>
          <a:r>
            <a:rPr lang="en-US" smtClean="0"/>
            <a:t>Care is also required with the selection and installation of any additional device driver code, since this executes with full kernel level privileges, but is often supplied by a third party</a:t>
          </a:r>
          <a:endParaRPr lang="en-US"/>
        </a:p>
      </dgm:t>
    </dgm:pt>
    <dgm:pt modelId="{3374D6C0-F2E7-3A4C-811C-7C7FFCDCE870}" type="parTrans" cxnId="{2B2F112D-900D-8141-9C9D-765DFA732071}">
      <dgm:prSet/>
      <dgm:spPr/>
      <dgm:t>
        <a:bodyPr/>
        <a:lstStyle/>
        <a:p>
          <a:endParaRPr lang="en-US"/>
        </a:p>
      </dgm:t>
    </dgm:pt>
    <dgm:pt modelId="{C6C65CAB-E651-404F-BAD5-7C91533D18F5}" type="sibTrans" cxnId="{2B2F112D-900D-8141-9C9D-765DFA732071}">
      <dgm:prSet/>
      <dgm:spPr/>
      <dgm:t>
        <a:bodyPr/>
        <a:lstStyle/>
        <a:p>
          <a:endParaRPr lang="en-US"/>
        </a:p>
      </dgm:t>
    </dgm:pt>
    <dgm:pt modelId="{019A7CFA-9C8E-9045-B500-FF2C35E41DBA}">
      <dgm:prSet/>
      <dgm:spPr/>
    </dgm:pt>
    <dgm:pt modelId="{5FA9A5CD-D619-6C47-83AC-086039F86BFA}" type="parTrans" cxnId="{5E0899B4-846F-B041-A96E-5C45A46DDB7E}">
      <dgm:prSet/>
      <dgm:spPr/>
      <dgm:t>
        <a:bodyPr/>
        <a:lstStyle/>
        <a:p>
          <a:endParaRPr lang="en-US"/>
        </a:p>
      </dgm:t>
    </dgm:pt>
    <dgm:pt modelId="{FD523D2B-A194-014A-BB79-2AC0FEDA53F5}" type="sibTrans" cxnId="{5E0899B4-846F-B041-A96E-5C45A46DDB7E}">
      <dgm:prSet/>
      <dgm:spPr/>
      <dgm:t>
        <a:bodyPr/>
        <a:lstStyle/>
        <a:p>
          <a:endParaRPr lang="en-US"/>
        </a:p>
      </dgm:t>
    </dgm:pt>
    <dgm:pt modelId="{A76EE4C5-CA1A-464C-A0E7-78787B68BE85}">
      <dgm:prSet/>
      <dgm:spPr/>
    </dgm:pt>
    <dgm:pt modelId="{B0363A32-6F2F-3C49-8515-1CADD8CB14D7}" type="parTrans" cxnId="{B2752799-4391-4744-8451-CEF82AA94205}">
      <dgm:prSet/>
      <dgm:spPr/>
      <dgm:t>
        <a:bodyPr/>
        <a:lstStyle/>
        <a:p>
          <a:endParaRPr lang="en-US"/>
        </a:p>
      </dgm:t>
    </dgm:pt>
    <dgm:pt modelId="{70DE7BBB-0C29-8349-A4F7-A01AB644EBE3}" type="sibTrans" cxnId="{B2752799-4391-4744-8451-CEF82AA94205}">
      <dgm:prSet/>
      <dgm:spPr/>
      <dgm:t>
        <a:bodyPr/>
        <a:lstStyle/>
        <a:p>
          <a:endParaRPr lang="en-US"/>
        </a:p>
      </dgm:t>
    </dgm:pt>
    <dgm:pt modelId="{D09369E7-4D76-F844-831B-BCCA5F505C54}" type="pres">
      <dgm:prSet presAssocID="{F012446C-13DB-D24B-B553-666FAB407702}" presName="outerComposite" presStyleCnt="0">
        <dgm:presLayoutVars>
          <dgm:chMax val="5"/>
          <dgm:dir/>
          <dgm:resizeHandles val="exact"/>
        </dgm:presLayoutVars>
      </dgm:prSet>
      <dgm:spPr/>
    </dgm:pt>
    <dgm:pt modelId="{E9F9521C-4FFF-B145-BFC3-BAC4F300639F}" type="pres">
      <dgm:prSet presAssocID="{F012446C-13DB-D24B-B553-666FAB407702}" presName="dummyMaxCanvas" presStyleCnt="0">
        <dgm:presLayoutVars/>
      </dgm:prSet>
      <dgm:spPr/>
    </dgm:pt>
    <dgm:pt modelId="{B4D2028D-6263-7743-8DA5-5A90D960CDCF}" type="pres">
      <dgm:prSet presAssocID="{F012446C-13DB-D24B-B553-666FAB407702}" presName="FiveNodes_1" presStyleLbl="node1" presStyleIdx="0" presStyleCnt="5">
        <dgm:presLayoutVars>
          <dgm:bulletEnabled val="1"/>
        </dgm:presLayoutVars>
      </dgm:prSet>
      <dgm:spPr/>
    </dgm:pt>
    <dgm:pt modelId="{498C1FA1-8726-474D-A631-A70665BAFDD2}" type="pres">
      <dgm:prSet presAssocID="{F012446C-13DB-D24B-B553-666FAB407702}" presName="FiveNodes_2" presStyleLbl="node1" presStyleIdx="1" presStyleCnt="5">
        <dgm:presLayoutVars>
          <dgm:bulletEnabled val="1"/>
        </dgm:presLayoutVars>
      </dgm:prSet>
      <dgm:spPr/>
    </dgm:pt>
    <dgm:pt modelId="{FBB65D94-3A5A-8C4D-8141-933DFA6ADC87}" type="pres">
      <dgm:prSet presAssocID="{F012446C-13DB-D24B-B553-666FAB407702}" presName="FiveNodes_3" presStyleLbl="node1" presStyleIdx="2" presStyleCnt="5">
        <dgm:presLayoutVars>
          <dgm:bulletEnabled val="1"/>
        </dgm:presLayoutVars>
      </dgm:prSet>
      <dgm:spPr/>
    </dgm:pt>
    <dgm:pt modelId="{AA74EC10-37CF-9944-8098-22AB9BD0EB7D}" type="pres">
      <dgm:prSet presAssocID="{F012446C-13DB-D24B-B553-666FAB407702}" presName="FiveNodes_4" presStyleLbl="node1" presStyleIdx="3" presStyleCnt="5">
        <dgm:presLayoutVars>
          <dgm:bulletEnabled val="1"/>
        </dgm:presLayoutVars>
      </dgm:prSet>
      <dgm:spPr/>
    </dgm:pt>
    <dgm:pt modelId="{DEBFC1F4-6A96-524B-B325-3EF1BDC9269A}" type="pres">
      <dgm:prSet presAssocID="{F012446C-13DB-D24B-B553-666FAB407702}" presName="FiveNodes_5" presStyleLbl="node1" presStyleIdx="4" presStyleCnt="5">
        <dgm:presLayoutVars>
          <dgm:bulletEnabled val="1"/>
        </dgm:presLayoutVars>
      </dgm:prSet>
      <dgm:spPr/>
    </dgm:pt>
    <dgm:pt modelId="{BE3AF996-7D4B-974F-917B-E05415573C6B}" type="pres">
      <dgm:prSet presAssocID="{F012446C-13DB-D24B-B553-666FAB407702}" presName="FiveConn_1-2" presStyleLbl="fgAccFollowNode1" presStyleIdx="0" presStyleCnt="4">
        <dgm:presLayoutVars>
          <dgm:bulletEnabled val="1"/>
        </dgm:presLayoutVars>
      </dgm:prSet>
      <dgm:spPr/>
    </dgm:pt>
    <dgm:pt modelId="{02CE2B70-74F3-564B-A5F6-94902E4A5195}" type="pres">
      <dgm:prSet presAssocID="{F012446C-13DB-D24B-B553-666FAB407702}" presName="FiveConn_2-3" presStyleLbl="fgAccFollowNode1" presStyleIdx="1" presStyleCnt="4">
        <dgm:presLayoutVars>
          <dgm:bulletEnabled val="1"/>
        </dgm:presLayoutVars>
      </dgm:prSet>
      <dgm:spPr/>
    </dgm:pt>
    <dgm:pt modelId="{2EFE80FF-B5FD-9848-A61B-E03D909C0BE8}" type="pres">
      <dgm:prSet presAssocID="{F012446C-13DB-D24B-B553-666FAB407702}" presName="FiveConn_3-4" presStyleLbl="fgAccFollowNode1" presStyleIdx="2" presStyleCnt="4">
        <dgm:presLayoutVars>
          <dgm:bulletEnabled val="1"/>
        </dgm:presLayoutVars>
      </dgm:prSet>
      <dgm:spPr/>
    </dgm:pt>
    <dgm:pt modelId="{95821BD0-B513-AD4F-8489-9D075EC6B8A4}" type="pres">
      <dgm:prSet presAssocID="{F012446C-13DB-D24B-B553-666FAB407702}" presName="FiveConn_4-5" presStyleLbl="fgAccFollowNode1" presStyleIdx="3" presStyleCnt="4">
        <dgm:presLayoutVars>
          <dgm:bulletEnabled val="1"/>
        </dgm:presLayoutVars>
      </dgm:prSet>
      <dgm:spPr/>
    </dgm:pt>
    <dgm:pt modelId="{D7600E2F-85C7-3A4A-A763-46C3992F3B35}" type="pres">
      <dgm:prSet presAssocID="{F012446C-13DB-D24B-B553-666FAB407702}" presName="FiveNodes_1_text" presStyleLbl="node1" presStyleIdx="4" presStyleCnt="5">
        <dgm:presLayoutVars>
          <dgm:bulletEnabled val="1"/>
        </dgm:presLayoutVars>
      </dgm:prSet>
      <dgm:spPr/>
    </dgm:pt>
    <dgm:pt modelId="{66184467-1731-EF4A-AEA3-F9EFDAE2C21C}" type="pres">
      <dgm:prSet presAssocID="{F012446C-13DB-D24B-B553-666FAB407702}" presName="FiveNodes_2_text" presStyleLbl="node1" presStyleIdx="4" presStyleCnt="5">
        <dgm:presLayoutVars>
          <dgm:bulletEnabled val="1"/>
        </dgm:presLayoutVars>
      </dgm:prSet>
      <dgm:spPr/>
    </dgm:pt>
    <dgm:pt modelId="{C287E39C-8168-9E47-A1D2-43D81ECB99B3}" type="pres">
      <dgm:prSet presAssocID="{F012446C-13DB-D24B-B553-666FAB407702}" presName="FiveNodes_3_text" presStyleLbl="node1" presStyleIdx="4" presStyleCnt="5">
        <dgm:presLayoutVars>
          <dgm:bulletEnabled val="1"/>
        </dgm:presLayoutVars>
      </dgm:prSet>
      <dgm:spPr/>
    </dgm:pt>
    <dgm:pt modelId="{F86B3991-AEB1-5E40-83D3-6D09A74E9099}" type="pres">
      <dgm:prSet presAssocID="{F012446C-13DB-D24B-B553-666FAB407702}" presName="FiveNodes_4_text" presStyleLbl="node1" presStyleIdx="4" presStyleCnt="5">
        <dgm:presLayoutVars>
          <dgm:bulletEnabled val="1"/>
        </dgm:presLayoutVars>
      </dgm:prSet>
      <dgm:spPr/>
    </dgm:pt>
    <dgm:pt modelId="{771C7649-D6BF-814A-AD33-C4393CF8EFB3}" type="pres">
      <dgm:prSet presAssocID="{F012446C-13DB-D24B-B553-666FAB407702}" presName="FiveNodes_5_text" presStyleLbl="node1" presStyleIdx="4" presStyleCnt="5">
        <dgm:presLayoutVars>
          <dgm:bulletEnabled val="1"/>
        </dgm:presLayoutVars>
      </dgm:prSet>
      <dgm:spPr/>
    </dgm:pt>
  </dgm:ptLst>
  <dgm:cxnLst>
    <dgm:cxn modelId="{875DB756-DA9B-3F40-B308-994AECDF2FC7}" type="presOf" srcId="{B96F20FD-5EBC-8F4B-BC6F-D1615CE34E0D}" destId="{BE3AF996-7D4B-974F-917B-E05415573C6B}" srcOrd="0" destOrd="0" presId="urn:microsoft.com/office/officeart/2005/8/layout/vProcess5"/>
    <dgm:cxn modelId="{95136371-FE71-2A43-84C1-A52A28643A68}" srcId="{F012446C-13DB-D24B-B553-666FAB407702}" destId="{E8E1BFB5-A393-A54E-87D8-C7916AAF8004}" srcOrd="1" destOrd="0" parTransId="{E7F82477-3C45-464A-B8B3-CF59556F0B08}" sibTransId="{01E4CD1A-50AF-7B40-A1DB-5CF5E84EDA85}"/>
    <dgm:cxn modelId="{7A7BE6D9-1F96-734F-BEFB-2B63C255C50D}" srcId="{F012446C-13DB-D24B-B553-666FAB407702}" destId="{A90F9E60-ED55-434F-93EB-56A679E41DD9}" srcOrd="3" destOrd="0" parTransId="{32DD33FA-58C9-0B42-AF21-3F06905CDB93}" sibTransId="{4655219B-08C6-FE41-9EF0-B3598B3E0C73}"/>
    <dgm:cxn modelId="{68DD0836-B219-0A4D-8B9C-A0B7B8A0BAEC}" type="presOf" srcId="{8FE4473E-0D27-A74C-824C-FC55C22946E4}" destId="{C287E39C-8168-9E47-A1D2-43D81ECB99B3}" srcOrd="1" destOrd="0" presId="urn:microsoft.com/office/officeart/2005/8/layout/vProcess5"/>
    <dgm:cxn modelId="{8468CD17-EA78-C24A-B127-D923D36B26F9}" type="presOf" srcId="{563C3816-7A98-A640-B795-3286D4AC9057}" destId="{771C7649-D6BF-814A-AD33-C4393CF8EFB3}" srcOrd="1" destOrd="0" presId="urn:microsoft.com/office/officeart/2005/8/layout/vProcess5"/>
    <dgm:cxn modelId="{87A4468C-D393-8B43-A9A3-B02972E5D727}" type="presOf" srcId="{723A0917-D1F1-7B48-9B11-A258A5EFDEB7}" destId="{B4D2028D-6263-7743-8DA5-5A90D960CDCF}" srcOrd="0" destOrd="0" presId="urn:microsoft.com/office/officeart/2005/8/layout/vProcess5"/>
    <dgm:cxn modelId="{9FD0BFE8-1F4C-CB41-8CE0-9A75A85E5C3C}" type="presOf" srcId="{01E4CD1A-50AF-7B40-A1DB-5CF5E84EDA85}" destId="{02CE2B70-74F3-564B-A5F6-94902E4A5195}" srcOrd="0" destOrd="0" presId="urn:microsoft.com/office/officeart/2005/8/layout/vProcess5"/>
    <dgm:cxn modelId="{5E0899B4-846F-B041-A96E-5C45A46DDB7E}" srcId="{F012446C-13DB-D24B-B553-666FAB407702}" destId="{019A7CFA-9C8E-9045-B500-FF2C35E41DBA}" srcOrd="5" destOrd="0" parTransId="{5FA9A5CD-D619-6C47-83AC-086039F86BFA}" sibTransId="{FD523D2B-A194-014A-BB79-2AC0FEDA53F5}"/>
    <dgm:cxn modelId="{4BD5DCA2-FE8C-D340-8C07-3AA2A69F92B9}" type="presOf" srcId="{E8E1BFB5-A393-A54E-87D8-C7916AAF8004}" destId="{498C1FA1-8726-474D-A631-A70665BAFDD2}" srcOrd="0" destOrd="0" presId="urn:microsoft.com/office/officeart/2005/8/layout/vProcess5"/>
    <dgm:cxn modelId="{E43511C9-3237-0545-A5BA-E89815568193}" type="presOf" srcId="{9CD37923-B463-5E4D-988B-C761DB8D9D85}" destId="{2EFE80FF-B5FD-9848-A61B-E03D909C0BE8}" srcOrd="0" destOrd="0" presId="urn:microsoft.com/office/officeart/2005/8/layout/vProcess5"/>
    <dgm:cxn modelId="{88CAF187-16D0-0343-BCE9-94A10E76AF8A}" type="presOf" srcId="{F012446C-13DB-D24B-B553-666FAB407702}" destId="{D09369E7-4D76-F844-831B-BCCA5F505C54}" srcOrd="0" destOrd="0" presId="urn:microsoft.com/office/officeart/2005/8/layout/vProcess5"/>
    <dgm:cxn modelId="{252C0FD5-0824-7544-BC5E-62BC1D852068}" type="presOf" srcId="{A90F9E60-ED55-434F-93EB-56A679E41DD9}" destId="{F86B3991-AEB1-5E40-83D3-6D09A74E9099}" srcOrd="1" destOrd="0" presId="urn:microsoft.com/office/officeart/2005/8/layout/vProcess5"/>
    <dgm:cxn modelId="{B2752799-4391-4744-8451-CEF82AA94205}" srcId="{F012446C-13DB-D24B-B553-666FAB407702}" destId="{A76EE4C5-CA1A-464C-A0E7-78787B68BE85}" srcOrd="6" destOrd="0" parTransId="{B0363A32-6F2F-3C49-8515-1CADD8CB14D7}" sibTransId="{70DE7BBB-0C29-8349-A4F7-A01AB644EBE3}"/>
    <dgm:cxn modelId="{5993EA0D-6EB4-C043-979D-DCD09E906E69}" type="presOf" srcId="{4655219B-08C6-FE41-9EF0-B3598B3E0C73}" destId="{95821BD0-B513-AD4F-8489-9D075EC6B8A4}" srcOrd="0" destOrd="0" presId="urn:microsoft.com/office/officeart/2005/8/layout/vProcess5"/>
    <dgm:cxn modelId="{5F73EFF3-B22B-AA4B-860A-4BE36F3AB396}" type="presOf" srcId="{E8E1BFB5-A393-A54E-87D8-C7916AAF8004}" destId="{66184467-1731-EF4A-AEA3-F9EFDAE2C21C}" srcOrd="1" destOrd="0" presId="urn:microsoft.com/office/officeart/2005/8/layout/vProcess5"/>
    <dgm:cxn modelId="{AB1C3286-C348-494D-AF57-8A76F9D2D742}" type="presOf" srcId="{A90F9E60-ED55-434F-93EB-56A679E41DD9}" destId="{AA74EC10-37CF-9944-8098-22AB9BD0EB7D}" srcOrd="0" destOrd="0" presId="urn:microsoft.com/office/officeart/2005/8/layout/vProcess5"/>
    <dgm:cxn modelId="{A7D71E04-E0B4-054D-8106-C82DB99E05FF}" srcId="{F012446C-13DB-D24B-B553-666FAB407702}" destId="{723A0917-D1F1-7B48-9B11-A258A5EFDEB7}" srcOrd="0" destOrd="0" parTransId="{BCAD133B-63A0-7D45-BCE7-5B94CA04F843}" sibTransId="{B96F20FD-5EBC-8F4B-BC6F-D1615CE34E0D}"/>
    <dgm:cxn modelId="{2B2F112D-900D-8141-9C9D-765DFA732071}" srcId="{F012446C-13DB-D24B-B553-666FAB407702}" destId="{563C3816-7A98-A640-B795-3286D4AC9057}" srcOrd="4" destOrd="0" parTransId="{3374D6C0-F2E7-3A4C-811C-7C7FFCDCE870}" sibTransId="{C6C65CAB-E651-404F-BAD5-7C91533D18F5}"/>
    <dgm:cxn modelId="{E605AF86-F8B1-7443-9BD8-9C4CDA6E5B1B}" srcId="{F012446C-13DB-D24B-B553-666FAB407702}" destId="{8FE4473E-0D27-A74C-824C-FC55C22946E4}" srcOrd="2" destOrd="0" parTransId="{E24DC95D-ACB9-234D-A5C0-3AF65CD3D946}" sibTransId="{9CD37923-B463-5E4D-988B-C761DB8D9D85}"/>
    <dgm:cxn modelId="{66AF8F56-C2DA-0B46-B893-E375C0EC889B}" type="presOf" srcId="{563C3816-7A98-A640-B795-3286D4AC9057}" destId="{DEBFC1F4-6A96-524B-B325-3EF1BDC9269A}" srcOrd="0" destOrd="0" presId="urn:microsoft.com/office/officeart/2005/8/layout/vProcess5"/>
    <dgm:cxn modelId="{D6A7AA55-66A6-BD4E-AF78-2562A2D7E1A0}" type="presOf" srcId="{8FE4473E-0D27-A74C-824C-FC55C22946E4}" destId="{FBB65D94-3A5A-8C4D-8141-933DFA6ADC87}" srcOrd="0" destOrd="0" presId="urn:microsoft.com/office/officeart/2005/8/layout/vProcess5"/>
    <dgm:cxn modelId="{09DEDE5E-64B7-7849-9A4F-1B5AD3CBB017}" type="presOf" srcId="{723A0917-D1F1-7B48-9B11-A258A5EFDEB7}" destId="{D7600E2F-85C7-3A4A-A763-46C3992F3B35}" srcOrd="1" destOrd="0" presId="urn:microsoft.com/office/officeart/2005/8/layout/vProcess5"/>
    <dgm:cxn modelId="{30DFD140-2CE5-7F41-809A-E0CCC28B1136}" type="presParOf" srcId="{D09369E7-4D76-F844-831B-BCCA5F505C54}" destId="{E9F9521C-4FFF-B145-BFC3-BAC4F300639F}" srcOrd="0" destOrd="0" presId="urn:microsoft.com/office/officeart/2005/8/layout/vProcess5"/>
    <dgm:cxn modelId="{E491617D-8782-E044-9B65-B22A2000747C}" type="presParOf" srcId="{D09369E7-4D76-F844-831B-BCCA5F505C54}" destId="{B4D2028D-6263-7743-8DA5-5A90D960CDCF}" srcOrd="1" destOrd="0" presId="urn:microsoft.com/office/officeart/2005/8/layout/vProcess5"/>
    <dgm:cxn modelId="{DEB07C93-7035-C34A-BAEB-84F2CA8E8C61}" type="presParOf" srcId="{D09369E7-4D76-F844-831B-BCCA5F505C54}" destId="{498C1FA1-8726-474D-A631-A70665BAFDD2}" srcOrd="2" destOrd="0" presId="urn:microsoft.com/office/officeart/2005/8/layout/vProcess5"/>
    <dgm:cxn modelId="{20EE1EE4-A427-7743-A52B-62FE22E12934}" type="presParOf" srcId="{D09369E7-4D76-F844-831B-BCCA5F505C54}" destId="{FBB65D94-3A5A-8C4D-8141-933DFA6ADC87}" srcOrd="3" destOrd="0" presId="urn:microsoft.com/office/officeart/2005/8/layout/vProcess5"/>
    <dgm:cxn modelId="{684ADF8A-B4A6-C94E-8BC1-7AE3365BF530}" type="presParOf" srcId="{D09369E7-4D76-F844-831B-BCCA5F505C54}" destId="{AA74EC10-37CF-9944-8098-22AB9BD0EB7D}" srcOrd="4" destOrd="0" presId="urn:microsoft.com/office/officeart/2005/8/layout/vProcess5"/>
    <dgm:cxn modelId="{F51CC401-2654-FA42-999D-09F3A4C9BB73}" type="presParOf" srcId="{D09369E7-4D76-F844-831B-BCCA5F505C54}" destId="{DEBFC1F4-6A96-524B-B325-3EF1BDC9269A}" srcOrd="5" destOrd="0" presId="urn:microsoft.com/office/officeart/2005/8/layout/vProcess5"/>
    <dgm:cxn modelId="{49BA5C10-335A-6743-B3D3-5424E27A25FE}" type="presParOf" srcId="{D09369E7-4D76-F844-831B-BCCA5F505C54}" destId="{BE3AF996-7D4B-974F-917B-E05415573C6B}" srcOrd="6" destOrd="0" presId="urn:microsoft.com/office/officeart/2005/8/layout/vProcess5"/>
    <dgm:cxn modelId="{1F563BBE-0480-E049-9B0A-FCFF3731A8F3}" type="presParOf" srcId="{D09369E7-4D76-F844-831B-BCCA5F505C54}" destId="{02CE2B70-74F3-564B-A5F6-94902E4A5195}" srcOrd="7" destOrd="0" presId="urn:microsoft.com/office/officeart/2005/8/layout/vProcess5"/>
    <dgm:cxn modelId="{E1860D76-E39B-1147-97C8-E2A550BE6101}" type="presParOf" srcId="{D09369E7-4D76-F844-831B-BCCA5F505C54}" destId="{2EFE80FF-B5FD-9848-A61B-E03D909C0BE8}" srcOrd="8" destOrd="0" presId="urn:microsoft.com/office/officeart/2005/8/layout/vProcess5"/>
    <dgm:cxn modelId="{0FA347DD-59B1-D540-A02E-C22BE2112014}" type="presParOf" srcId="{D09369E7-4D76-F844-831B-BCCA5F505C54}" destId="{95821BD0-B513-AD4F-8489-9D075EC6B8A4}" srcOrd="9" destOrd="0" presId="urn:microsoft.com/office/officeart/2005/8/layout/vProcess5"/>
    <dgm:cxn modelId="{B41E6A8D-42CE-6A42-916A-D9ACE5EFA0E0}" type="presParOf" srcId="{D09369E7-4D76-F844-831B-BCCA5F505C54}" destId="{D7600E2F-85C7-3A4A-A763-46C3992F3B35}" srcOrd="10" destOrd="0" presId="urn:microsoft.com/office/officeart/2005/8/layout/vProcess5"/>
    <dgm:cxn modelId="{C6E5E50A-4DCB-0143-A52A-459956896B78}" type="presParOf" srcId="{D09369E7-4D76-F844-831B-BCCA5F505C54}" destId="{66184467-1731-EF4A-AEA3-F9EFDAE2C21C}" srcOrd="11" destOrd="0" presId="urn:microsoft.com/office/officeart/2005/8/layout/vProcess5"/>
    <dgm:cxn modelId="{EADE537E-983D-FB4A-9E2D-272F76C0FE42}" type="presParOf" srcId="{D09369E7-4D76-F844-831B-BCCA5F505C54}" destId="{C287E39C-8168-9E47-A1D2-43D81ECB99B3}" srcOrd="12" destOrd="0" presId="urn:microsoft.com/office/officeart/2005/8/layout/vProcess5"/>
    <dgm:cxn modelId="{5F904F85-BE92-DB41-AFC5-76DE53777EDF}" type="presParOf" srcId="{D09369E7-4D76-F844-831B-BCCA5F505C54}" destId="{F86B3991-AEB1-5E40-83D3-6D09A74E9099}" srcOrd="13" destOrd="0" presId="urn:microsoft.com/office/officeart/2005/8/layout/vProcess5"/>
    <dgm:cxn modelId="{14493FE7-2580-CA49-BAD9-BC367A0E8DDC}" type="presParOf" srcId="{D09369E7-4D76-F844-831B-BCCA5F505C54}" destId="{771C7649-D6BF-814A-AD33-C4393CF8EFB3}"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21CE97A-6A89-9B42-B78A-BD7C4A724473}" type="doc">
      <dgm:prSet loTypeId="urn:microsoft.com/office/officeart/2005/8/layout/venn3" loCatId="" qsTypeId="urn:microsoft.com/office/officeart/2005/8/quickstyle/simple4" qsCatId="simple" csTypeId="urn:microsoft.com/office/officeart/2005/8/colors/accent1_2" csCatId="accent1" phldr="1"/>
      <dgm:spPr/>
      <dgm:t>
        <a:bodyPr/>
        <a:lstStyle/>
        <a:p>
          <a:endParaRPr lang="en-US"/>
        </a:p>
      </dgm:t>
    </dgm:pt>
    <dgm:pt modelId="{6921FFF7-8F08-324E-90EA-3BED02C100E1}">
      <dgm:prSet/>
      <dgm:spPr>
        <a:solidFill>
          <a:schemeClr val="bg1"/>
        </a:solidFill>
        <a:ln>
          <a:solidFill>
            <a:schemeClr val="accent3">
              <a:lumMod val="50000"/>
            </a:schemeClr>
          </a:solidFill>
        </a:ln>
      </dgm:spPr>
      <dgm:t>
        <a:bodyPr/>
        <a:lstStyle/>
        <a:p>
          <a:r>
            <a:rPr lang="en-US" dirty="0" smtClean="0"/>
            <a:t>the categories of users on the system</a:t>
          </a:r>
        </a:p>
      </dgm:t>
    </dgm:pt>
    <dgm:pt modelId="{3AFC329F-9E00-1940-82F8-5BDBEF5519D4}" type="parTrans" cxnId="{20E3CAE7-9C50-3041-9DE7-44CB229BAC27}">
      <dgm:prSet/>
      <dgm:spPr/>
      <dgm:t>
        <a:bodyPr/>
        <a:lstStyle/>
        <a:p>
          <a:endParaRPr lang="en-US"/>
        </a:p>
      </dgm:t>
    </dgm:pt>
    <dgm:pt modelId="{55730BF9-94F1-DD45-8C01-778C784F3F98}" type="sibTrans" cxnId="{20E3CAE7-9C50-3041-9DE7-44CB229BAC27}">
      <dgm:prSet/>
      <dgm:spPr/>
      <dgm:t>
        <a:bodyPr/>
        <a:lstStyle/>
        <a:p>
          <a:endParaRPr lang="en-US"/>
        </a:p>
      </dgm:t>
    </dgm:pt>
    <dgm:pt modelId="{E1DCC0DE-6A2A-EC41-B1C6-65189BE1D4AF}">
      <dgm:prSet/>
      <dgm:spPr>
        <a:solidFill>
          <a:schemeClr val="bg1"/>
        </a:solidFill>
        <a:ln>
          <a:solidFill>
            <a:schemeClr val="accent3">
              <a:lumMod val="50000"/>
            </a:schemeClr>
          </a:solidFill>
        </a:ln>
      </dgm:spPr>
      <dgm:t>
        <a:bodyPr/>
        <a:lstStyle/>
        <a:p>
          <a:r>
            <a:rPr lang="en-US" smtClean="0"/>
            <a:t>the privileges they have</a:t>
          </a:r>
          <a:endParaRPr lang="en-US" dirty="0" smtClean="0"/>
        </a:p>
      </dgm:t>
    </dgm:pt>
    <dgm:pt modelId="{586341A4-52CA-B140-9285-6B3C9BD5915D}" type="parTrans" cxnId="{BE8CC41A-FAE3-C649-B96C-E52AC16A9D0D}">
      <dgm:prSet/>
      <dgm:spPr/>
      <dgm:t>
        <a:bodyPr/>
        <a:lstStyle/>
        <a:p>
          <a:endParaRPr lang="en-US"/>
        </a:p>
      </dgm:t>
    </dgm:pt>
    <dgm:pt modelId="{AC886C2A-8368-3742-BF83-60E87B3E70BC}" type="sibTrans" cxnId="{BE8CC41A-FAE3-C649-B96C-E52AC16A9D0D}">
      <dgm:prSet/>
      <dgm:spPr/>
      <dgm:t>
        <a:bodyPr/>
        <a:lstStyle/>
        <a:p>
          <a:endParaRPr lang="en-US"/>
        </a:p>
      </dgm:t>
    </dgm:pt>
    <dgm:pt modelId="{1432F02D-79AC-1046-BE78-10ED0028FB26}">
      <dgm:prSet/>
      <dgm:spPr>
        <a:solidFill>
          <a:schemeClr val="bg1"/>
        </a:solidFill>
        <a:ln>
          <a:solidFill>
            <a:schemeClr val="accent3">
              <a:lumMod val="50000"/>
            </a:schemeClr>
          </a:solidFill>
        </a:ln>
      </dgm:spPr>
      <dgm:t>
        <a:bodyPr/>
        <a:lstStyle/>
        <a:p>
          <a:r>
            <a:rPr lang="en-US" smtClean="0"/>
            <a:t>the types of information they can access</a:t>
          </a:r>
          <a:endParaRPr lang="en-US" dirty="0" smtClean="0"/>
        </a:p>
      </dgm:t>
    </dgm:pt>
    <dgm:pt modelId="{4219A4EE-6D3E-4946-ACC1-F965529F38D1}" type="parTrans" cxnId="{5CC2660A-17BD-B349-9648-B6C1F199BD55}">
      <dgm:prSet/>
      <dgm:spPr/>
      <dgm:t>
        <a:bodyPr/>
        <a:lstStyle/>
        <a:p>
          <a:endParaRPr lang="en-US"/>
        </a:p>
      </dgm:t>
    </dgm:pt>
    <dgm:pt modelId="{65A5EA27-711D-2C49-993D-F140FBC1A493}" type="sibTrans" cxnId="{5CC2660A-17BD-B349-9648-B6C1F199BD55}">
      <dgm:prSet/>
      <dgm:spPr/>
      <dgm:t>
        <a:bodyPr/>
        <a:lstStyle/>
        <a:p>
          <a:endParaRPr lang="en-US"/>
        </a:p>
      </dgm:t>
    </dgm:pt>
    <dgm:pt modelId="{5B3ACC7C-FF03-0045-9191-ED5E33180D78}">
      <dgm:prSet/>
      <dgm:spPr>
        <a:solidFill>
          <a:schemeClr val="bg1"/>
        </a:solidFill>
        <a:ln>
          <a:solidFill>
            <a:schemeClr val="accent3">
              <a:lumMod val="50000"/>
            </a:schemeClr>
          </a:solidFill>
        </a:ln>
      </dgm:spPr>
      <dgm:t>
        <a:bodyPr/>
        <a:lstStyle/>
        <a:p>
          <a:r>
            <a:rPr lang="en-US" dirty="0" smtClean="0"/>
            <a:t>how and where they are defined and authenticated</a:t>
          </a:r>
        </a:p>
      </dgm:t>
    </dgm:pt>
    <dgm:pt modelId="{DF30CE9B-E10F-394F-BA0B-9BB2ACEEB7D4}" type="parTrans" cxnId="{FAB17DAE-D0C3-DC43-86DC-C2A6367334A6}">
      <dgm:prSet/>
      <dgm:spPr/>
      <dgm:t>
        <a:bodyPr/>
        <a:lstStyle/>
        <a:p>
          <a:endParaRPr lang="en-US"/>
        </a:p>
      </dgm:t>
    </dgm:pt>
    <dgm:pt modelId="{783DFF9D-E61C-DB47-A10F-90B824E075A1}" type="sibTrans" cxnId="{FAB17DAE-D0C3-DC43-86DC-C2A6367334A6}">
      <dgm:prSet/>
      <dgm:spPr/>
      <dgm:t>
        <a:bodyPr/>
        <a:lstStyle/>
        <a:p>
          <a:endParaRPr lang="en-US"/>
        </a:p>
      </dgm:t>
    </dgm:pt>
    <dgm:pt modelId="{BB7443F0-61FF-E344-B488-A2D90358FFEE}" type="pres">
      <dgm:prSet presAssocID="{821CE97A-6A89-9B42-B78A-BD7C4A724473}" presName="Name0" presStyleCnt="0">
        <dgm:presLayoutVars>
          <dgm:dir/>
          <dgm:resizeHandles val="exact"/>
        </dgm:presLayoutVars>
      </dgm:prSet>
      <dgm:spPr/>
      <dgm:t>
        <a:bodyPr/>
        <a:lstStyle/>
        <a:p>
          <a:endParaRPr lang="en-US"/>
        </a:p>
      </dgm:t>
    </dgm:pt>
    <dgm:pt modelId="{185F373D-1F50-914C-9BA7-1D364D5BCE3C}" type="pres">
      <dgm:prSet presAssocID="{6921FFF7-8F08-324E-90EA-3BED02C100E1}" presName="Name5" presStyleLbl="vennNode1" presStyleIdx="0" presStyleCnt="4">
        <dgm:presLayoutVars>
          <dgm:bulletEnabled val="1"/>
        </dgm:presLayoutVars>
      </dgm:prSet>
      <dgm:spPr/>
      <dgm:t>
        <a:bodyPr/>
        <a:lstStyle/>
        <a:p>
          <a:endParaRPr lang="en-US"/>
        </a:p>
      </dgm:t>
    </dgm:pt>
    <dgm:pt modelId="{EE085BB2-AC4B-1347-94F9-C129C05FBDAC}" type="pres">
      <dgm:prSet presAssocID="{55730BF9-94F1-DD45-8C01-778C784F3F98}" presName="space" presStyleCnt="0"/>
      <dgm:spPr/>
    </dgm:pt>
    <dgm:pt modelId="{286918D7-C109-3B45-AAE9-42FCC2F152B6}" type="pres">
      <dgm:prSet presAssocID="{E1DCC0DE-6A2A-EC41-B1C6-65189BE1D4AF}" presName="Name5" presStyleLbl="vennNode1" presStyleIdx="1" presStyleCnt="4">
        <dgm:presLayoutVars>
          <dgm:bulletEnabled val="1"/>
        </dgm:presLayoutVars>
      </dgm:prSet>
      <dgm:spPr/>
      <dgm:t>
        <a:bodyPr/>
        <a:lstStyle/>
        <a:p>
          <a:endParaRPr lang="en-US"/>
        </a:p>
      </dgm:t>
    </dgm:pt>
    <dgm:pt modelId="{55C25A05-8BDC-0842-A6A6-A71DAC71D2CE}" type="pres">
      <dgm:prSet presAssocID="{AC886C2A-8368-3742-BF83-60E87B3E70BC}" presName="space" presStyleCnt="0"/>
      <dgm:spPr/>
    </dgm:pt>
    <dgm:pt modelId="{9B14395F-5CA9-B942-8EDB-867717BE3D1C}" type="pres">
      <dgm:prSet presAssocID="{1432F02D-79AC-1046-BE78-10ED0028FB26}" presName="Name5" presStyleLbl="vennNode1" presStyleIdx="2" presStyleCnt="4">
        <dgm:presLayoutVars>
          <dgm:bulletEnabled val="1"/>
        </dgm:presLayoutVars>
      </dgm:prSet>
      <dgm:spPr/>
      <dgm:t>
        <a:bodyPr/>
        <a:lstStyle/>
        <a:p>
          <a:endParaRPr lang="en-US"/>
        </a:p>
      </dgm:t>
    </dgm:pt>
    <dgm:pt modelId="{7B7E36F1-CE0C-304F-B124-75BBCDE92911}" type="pres">
      <dgm:prSet presAssocID="{65A5EA27-711D-2C49-993D-F140FBC1A493}" presName="space" presStyleCnt="0"/>
      <dgm:spPr/>
    </dgm:pt>
    <dgm:pt modelId="{6B89ADF6-CF24-AA4F-98AF-26379BFF46F3}" type="pres">
      <dgm:prSet presAssocID="{5B3ACC7C-FF03-0045-9191-ED5E33180D78}" presName="Name5" presStyleLbl="vennNode1" presStyleIdx="3" presStyleCnt="4">
        <dgm:presLayoutVars>
          <dgm:bulletEnabled val="1"/>
        </dgm:presLayoutVars>
      </dgm:prSet>
      <dgm:spPr/>
      <dgm:t>
        <a:bodyPr/>
        <a:lstStyle/>
        <a:p>
          <a:endParaRPr lang="en-US"/>
        </a:p>
      </dgm:t>
    </dgm:pt>
  </dgm:ptLst>
  <dgm:cxnLst>
    <dgm:cxn modelId="{515F12DA-234A-CE47-9775-9F439EE7A090}" type="presOf" srcId="{1432F02D-79AC-1046-BE78-10ED0028FB26}" destId="{9B14395F-5CA9-B942-8EDB-867717BE3D1C}" srcOrd="0" destOrd="0" presId="urn:microsoft.com/office/officeart/2005/8/layout/venn3"/>
    <dgm:cxn modelId="{19E24314-12AC-2F41-9EE9-1BF6DAA22BF8}" type="presOf" srcId="{5B3ACC7C-FF03-0045-9191-ED5E33180D78}" destId="{6B89ADF6-CF24-AA4F-98AF-26379BFF46F3}" srcOrd="0" destOrd="0" presId="urn:microsoft.com/office/officeart/2005/8/layout/venn3"/>
    <dgm:cxn modelId="{D930AC1C-D634-044D-A1BA-6049108B9B3A}" type="presOf" srcId="{821CE97A-6A89-9B42-B78A-BD7C4A724473}" destId="{BB7443F0-61FF-E344-B488-A2D90358FFEE}" srcOrd="0" destOrd="0" presId="urn:microsoft.com/office/officeart/2005/8/layout/venn3"/>
    <dgm:cxn modelId="{5CC2660A-17BD-B349-9648-B6C1F199BD55}" srcId="{821CE97A-6A89-9B42-B78A-BD7C4A724473}" destId="{1432F02D-79AC-1046-BE78-10ED0028FB26}" srcOrd="2" destOrd="0" parTransId="{4219A4EE-6D3E-4946-ACC1-F965529F38D1}" sibTransId="{65A5EA27-711D-2C49-993D-F140FBC1A493}"/>
    <dgm:cxn modelId="{FAB17DAE-D0C3-DC43-86DC-C2A6367334A6}" srcId="{821CE97A-6A89-9B42-B78A-BD7C4A724473}" destId="{5B3ACC7C-FF03-0045-9191-ED5E33180D78}" srcOrd="3" destOrd="0" parTransId="{DF30CE9B-E10F-394F-BA0B-9BB2ACEEB7D4}" sibTransId="{783DFF9D-E61C-DB47-A10F-90B824E075A1}"/>
    <dgm:cxn modelId="{7FF73971-E679-4948-97A4-9B581889BEA9}" type="presOf" srcId="{6921FFF7-8F08-324E-90EA-3BED02C100E1}" destId="{185F373D-1F50-914C-9BA7-1D364D5BCE3C}" srcOrd="0" destOrd="0" presId="urn:microsoft.com/office/officeart/2005/8/layout/venn3"/>
    <dgm:cxn modelId="{BE8CC41A-FAE3-C649-B96C-E52AC16A9D0D}" srcId="{821CE97A-6A89-9B42-B78A-BD7C4A724473}" destId="{E1DCC0DE-6A2A-EC41-B1C6-65189BE1D4AF}" srcOrd="1" destOrd="0" parTransId="{586341A4-52CA-B140-9285-6B3C9BD5915D}" sibTransId="{AC886C2A-8368-3742-BF83-60E87B3E70BC}"/>
    <dgm:cxn modelId="{88F5EA22-9F27-4343-92BF-6AEA68EC6588}" type="presOf" srcId="{E1DCC0DE-6A2A-EC41-B1C6-65189BE1D4AF}" destId="{286918D7-C109-3B45-AAE9-42FCC2F152B6}" srcOrd="0" destOrd="0" presId="urn:microsoft.com/office/officeart/2005/8/layout/venn3"/>
    <dgm:cxn modelId="{20E3CAE7-9C50-3041-9DE7-44CB229BAC27}" srcId="{821CE97A-6A89-9B42-B78A-BD7C4A724473}" destId="{6921FFF7-8F08-324E-90EA-3BED02C100E1}" srcOrd="0" destOrd="0" parTransId="{3AFC329F-9E00-1940-82F8-5BDBEF5519D4}" sibTransId="{55730BF9-94F1-DD45-8C01-778C784F3F98}"/>
    <dgm:cxn modelId="{19CA8392-A938-7346-8A18-048B9BD0AB14}" type="presParOf" srcId="{BB7443F0-61FF-E344-B488-A2D90358FFEE}" destId="{185F373D-1F50-914C-9BA7-1D364D5BCE3C}" srcOrd="0" destOrd="0" presId="urn:microsoft.com/office/officeart/2005/8/layout/venn3"/>
    <dgm:cxn modelId="{13A2CF70-7B02-0649-932B-4F4AD0C1B784}" type="presParOf" srcId="{BB7443F0-61FF-E344-B488-A2D90358FFEE}" destId="{EE085BB2-AC4B-1347-94F9-C129C05FBDAC}" srcOrd="1" destOrd="0" presId="urn:microsoft.com/office/officeart/2005/8/layout/venn3"/>
    <dgm:cxn modelId="{AF1ADB4D-98FD-4048-8E2C-7E4708849762}" type="presParOf" srcId="{BB7443F0-61FF-E344-B488-A2D90358FFEE}" destId="{286918D7-C109-3B45-AAE9-42FCC2F152B6}" srcOrd="2" destOrd="0" presId="urn:microsoft.com/office/officeart/2005/8/layout/venn3"/>
    <dgm:cxn modelId="{9F363288-84B5-7446-8A44-3C109904573C}" type="presParOf" srcId="{BB7443F0-61FF-E344-B488-A2D90358FFEE}" destId="{55C25A05-8BDC-0842-A6A6-A71DAC71D2CE}" srcOrd="3" destOrd="0" presId="urn:microsoft.com/office/officeart/2005/8/layout/venn3"/>
    <dgm:cxn modelId="{A3646F28-C68A-5F46-9CE9-A411C5A96AFA}" type="presParOf" srcId="{BB7443F0-61FF-E344-B488-A2D90358FFEE}" destId="{9B14395F-5CA9-B942-8EDB-867717BE3D1C}" srcOrd="4" destOrd="0" presId="urn:microsoft.com/office/officeart/2005/8/layout/venn3"/>
    <dgm:cxn modelId="{2816C595-D46C-BA48-A06D-8A6E7AEDE3BD}" type="presParOf" srcId="{BB7443F0-61FF-E344-B488-A2D90358FFEE}" destId="{7B7E36F1-CE0C-304F-B124-75BBCDE92911}" srcOrd="5" destOrd="0" presId="urn:microsoft.com/office/officeart/2005/8/layout/venn3"/>
    <dgm:cxn modelId="{26D5193F-3A3C-8847-8823-43E3EF646F46}" type="presParOf" srcId="{BB7443F0-61FF-E344-B488-A2D90358FFEE}" destId="{6B89ADF6-CF24-AA4F-98AF-26379BFF46F3}" srcOrd="6"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60F30D9-559A-1844-8EB7-2777618ABBFD}" type="doc">
      <dgm:prSet loTypeId="urn:microsoft.com/office/officeart/2005/8/layout/arrow2" loCatId="" qsTypeId="urn:microsoft.com/office/officeart/2005/8/quickstyle/simple4" qsCatId="simple" csTypeId="urn:microsoft.com/office/officeart/2005/8/colors/accent1_2" csCatId="accent1" phldr="1"/>
      <dgm:spPr/>
    </dgm:pt>
    <dgm:pt modelId="{229EAB67-684C-7F4C-B362-08F04D7D6D7E}">
      <dgm:prSet phldrT="[Text]"/>
      <dgm:spPr/>
      <dgm:t>
        <a:bodyPr/>
        <a:lstStyle/>
        <a:p>
          <a:r>
            <a:rPr lang="en-US" dirty="0" smtClean="0"/>
            <a:t>monitoring and analyzing logging information</a:t>
          </a:r>
          <a:endParaRPr lang="en-US" dirty="0"/>
        </a:p>
      </dgm:t>
    </dgm:pt>
    <dgm:pt modelId="{0F6144E6-ED2F-9D4C-AAE7-8D6874FC6672}" type="parTrans" cxnId="{80004E7E-D948-3640-9971-5D6BD1925225}">
      <dgm:prSet/>
      <dgm:spPr/>
      <dgm:t>
        <a:bodyPr/>
        <a:lstStyle/>
        <a:p>
          <a:endParaRPr lang="en-US"/>
        </a:p>
      </dgm:t>
    </dgm:pt>
    <dgm:pt modelId="{716540DE-C18A-2A43-ADE6-9BCE7B6FF321}" type="sibTrans" cxnId="{80004E7E-D948-3640-9971-5D6BD1925225}">
      <dgm:prSet/>
      <dgm:spPr/>
      <dgm:t>
        <a:bodyPr/>
        <a:lstStyle/>
        <a:p>
          <a:endParaRPr lang="en-US"/>
        </a:p>
      </dgm:t>
    </dgm:pt>
    <dgm:pt modelId="{8B06D197-29A0-A748-AA20-A36A9D59E53E}">
      <dgm:prSet/>
      <dgm:spPr/>
      <dgm:t>
        <a:bodyPr/>
        <a:lstStyle/>
        <a:p>
          <a:r>
            <a:rPr lang="en-US" dirty="0" smtClean="0"/>
            <a:t>performing regular backups</a:t>
          </a:r>
        </a:p>
      </dgm:t>
    </dgm:pt>
    <dgm:pt modelId="{0CB431C6-E93B-0C4A-8C6B-35A5C74D2638}" type="parTrans" cxnId="{B0C61DF6-E766-DA40-91AA-DC1DF2D0F8CD}">
      <dgm:prSet/>
      <dgm:spPr/>
      <dgm:t>
        <a:bodyPr/>
        <a:lstStyle/>
        <a:p>
          <a:endParaRPr lang="en-US"/>
        </a:p>
      </dgm:t>
    </dgm:pt>
    <dgm:pt modelId="{D5A9FC42-74D7-2E4E-861C-AE61F5E29050}" type="sibTrans" cxnId="{B0C61DF6-E766-DA40-91AA-DC1DF2D0F8CD}">
      <dgm:prSet/>
      <dgm:spPr/>
      <dgm:t>
        <a:bodyPr/>
        <a:lstStyle/>
        <a:p>
          <a:endParaRPr lang="en-US"/>
        </a:p>
      </dgm:t>
    </dgm:pt>
    <dgm:pt modelId="{AFBAADAB-2E40-F04C-931D-65BA75AAF355}">
      <dgm:prSet/>
      <dgm:spPr/>
      <dgm:t>
        <a:bodyPr/>
        <a:lstStyle/>
        <a:p>
          <a:r>
            <a:rPr lang="en-US" dirty="0" smtClean="0"/>
            <a:t>recovering from security compromises</a:t>
          </a:r>
        </a:p>
      </dgm:t>
    </dgm:pt>
    <dgm:pt modelId="{6D22DE0E-3BF5-FB47-8E8A-59DDDFBB3410}" type="parTrans" cxnId="{F35583BA-2321-5548-BC95-89F44E53474E}">
      <dgm:prSet/>
      <dgm:spPr/>
      <dgm:t>
        <a:bodyPr/>
        <a:lstStyle/>
        <a:p>
          <a:endParaRPr lang="en-US"/>
        </a:p>
      </dgm:t>
    </dgm:pt>
    <dgm:pt modelId="{90F99EC9-D23E-584D-954A-05ACA5D71A41}" type="sibTrans" cxnId="{F35583BA-2321-5548-BC95-89F44E53474E}">
      <dgm:prSet/>
      <dgm:spPr/>
      <dgm:t>
        <a:bodyPr/>
        <a:lstStyle/>
        <a:p>
          <a:endParaRPr lang="en-US"/>
        </a:p>
      </dgm:t>
    </dgm:pt>
    <dgm:pt modelId="{E1477320-44CF-9E41-BE75-D1E2B8420E94}">
      <dgm:prSet/>
      <dgm:spPr/>
      <dgm:t>
        <a:bodyPr/>
        <a:lstStyle/>
        <a:p>
          <a:r>
            <a:rPr lang="en-US" dirty="0" smtClean="0"/>
            <a:t>regularly testing system security</a:t>
          </a:r>
        </a:p>
      </dgm:t>
    </dgm:pt>
    <dgm:pt modelId="{5DAA139F-3549-C447-B151-253CD63AD09C}" type="parTrans" cxnId="{42882759-3939-A44A-9427-D0861F83BD30}">
      <dgm:prSet/>
      <dgm:spPr/>
      <dgm:t>
        <a:bodyPr/>
        <a:lstStyle/>
        <a:p>
          <a:endParaRPr lang="en-US"/>
        </a:p>
      </dgm:t>
    </dgm:pt>
    <dgm:pt modelId="{5035DB6E-6F55-464B-8F90-4AC15E5F754E}" type="sibTrans" cxnId="{42882759-3939-A44A-9427-D0861F83BD30}">
      <dgm:prSet/>
      <dgm:spPr/>
      <dgm:t>
        <a:bodyPr/>
        <a:lstStyle/>
        <a:p>
          <a:endParaRPr lang="en-US"/>
        </a:p>
      </dgm:t>
    </dgm:pt>
    <dgm:pt modelId="{06C03E0C-CF2D-DD46-BFEB-C120F457A800}">
      <dgm:prSet/>
      <dgm:spPr/>
      <dgm:t>
        <a:bodyPr/>
        <a:lstStyle/>
        <a:p>
          <a:r>
            <a:rPr lang="en-US" dirty="0" smtClean="0"/>
            <a:t>using appropriate software maintenance processes to patch and update all critical software and to monitor and revise configuration as needed</a:t>
          </a:r>
          <a:endParaRPr lang="en-US" dirty="0"/>
        </a:p>
      </dgm:t>
    </dgm:pt>
    <dgm:pt modelId="{5A7EEDD4-2E8F-4948-9831-4841AB7623E8}" type="parTrans" cxnId="{14CEA193-FF44-374A-856B-C7E0F83286A2}">
      <dgm:prSet/>
      <dgm:spPr/>
      <dgm:t>
        <a:bodyPr/>
        <a:lstStyle/>
        <a:p>
          <a:endParaRPr lang="en-US"/>
        </a:p>
      </dgm:t>
    </dgm:pt>
    <dgm:pt modelId="{B9ED6D70-0A2B-4845-A9A5-6B0D8C88781C}" type="sibTrans" cxnId="{14CEA193-FF44-374A-856B-C7E0F83286A2}">
      <dgm:prSet/>
      <dgm:spPr/>
      <dgm:t>
        <a:bodyPr/>
        <a:lstStyle/>
        <a:p>
          <a:endParaRPr lang="en-US"/>
        </a:p>
      </dgm:t>
    </dgm:pt>
    <dgm:pt modelId="{F8B81703-AF57-7241-9932-137EAB6CB787}" type="pres">
      <dgm:prSet presAssocID="{960F30D9-559A-1844-8EB7-2777618ABBFD}" presName="arrowDiagram" presStyleCnt="0">
        <dgm:presLayoutVars>
          <dgm:chMax val="5"/>
          <dgm:dir/>
          <dgm:resizeHandles val="exact"/>
        </dgm:presLayoutVars>
      </dgm:prSet>
      <dgm:spPr/>
    </dgm:pt>
    <dgm:pt modelId="{F0CAF65E-D5FE-0F43-975C-293C78ACC4FD}" type="pres">
      <dgm:prSet presAssocID="{960F30D9-559A-1844-8EB7-2777618ABBFD}" presName="arrow" presStyleLbl="bgShp" presStyleIdx="0" presStyleCnt="1"/>
      <dgm:spPr>
        <a:solidFill>
          <a:schemeClr val="bg1"/>
        </a:solidFill>
        <a:ln>
          <a:solidFill>
            <a:schemeClr val="accent3">
              <a:lumMod val="50000"/>
            </a:schemeClr>
          </a:solidFill>
        </a:ln>
      </dgm:spPr>
    </dgm:pt>
    <dgm:pt modelId="{A999E795-50BE-4A48-8B4C-0CC27FEF175C}" type="pres">
      <dgm:prSet presAssocID="{960F30D9-559A-1844-8EB7-2777618ABBFD}" presName="arrowDiagram5" presStyleCnt="0"/>
      <dgm:spPr/>
    </dgm:pt>
    <dgm:pt modelId="{52BE62C0-B80C-2B41-9605-C10DB739F095}" type="pres">
      <dgm:prSet presAssocID="{229EAB67-684C-7F4C-B362-08F04D7D6D7E}" presName="bullet5a" presStyleLbl="node1" presStyleIdx="0" presStyleCnt="5"/>
      <dgm:spPr>
        <a:solidFill>
          <a:schemeClr val="accent3">
            <a:lumMod val="50000"/>
          </a:schemeClr>
        </a:solidFill>
      </dgm:spPr>
    </dgm:pt>
    <dgm:pt modelId="{2BE3927C-C30A-DA4A-8F59-41C9B82A812B}" type="pres">
      <dgm:prSet presAssocID="{229EAB67-684C-7F4C-B362-08F04D7D6D7E}" presName="textBox5a" presStyleLbl="revTx" presStyleIdx="0" presStyleCnt="5" custLinFactNeighborX="16634" custLinFactNeighborY="1476">
        <dgm:presLayoutVars>
          <dgm:bulletEnabled val="1"/>
        </dgm:presLayoutVars>
      </dgm:prSet>
      <dgm:spPr/>
      <dgm:t>
        <a:bodyPr/>
        <a:lstStyle/>
        <a:p>
          <a:endParaRPr lang="en-US"/>
        </a:p>
      </dgm:t>
    </dgm:pt>
    <dgm:pt modelId="{1369ACF2-CB07-A245-895D-F2BF369990E6}" type="pres">
      <dgm:prSet presAssocID="{8B06D197-29A0-A748-AA20-A36A9D59E53E}" presName="bullet5b" presStyleLbl="node1" presStyleIdx="1" presStyleCnt="5"/>
      <dgm:spPr>
        <a:solidFill>
          <a:schemeClr val="accent3">
            <a:lumMod val="50000"/>
          </a:schemeClr>
        </a:solidFill>
      </dgm:spPr>
    </dgm:pt>
    <dgm:pt modelId="{58574D63-DAC1-CA40-A9B0-1C146CFA8501}" type="pres">
      <dgm:prSet presAssocID="{8B06D197-29A0-A748-AA20-A36A9D59E53E}" presName="textBox5b" presStyleLbl="revTx" presStyleIdx="1" presStyleCnt="5" custScaleY="62813" custLinFactNeighborX="-52178" custLinFactNeighborY="-70059">
        <dgm:presLayoutVars>
          <dgm:bulletEnabled val="1"/>
        </dgm:presLayoutVars>
      </dgm:prSet>
      <dgm:spPr/>
      <dgm:t>
        <a:bodyPr/>
        <a:lstStyle/>
        <a:p>
          <a:endParaRPr lang="en-US"/>
        </a:p>
      </dgm:t>
    </dgm:pt>
    <dgm:pt modelId="{8D031EBC-1192-7C43-B91F-3FCAD0A65861}" type="pres">
      <dgm:prSet presAssocID="{AFBAADAB-2E40-F04C-931D-65BA75AAF355}" presName="bullet5c" presStyleLbl="node1" presStyleIdx="2" presStyleCnt="5"/>
      <dgm:spPr>
        <a:solidFill>
          <a:schemeClr val="accent3">
            <a:lumMod val="50000"/>
          </a:schemeClr>
        </a:solidFill>
      </dgm:spPr>
    </dgm:pt>
    <dgm:pt modelId="{64D119D0-BDBE-0D47-8CE5-D3761825782E}" type="pres">
      <dgm:prSet presAssocID="{AFBAADAB-2E40-F04C-931D-65BA75AAF355}" presName="textBox5c" presStyleLbl="revTx" presStyleIdx="2" presStyleCnt="5" custScaleY="78467" custLinFactNeighborX="-6940" custLinFactNeighborY="4169">
        <dgm:presLayoutVars>
          <dgm:bulletEnabled val="1"/>
        </dgm:presLayoutVars>
      </dgm:prSet>
      <dgm:spPr/>
      <dgm:t>
        <a:bodyPr/>
        <a:lstStyle/>
        <a:p>
          <a:endParaRPr lang="en-US"/>
        </a:p>
      </dgm:t>
    </dgm:pt>
    <dgm:pt modelId="{3D3C8F09-49F6-164A-A6F6-67DDBA97E36F}" type="pres">
      <dgm:prSet presAssocID="{E1477320-44CF-9E41-BE75-D1E2B8420E94}" presName="bullet5d" presStyleLbl="node1" presStyleIdx="3" presStyleCnt="5"/>
      <dgm:spPr>
        <a:solidFill>
          <a:schemeClr val="accent3">
            <a:lumMod val="50000"/>
          </a:schemeClr>
        </a:solidFill>
      </dgm:spPr>
    </dgm:pt>
    <dgm:pt modelId="{F9B0B6B9-B8CE-F749-992E-0988EE8C7021}" type="pres">
      <dgm:prSet presAssocID="{E1477320-44CF-9E41-BE75-D1E2B8420E94}" presName="textBox5d" presStyleLbl="revTx" presStyleIdx="3" presStyleCnt="5" custScaleY="55971" custLinFactNeighborX="-70576" custLinFactNeighborY="-55688">
        <dgm:presLayoutVars>
          <dgm:bulletEnabled val="1"/>
        </dgm:presLayoutVars>
      </dgm:prSet>
      <dgm:spPr/>
      <dgm:t>
        <a:bodyPr/>
        <a:lstStyle/>
        <a:p>
          <a:endParaRPr lang="en-US"/>
        </a:p>
      </dgm:t>
    </dgm:pt>
    <dgm:pt modelId="{D94DB7A8-3757-2B44-A6DB-E7CEC9E602E5}" type="pres">
      <dgm:prSet presAssocID="{06C03E0C-CF2D-DD46-BFEB-C120F457A800}" presName="bullet5e" presStyleLbl="node1" presStyleIdx="4" presStyleCnt="5"/>
      <dgm:spPr>
        <a:solidFill>
          <a:schemeClr val="accent3">
            <a:lumMod val="50000"/>
          </a:schemeClr>
        </a:solidFill>
      </dgm:spPr>
    </dgm:pt>
    <dgm:pt modelId="{4CA0724F-3492-1B42-B1EB-360538316EFE}" type="pres">
      <dgm:prSet presAssocID="{06C03E0C-CF2D-DD46-BFEB-C120F457A800}" presName="textBox5e" presStyleLbl="revTx" presStyleIdx="4" presStyleCnt="5" custScaleX="123438" custScaleY="55191" custLinFactNeighborX="-66430" custLinFactNeighborY="5550">
        <dgm:presLayoutVars>
          <dgm:bulletEnabled val="1"/>
        </dgm:presLayoutVars>
      </dgm:prSet>
      <dgm:spPr/>
      <dgm:t>
        <a:bodyPr/>
        <a:lstStyle/>
        <a:p>
          <a:endParaRPr lang="en-US"/>
        </a:p>
      </dgm:t>
    </dgm:pt>
  </dgm:ptLst>
  <dgm:cxnLst>
    <dgm:cxn modelId="{B0C61DF6-E766-DA40-91AA-DC1DF2D0F8CD}" srcId="{960F30D9-559A-1844-8EB7-2777618ABBFD}" destId="{8B06D197-29A0-A748-AA20-A36A9D59E53E}" srcOrd="1" destOrd="0" parTransId="{0CB431C6-E93B-0C4A-8C6B-35A5C74D2638}" sibTransId="{D5A9FC42-74D7-2E4E-861C-AE61F5E29050}"/>
    <dgm:cxn modelId="{6BF59942-CCF4-F649-BEEA-9688BF545E44}" type="presOf" srcId="{AFBAADAB-2E40-F04C-931D-65BA75AAF355}" destId="{64D119D0-BDBE-0D47-8CE5-D3761825782E}" srcOrd="0" destOrd="0" presId="urn:microsoft.com/office/officeart/2005/8/layout/arrow2"/>
    <dgm:cxn modelId="{81655C60-525E-FE43-8A55-02B761532119}" type="presOf" srcId="{960F30D9-559A-1844-8EB7-2777618ABBFD}" destId="{F8B81703-AF57-7241-9932-137EAB6CB787}" srcOrd="0" destOrd="0" presId="urn:microsoft.com/office/officeart/2005/8/layout/arrow2"/>
    <dgm:cxn modelId="{14CEA193-FF44-374A-856B-C7E0F83286A2}" srcId="{960F30D9-559A-1844-8EB7-2777618ABBFD}" destId="{06C03E0C-CF2D-DD46-BFEB-C120F457A800}" srcOrd="4" destOrd="0" parTransId="{5A7EEDD4-2E8F-4948-9831-4841AB7623E8}" sibTransId="{B9ED6D70-0A2B-4845-A9A5-6B0D8C88781C}"/>
    <dgm:cxn modelId="{80004E7E-D948-3640-9971-5D6BD1925225}" srcId="{960F30D9-559A-1844-8EB7-2777618ABBFD}" destId="{229EAB67-684C-7F4C-B362-08F04D7D6D7E}" srcOrd="0" destOrd="0" parTransId="{0F6144E6-ED2F-9D4C-AAE7-8D6874FC6672}" sibTransId="{716540DE-C18A-2A43-ADE6-9BCE7B6FF321}"/>
    <dgm:cxn modelId="{A9CF6DF9-6D13-704A-ADAB-F4AF05130D92}" type="presOf" srcId="{8B06D197-29A0-A748-AA20-A36A9D59E53E}" destId="{58574D63-DAC1-CA40-A9B0-1C146CFA8501}" srcOrd="0" destOrd="0" presId="urn:microsoft.com/office/officeart/2005/8/layout/arrow2"/>
    <dgm:cxn modelId="{C31B4772-7D99-E343-9C55-94FB61A1624D}" type="presOf" srcId="{E1477320-44CF-9E41-BE75-D1E2B8420E94}" destId="{F9B0B6B9-B8CE-F749-992E-0988EE8C7021}" srcOrd="0" destOrd="0" presId="urn:microsoft.com/office/officeart/2005/8/layout/arrow2"/>
    <dgm:cxn modelId="{42882759-3939-A44A-9427-D0861F83BD30}" srcId="{960F30D9-559A-1844-8EB7-2777618ABBFD}" destId="{E1477320-44CF-9E41-BE75-D1E2B8420E94}" srcOrd="3" destOrd="0" parTransId="{5DAA139F-3549-C447-B151-253CD63AD09C}" sibTransId="{5035DB6E-6F55-464B-8F90-4AC15E5F754E}"/>
    <dgm:cxn modelId="{7EEAD893-8AB8-B042-BFA7-F7642701F379}" type="presOf" srcId="{229EAB67-684C-7F4C-B362-08F04D7D6D7E}" destId="{2BE3927C-C30A-DA4A-8F59-41C9B82A812B}" srcOrd="0" destOrd="0" presId="urn:microsoft.com/office/officeart/2005/8/layout/arrow2"/>
    <dgm:cxn modelId="{C0BD9B07-576F-274D-A626-C9D0BACCDAF2}" type="presOf" srcId="{06C03E0C-CF2D-DD46-BFEB-C120F457A800}" destId="{4CA0724F-3492-1B42-B1EB-360538316EFE}" srcOrd="0" destOrd="0" presId="urn:microsoft.com/office/officeart/2005/8/layout/arrow2"/>
    <dgm:cxn modelId="{F35583BA-2321-5548-BC95-89F44E53474E}" srcId="{960F30D9-559A-1844-8EB7-2777618ABBFD}" destId="{AFBAADAB-2E40-F04C-931D-65BA75AAF355}" srcOrd="2" destOrd="0" parTransId="{6D22DE0E-3BF5-FB47-8E8A-59DDDFBB3410}" sibTransId="{90F99EC9-D23E-584D-954A-05ACA5D71A41}"/>
    <dgm:cxn modelId="{20CC5B04-F4AF-0C41-A665-5E45B0890A3F}" type="presParOf" srcId="{F8B81703-AF57-7241-9932-137EAB6CB787}" destId="{F0CAF65E-D5FE-0F43-975C-293C78ACC4FD}" srcOrd="0" destOrd="0" presId="urn:microsoft.com/office/officeart/2005/8/layout/arrow2"/>
    <dgm:cxn modelId="{098FEFB4-C15F-2446-B220-AF5FA8306BB0}" type="presParOf" srcId="{F8B81703-AF57-7241-9932-137EAB6CB787}" destId="{A999E795-50BE-4A48-8B4C-0CC27FEF175C}" srcOrd="1" destOrd="0" presId="urn:microsoft.com/office/officeart/2005/8/layout/arrow2"/>
    <dgm:cxn modelId="{7ECE68BD-A406-5B46-BA03-AE3BE31CA21E}" type="presParOf" srcId="{A999E795-50BE-4A48-8B4C-0CC27FEF175C}" destId="{52BE62C0-B80C-2B41-9605-C10DB739F095}" srcOrd="0" destOrd="0" presId="urn:microsoft.com/office/officeart/2005/8/layout/arrow2"/>
    <dgm:cxn modelId="{3650FE36-2970-554B-A104-1B10A1C83581}" type="presParOf" srcId="{A999E795-50BE-4A48-8B4C-0CC27FEF175C}" destId="{2BE3927C-C30A-DA4A-8F59-41C9B82A812B}" srcOrd="1" destOrd="0" presId="urn:microsoft.com/office/officeart/2005/8/layout/arrow2"/>
    <dgm:cxn modelId="{FAF8C979-3A08-F44C-9542-800A9AC8C3FA}" type="presParOf" srcId="{A999E795-50BE-4A48-8B4C-0CC27FEF175C}" destId="{1369ACF2-CB07-A245-895D-F2BF369990E6}" srcOrd="2" destOrd="0" presId="urn:microsoft.com/office/officeart/2005/8/layout/arrow2"/>
    <dgm:cxn modelId="{5B470A86-20F5-DC48-A6A6-6448AE3CF078}" type="presParOf" srcId="{A999E795-50BE-4A48-8B4C-0CC27FEF175C}" destId="{58574D63-DAC1-CA40-A9B0-1C146CFA8501}" srcOrd="3" destOrd="0" presId="urn:microsoft.com/office/officeart/2005/8/layout/arrow2"/>
    <dgm:cxn modelId="{CD8F88C5-127D-8F42-BF9A-971B3BC41BF3}" type="presParOf" srcId="{A999E795-50BE-4A48-8B4C-0CC27FEF175C}" destId="{8D031EBC-1192-7C43-B91F-3FCAD0A65861}" srcOrd="4" destOrd="0" presId="urn:microsoft.com/office/officeart/2005/8/layout/arrow2"/>
    <dgm:cxn modelId="{EEF68554-306C-1440-A0FD-A149EE8F22A9}" type="presParOf" srcId="{A999E795-50BE-4A48-8B4C-0CC27FEF175C}" destId="{64D119D0-BDBE-0D47-8CE5-D3761825782E}" srcOrd="5" destOrd="0" presId="urn:microsoft.com/office/officeart/2005/8/layout/arrow2"/>
    <dgm:cxn modelId="{1254A524-1103-B44A-B637-45244A28AE66}" type="presParOf" srcId="{A999E795-50BE-4A48-8B4C-0CC27FEF175C}" destId="{3D3C8F09-49F6-164A-A6F6-67DDBA97E36F}" srcOrd="6" destOrd="0" presId="urn:microsoft.com/office/officeart/2005/8/layout/arrow2"/>
    <dgm:cxn modelId="{6FAF24C5-BD23-C042-B622-34E5567C7DB2}" type="presParOf" srcId="{A999E795-50BE-4A48-8B4C-0CC27FEF175C}" destId="{F9B0B6B9-B8CE-F749-992E-0988EE8C7021}" srcOrd="7" destOrd="0" presId="urn:microsoft.com/office/officeart/2005/8/layout/arrow2"/>
    <dgm:cxn modelId="{4516D713-4DE2-224E-8FAC-8EFD54AE1509}" type="presParOf" srcId="{A999E795-50BE-4A48-8B4C-0CC27FEF175C}" destId="{D94DB7A8-3757-2B44-A6DB-E7CEC9E602E5}" srcOrd="8" destOrd="0" presId="urn:microsoft.com/office/officeart/2005/8/layout/arrow2"/>
    <dgm:cxn modelId="{4E65B68D-CA2D-9E43-AA5C-1BA4E02FB61B}" type="presParOf" srcId="{A999E795-50BE-4A48-8B4C-0CC27FEF175C}" destId="{4CA0724F-3492-1B42-B1EB-360538316EFE}" srcOrd="9"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80375C1-1547-8B4D-BE32-926021D1AE50}" type="doc">
      <dgm:prSet loTypeId="urn:microsoft.com/office/officeart/2008/layout/LinedList" loCatId="" qsTypeId="urn:microsoft.com/office/officeart/2005/8/quickstyle/simple4" qsCatId="simple" csTypeId="urn:microsoft.com/office/officeart/2005/8/colors/accent1_2" csCatId="accent1" phldr="1"/>
      <dgm:spPr/>
      <dgm:t>
        <a:bodyPr/>
        <a:lstStyle/>
        <a:p>
          <a:endParaRPr lang="en-US"/>
        </a:p>
      </dgm:t>
    </dgm:pt>
    <dgm:pt modelId="{356B09B7-67B6-814F-A845-CF92A42376FE}">
      <dgm:prSet phldrT="[Text]"/>
      <dgm:spPr/>
      <dgm:t>
        <a:bodyPr/>
        <a:lstStyle/>
        <a:p>
          <a:r>
            <a:rPr lang="en-US" dirty="0" smtClean="0"/>
            <a:t>The access token serves two purposes:</a:t>
          </a:r>
          <a:endParaRPr lang="en-US" dirty="0"/>
        </a:p>
      </dgm:t>
    </dgm:pt>
    <dgm:pt modelId="{0A71236F-2B96-7E4F-A1CC-C2B091492AD6}" type="parTrans" cxnId="{13A26F72-FF02-4A44-8D9D-98B7E513E735}">
      <dgm:prSet/>
      <dgm:spPr/>
      <dgm:t>
        <a:bodyPr/>
        <a:lstStyle/>
        <a:p>
          <a:endParaRPr lang="en-US"/>
        </a:p>
      </dgm:t>
    </dgm:pt>
    <dgm:pt modelId="{D28435A5-B767-0E42-97E0-2A8940F8B925}" type="sibTrans" cxnId="{13A26F72-FF02-4A44-8D9D-98B7E513E735}">
      <dgm:prSet/>
      <dgm:spPr/>
      <dgm:t>
        <a:bodyPr/>
        <a:lstStyle/>
        <a:p>
          <a:endParaRPr lang="en-US"/>
        </a:p>
      </dgm:t>
    </dgm:pt>
    <dgm:pt modelId="{6CB92CFB-4163-B644-B9D8-BB020831E2C6}">
      <dgm:prSet/>
      <dgm:spPr/>
      <dgm:t>
        <a:bodyPr/>
        <a:lstStyle/>
        <a:p>
          <a:r>
            <a:rPr lang="en-US" smtClean="0"/>
            <a:t>it keeps all necessary security information together to speed access validation</a:t>
          </a:r>
          <a:endParaRPr lang="en-US" dirty="0" smtClean="0"/>
        </a:p>
      </dgm:t>
    </dgm:pt>
    <dgm:pt modelId="{F7B1E4AB-3A1B-7B46-A7C4-89B05FBEC984}" type="parTrans" cxnId="{D1226320-8FD2-DD4B-890F-D883F914E4EF}">
      <dgm:prSet/>
      <dgm:spPr/>
      <dgm:t>
        <a:bodyPr/>
        <a:lstStyle/>
        <a:p>
          <a:endParaRPr lang="en-US"/>
        </a:p>
      </dgm:t>
    </dgm:pt>
    <dgm:pt modelId="{E08C9770-F98A-EB49-9E2D-ABD77B12E483}" type="sibTrans" cxnId="{D1226320-8FD2-DD4B-890F-D883F914E4EF}">
      <dgm:prSet/>
      <dgm:spPr/>
      <dgm:t>
        <a:bodyPr/>
        <a:lstStyle/>
        <a:p>
          <a:endParaRPr lang="en-US"/>
        </a:p>
      </dgm:t>
    </dgm:pt>
    <dgm:pt modelId="{016251B1-29B4-2A45-BBFF-12E115435FB6}">
      <dgm:prSet/>
      <dgm:spPr/>
      <dgm:t>
        <a:bodyPr/>
        <a:lstStyle/>
        <a:p>
          <a:r>
            <a:rPr lang="en-US" dirty="0" smtClean="0"/>
            <a:t>it allows each process to modify its security characteristics in limited ways without affecting other processes running on behalf of the user</a:t>
          </a:r>
        </a:p>
      </dgm:t>
    </dgm:pt>
    <dgm:pt modelId="{09D840C5-148B-4B4A-AE30-DA71CF205019}" type="parTrans" cxnId="{BD0EBB85-AD9C-E540-9CC7-EA51A5FAF5BE}">
      <dgm:prSet/>
      <dgm:spPr/>
      <dgm:t>
        <a:bodyPr/>
        <a:lstStyle/>
        <a:p>
          <a:endParaRPr lang="en-US"/>
        </a:p>
      </dgm:t>
    </dgm:pt>
    <dgm:pt modelId="{D0FC1B48-FF8D-F046-AC87-414C0F768B4A}" type="sibTrans" cxnId="{BD0EBB85-AD9C-E540-9CC7-EA51A5FAF5BE}">
      <dgm:prSet/>
      <dgm:spPr/>
      <dgm:t>
        <a:bodyPr/>
        <a:lstStyle/>
        <a:p>
          <a:endParaRPr lang="en-US"/>
        </a:p>
      </dgm:t>
    </dgm:pt>
    <dgm:pt modelId="{D2107DC5-D25C-6747-814B-87C48479DDDA}" type="pres">
      <dgm:prSet presAssocID="{480375C1-1547-8B4D-BE32-926021D1AE50}" presName="vert0" presStyleCnt="0">
        <dgm:presLayoutVars>
          <dgm:dir/>
          <dgm:animOne val="branch"/>
          <dgm:animLvl val="lvl"/>
        </dgm:presLayoutVars>
      </dgm:prSet>
      <dgm:spPr/>
      <dgm:t>
        <a:bodyPr/>
        <a:lstStyle/>
        <a:p>
          <a:endParaRPr lang="en-US"/>
        </a:p>
      </dgm:t>
    </dgm:pt>
    <dgm:pt modelId="{24769B94-7072-4C45-AF27-B69039E1BFF0}" type="pres">
      <dgm:prSet presAssocID="{356B09B7-67B6-814F-A845-CF92A42376FE}" presName="thickLine" presStyleLbl="alignNode1" presStyleIdx="0" presStyleCnt="1"/>
      <dgm:spPr/>
    </dgm:pt>
    <dgm:pt modelId="{C390E03F-27F1-894D-81A8-FFDDB0A0A2C4}" type="pres">
      <dgm:prSet presAssocID="{356B09B7-67B6-814F-A845-CF92A42376FE}" presName="horz1" presStyleCnt="0"/>
      <dgm:spPr/>
    </dgm:pt>
    <dgm:pt modelId="{635D87FC-3BF1-AE4F-BC29-9D623530C250}" type="pres">
      <dgm:prSet presAssocID="{356B09B7-67B6-814F-A845-CF92A42376FE}" presName="tx1" presStyleLbl="revTx" presStyleIdx="0" presStyleCnt="3"/>
      <dgm:spPr/>
      <dgm:t>
        <a:bodyPr/>
        <a:lstStyle/>
        <a:p>
          <a:endParaRPr lang="en-US"/>
        </a:p>
      </dgm:t>
    </dgm:pt>
    <dgm:pt modelId="{23AC85BE-0866-DB4C-AC31-F3DD2D7F93AA}" type="pres">
      <dgm:prSet presAssocID="{356B09B7-67B6-814F-A845-CF92A42376FE}" presName="vert1" presStyleCnt="0"/>
      <dgm:spPr/>
    </dgm:pt>
    <dgm:pt modelId="{E711FDE2-E886-3142-A059-856CD1FB43B0}" type="pres">
      <dgm:prSet presAssocID="{6CB92CFB-4163-B644-B9D8-BB020831E2C6}" presName="vertSpace2a" presStyleCnt="0"/>
      <dgm:spPr/>
    </dgm:pt>
    <dgm:pt modelId="{628A4180-84ED-5049-A563-126A674470F5}" type="pres">
      <dgm:prSet presAssocID="{6CB92CFB-4163-B644-B9D8-BB020831E2C6}" presName="horz2" presStyleCnt="0"/>
      <dgm:spPr/>
    </dgm:pt>
    <dgm:pt modelId="{E9AAB306-80EE-B54B-8D29-D5FA2BAC7A1B}" type="pres">
      <dgm:prSet presAssocID="{6CB92CFB-4163-B644-B9D8-BB020831E2C6}" presName="horzSpace2" presStyleCnt="0"/>
      <dgm:spPr/>
    </dgm:pt>
    <dgm:pt modelId="{AAC8BE1C-5D4E-5347-AFB2-0C933555EB39}" type="pres">
      <dgm:prSet presAssocID="{6CB92CFB-4163-B644-B9D8-BB020831E2C6}" presName="tx2" presStyleLbl="revTx" presStyleIdx="1" presStyleCnt="3"/>
      <dgm:spPr/>
      <dgm:t>
        <a:bodyPr/>
        <a:lstStyle/>
        <a:p>
          <a:endParaRPr lang="en-US"/>
        </a:p>
      </dgm:t>
    </dgm:pt>
    <dgm:pt modelId="{8578966B-EE2F-2248-BB53-482D4BF78A8E}" type="pres">
      <dgm:prSet presAssocID="{6CB92CFB-4163-B644-B9D8-BB020831E2C6}" presName="vert2" presStyleCnt="0"/>
      <dgm:spPr/>
    </dgm:pt>
    <dgm:pt modelId="{04B6D450-1B72-3341-919D-0D941766F4AB}" type="pres">
      <dgm:prSet presAssocID="{6CB92CFB-4163-B644-B9D8-BB020831E2C6}" presName="thinLine2b" presStyleLbl="callout" presStyleIdx="0" presStyleCnt="2"/>
      <dgm:spPr>
        <a:ln>
          <a:solidFill>
            <a:schemeClr val="accent3">
              <a:lumMod val="50000"/>
            </a:schemeClr>
          </a:solidFill>
        </a:ln>
      </dgm:spPr>
    </dgm:pt>
    <dgm:pt modelId="{11F490FA-0DCB-7B4A-B142-EDE5C7AF95D7}" type="pres">
      <dgm:prSet presAssocID="{6CB92CFB-4163-B644-B9D8-BB020831E2C6}" presName="vertSpace2b" presStyleCnt="0"/>
      <dgm:spPr/>
    </dgm:pt>
    <dgm:pt modelId="{C70B39D9-5AEC-B44B-AFC4-3AAA171B441C}" type="pres">
      <dgm:prSet presAssocID="{016251B1-29B4-2A45-BBFF-12E115435FB6}" presName="horz2" presStyleCnt="0"/>
      <dgm:spPr/>
    </dgm:pt>
    <dgm:pt modelId="{174D3F89-F506-B945-98A4-94B9F959465B}" type="pres">
      <dgm:prSet presAssocID="{016251B1-29B4-2A45-BBFF-12E115435FB6}" presName="horzSpace2" presStyleCnt="0"/>
      <dgm:spPr/>
    </dgm:pt>
    <dgm:pt modelId="{6FE93937-A6DE-2044-8909-724B9B1542FE}" type="pres">
      <dgm:prSet presAssocID="{016251B1-29B4-2A45-BBFF-12E115435FB6}" presName="tx2" presStyleLbl="revTx" presStyleIdx="2" presStyleCnt="3"/>
      <dgm:spPr/>
      <dgm:t>
        <a:bodyPr/>
        <a:lstStyle/>
        <a:p>
          <a:endParaRPr lang="en-US"/>
        </a:p>
      </dgm:t>
    </dgm:pt>
    <dgm:pt modelId="{CF6FD82E-0C2C-9D49-BC2A-041D54DEF388}" type="pres">
      <dgm:prSet presAssocID="{016251B1-29B4-2A45-BBFF-12E115435FB6}" presName="vert2" presStyleCnt="0"/>
      <dgm:spPr/>
    </dgm:pt>
    <dgm:pt modelId="{074C2CE8-074F-2E4F-A126-9196BEE92739}" type="pres">
      <dgm:prSet presAssocID="{016251B1-29B4-2A45-BBFF-12E115435FB6}" presName="thinLine2b" presStyleLbl="callout" presStyleIdx="1" presStyleCnt="2"/>
      <dgm:spPr>
        <a:ln>
          <a:solidFill>
            <a:schemeClr val="accent3">
              <a:lumMod val="50000"/>
            </a:schemeClr>
          </a:solidFill>
        </a:ln>
      </dgm:spPr>
    </dgm:pt>
    <dgm:pt modelId="{DB183D5E-E4E2-7E4B-9351-321A9EC4FEF4}" type="pres">
      <dgm:prSet presAssocID="{016251B1-29B4-2A45-BBFF-12E115435FB6}" presName="vertSpace2b" presStyleCnt="0"/>
      <dgm:spPr/>
    </dgm:pt>
  </dgm:ptLst>
  <dgm:cxnLst>
    <dgm:cxn modelId="{13A26F72-FF02-4A44-8D9D-98B7E513E735}" srcId="{480375C1-1547-8B4D-BE32-926021D1AE50}" destId="{356B09B7-67B6-814F-A845-CF92A42376FE}" srcOrd="0" destOrd="0" parTransId="{0A71236F-2B96-7E4F-A1CC-C2B091492AD6}" sibTransId="{D28435A5-B767-0E42-97E0-2A8940F8B925}"/>
    <dgm:cxn modelId="{E71199C4-D536-874B-83F2-2C5E9B82F92A}" type="presOf" srcId="{480375C1-1547-8B4D-BE32-926021D1AE50}" destId="{D2107DC5-D25C-6747-814B-87C48479DDDA}" srcOrd="0" destOrd="0" presId="urn:microsoft.com/office/officeart/2008/layout/LinedList"/>
    <dgm:cxn modelId="{2C08F72E-C005-F84E-A35C-D6F89E5BE9EF}" type="presOf" srcId="{016251B1-29B4-2A45-BBFF-12E115435FB6}" destId="{6FE93937-A6DE-2044-8909-724B9B1542FE}" srcOrd="0" destOrd="0" presId="urn:microsoft.com/office/officeart/2008/layout/LinedList"/>
    <dgm:cxn modelId="{D1226320-8FD2-DD4B-890F-D883F914E4EF}" srcId="{356B09B7-67B6-814F-A845-CF92A42376FE}" destId="{6CB92CFB-4163-B644-B9D8-BB020831E2C6}" srcOrd="0" destOrd="0" parTransId="{F7B1E4AB-3A1B-7B46-A7C4-89B05FBEC984}" sibTransId="{E08C9770-F98A-EB49-9E2D-ABD77B12E483}"/>
    <dgm:cxn modelId="{CFFC599F-56FD-B844-9F10-F261F8D56BAE}" type="presOf" srcId="{6CB92CFB-4163-B644-B9D8-BB020831E2C6}" destId="{AAC8BE1C-5D4E-5347-AFB2-0C933555EB39}" srcOrd="0" destOrd="0" presId="urn:microsoft.com/office/officeart/2008/layout/LinedList"/>
    <dgm:cxn modelId="{BD0EBB85-AD9C-E540-9CC7-EA51A5FAF5BE}" srcId="{356B09B7-67B6-814F-A845-CF92A42376FE}" destId="{016251B1-29B4-2A45-BBFF-12E115435FB6}" srcOrd="1" destOrd="0" parTransId="{09D840C5-148B-4B4A-AE30-DA71CF205019}" sibTransId="{D0FC1B48-FF8D-F046-AC87-414C0F768B4A}"/>
    <dgm:cxn modelId="{C0BE827C-DFEC-6641-888B-093751875BDE}" type="presOf" srcId="{356B09B7-67B6-814F-A845-CF92A42376FE}" destId="{635D87FC-3BF1-AE4F-BC29-9D623530C250}" srcOrd="0" destOrd="0" presId="urn:microsoft.com/office/officeart/2008/layout/LinedList"/>
    <dgm:cxn modelId="{454111FD-D42D-264E-BD71-EEF65246A992}" type="presParOf" srcId="{D2107DC5-D25C-6747-814B-87C48479DDDA}" destId="{24769B94-7072-4C45-AF27-B69039E1BFF0}" srcOrd="0" destOrd="0" presId="urn:microsoft.com/office/officeart/2008/layout/LinedList"/>
    <dgm:cxn modelId="{16D218B6-5FD0-D945-9A5A-F655250CA4D4}" type="presParOf" srcId="{D2107DC5-D25C-6747-814B-87C48479DDDA}" destId="{C390E03F-27F1-894D-81A8-FFDDB0A0A2C4}" srcOrd="1" destOrd="0" presId="urn:microsoft.com/office/officeart/2008/layout/LinedList"/>
    <dgm:cxn modelId="{AD56F469-F88D-3F4A-B10A-CDE72867E55D}" type="presParOf" srcId="{C390E03F-27F1-894D-81A8-FFDDB0A0A2C4}" destId="{635D87FC-3BF1-AE4F-BC29-9D623530C250}" srcOrd="0" destOrd="0" presId="urn:microsoft.com/office/officeart/2008/layout/LinedList"/>
    <dgm:cxn modelId="{639D68B5-067B-C845-8621-6110E995D64D}" type="presParOf" srcId="{C390E03F-27F1-894D-81A8-FFDDB0A0A2C4}" destId="{23AC85BE-0866-DB4C-AC31-F3DD2D7F93AA}" srcOrd="1" destOrd="0" presId="urn:microsoft.com/office/officeart/2008/layout/LinedList"/>
    <dgm:cxn modelId="{5CD028D1-350F-8C47-9679-0A66FDA9BB81}" type="presParOf" srcId="{23AC85BE-0866-DB4C-AC31-F3DD2D7F93AA}" destId="{E711FDE2-E886-3142-A059-856CD1FB43B0}" srcOrd="0" destOrd="0" presId="urn:microsoft.com/office/officeart/2008/layout/LinedList"/>
    <dgm:cxn modelId="{4E7D80C8-7AD1-664D-A16E-816A9E786B8A}" type="presParOf" srcId="{23AC85BE-0866-DB4C-AC31-F3DD2D7F93AA}" destId="{628A4180-84ED-5049-A563-126A674470F5}" srcOrd="1" destOrd="0" presId="urn:microsoft.com/office/officeart/2008/layout/LinedList"/>
    <dgm:cxn modelId="{2608247D-40AB-234B-AC88-6DD39D6CB067}" type="presParOf" srcId="{628A4180-84ED-5049-A563-126A674470F5}" destId="{E9AAB306-80EE-B54B-8D29-D5FA2BAC7A1B}" srcOrd="0" destOrd="0" presId="urn:microsoft.com/office/officeart/2008/layout/LinedList"/>
    <dgm:cxn modelId="{4CD905DD-11B2-D644-A32E-97FE036073C6}" type="presParOf" srcId="{628A4180-84ED-5049-A563-126A674470F5}" destId="{AAC8BE1C-5D4E-5347-AFB2-0C933555EB39}" srcOrd="1" destOrd="0" presId="urn:microsoft.com/office/officeart/2008/layout/LinedList"/>
    <dgm:cxn modelId="{7D76F405-0E4D-7A4A-9585-07807CBE97D3}" type="presParOf" srcId="{628A4180-84ED-5049-A563-126A674470F5}" destId="{8578966B-EE2F-2248-BB53-482D4BF78A8E}" srcOrd="2" destOrd="0" presId="urn:microsoft.com/office/officeart/2008/layout/LinedList"/>
    <dgm:cxn modelId="{FE90C7F0-91A9-844E-84CD-5BB2077E430F}" type="presParOf" srcId="{23AC85BE-0866-DB4C-AC31-F3DD2D7F93AA}" destId="{04B6D450-1B72-3341-919D-0D941766F4AB}" srcOrd="2" destOrd="0" presId="urn:microsoft.com/office/officeart/2008/layout/LinedList"/>
    <dgm:cxn modelId="{67F1357D-00F4-9E42-BC61-404ADF8690F2}" type="presParOf" srcId="{23AC85BE-0866-DB4C-AC31-F3DD2D7F93AA}" destId="{11F490FA-0DCB-7B4A-B142-EDE5C7AF95D7}" srcOrd="3" destOrd="0" presId="urn:microsoft.com/office/officeart/2008/layout/LinedList"/>
    <dgm:cxn modelId="{534DB5DC-42A1-6B4E-875F-4F837836ED91}" type="presParOf" srcId="{23AC85BE-0866-DB4C-AC31-F3DD2D7F93AA}" destId="{C70B39D9-5AEC-B44B-AFC4-3AAA171B441C}" srcOrd="4" destOrd="0" presId="urn:microsoft.com/office/officeart/2008/layout/LinedList"/>
    <dgm:cxn modelId="{815B7D8A-6EB3-2C47-BEFA-87B213556C5F}" type="presParOf" srcId="{C70B39D9-5AEC-B44B-AFC4-3AAA171B441C}" destId="{174D3F89-F506-B945-98A4-94B9F959465B}" srcOrd="0" destOrd="0" presId="urn:microsoft.com/office/officeart/2008/layout/LinedList"/>
    <dgm:cxn modelId="{FE8F3F7B-CC98-F848-BAEB-71EA749317BF}" type="presParOf" srcId="{C70B39D9-5AEC-B44B-AFC4-3AAA171B441C}" destId="{6FE93937-A6DE-2044-8909-724B9B1542FE}" srcOrd="1" destOrd="0" presId="urn:microsoft.com/office/officeart/2008/layout/LinedList"/>
    <dgm:cxn modelId="{D5304C1F-7582-B444-B89C-4B8D4408DBC7}" type="presParOf" srcId="{C70B39D9-5AEC-B44B-AFC4-3AAA171B441C}" destId="{CF6FD82E-0C2C-9D49-BC2A-041D54DEF388}" srcOrd="2" destOrd="0" presId="urn:microsoft.com/office/officeart/2008/layout/LinedList"/>
    <dgm:cxn modelId="{F4C995D7-8DDB-944F-B912-818F1881BD75}" type="presParOf" srcId="{23AC85BE-0866-DB4C-AC31-F3DD2D7F93AA}" destId="{074C2CE8-074F-2E4F-A126-9196BEE92739}" srcOrd="5" destOrd="0" presId="urn:microsoft.com/office/officeart/2008/layout/LinedList"/>
    <dgm:cxn modelId="{E2DD8B4C-5527-3940-B570-E68837F3DB8C}" type="presParOf" srcId="{23AC85BE-0866-DB4C-AC31-F3DD2D7F93AA}" destId="{DB183D5E-E4E2-7E4B-9351-321A9EC4FEF4}" srcOrd="6"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601CB5-BF47-E948-BD27-93C815A2C6CD}">
      <dsp:nvSpPr>
        <dsp:cNvPr id="0" name=""/>
        <dsp:cNvSpPr/>
      </dsp:nvSpPr>
      <dsp:spPr>
        <a:xfrm>
          <a:off x="1263" y="1066796"/>
          <a:ext cx="1909679" cy="1905007"/>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bg1"/>
              </a:solidFill>
            </a:rPr>
            <a:t>System access threats fall into two general categories:</a:t>
          </a:r>
          <a:endParaRPr lang="en-US" sz="1800" kern="1200" dirty="0">
            <a:solidFill>
              <a:schemeClr val="bg1"/>
            </a:solidFill>
          </a:endParaRPr>
        </a:p>
      </dsp:txBody>
      <dsp:txXfrm>
        <a:off x="280929" y="1345778"/>
        <a:ext cx="1350347" cy="1347043"/>
      </dsp:txXfrm>
    </dsp:sp>
    <dsp:sp modelId="{C227BFD6-BD22-7C4F-837A-A0B02DE2043E}">
      <dsp:nvSpPr>
        <dsp:cNvPr id="0" name=""/>
        <dsp:cNvSpPr/>
      </dsp:nvSpPr>
      <dsp:spPr>
        <a:xfrm>
          <a:off x="5052870" y="1610762"/>
          <a:ext cx="992512" cy="992512"/>
        </a:xfrm>
        <a:prstGeom prst="mathPlus">
          <a:avLst/>
        </a:prstGeom>
        <a:solidFill>
          <a:schemeClr val="accent2"/>
        </a:solid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5184427" y="1990299"/>
        <a:ext cx="729398" cy="233438"/>
      </dsp:txXfrm>
    </dsp:sp>
    <dsp:sp modelId="{48873DDD-1C9F-3349-84AA-20141799B586}">
      <dsp:nvSpPr>
        <dsp:cNvPr id="0" name=""/>
        <dsp:cNvSpPr/>
      </dsp:nvSpPr>
      <dsp:spPr>
        <a:xfrm>
          <a:off x="3181359" y="1163685"/>
          <a:ext cx="1711228" cy="1711228"/>
        </a:xfrm>
        <a:prstGeom prst="ellipse">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rtl="0">
            <a:lnSpc>
              <a:spcPct val="90000"/>
            </a:lnSpc>
            <a:spcBef>
              <a:spcPct val="0"/>
            </a:spcBef>
            <a:spcAft>
              <a:spcPct val="35000"/>
            </a:spcAft>
          </a:pPr>
          <a:r>
            <a:rPr lang="en-US" sz="2200" kern="1200" dirty="0" smtClean="0"/>
            <a:t>Intruders</a:t>
          </a:r>
          <a:endParaRPr lang="en-US" sz="2200" kern="1200" dirty="0"/>
        </a:p>
      </dsp:txBody>
      <dsp:txXfrm>
        <a:off x="3431963" y="1414289"/>
        <a:ext cx="1210020" cy="1210020"/>
      </dsp:txXfrm>
    </dsp:sp>
    <dsp:sp modelId="{4B1F0B83-DD46-5945-A5FB-A7B2C497FE46}">
      <dsp:nvSpPr>
        <dsp:cNvPr id="0" name=""/>
        <dsp:cNvSpPr/>
      </dsp:nvSpPr>
      <dsp:spPr>
        <a:xfrm>
          <a:off x="2081653" y="1536482"/>
          <a:ext cx="992512" cy="992512"/>
        </a:xfrm>
        <a:prstGeom prst="mathEqual">
          <a:avLst/>
        </a:prstGeom>
        <a:solidFill>
          <a:schemeClr val="accent2"/>
        </a:solid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endParaRPr lang="en-US" sz="4100" kern="1200"/>
        </a:p>
      </dsp:txBody>
      <dsp:txXfrm>
        <a:off x="2213210" y="1740939"/>
        <a:ext cx="729398" cy="583598"/>
      </dsp:txXfrm>
    </dsp:sp>
    <dsp:sp modelId="{F3F22B06-B5C0-5E4C-90A1-26D22CC54890}">
      <dsp:nvSpPr>
        <dsp:cNvPr id="0" name=""/>
        <dsp:cNvSpPr/>
      </dsp:nvSpPr>
      <dsp:spPr>
        <a:xfrm>
          <a:off x="6163003" y="1163685"/>
          <a:ext cx="1711228" cy="1711228"/>
        </a:xfrm>
        <a:prstGeom prst="ellipse">
          <a:avLst/>
        </a:prstGeom>
        <a:solidFill>
          <a:schemeClr val="accent6">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rtl="0">
            <a:lnSpc>
              <a:spcPct val="90000"/>
            </a:lnSpc>
            <a:spcBef>
              <a:spcPct val="0"/>
            </a:spcBef>
            <a:spcAft>
              <a:spcPct val="35000"/>
            </a:spcAft>
          </a:pPr>
          <a:r>
            <a:rPr lang="en-US" sz="2100" kern="1200" dirty="0" smtClean="0"/>
            <a:t>Malicious software</a:t>
          </a:r>
          <a:endParaRPr lang="en-US" sz="2100" kern="1200" dirty="0"/>
        </a:p>
      </dsp:txBody>
      <dsp:txXfrm>
        <a:off x="6413607" y="1414289"/>
        <a:ext cx="1210020" cy="12100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337C18-E13B-D049-955A-1D2233107503}">
      <dsp:nvSpPr>
        <dsp:cNvPr id="0" name=""/>
        <dsp:cNvSpPr/>
      </dsp:nvSpPr>
      <dsp:spPr>
        <a:xfrm>
          <a:off x="970" y="0"/>
          <a:ext cx="2523731" cy="3840163"/>
        </a:xfrm>
        <a:prstGeom prst="roundRect">
          <a:avLst>
            <a:gd name="adj" fmla="val 10000"/>
          </a:avLst>
        </a:prstGeom>
        <a:solidFill>
          <a:schemeClr val="bg1"/>
        </a:solidFill>
        <a:ln>
          <a:solidFill>
            <a:schemeClr val="accent1"/>
          </a:solidFill>
        </a:ln>
        <a:effectLst/>
      </dsp:spPr>
      <dsp:style>
        <a:lnRef idx="0">
          <a:scrgbClr r="0" g="0" b="0"/>
        </a:lnRef>
        <a:fillRef idx="1">
          <a:scrgbClr r="0" g="0" b="0"/>
        </a:fillRef>
        <a:effectRef idx="2">
          <a:scrgbClr r="0" g="0" b="0"/>
        </a:effectRef>
        <a:fontRef idx="minor"/>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smtClean="0"/>
            <a:t>Masquerader</a:t>
          </a:r>
          <a:endParaRPr lang="en-US" sz="3200" kern="1200"/>
        </a:p>
      </dsp:txBody>
      <dsp:txXfrm>
        <a:off x="970" y="0"/>
        <a:ext cx="2523731" cy="1152048"/>
      </dsp:txXfrm>
    </dsp:sp>
    <dsp:sp modelId="{45842407-C595-7B42-859E-4D9DDF096397}">
      <dsp:nvSpPr>
        <dsp:cNvPr id="0" name=""/>
        <dsp:cNvSpPr/>
      </dsp:nvSpPr>
      <dsp:spPr>
        <a:xfrm>
          <a:off x="253343" y="1152048"/>
          <a:ext cx="2018985" cy="249610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rtl="0">
            <a:lnSpc>
              <a:spcPct val="90000"/>
            </a:lnSpc>
            <a:spcBef>
              <a:spcPct val="0"/>
            </a:spcBef>
            <a:spcAft>
              <a:spcPct val="35000"/>
            </a:spcAft>
          </a:pPr>
          <a:r>
            <a:rPr lang="en-US" sz="1600" kern="1200" smtClean="0"/>
            <a:t>an individual who is not authorized to use the computer and who penetrates a system’s access controls to exploit a legitimate user’s account</a:t>
          </a:r>
          <a:endParaRPr lang="en-US" sz="1600" kern="1200"/>
        </a:p>
      </dsp:txBody>
      <dsp:txXfrm>
        <a:off x="312477" y="1211182"/>
        <a:ext cx="1900717" cy="2377837"/>
      </dsp:txXfrm>
    </dsp:sp>
    <dsp:sp modelId="{86B5C4CE-9FCE-9245-B886-2DF5C945C6D1}">
      <dsp:nvSpPr>
        <dsp:cNvPr id="0" name=""/>
        <dsp:cNvSpPr/>
      </dsp:nvSpPr>
      <dsp:spPr>
        <a:xfrm>
          <a:off x="2713982" y="0"/>
          <a:ext cx="2523731" cy="3840163"/>
        </a:xfrm>
        <a:prstGeom prst="roundRect">
          <a:avLst>
            <a:gd name="adj" fmla="val 10000"/>
          </a:avLst>
        </a:prstGeom>
        <a:solidFill>
          <a:schemeClr val="bg1"/>
        </a:solidFill>
        <a:ln>
          <a:solidFill>
            <a:schemeClr val="accent1"/>
          </a:solidFill>
        </a:ln>
        <a:effectLst/>
      </dsp:spPr>
      <dsp:style>
        <a:lnRef idx="0">
          <a:scrgbClr r="0" g="0" b="0"/>
        </a:lnRef>
        <a:fillRef idx="1">
          <a:scrgbClr r="0" g="0" b="0"/>
        </a:fillRef>
        <a:effectRef idx="2">
          <a:scrgbClr r="0" g="0" b="0"/>
        </a:effectRef>
        <a:fontRef idx="minor"/>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smtClean="0"/>
            <a:t>Misfeasor</a:t>
          </a:r>
          <a:endParaRPr lang="en-US" sz="3200" kern="1200"/>
        </a:p>
      </dsp:txBody>
      <dsp:txXfrm>
        <a:off x="2713982" y="0"/>
        <a:ext cx="2523731" cy="1152048"/>
      </dsp:txXfrm>
    </dsp:sp>
    <dsp:sp modelId="{B53AE910-36F4-E74F-9627-62C550557C6B}">
      <dsp:nvSpPr>
        <dsp:cNvPr id="0" name=""/>
        <dsp:cNvSpPr/>
      </dsp:nvSpPr>
      <dsp:spPr>
        <a:xfrm>
          <a:off x="2966355" y="1152048"/>
          <a:ext cx="2018985" cy="249610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rtl="0">
            <a:lnSpc>
              <a:spcPct val="90000"/>
            </a:lnSpc>
            <a:spcBef>
              <a:spcPct val="0"/>
            </a:spcBef>
            <a:spcAft>
              <a:spcPct val="35000"/>
            </a:spcAft>
          </a:pPr>
          <a:r>
            <a:rPr lang="en-US" sz="1600" kern="1200" smtClean="0"/>
            <a:t>a legitimate user who accesses data, programs, or resources for which such access is not authorized, or who is authorized for such access but misuses his or her privileges</a:t>
          </a:r>
          <a:endParaRPr lang="en-US" sz="1600" kern="1200"/>
        </a:p>
      </dsp:txBody>
      <dsp:txXfrm>
        <a:off x="3025489" y="1211182"/>
        <a:ext cx="1900717" cy="2377837"/>
      </dsp:txXfrm>
    </dsp:sp>
    <dsp:sp modelId="{99B65959-ACB0-7F45-AEA5-B910FB3D6324}">
      <dsp:nvSpPr>
        <dsp:cNvPr id="0" name=""/>
        <dsp:cNvSpPr/>
      </dsp:nvSpPr>
      <dsp:spPr>
        <a:xfrm>
          <a:off x="5426993" y="0"/>
          <a:ext cx="2523731" cy="3840163"/>
        </a:xfrm>
        <a:prstGeom prst="roundRect">
          <a:avLst>
            <a:gd name="adj" fmla="val 10000"/>
          </a:avLst>
        </a:prstGeom>
        <a:solidFill>
          <a:schemeClr val="bg1"/>
        </a:solidFill>
        <a:ln>
          <a:solidFill>
            <a:schemeClr val="accent1"/>
          </a:solidFill>
        </a:ln>
        <a:effectLst/>
      </dsp:spPr>
      <dsp:style>
        <a:lnRef idx="0">
          <a:scrgbClr r="0" g="0" b="0"/>
        </a:lnRef>
        <a:fillRef idx="1">
          <a:scrgbClr r="0" g="0" b="0"/>
        </a:fillRef>
        <a:effectRef idx="2">
          <a:scrgbClr r="0" g="0" b="0"/>
        </a:effectRef>
        <a:fontRef idx="minor"/>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smtClean="0"/>
            <a:t>Clandestine user</a:t>
          </a:r>
          <a:endParaRPr lang="en-US" sz="3200" kern="1200"/>
        </a:p>
      </dsp:txBody>
      <dsp:txXfrm>
        <a:off x="5426993" y="0"/>
        <a:ext cx="2523731" cy="1152048"/>
      </dsp:txXfrm>
    </dsp:sp>
    <dsp:sp modelId="{5C492103-468E-324E-867C-5437D893A8CA}">
      <dsp:nvSpPr>
        <dsp:cNvPr id="0" name=""/>
        <dsp:cNvSpPr/>
      </dsp:nvSpPr>
      <dsp:spPr>
        <a:xfrm>
          <a:off x="5679366" y="1152048"/>
          <a:ext cx="2018985" cy="249610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rtl="0">
            <a:lnSpc>
              <a:spcPct val="90000"/>
            </a:lnSpc>
            <a:spcBef>
              <a:spcPct val="0"/>
            </a:spcBef>
            <a:spcAft>
              <a:spcPct val="35000"/>
            </a:spcAft>
          </a:pPr>
          <a:r>
            <a:rPr lang="en-US" sz="1600" kern="1200" smtClean="0"/>
            <a:t>an individual who seizes supervisory control of the system and uses this control to evade auditing and access controls or to suppress audit collection</a:t>
          </a:r>
          <a:endParaRPr lang="en-US" sz="1600" kern="1200"/>
        </a:p>
      </dsp:txBody>
      <dsp:txXfrm>
        <a:off x="5738500" y="1211182"/>
        <a:ext cx="1900717" cy="23778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CDBD46-37F6-0649-8FF0-5841C67DE4EC}">
      <dsp:nvSpPr>
        <dsp:cNvPr id="0" name=""/>
        <dsp:cNvSpPr/>
      </dsp:nvSpPr>
      <dsp:spPr>
        <a:xfrm>
          <a:off x="1258081" y="530"/>
          <a:ext cx="1828353" cy="914176"/>
        </a:xfrm>
        <a:prstGeom prst="roundRect">
          <a:avLst>
            <a:gd name="adj" fmla="val 10000"/>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rtl="0">
            <a:lnSpc>
              <a:spcPct val="90000"/>
            </a:lnSpc>
            <a:spcBef>
              <a:spcPct val="0"/>
            </a:spcBef>
            <a:spcAft>
              <a:spcPct val="35000"/>
            </a:spcAft>
          </a:pPr>
          <a:r>
            <a:rPr lang="en-US" sz="2800" kern="1200" smtClean="0"/>
            <a:t>Sensors</a:t>
          </a:r>
          <a:endParaRPr lang="en-US" sz="2800" kern="1200"/>
        </a:p>
      </dsp:txBody>
      <dsp:txXfrm>
        <a:off x="1284856" y="27305"/>
        <a:ext cx="1774803" cy="860626"/>
      </dsp:txXfrm>
    </dsp:sp>
    <dsp:sp modelId="{24ADB32F-CA22-CF43-AE73-3B657274304C}">
      <dsp:nvSpPr>
        <dsp:cNvPr id="0" name=""/>
        <dsp:cNvSpPr/>
      </dsp:nvSpPr>
      <dsp:spPr>
        <a:xfrm>
          <a:off x="1440916" y="914706"/>
          <a:ext cx="182835" cy="685632"/>
        </a:xfrm>
        <a:custGeom>
          <a:avLst/>
          <a:gdLst/>
          <a:ahLst/>
          <a:cxnLst/>
          <a:rect l="0" t="0" r="0" b="0"/>
          <a:pathLst>
            <a:path>
              <a:moveTo>
                <a:pt x="0" y="0"/>
              </a:moveTo>
              <a:lnTo>
                <a:pt x="0" y="685632"/>
              </a:lnTo>
              <a:lnTo>
                <a:pt x="182835" y="685632"/>
              </a:lnTo>
            </a:path>
          </a:pathLst>
        </a:custGeom>
        <a:noFill/>
        <a:ln w="15875" cap="flat" cmpd="sng" algn="ctr">
          <a:solidFill>
            <a:schemeClr val="accent3">
              <a:lumMod val="50000"/>
            </a:schemeClr>
          </a:solidFill>
          <a:prstDash val="solid"/>
        </a:ln>
        <a:effectLst/>
      </dsp:spPr>
      <dsp:style>
        <a:lnRef idx="1">
          <a:scrgbClr r="0" g="0" b="0"/>
        </a:lnRef>
        <a:fillRef idx="0">
          <a:scrgbClr r="0" g="0" b="0"/>
        </a:fillRef>
        <a:effectRef idx="0">
          <a:scrgbClr r="0" g="0" b="0"/>
        </a:effectRef>
        <a:fontRef idx="minor"/>
      </dsp:style>
    </dsp:sp>
    <dsp:sp modelId="{13144A93-A5CB-9E41-8D85-5BDE7C0E4A1D}">
      <dsp:nvSpPr>
        <dsp:cNvPr id="0" name=""/>
        <dsp:cNvSpPr/>
      </dsp:nvSpPr>
      <dsp:spPr>
        <a:xfrm>
          <a:off x="1623752" y="1143251"/>
          <a:ext cx="1462682" cy="914176"/>
        </a:xfrm>
        <a:prstGeom prst="roundRect">
          <a:avLst>
            <a:gd name="adj" fmla="val 10000"/>
          </a:avLst>
        </a:prstGeom>
        <a:solidFill>
          <a:schemeClr val="lt1">
            <a:alpha val="90000"/>
            <a:hueOff val="0"/>
            <a:satOff val="0"/>
            <a:lumOff val="0"/>
            <a:alphaOff val="0"/>
          </a:schemeClr>
        </a:solidFill>
        <a:ln w="15875"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n-US" sz="1200" kern="1200" smtClean="0"/>
            <a:t>responsible for collecting data</a:t>
          </a:r>
          <a:endParaRPr lang="en-US" sz="1200" kern="1200"/>
        </a:p>
      </dsp:txBody>
      <dsp:txXfrm>
        <a:off x="1650527" y="1170026"/>
        <a:ext cx="1409132" cy="860626"/>
      </dsp:txXfrm>
    </dsp:sp>
    <dsp:sp modelId="{A93C0A4E-4095-C34D-B206-6BA1F7AC4380}">
      <dsp:nvSpPr>
        <dsp:cNvPr id="0" name=""/>
        <dsp:cNvSpPr/>
      </dsp:nvSpPr>
      <dsp:spPr>
        <a:xfrm>
          <a:off x="1440916" y="914706"/>
          <a:ext cx="182835" cy="1828353"/>
        </a:xfrm>
        <a:custGeom>
          <a:avLst/>
          <a:gdLst/>
          <a:ahLst/>
          <a:cxnLst/>
          <a:rect l="0" t="0" r="0" b="0"/>
          <a:pathLst>
            <a:path>
              <a:moveTo>
                <a:pt x="0" y="0"/>
              </a:moveTo>
              <a:lnTo>
                <a:pt x="0" y="1828353"/>
              </a:lnTo>
              <a:lnTo>
                <a:pt x="182835" y="1828353"/>
              </a:lnTo>
            </a:path>
          </a:pathLst>
        </a:custGeom>
        <a:noFill/>
        <a:ln w="15875" cap="flat" cmpd="sng" algn="ctr">
          <a:solidFill>
            <a:schemeClr val="accent3">
              <a:lumMod val="50000"/>
            </a:schemeClr>
          </a:solidFill>
          <a:prstDash val="solid"/>
        </a:ln>
        <a:effectLst/>
      </dsp:spPr>
      <dsp:style>
        <a:lnRef idx="1">
          <a:scrgbClr r="0" g="0" b="0"/>
        </a:lnRef>
        <a:fillRef idx="0">
          <a:scrgbClr r="0" g="0" b="0"/>
        </a:fillRef>
        <a:effectRef idx="0">
          <a:scrgbClr r="0" g="0" b="0"/>
        </a:effectRef>
        <a:fontRef idx="minor"/>
      </dsp:style>
    </dsp:sp>
    <dsp:sp modelId="{645CEF0D-2EDC-4A48-8C1D-75F26B253C36}">
      <dsp:nvSpPr>
        <dsp:cNvPr id="0" name=""/>
        <dsp:cNvSpPr/>
      </dsp:nvSpPr>
      <dsp:spPr>
        <a:xfrm>
          <a:off x="1623752" y="2285972"/>
          <a:ext cx="1462682" cy="914176"/>
        </a:xfrm>
        <a:prstGeom prst="roundRect">
          <a:avLst>
            <a:gd name="adj" fmla="val 10000"/>
          </a:avLst>
        </a:prstGeom>
        <a:solidFill>
          <a:schemeClr val="lt1">
            <a:alpha val="90000"/>
            <a:hueOff val="0"/>
            <a:satOff val="0"/>
            <a:lumOff val="0"/>
            <a:alphaOff val="0"/>
          </a:schemeClr>
        </a:solidFill>
        <a:ln w="15875"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n-US" sz="1200" kern="1200" smtClean="0"/>
            <a:t>the input for a sensor may be any part of a system that could contain evidence of an intrusion</a:t>
          </a:r>
          <a:endParaRPr lang="en-US" sz="1200" kern="1200"/>
        </a:p>
      </dsp:txBody>
      <dsp:txXfrm>
        <a:off x="1650527" y="2312747"/>
        <a:ext cx="1409132" cy="860626"/>
      </dsp:txXfrm>
    </dsp:sp>
    <dsp:sp modelId="{B884B2F3-AEFE-E445-9AE9-038315735034}">
      <dsp:nvSpPr>
        <dsp:cNvPr id="0" name=""/>
        <dsp:cNvSpPr/>
      </dsp:nvSpPr>
      <dsp:spPr>
        <a:xfrm>
          <a:off x="1440916" y="914706"/>
          <a:ext cx="182835" cy="2971074"/>
        </a:xfrm>
        <a:custGeom>
          <a:avLst/>
          <a:gdLst/>
          <a:ahLst/>
          <a:cxnLst/>
          <a:rect l="0" t="0" r="0" b="0"/>
          <a:pathLst>
            <a:path>
              <a:moveTo>
                <a:pt x="0" y="0"/>
              </a:moveTo>
              <a:lnTo>
                <a:pt x="0" y="2971074"/>
              </a:lnTo>
              <a:lnTo>
                <a:pt x="182835" y="2971074"/>
              </a:lnTo>
            </a:path>
          </a:pathLst>
        </a:custGeom>
        <a:noFill/>
        <a:ln w="15875" cap="flat" cmpd="sng" algn="ctr">
          <a:solidFill>
            <a:schemeClr val="accent3">
              <a:lumMod val="50000"/>
            </a:schemeClr>
          </a:solidFill>
          <a:prstDash val="solid"/>
        </a:ln>
        <a:effectLst/>
      </dsp:spPr>
      <dsp:style>
        <a:lnRef idx="1">
          <a:scrgbClr r="0" g="0" b="0"/>
        </a:lnRef>
        <a:fillRef idx="0">
          <a:scrgbClr r="0" g="0" b="0"/>
        </a:fillRef>
        <a:effectRef idx="0">
          <a:scrgbClr r="0" g="0" b="0"/>
        </a:effectRef>
        <a:fontRef idx="minor"/>
      </dsp:style>
    </dsp:sp>
    <dsp:sp modelId="{ABA7A690-14E3-2E45-8B09-687DB0B5BAE6}">
      <dsp:nvSpPr>
        <dsp:cNvPr id="0" name=""/>
        <dsp:cNvSpPr/>
      </dsp:nvSpPr>
      <dsp:spPr>
        <a:xfrm>
          <a:off x="1623752" y="3428693"/>
          <a:ext cx="1462682" cy="914176"/>
        </a:xfrm>
        <a:prstGeom prst="roundRect">
          <a:avLst>
            <a:gd name="adj" fmla="val 10000"/>
          </a:avLst>
        </a:prstGeom>
        <a:solidFill>
          <a:schemeClr val="lt1">
            <a:alpha val="90000"/>
            <a:hueOff val="0"/>
            <a:satOff val="0"/>
            <a:lumOff val="0"/>
            <a:alphaOff val="0"/>
          </a:schemeClr>
        </a:solidFill>
        <a:ln w="15875"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n-US" sz="1200" kern="1200" smtClean="0"/>
            <a:t>types of input to a sensor include network packets, log files, and system call traces</a:t>
          </a:r>
          <a:endParaRPr lang="en-US" sz="1200" kern="1200"/>
        </a:p>
      </dsp:txBody>
      <dsp:txXfrm>
        <a:off x="1650527" y="3455468"/>
        <a:ext cx="1409132" cy="860626"/>
      </dsp:txXfrm>
    </dsp:sp>
    <dsp:sp modelId="{21281AD0-CB20-CF48-BB1A-8106C58834A7}">
      <dsp:nvSpPr>
        <dsp:cNvPr id="0" name=""/>
        <dsp:cNvSpPr/>
      </dsp:nvSpPr>
      <dsp:spPr>
        <a:xfrm>
          <a:off x="3543523" y="530"/>
          <a:ext cx="1828353" cy="914176"/>
        </a:xfrm>
        <a:prstGeom prst="roundRect">
          <a:avLst>
            <a:gd name="adj" fmla="val 10000"/>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rtl="0">
            <a:lnSpc>
              <a:spcPct val="90000"/>
            </a:lnSpc>
            <a:spcBef>
              <a:spcPct val="0"/>
            </a:spcBef>
            <a:spcAft>
              <a:spcPct val="35000"/>
            </a:spcAft>
          </a:pPr>
          <a:r>
            <a:rPr lang="en-US" sz="2800" kern="1200" smtClean="0"/>
            <a:t>Analyzers</a:t>
          </a:r>
          <a:endParaRPr lang="en-US" sz="2800" kern="1200"/>
        </a:p>
      </dsp:txBody>
      <dsp:txXfrm>
        <a:off x="3570298" y="27305"/>
        <a:ext cx="1774803" cy="860626"/>
      </dsp:txXfrm>
    </dsp:sp>
    <dsp:sp modelId="{A92FD7CC-6C95-F04D-82B1-5C3716BCA942}">
      <dsp:nvSpPr>
        <dsp:cNvPr id="0" name=""/>
        <dsp:cNvSpPr/>
      </dsp:nvSpPr>
      <dsp:spPr>
        <a:xfrm>
          <a:off x="3726358" y="914706"/>
          <a:ext cx="182835" cy="685632"/>
        </a:xfrm>
        <a:custGeom>
          <a:avLst/>
          <a:gdLst/>
          <a:ahLst/>
          <a:cxnLst/>
          <a:rect l="0" t="0" r="0" b="0"/>
          <a:pathLst>
            <a:path>
              <a:moveTo>
                <a:pt x="0" y="0"/>
              </a:moveTo>
              <a:lnTo>
                <a:pt x="0" y="685632"/>
              </a:lnTo>
              <a:lnTo>
                <a:pt x="182835" y="685632"/>
              </a:lnTo>
            </a:path>
          </a:pathLst>
        </a:custGeom>
        <a:noFill/>
        <a:ln w="15875" cap="flat" cmpd="sng" algn="ctr">
          <a:solidFill>
            <a:schemeClr val="accent3">
              <a:lumMod val="50000"/>
            </a:schemeClr>
          </a:solidFill>
          <a:prstDash val="solid"/>
        </a:ln>
        <a:effectLst/>
      </dsp:spPr>
      <dsp:style>
        <a:lnRef idx="1">
          <a:scrgbClr r="0" g="0" b="0"/>
        </a:lnRef>
        <a:fillRef idx="0">
          <a:scrgbClr r="0" g="0" b="0"/>
        </a:fillRef>
        <a:effectRef idx="0">
          <a:scrgbClr r="0" g="0" b="0"/>
        </a:effectRef>
        <a:fontRef idx="minor"/>
      </dsp:style>
    </dsp:sp>
    <dsp:sp modelId="{A3C29622-F734-6644-9C5E-95A9B09A71DE}">
      <dsp:nvSpPr>
        <dsp:cNvPr id="0" name=""/>
        <dsp:cNvSpPr/>
      </dsp:nvSpPr>
      <dsp:spPr>
        <a:xfrm>
          <a:off x="3909193" y="1143251"/>
          <a:ext cx="1462682" cy="914176"/>
        </a:xfrm>
        <a:prstGeom prst="roundRect">
          <a:avLst>
            <a:gd name="adj" fmla="val 10000"/>
          </a:avLst>
        </a:prstGeom>
        <a:solidFill>
          <a:schemeClr val="lt1">
            <a:alpha val="90000"/>
            <a:hueOff val="0"/>
            <a:satOff val="0"/>
            <a:lumOff val="0"/>
            <a:alphaOff val="0"/>
          </a:schemeClr>
        </a:solidFill>
        <a:ln w="15875"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n-US" sz="1200" kern="1200" smtClean="0"/>
            <a:t>receive input from one or more sensors or from other analyzer</a:t>
          </a:r>
          <a:endParaRPr lang="en-US" sz="1200" kern="1200"/>
        </a:p>
      </dsp:txBody>
      <dsp:txXfrm>
        <a:off x="3935968" y="1170026"/>
        <a:ext cx="1409132" cy="860626"/>
      </dsp:txXfrm>
    </dsp:sp>
    <dsp:sp modelId="{A58CB353-9020-954D-BDF6-F15648FAD706}">
      <dsp:nvSpPr>
        <dsp:cNvPr id="0" name=""/>
        <dsp:cNvSpPr/>
      </dsp:nvSpPr>
      <dsp:spPr>
        <a:xfrm>
          <a:off x="3726358" y="914706"/>
          <a:ext cx="182835" cy="1828353"/>
        </a:xfrm>
        <a:custGeom>
          <a:avLst/>
          <a:gdLst/>
          <a:ahLst/>
          <a:cxnLst/>
          <a:rect l="0" t="0" r="0" b="0"/>
          <a:pathLst>
            <a:path>
              <a:moveTo>
                <a:pt x="0" y="0"/>
              </a:moveTo>
              <a:lnTo>
                <a:pt x="0" y="1828353"/>
              </a:lnTo>
              <a:lnTo>
                <a:pt x="182835" y="1828353"/>
              </a:lnTo>
            </a:path>
          </a:pathLst>
        </a:custGeom>
        <a:noFill/>
        <a:ln w="15875" cap="flat" cmpd="sng" algn="ctr">
          <a:solidFill>
            <a:schemeClr val="accent3">
              <a:lumMod val="50000"/>
            </a:schemeClr>
          </a:solidFill>
          <a:prstDash val="solid"/>
        </a:ln>
        <a:effectLst/>
      </dsp:spPr>
      <dsp:style>
        <a:lnRef idx="1">
          <a:scrgbClr r="0" g="0" b="0"/>
        </a:lnRef>
        <a:fillRef idx="0">
          <a:scrgbClr r="0" g="0" b="0"/>
        </a:fillRef>
        <a:effectRef idx="0">
          <a:scrgbClr r="0" g="0" b="0"/>
        </a:effectRef>
        <a:fontRef idx="minor"/>
      </dsp:style>
    </dsp:sp>
    <dsp:sp modelId="{E482BAA3-F35E-F94D-8BC9-143E9AF9BAFF}">
      <dsp:nvSpPr>
        <dsp:cNvPr id="0" name=""/>
        <dsp:cNvSpPr/>
      </dsp:nvSpPr>
      <dsp:spPr>
        <a:xfrm>
          <a:off x="3909193" y="2285972"/>
          <a:ext cx="1462682" cy="914176"/>
        </a:xfrm>
        <a:prstGeom prst="roundRect">
          <a:avLst>
            <a:gd name="adj" fmla="val 10000"/>
          </a:avLst>
        </a:prstGeom>
        <a:solidFill>
          <a:schemeClr val="lt1">
            <a:alpha val="90000"/>
            <a:hueOff val="0"/>
            <a:satOff val="0"/>
            <a:lumOff val="0"/>
            <a:alphaOff val="0"/>
          </a:schemeClr>
        </a:solidFill>
        <a:ln w="15875"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n-US" sz="1200" kern="1200" smtClean="0"/>
            <a:t>responsible for determining if an intrusion has occurred</a:t>
          </a:r>
          <a:endParaRPr lang="en-US" sz="1200" kern="1200"/>
        </a:p>
      </dsp:txBody>
      <dsp:txXfrm>
        <a:off x="3935968" y="2312747"/>
        <a:ext cx="1409132" cy="860626"/>
      </dsp:txXfrm>
    </dsp:sp>
    <dsp:sp modelId="{585922D2-4256-5E4A-BFEC-F2BFCAEFFB3E}">
      <dsp:nvSpPr>
        <dsp:cNvPr id="0" name=""/>
        <dsp:cNvSpPr/>
      </dsp:nvSpPr>
      <dsp:spPr>
        <a:xfrm>
          <a:off x="3726358" y="914706"/>
          <a:ext cx="182835" cy="2971074"/>
        </a:xfrm>
        <a:custGeom>
          <a:avLst/>
          <a:gdLst/>
          <a:ahLst/>
          <a:cxnLst/>
          <a:rect l="0" t="0" r="0" b="0"/>
          <a:pathLst>
            <a:path>
              <a:moveTo>
                <a:pt x="0" y="0"/>
              </a:moveTo>
              <a:lnTo>
                <a:pt x="0" y="2971074"/>
              </a:lnTo>
              <a:lnTo>
                <a:pt x="182835" y="2971074"/>
              </a:lnTo>
            </a:path>
          </a:pathLst>
        </a:custGeom>
        <a:noFill/>
        <a:ln w="15875" cap="flat" cmpd="sng" algn="ctr">
          <a:solidFill>
            <a:schemeClr val="accent3">
              <a:lumMod val="50000"/>
            </a:schemeClr>
          </a:solidFill>
          <a:prstDash val="solid"/>
        </a:ln>
        <a:effectLst/>
      </dsp:spPr>
      <dsp:style>
        <a:lnRef idx="1">
          <a:scrgbClr r="0" g="0" b="0"/>
        </a:lnRef>
        <a:fillRef idx="0">
          <a:scrgbClr r="0" g="0" b="0"/>
        </a:fillRef>
        <a:effectRef idx="0">
          <a:scrgbClr r="0" g="0" b="0"/>
        </a:effectRef>
        <a:fontRef idx="minor"/>
      </dsp:style>
    </dsp:sp>
    <dsp:sp modelId="{60CDFDD8-ACD4-7E44-9E67-9E6E6BCB29FD}">
      <dsp:nvSpPr>
        <dsp:cNvPr id="0" name=""/>
        <dsp:cNvSpPr/>
      </dsp:nvSpPr>
      <dsp:spPr>
        <a:xfrm>
          <a:off x="3909193" y="3428693"/>
          <a:ext cx="1462682" cy="914176"/>
        </a:xfrm>
        <a:prstGeom prst="roundRect">
          <a:avLst>
            <a:gd name="adj" fmla="val 10000"/>
          </a:avLst>
        </a:prstGeom>
        <a:solidFill>
          <a:schemeClr val="lt1">
            <a:alpha val="90000"/>
            <a:hueOff val="0"/>
            <a:satOff val="0"/>
            <a:lumOff val="0"/>
            <a:alphaOff val="0"/>
          </a:schemeClr>
        </a:solidFill>
        <a:ln w="15875"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n-US" sz="1200" kern="1200" smtClean="0"/>
            <a:t>may provide guidance about what actions to take as a result of the intrusion</a:t>
          </a:r>
          <a:endParaRPr lang="en-US" sz="1200" kern="1200"/>
        </a:p>
      </dsp:txBody>
      <dsp:txXfrm>
        <a:off x="3935968" y="3455468"/>
        <a:ext cx="1409132" cy="860626"/>
      </dsp:txXfrm>
    </dsp:sp>
    <dsp:sp modelId="{60F4E55E-CAE5-2A4D-8F0B-ADBB481C553F}">
      <dsp:nvSpPr>
        <dsp:cNvPr id="0" name=""/>
        <dsp:cNvSpPr/>
      </dsp:nvSpPr>
      <dsp:spPr>
        <a:xfrm>
          <a:off x="5828965" y="530"/>
          <a:ext cx="1828353" cy="914176"/>
        </a:xfrm>
        <a:prstGeom prst="roundRect">
          <a:avLst>
            <a:gd name="adj" fmla="val 10000"/>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rtl="0">
            <a:lnSpc>
              <a:spcPct val="90000"/>
            </a:lnSpc>
            <a:spcBef>
              <a:spcPct val="0"/>
            </a:spcBef>
            <a:spcAft>
              <a:spcPct val="35000"/>
            </a:spcAft>
          </a:pPr>
          <a:r>
            <a:rPr lang="en-US" sz="2800" kern="1200" smtClean="0"/>
            <a:t>User interface</a:t>
          </a:r>
          <a:endParaRPr lang="en-US" sz="2800" kern="1200"/>
        </a:p>
      </dsp:txBody>
      <dsp:txXfrm>
        <a:off x="5855740" y="27305"/>
        <a:ext cx="1774803" cy="860626"/>
      </dsp:txXfrm>
    </dsp:sp>
    <dsp:sp modelId="{FA6B308A-6BDB-724E-B6F4-EAA4C241142F}">
      <dsp:nvSpPr>
        <dsp:cNvPr id="0" name=""/>
        <dsp:cNvSpPr/>
      </dsp:nvSpPr>
      <dsp:spPr>
        <a:xfrm>
          <a:off x="6011800" y="914706"/>
          <a:ext cx="182835" cy="685632"/>
        </a:xfrm>
        <a:custGeom>
          <a:avLst/>
          <a:gdLst/>
          <a:ahLst/>
          <a:cxnLst/>
          <a:rect l="0" t="0" r="0" b="0"/>
          <a:pathLst>
            <a:path>
              <a:moveTo>
                <a:pt x="0" y="0"/>
              </a:moveTo>
              <a:lnTo>
                <a:pt x="0" y="685632"/>
              </a:lnTo>
              <a:lnTo>
                <a:pt x="182835" y="685632"/>
              </a:lnTo>
            </a:path>
          </a:pathLst>
        </a:custGeom>
        <a:noFill/>
        <a:ln w="15875" cap="flat" cmpd="sng" algn="ctr">
          <a:solidFill>
            <a:schemeClr val="accent3">
              <a:lumMod val="50000"/>
            </a:schemeClr>
          </a:solidFill>
          <a:prstDash val="solid"/>
        </a:ln>
        <a:effectLst/>
      </dsp:spPr>
      <dsp:style>
        <a:lnRef idx="1">
          <a:scrgbClr r="0" g="0" b="0"/>
        </a:lnRef>
        <a:fillRef idx="0">
          <a:scrgbClr r="0" g="0" b="0"/>
        </a:fillRef>
        <a:effectRef idx="0">
          <a:scrgbClr r="0" g="0" b="0"/>
        </a:effectRef>
        <a:fontRef idx="minor"/>
      </dsp:style>
    </dsp:sp>
    <dsp:sp modelId="{B0390D93-3787-8844-BE1A-693FAE397C02}">
      <dsp:nvSpPr>
        <dsp:cNvPr id="0" name=""/>
        <dsp:cNvSpPr/>
      </dsp:nvSpPr>
      <dsp:spPr>
        <a:xfrm>
          <a:off x="6194635" y="1143251"/>
          <a:ext cx="1462682" cy="914176"/>
        </a:xfrm>
        <a:prstGeom prst="roundRect">
          <a:avLst>
            <a:gd name="adj" fmla="val 10000"/>
          </a:avLst>
        </a:prstGeom>
        <a:solidFill>
          <a:schemeClr val="lt1">
            <a:alpha val="90000"/>
            <a:hueOff val="0"/>
            <a:satOff val="0"/>
            <a:lumOff val="0"/>
            <a:alphaOff val="0"/>
          </a:schemeClr>
        </a:solidFill>
        <a:ln w="15875"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n-US" sz="1200" kern="1200" smtClean="0"/>
            <a:t>enables a user to view output from the system or control the behavior of the system</a:t>
          </a:r>
          <a:endParaRPr lang="en-US" sz="1200" kern="1200"/>
        </a:p>
      </dsp:txBody>
      <dsp:txXfrm>
        <a:off x="6221410" y="1170026"/>
        <a:ext cx="1409132" cy="860626"/>
      </dsp:txXfrm>
    </dsp:sp>
    <dsp:sp modelId="{402602E1-36BF-8742-8199-FB254D623A80}">
      <dsp:nvSpPr>
        <dsp:cNvPr id="0" name=""/>
        <dsp:cNvSpPr/>
      </dsp:nvSpPr>
      <dsp:spPr>
        <a:xfrm>
          <a:off x="6011800" y="914706"/>
          <a:ext cx="182835" cy="1828353"/>
        </a:xfrm>
        <a:custGeom>
          <a:avLst/>
          <a:gdLst/>
          <a:ahLst/>
          <a:cxnLst/>
          <a:rect l="0" t="0" r="0" b="0"/>
          <a:pathLst>
            <a:path>
              <a:moveTo>
                <a:pt x="0" y="0"/>
              </a:moveTo>
              <a:lnTo>
                <a:pt x="0" y="1828353"/>
              </a:lnTo>
              <a:lnTo>
                <a:pt x="182835" y="1828353"/>
              </a:lnTo>
            </a:path>
          </a:pathLst>
        </a:custGeom>
        <a:noFill/>
        <a:ln w="15875" cap="flat" cmpd="sng" algn="ctr">
          <a:solidFill>
            <a:schemeClr val="accent3">
              <a:lumMod val="50000"/>
            </a:schemeClr>
          </a:solidFill>
          <a:prstDash val="solid"/>
        </a:ln>
        <a:effectLst/>
      </dsp:spPr>
      <dsp:style>
        <a:lnRef idx="1">
          <a:scrgbClr r="0" g="0" b="0"/>
        </a:lnRef>
        <a:fillRef idx="0">
          <a:scrgbClr r="0" g="0" b="0"/>
        </a:fillRef>
        <a:effectRef idx="0">
          <a:scrgbClr r="0" g="0" b="0"/>
        </a:effectRef>
        <a:fontRef idx="minor"/>
      </dsp:style>
    </dsp:sp>
    <dsp:sp modelId="{01BAC7F6-D6D5-4E47-BA55-B181B8D4C9ED}">
      <dsp:nvSpPr>
        <dsp:cNvPr id="0" name=""/>
        <dsp:cNvSpPr/>
      </dsp:nvSpPr>
      <dsp:spPr>
        <a:xfrm>
          <a:off x="6194635" y="2285972"/>
          <a:ext cx="1462682" cy="914176"/>
        </a:xfrm>
        <a:prstGeom prst="roundRect">
          <a:avLst>
            <a:gd name="adj" fmla="val 10000"/>
          </a:avLst>
        </a:prstGeom>
        <a:solidFill>
          <a:schemeClr val="lt1">
            <a:alpha val="90000"/>
            <a:hueOff val="0"/>
            <a:satOff val="0"/>
            <a:lumOff val="0"/>
            <a:alphaOff val="0"/>
          </a:schemeClr>
        </a:solidFill>
        <a:ln w="15875"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n-US" sz="1200" kern="1200" smtClean="0"/>
            <a:t>may equate to a manager, director, or console component</a:t>
          </a:r>
          <a:endParaRPr lang="en-US" sz="1200" kern="1200"/>
        </a:p>
      </dsp:txBody>
      <dsp:txXfrm>
        <a:off x="6221410" y="2312747"/>
        <a:ext cx="1409132" cy="8606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2028D-6263-7743-8DA5-5A90D960CDCF}">
      <dsp:nvSpPr>
        <dsp:cNvPr id="0" name=""/>
        <dsp:cNvSpPr/>
      </dsp:nvSpPr>
      <dsp:spPr>
        <a:xfrm>
          <a:off x="0" y="0"/>
          <a:ext cx="6043422" cy="7680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t>System security begins with the installation of the operating system</a:t>
          </a:r>
          <a:endParaRPr lang="en-US" sz="1400" kern="1200"/>
        </a:p>
      </dsp:txBody>
      <dsp:txXfrm>
        <a:off x="22497" y="22497"/>
        <a:ext cx="5124719" cy="723101"/>
      </dsp:txXfrm>
    </dsp:sp>
    <dsp:sp modelId="{498C1FA1-8726-474D-A631-A70665BAFDD2}">
      <dsp:nvSpPr>
        <dsp:cNvPr id="0" name=""/>
        <dsp:cNvSpPr/>
      </dsp:nvSpPr>
      <dsp:spPr>
        <a:xfrm>
          <a:off x="451294" y="874775"/>
          <a:ext cx="6043422" cy="7680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t>Ideally new systems should be constructed on a protected network</a:t>
          </a:r>
          <a:endParaRPr lang="en-US" sz="1400" kern="1200"/>
        </a:p>
      </dsp:txBody>
      <dsp:txXfrm>
        <a:off x="473791" y="897272"/>
        <a:ext cx="5047871" cy="723101"/>
      </dsp:txXfrm>
    </dsp:sp>
    <dsp:sp modelId="{FBB65D94-3A5A-8C4D-8141-933DFA6ADC87}">
      <dsp:nvSpPr>
        <dsp:cNvPr id="0" name=""/>
        <dsp:cNvSpPr/>
      </dsp:nvSpPr>
      <dsp:spPr>
        <a:xfrm>
          <a:off x="902589" y="1749551"/>
          <a:ext cx="6043422" cy="7680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t>The initial installation should comprise the minimum necessary for the desired system, with additional software packages included only if they are required for the function of the system</a:t>
          </a:r>
          <a:endParaRPr lang="en-US" sz="1400" kern="1200"/>
        </a:p>
      </dsp:txBody>
      <dsp:txXfrm>
        <a:off x="925086" y="1772048"/>
        <a:ext cx="5047871" cy="723101"/>
      </dsp:txXfrm>
    </dsp:sp>
    <dsp:sp modelId="{AA74EC10-37CF-9944-8098-22AB9BD0EB7D}">
      <dsp:nvSpPr>
        <dsp:cNvPr id="0" name=""/>
        <dsp:cNvSpPr/>
      </dsp:nvSpPr>
      <dsp:spPr>
        <a:xfrm>
          <a:off x="1353883" y="2624327"/>
          <a:ext cx="6043422" cy="7680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t>The overall boot process must also be secured</a:t>
          </a:r>
          <a:endParaRPr lang="en-US" sz="1400" kern="1200"/>
        </a:p>
      </dsp:txBody>
      <dsp:txXfrm>
        <a:off x="1376380" y="2646824"/>
        <a:ext cx="5047871" cy="723101"/>
      </dsp:txXfrm>
    </dsp:sp>
    <dsp:sp modelId="{DEBFC1F4-6A96-524B-B325-3EF1BDC9269A}">
      <dsp:nvSpPr>
        <dsp:cNvPr id="0" name=""/>
        <dsp:cNvSpPr/>
      </dsp:nvSpPr>
      <dsp:spPr>
        <a:xfrm>
          <a:off x="1805178" y="3499103"/>
          <a:ext cx="6043422" cy="7680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smtClean="0"/>
            <a:t>Care is also required with the selection and installation of any additional device driver code, since this executes with full kernel level privileges, but is often supplied by a third party</a:t>
          </a:r>
          <a:endParaRPr lang="en-US" sz="1400" kern="1200"/>
        </a:p>
      </dsp:txBody>
      <dsp:txXfrm>
        <a:off x="1827675" y="3521600"/>
        <a:ext cx="5047871" cy="723101"/>
      </dsp:txXfrm>
    </dsp:sp>
    <dsp:sp modelId="{BE3AF996-7D4B-974F-917B-E05415573C6B}">
      <dsp:nvSpPr>
        <dsp:cNvPr id="0" name=""/>
        <dsp:cNvSpPr/>
      </dsp:nvSpPr>
      <dsp:spPr>
        <a:xfrm>
          <a:off x="5544159" y="561136"/>
          <a:ext cx="499262" cy="499262"/>
        </a:xfrm>
        <a:prstGeom prst="downArrow">
          <a:avLst>
            <a:gd name="adj1" fmla="val 55000"/>
            <a:gd name="adj2" fmla="val 45000"/>
          </a:avLst>
        </a:prstGeom>
        <a:solidFill>
          <a:schemeClr val="accent3">
            <a:lumMod val="50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5656493" y="561136"/>
        <a:ext cx="274594" cy="375695"/>
      </dsp:txXfrm>
    </dsp:sp>
    <dsp:sp modelId="{02CE2B70-74F3-564B-A5F6-94902E4A5195}">
      <dsp:nvSpPr>
        <dsp:cNvPr id="0" name=""/>
        <dsp:cNvSpPr/>
      </dsp:nvSpPr>
      <dsp:spPr>
        <a:xfrm>
          <a:off x="5995454" y="1435912"/>
          <a:ext cx="499262" cy="499262"/>
        </a:xfrm>
        <a:prstGeom prst="downArrow">
          <a:avLst>
            <a:gd name="adj1" fmla="val 55000"/>
            <a:gd name="adj2" fmla="val 45000"/>
          </a:avLst>
        </a:prstGeom>
        <a:solidFill>
          <a:schemeClr val="accent3">
            <a:lumMod val="50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6107788" y="1435912"/>
        <a:ext cx="274594" cy="375695"/>
      </dsp:txXfrm>
    </dsp:sp>
    <dsp:sp modelId="{2EFE80FF-B5FD-9848-A61B-E03D909C0BE8}">
      <dsp:nvSpPr>
        <dsp:cNvPr id="0" name=""/>
        <dsp:cNvSpPr/>
      </dsp:nvSpPr>
      <dsp:spPr>
        <a:xfrm>
          <a:off x="6446748" y="2297886"/>
          <a:ext cx="499262" cy="499262"/>
        </a:xfrm>
        <a:prstGeom prst="downArrow">
          <a:avLst>
            <a:gd name="adj1" fmla="val 55000"/>
            <a:gd name="adj2" fmla="val 45000"/>
          </a:avLst>
        </a:prstGeom>
        <a:solidFill>
          <a:schemeClr val="accent3">
            <a:lumMod val="50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6559082" y="2297886"/>
        <a:ext cx="274594" cy="375695"/>
      </dsp:txXfrm>
    </dsp:sp>
    <dsp:sp modelId="{95821BD0-B513-AD4F-8489-9D075EC6B8A4}">
      <dsp:nvSpPr>
        <dsp:cNvPr id="0" name=""/>
        <dsp:cNvSpPr/>
      </dsp:nvSpPr>
      <dsp:spPr>
        <a:xfrm>
          <a:off x="6898043" y="3181196"/>
          <a:ext cx="499262" cy="499262"/>
        </a:xfrm>
        <a:prstGeom prst="downArrow">
          <a:avLst>
            <a:gd name="adj1" fmla="val 55000"/>
            <a:gd name="adj2" fmla="val 45000"/>
          </a:avLst>
        </a:prstGeom>
        <a:solidFill>
          <a:schemeClr val="accent3">
            <a:lumMod val="50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7010377" y="3181196"/>
        <a:ext cx="274594" cy="3756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5F373D-1F50-914C-9BA7-1D364D5BCE3C}">
      <dsp:nvSpPr>
        <dsp:cNvPr id="0" name=""/>
        <dsp:cNvSpPr/>
      </dsp:nvSpPr>
      <dsp:spPr>
        <a:xfrm>
          <a:off x="244673" y="992"/>
          <a:ext cx="1649015" cy="1649015"/>
        </a:xfrm>
        <a:prstGeom prst="ellipse">
          <a:avLst/>
        </a:prstGeom>
        <a:solidFill>
          <a:schemeClr val="bg1"/>
        </a:solidFill>
        <a:ln>
          <a:solidFill>
            <a:schemeClr val="accent3">
              <a:lumMod val="50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90751" tIns="16510" rIns="90751" bIns="16510" numCol="1" spcCol="1270" anchor="ctr" anchorCtr="0">
          <a:noAutofit/>
        </a:bodyPr>
        <a:lstStyle/>
        <a:p>
          <a:pPr lvl="0" algn="ctr" defTabSz="577850">
            <a:lnSpc>
              <a:spcPct val="90000"/>
            </a:lnSpc>
            <a:spcBef>
              <a:spcPct val="0"/>
            </a:spcBef>
            <a:spcAft>
              <a:spcPct val="35000"/>
            </a:spcAft>
          </a:pPr>
          <a:r>
            <a:rPr lang="en-US" sz="1300" kern="1200" dirty="0" smtClean="0"/>
            <a:t>the categories of users on the system</a:t>
          </a:r>
        </a:p>
      </dsp:txBody>
      <dsp:txXfrm>
        <a:off x="486166" y="242485"/>
        <a:ext cx="1166029" cy="1166029"/>
      </dsp:txXfrm>
    </dsp:sp>
    <dsp:sp modelId="{286918D7-C109-3B45-AAE9-42FCC2F152B6}">
      <dsp:nvSpPr>
        <dsp:cNvPr id="0" name=""/>
        <dsp:cNvSpPr/>
      </dsp:nvSpPr>
      <dsp:spPr>
        <a:xfrm>
          <a:off x="1563885" y="992"/>
          <a:ext cx="1649015" cy="1649015"/>
        </a:xfrm>
        <a:prstGeom prst="ellipse">
          <a:avLst/>
        </a:prstGeom>
        <a:solidFill>
          <a:schemeClr val="bg1"/>
        </a:solidFill>
        <a:ln>
          <a:solidFill>
            <a:schemeClr val="accent3">
              <a:lumMod val="50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90751" tIns="16510" rIns="90751" bIns="16510" numCol="1" spcCol="1270" anchor="ctr" anchorCtr="0">
          <a:noAutofit/>
        </a:bodyPr>
        <a:lstStyle/>
        <a:p>
          <a:pPr lvl="0" algn="ctr" defTabSz="577850">
            <a:lnSpc>
              <a:spcPct val="90000"/>
            </a:lnSpc>
            <a:spcBef>
              <a:spcPct val="0"/>
            </a:spcBef>
            <a:spcAft>
              <a:spcPct val="35000"/>
            </a:spcAft>
          </a:pPr>
          <a:r>
            <a:rPr lang="en-US" sz="1300" kern="1200" smtClean="0"/>
            <a:t>the privileges they have</a:t>
          </a:r>
          <a:endParaRPr lang="en-US" sz="1300" kern="1200" dirty="0" smtClean="0"/>
        </a:p>
      </dsp:txBody>
      <dsp:txXfrm>
        <a:off x="1805378" y="242485"/>
        <a:ext cx="1166029" cy="1166029"/>
      </dsp:txXfrm>
    </dsp:sp>
    <dsp:sp modelId="{9B14395F-5CA9-B942-8EDB-867717BE3D1C}">
      <dsp:nvSpPr>
        <dsp:cNvPr id="0" name=""/>
        <dsp:cNvSpPr/>
      </dsp:nvSpPr>
      <dsp:spPr>
        <a:xfrm>
          <a:off x="2883098" y="992"/>
          <a:ext cx="1649015" cy="1649015"/>
        </a:xfrm>
        <a:prstGeom prst="ellipse">
          <a:avLst/>
        </a:prstGeom>
        <a:solidFill>
          <a:schemeClr val="bg1"/>
        </a:solidFill>
        <a:ln>
          <a:solidFill>
            <a:schemeClr val="accent3">
              <a:lumMod val="50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90751" tIns="16510" rIns="90751" bIns="16510" numCol="1" spcCol="1270" anchor="ctr" anchorCtr="0">
          <a:noAutofit/>
        </a:bodyPr>
        <a:lstStyle/>
        <a:p>
          <a:pPr lvl="0" algn="ctr" defTabSz="577850">
            <a:lnSpc>
              <a:spcPct val="90000"/>
            </a:lnSpc>
            <a:spcBef>
              <a:spcPct val="0"/>
            </a:spcBef>
            <a:spcAft>
              <a:spcPct val="35000"/>
            </a:spcAft>
          </a:pPr>
          <a:r>
            <a:rPr lang="en-US" sz="1300" kern="1200" smtClean="0"/>
            <a:t>the types of information they can access</a:t>
          </a:r>
          <a:endParaRPr lang="en-US" sz="1300" kern="1200" dirty="0" smtClean="0"/>
        </a:p>
      </dsp:txBody>
      <dsp:txXfrm>
        <a:off x="3124591" y="242485"/>
        <a:ext cx="1166029" cy="1166029"/>
      </dsp:txXfrm>
    </dsp:sp>
    <dsp:sp modelId="{6B89ADF6-CF24-AA4F-98AF-26379BFF46F3}">
      <dsp:nvSpPr>
        <dsp:cNvPr id="0" name=""/>
        <dsp:cNvSpPr/>
      </dsp:nvSpPr>
      <dsp:spPr>
        <a:xfrm>
          <a:off x="4202310" y="992"/>
          <a:ext cx="1649015" cy="1649015"/>
        </a:xfrm>
        <a:prstGeom prst="ellipse">
          <a:avLst/>
        </a:prstGeom>
        <a:solidFill>
          <a:schemeClr val="bg1"/>
        </a:solidFill>
        <a:ln>
          <a:solidFill>
            <a:schemeClr val="accent3">
              <a:lumMod val="50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90751" tIns="16510" rIns="90751" bIns="16510" numCol="1" spcCol="1270" anchor="ctr" anchorCtr="0">
          <a:noAutofit/>
        </a:bodyPr>
        <a:lstStyle/>
        <a:p>
          <a:pPr lvl="0" algn="ctr" defTabSz="577850">
            <a:lnSpc>
              <a:spcPct val="90000"/>
            </a:lnSpc>
            <a:spcBef>
              <a:spcPct val="0"/>
            </a:spcBef>
            <a:spcAft>
              <a:spcPct val="35000"/>
            </a:spcAft>
          </a:pPr>
          <a:r>
            <a:rPr lang="en-US" sz="1300" kern="1200" dirty="0" smtClean="0"/>
            <a:t>how and where they are defined and authenticated</a:t>
          </a:r>
        </a:p>
      </dsp:txBody>
      <dsp:txXfrm>
        <a:off x="4443803" y="242485"/>
        <a:ext cx="1166029" cy="11660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AF65E-D5FE-0F43-975C-293C78ACC4FD}">
      <dsp:nvSpPr>
        <dsp:cNvPr id="0" name=""/>
        <dsp:cNvSpPr/>
      </dsp:nvSpPr>
      <dsp:spPr>
        <a:xfrm>
          <a:off x="594524" y="0"/>
          <a:ext cx="7007705" cy="4379816"/>
        </a:xfrm>
        <a:prstGeom prst="swooshArrow">
          <a:avLst>
            <a:gd name="adj1" fmla="val 25000"/>
            <a:gd name="adj2" fmla="val 25000"/>
          </a:avLst>
        </a:prstGeom>
        <a:solidFill>
          <a:schemeClr val="bg1"/>
        </a:solidFill>
        <a:ln>
          <a:solidFill>
            <a:schemeClr val="accent3">
              <a:lumMod val="50000"/>
            </a:schemeClr>
          </a:solidFill>
        </a:ln>
        <a:effectLst/>
      </dsp:spPr>
      <dsp:style>
        <a:lnRef idx="0">
          <a:scrgbClr r="0" g="0" b="0"/>
        </a:lnRef>
        <a:fillRef idx="1">
          <a:scrgbClr r="0" g="0" b="0"/>
        </a:fillRef>
        <a:effectRef idx="2">
          <a:scrgbClr r="0" g="0" b="0"/>
        </a:effectRef>
        <a:fontRef idx="minor"/>
      </dsp:style>
    </dsp:sp>
    <dsp:sp modelId="{52BE62C0-B80C-2B41-9605-C10DB739F095}">
      <dsp:nvSpPr>
        <dsp:cNvPr id="0" name=""/>
        <dsp:cNvSpPr/>
      </dsp:nvSpPr>
      <dsp:spPr>
        <a:xfrm>
          <a:off x="1284783" y="3256831"/>
          <a:ext cx="161177" cy="161177"/>
        </a:xfrm>
        <a:prstGeom prst="ellipse">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sp>
    <dsp:sp modelId="{2BE3927C-C30A-DA4A-8F59-41C9B82A812B}">
      <dsp:nvSpPr>
        <dsp:cNvPr id="0" name=""/>
        <dsp:cNvSpPr/>
      </dsp:nvSpPr>
      <dsp:spPr>
        <a:xfrm>
          <a:off x="1518073" y="3337419"/>
          <a:ext cx="918009" cy="1042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404" tIns="0" rIns="0" bIns="0" numCol="1" spcCol="1270" anchor="t" anchorCtr="0">
          <a:noAutofit/>
        </a:bodyPr>
        <a:lstStyle/>
        <a:p>
          <a:pPr lvl="0" algn="l" defTabSz="577850">
            <a:lnSpc>
              <a:spcPct val="90000"/>
            </a:lnSpc>
            <a:spcBef>
              <a:spcPct val="0"/>
            </a:spcBef>
            <a:spcAft>
              <a:spcPct val="35000"/>
            </a:spcAft>
          </a:pPr>
          <a:r>
            <a:rPr lang="en-US" sz="1300" kern="1200" dirty="0" smtClean="0"/>
            <a:t>monitoring and analyzing logging information</a:t>
          </a:r>
          <a:endParaRPr lang="en-US" sz="1300" kern="1200" dirty="0"/>
        </a:p>
      </dsp:txBody>
      <dsp:txXfrm>
        <a:off x="1518073" y="3337419"/>
        <a:ext cx="918009" cy="1042396"/>
      </dsp:txXfrm>
    </dsp:sp>
    <dsp:sp modelId="{1369ACF2-CB07-A245-895D-F2BF369990E6}">
      <dsp:nvSpPr>
        <dsp:cNvPr id="0" name=""/>
        <dsp:cNvSpPr/>
      </dsp:nvSpPr>
      <dsp:spPr>
        <a:xfrm>
          <a:off x="2157242" y="2418534"/>
          <a:ext cx="252277" cy="252277"/>
        </a:xfrm>
        <a:prstGeom prst="ellipse">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sp>
    <dsp:sp modelId="{58574D63-DAC1-CA40-A9B0-1C146CFA8501}">
      <dsp:nvSpPr>
        <dsp:cNvPr id="0" name=""/>
        <dsp:cNvSpPr/>
      </dsp:nvSpPr>
      <dsp:spPr>
        <a:xfrm>
          <a:off x="1676405" y="1600207"/>
          <a:ext cx="1163279" cy="1152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677" tIns="0" rIns="0" bIns="0" numCol="1" spcCol="1270" anchor="t" anchorCtr="0">
          <a:noAutofit/>
        </a:bodyPr>
        <a:lstStyle/>
        <a:p>
          <a:pPr lvl="0" algn="l" defTabSz="577850">
            <a:lnSpc>
              <a:spcPct val="90000"/>
            </a:lnSpc>
            <a:spcBef>
              <a:spcPct val="0"/>
            </a:spcBef>
            <a:spcAft>
              <a:spcPct val="35000"/>
            </a:spcAft>
          </a:pPr>
          <a:r>
            <a:rPr lang="en-US" sz="1300" kern="1200" dirty="0" smtClean="0"/>
            <a:t>performing regular backups</a:t>
          </a:r>
        </a:p>
      </dsp:txBody>
      <dsp:txXfrm>
        <a:off x="1676405" y="1600207"/>
        <a:ext cx="1163279" cy="1152708"/>
      </dsp:txXfrm>
    </dsp:sp>
    <dsp:sp modelId="{8D031EBC-1192-7C43-B91F-3FCAD0A65861}">
      <dsp:nvSpPr>
        <dsp:cNvPr id="0" name=""/>
        <dsp:cNvSpPr/>
      </dsp:nvSpPr>
      <dsp:spPr>
        <a:xfrm>
          <a:off x="3278475" y="1750174"/>
          <a:ext cx="336369" cy="336369"/>
        </a:xfrm>
        <a:prstGeom prst="ellipse">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sp>
    <dsp:sp modelId="{64D119D0-BDBE-0D47-8CE5-D3761825782E}">
      <dsp:nvSpPr>
        <dsp:cNvPr id="0" name=""/>
        <dsp:cNvSpPr/>
      </dsp:nvSpPr>
      <dsp:spPr>
        <a:xfrm>
          <a:off x="3352797" y="2285990"/>
          <a:ext cx="1352487" cy="1931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35" tIns="0" rIns="0" bIns="0" numCol="1" spcCol="1270" anchor="t" anchorCtr="0">
          <a:noAutofit/>
        </a:bodyPr>
        <a:lstStyle/>
        <a:p>
          <a:pPr lvl="0" algn="l" defTabSz="577850">
            <a:lnSpc>
              <a:spcPct val="90000"/>
            </a:lnSpc>
            <a:spcBef>
              <a:spcPct val="0"/>
            </a:spcBef>
            <a:spcAft>
              <a:spcPct val="35000"/>
            </a:spcAft>
          </a:pPr>
          <a:r>
            <a:rPr lang="en-US" sz="1300" kern="1200" dirty="0" smtClean="0"/>
            <a:t>recovering from security compromises</a:t>
          </a:r>
        </a:p>
      </dsp:txBody>
      <dsp:txXfrm>
        <a:off x="3352797" y="2285990"/>
        <a:ext cx="1352487" cy="1931431"/>
      </dsp:txXfrm>
    </dsp:sp>
    <dsp:sp modelId="{3D3C8F09-49F6-164A-A6F6-67DDBA97E36F}">
      <dsp:nvSpPr>
        <dsp:cNvPr id="0" name=""/>
        <dsp:cNvSpPr/>
      </dsp:nvSpPr>
      <dsp:spPr>
        <a:xfrm>
          <a:off x="4581908" y="1228100"/>
          <a:ext cx="434477" cy="434477"/>
        </a:xfrm>
        <a:prstGeom prst="ellipse">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sp>
    <dsp:sp modelId="{F9B0B6B9-B8CE-F749-992E-0988EE8C7021}">
      <dsp:nvSpPr>
        <dsp:cNvPr id="0" name=""/>
        <dsp:cNvSpPr/>
      </dsp:nvSpPr>
      <dsp:spPr>
        <a:xfrm>
          <a:off x="3809996" y="457198"/>
          <a:ext cx="1401541" cy="1642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221" tIns="0" rIns="0" bIns="0" numCol="1" spcCol="1270" anchor="t" anchorCtr="0">
          <a:noAutofit/>
        </a:bodyPr>
        <a:lstStyle/>
        <a:p>
          <a:pPr lvl="0" algn="l" defTabSz="577850">
            <a:lnSpc>
              <a:spcPct val="90000"/>
            </a:lnSpc>
            <a:spcBef>
              <a:spcPct val="0"/>
            </a:spcBef>
            <a:spcAft>
              <a:spcPct val="35000"/>
            </a:spcAft>
          </a:pPr>
          <a:r>
            <a:rPr lang="en-US" sz="1300" kern="1200" dirty="0" smtClean="0"/>
            <a:t>regularly testing system security</a:t>
          </a:r>
        </a:p>
      </dsp:txBody>
      <dsp:txXfrm>
        <a:off x="3809996" y="457198"/>
        <a:ext cx="1401541" cy="1642455"/>
      </dsp:txXfrm>
    </dsp:sp>
    <dsp:sp modelId="{D94DB7A8-3757-2B44-A6DB-E7CEC9E602E5}">
      <dsp:nvSpPr>
        <dsp:cNvPr id="0" name=""/>
        <dsp:cNvSpPr/>
      </dsp:nvSpPr>
      <dsp:spPr>
        <a:xfrm>
          <a:off x="5923884" y="879467"/>
          <a:ext cx="553608" cy="553608"/>
        </a:xfrm>
        <a:prstGeom prst="ellipse">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sp>
    <dsp:sp modelId="{4CA0724F-3492-1B42-B1EB-360538316EFE}">
      <dsp:nvSpPr>
        <dsp:cNvPr id="0" name=""/>
        <dsp:cNvSpPr/>
      </dsp:nvSpPr>
      <dsp:spPr>
        <a:xfrm>
          <a:off x="5105398" y="2057397"/>
          <a:ext cx="1730034" cy="1779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3346" tIns="0" rIns="0" bIns="0" numCol="1" spcCol="1270" anchor="t" anchorCtr="0">
          <a:noAutofit/>
        </a:bodyPr>
        <a:lstStyle/>
        <a:p>
          <a:pPr lvl="0" algn="l" defTabSz="577850">
            <a:lnSpc>
              <a:spcPct val="90000"/>
            </a:lnSpc>
            <a:spcBef>
              <a:spcPct val="0"/>
            </a:spcBef>
            <a:spcAft>
              <a:spcPct val="35000"/>
            </a:spcAft>
          </a:pPr>
          <a:r>
            <a:rPr lang="en-US" sz="1300" kern="1200" dirty="0" smtClean="0"/>
            <a:t>using appropriate software maintenance processes to patch and update all critical software and to monitor and revise configuration as needed</a:t>
          </a:r>
          <a:endParaRPr lang="en-US" sz="1300" kern="1200" dirty="0"/>
        </a:p>
      </dsp:txBody>
      <dsp:txXfrm>
        <a:off x="5105398" y="2057397"/>
        <a:ext cx="1730034" cy="177910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769B94-7072-4C45-AF27-B69039E1BFF0}">
      <dsp:nvSpPr>
        <dsp:cNvPr id="0" name=""/>
        <dsp:cNvSpPr/>
      </dsp:nvSpPr>
      <dsp:spPr>
        <a:xfrm>
          <a:off x="0" y="0"/>
          <a:ext cx="8153400" cy="0"/>
        </a:xfrm>
        <a:prstGeom prst="lin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35D87FC-3BF1-AE4F-BC29-9D623530C250}">
      <dsp:nvSpPr>
        <dsp:cNvPr id="0" name=""/>
        <dsp:cNvSpPr/>
      </dsp:nvSpPr>
      <dsp:spPr>
        <a:xfrm>
          <a:off x="0" y="0"/>
          <a:ext cx="1630680" cy="203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a:lnSpc>
              <a:spcPct val="90000"/>
            </a:lnSpc>
            <a:spcBef>
              <a:spcPct val="0"/>
            </a:spcBef>
            <a:spcAft>
              <a:spcPct val="35000"/>
            </a:spcAft>
          </a:pPr>
          <a:r>
            <a:rPr lang="en-US" sz="2500" kern="1200" dirty="0" smtClean="0"/>
            <a:t>The access token serves two purposes:</a:t>
          </a:r>
          <a:endParaRPr lang="en-US" sz="2500" kern="1200" dirty="0"/>
        </a:p>
      </dsp:txBody>
      <dsp:txXfrm>
        <a:off x="0" y="0"/>
        <a:ext cx="1630680" cy="2032000"/>
      </dsp:txXfrm>
    </dsp:sp>
    <dsp:sp modelId="{AAC8BE1C-5D4E-5347-AFB2-0C933555EB39}">
      <dsp:nvSpPr>
        <dsp:cNvPr id="0" name=""/>
        <dsp:cNvSpPr/>
      </dsp:nvSpPr>
      <dsp:spPr>
        <a:xfrm>
          <a:off x="1752980" y="47228"/>
          <a:ext cx="6400418" cy="944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smtClean="0"/>
            <a:t>it keeps all necessary security information together to speed access validation</a:t>
          </a:r>
          <a:endParaRPr lang="en-US" sz="1900" kern="1200" dirty="0" smtClean="0"/>
        </a:p>
      </dsp:txBody>
      <dsp:txXfrm>
        <a:off x="1752980" y="47228"/>
        <a:ext cx="6400418" cy="944562"/>
      </dsp:txXfrm>
    </dsp:sp>
    <dsp:sp modelId="{04B6D450-1B72-3341-919D-0D941766F4AB}">
      <dsp:nvSpPr>
        <dsp:cNvPr id="0" name=""/>
        <dsp:cNvSpPr/>
      </dsp:nvSpPr>
      <dsp:spPr>
        <a:xfrm>
          <a:off x="1630679" y="991790"/>
          <a:ext cx="6522720" cy="0"/>
        </a:xfrm>
        <a:prstGeom prst="line">
          <a:avLst/>
        </a:prstGeom>
        <a:solidFill>
          <a:schemeClr val="accent1">
            <a:hueOff val="0"/>
            <a:satOff val="0"/>
            <a:lumOff val="0"/>
            <a:alphaOff val="0"/>
          </a:schemeClr>
        </a:solidFill>
        <a:ln w="34925" cap="flat" cmpd="sng" algn="ctr">
          <a:solidFill>
            <a:schemeClr val="accent3">
              <a:lumMod val="50000"/>
            </a:schemeClr>
          </a:solidFill>
          <a:prstDash val="solid"/>
        </a:ln>
        <a:effectLst/>
      </dsp:spPr>
      <dsp:style>
        <a:lnRef idx="2">
          <a:scrgbClr r="0" g="0" b="0"/>
        </a:lnRef>
        <a:fillRef idx="1">
          <a:scrgbClr r="0" g="0" b="0"/>
        </a:fillRef>
        <a:effectRef idx="1">
          <a:scrgbClr r="0" g="0" b="0"/>
        </a:effectRef>
        <a:fontRef idx="minor"/>
      </dsp:style>
    </dsp:sp>
    <dsp:sp modelId="{6FE93937-A6DE-2044-8909-724B9B1542FE}">
      <dsp:nvSpPr>
        <dsp:cNvPr id="0" name=""/>
        <dsp:cNvSpPr/>
      </dsp:nvSpPr>
      <dsp:spPr>
        <a:xfrm>
          <a:off x="1752980" y="1039018"/>
          <a:ext cx="6400418" cy="944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it allows each process to modify its security characteristics in limited ways without affecting other processes running on behalf of the user</a:t>
          </a:r>
        </a:p>
      </dsp:txBody>
      <dsp:txXfrm>
        <a:off x="1752980" y="1039018"/>
        <a:ext cx="6400418" cy="944562"/>
      </dsp:txXfrm>
    </dsp:sp>
    <dsp:sp modelId="{074C2CE8-074F-2E4F-A126-9196BEE92739}">
      <dsp:nvSpPr>
        <dsp:cNvPr id="0" name=""/>
        <dsp:cNvSpPr/>
      </dsp:nvSpPr>
      <dsp:spPr>
        <a:xfrm>
          <a:off x="1630679" y="1983581"/>
          <a:ext cx="6522720" cy="0"/>
        </a:xfrm>
        <a:prstGeom prst="line">
          <a:avLst/>
        </a:prstGeom>
        <a:solidFill>
          <a:schemeClr val="accent1">
            <a:hueOff val="0"/>
            <a:satOff val="0"/>
            <a:lumOff val="0"/>
            <a:alphaOff val="0"/>
          </a:schemeClr>
        </a:solidFill>
        <a:ln w="34925" cap="flat" cmpd="sng" algn="ctr">
          <a:solidFill>
            <a:schemeClr val="accent3">
              <a:lumMod val="5000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2/17/14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42689972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 and Design Principles</a:t>
            </a:r>
            <a:r>
              <a:rPr lang="en-US" dirty="0" smtClean="0">
                <a:latin typeface="Times New Roman" pitchFamily="-106" charset="0"/>
                <a:ea typeface="ＭＳ Ｐゴシック" pitchFamily="-106" charset="-128"/>
                <a:cs typeface="ＭＳ Ｐゴシック" pitchFamily="-106" charset="-128"/>
              </a:rPr>
              <a:t>”, 8/e, by William Stallings, Chapter 15 “</a:t>
            </a:r>
            <a:r>
              <a:rPr kumimoji="1" lang="en-GB" dirty="0" smtClean="0">
                <a:latin typeface="Times New Roman" pitchFamily="-106" charset="0"/>
                <a:ea typeface="ＭＳ Ｐゴシック" pitchFamily="-106" charset="-128"/>
                <a:cs typeface="ＭＳ Ｐゴシック" pitchFamily="-106" charset="-128"/>
              </a:rPr>
              <a:t>Operating</a:t>
            </a:r>
            <a:r>
              <a:rPr kumimoji="1" lang="en-GB" baseline="0" dirty="0" smtClean="0">
                <a:latin typeface="Times New Roman" pitchFamily="-106" charset="0"/>
                <a:ea typeface="ＭＳ Ｐゴシック" pitchFamily="-106" charset="-128"/>
                <a:cs typeface="ＭＳ Ｐゴシック" pitchFamily="-106" charset="-128"/>
              </a:rPr>
              <a:t> System Security</a:t>
            </a:r>
            <a:r>
              <a:rPr lang="en-US" dirty="0" smtClean="0">
                <a:latin typeface="Times New Roman" pitchFamily="-106" charset="0"/>
                <a:ea typeface="ＭＳ Ｐゴシック" pitchFamily="-106" charset="-128"/>
                <a:cs typeface="ＭＳ Ｐゴシック" pitchFamily="-106" charset="-128"/>
              </a:rPr>
              <a:t>”.</a:t>
            </a:r>
            <a:endParaRPr lang="en-AU" dirty="0" smtClean="0">
              <a:latin typeface="Times New Roman" pitchFamily="-106" charset="0"/>
              <a:ea typeface="ＭＳ Ｐゴシック" pitchFamily="-106" charset="-128"/>
              <a:cs typeface="ＭＳ Ｐゴシック" pitchFamily="-106"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 Firewalls can be an effective means of protecting a local system or</a:t>
            </a:r>
          </a:p>
          <a:p>
            <a:r>
              <a:rPr lang="en-US" sz="1200" kern="1200" baseline="0" dirty="0" smtClean="0">
                <a:solidFill>
                  <a:schemeClr val="tx1"/>
                </a:solidFill>
                <a:latin typeface="+mn-lt"/>
                <a:ea typeface="+mn-ea"/>
                <a:cs typeface="+mn-cs"/>
              </a:rPr>
              <a:t>network of systems from network-based security threats while affording access</a:t>
            </a:r>
          </a:p>
          <a:p>
            <a:r>
              <a:rPr lang="en-US" sz="1200" kern="1200" baseline="0" dirty="0" smtClean="0">
                <a:solidFill>
                  <a:schemeClr val="tx1"/>
                </a:solidFill>
                <a:latin typeface="+mn-lt"/>
                <a:ea typeface="+mn-ea"/>
                <a:cs typeface="+mn-cs"/>
              </a:rPr>
              <a:t> to the outside world via wide area networks and the Internet. Traditionally, a</a:t>
            </a:r>
          </a:p>
          <a:p>
            <a:r>
              <a:rPr lang="en-US" sz="1200" kern="1200" baseline="0" dirty="0" smtClean="0">
                <a:solidFill>
                  <a:schemeClr val="tx1"/>
                </a:solidFill>
                <a:latin typeface="+mn-lt"/>
                <a:ea typeface="+mn-ea"/>
                <a:cs typeface="+mn-cs"/>
              </a:rPr>
              <a:t>firewall is a dedicated computer that interfaces with computers outside a network</a:t>
            </a:r>
          </a:p>
          <a:p>
            <a:r>
              <a:rPr lang="en-US" sz="1200" kern="1200" baseline="0" dirty="0" smtClean="0">
                <a:solidFill>
                  <a:schemeClr val="tx1"/>
                </a:solidFill>
                <a:latin typeface="+mn-lt"/>
                <a:ea typeface="+mn-ea"/>
                <a:cs typeface="+mn-cs"/>
              </a:rPr>
              <a:t>and has special security precautions built into it in order to protect sensitive files</a:t>
            </a:r>
          </a:p>
          <a:p>
            <a:r>
              <a:rPr lang="en-US" sz="1200" kern="1200" baseline="0" dirty="0" smtClean="0">
                <a:solidFill>
                  <a:schemeClr val="tx1"/>
                </a:solidFill>
                <a:latin typeface="+mn-lt"/>
                <a:ea typeface="+mn-ea"/>
                <a:cs typeface="+mn-cs"/>
              </a:rPr>
              <a:t>on computers within the network. It is used to service outside network, especially</a:t>
            </a:r>
          </a:p>
          <a:p>
            <a:r>
              <a:rPr lang="en-US" sz="1200" kern="1200" baseline="0" dirty="0" smtClean="0">
                <a:solidFill>
                  <a:schemeClr val="tx1"/>
                </a:solidFill>
                <a:latin typeface="+mn-lt"/>
                <a:ea typeface="+mn-ea"/>
                <a:cs typeface="+mn-cs"/>
              </a:rPr>
              <a:t>Internet connections and dial-in lines. Personal firewalls that are implemented</a:t>
            </a:r>
          </a:p>
          <a:p>
            <a:r>
              <a:rPr lang="en-US" sz="1200" kern="1200" baseline="0" dirty="0" smtClean="0">
                <a:solidFill>
                  <a:schemeClr val="tx1"/>
                </a:solidFill>
                <a:latin typeface="+mn-lt"/>
                <a:ea typeface="+mn-ea"/>
                <a:cs typeface="+mn-cs"/>
              </a:rPr>
              <a:t>in hardware or software, and associated with a single workstation or PC, are also</a:t>
            </a:r>
          </a:p>
          <a:p>
            <a:r>
              <a:rPr lang="en-US" sz="1200" kern="1200" baseline="0" dirty="0" smtClean="0">
                <a:solidFill>
                  <a:schemeClr val="tx1"/>
                </a:solidFill>
                <a:latin typeface="+mn-lt"/>
                <a:ea typeface="+mn-ea"/>
                <a:cs typeface="+mn-cs"/>
              </a:rPr>
              <a:t>common.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[BELL94] lists the following design goals for a firewall: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1.  The firewall acts as a choke point, so that all incoming traffic and all outgoing</a:t>
            </a:r>
          </a:p>
          <a:p>
            <a:r>
              <a:rPr lang="en-US" sz="1200" kern="1200" baseline="0" dirty="0" smtClean="0">
                <a:solidFill>
                  <a:schemeClr val="tx1"/>
                </a:solidFill>
                <a:latin typeface="+mn-lt"/>
                <a:ea typeface="+mn-ea"/>
                <a:cs typeface="+mn-cs"/>
              </a:rPr>
              <a:t>traffic must pass through the firewall. This is achieved by physically blocking</a:t>
            </a:r>
          </a:p>
          <a:p>
            <a:r>
              <a:rPr lang="en-US" sz="1200" kern="1200" baseline="0" dirty="0" smtClean="0">
                <a:solidFill>
                  <a:schemeClr val="tx1"/>
                </a:solidFill>
                <a:latin typeface="+mn-lt"/>
                <a:ea typeface="+mn-ea"/>
                <a:cs typeface="+mn-cs"/>
              </a:rPr>
              <a:t>all access to the local network except via the firewall.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2.  The firewall enforces the local security policy, which defines the traffic that is</a:t>
            </a:r>
          </a:p>
          <a:p>
            <a:r>
              <a:rPr lang="en-US" sz="1200" kern="1200" baseline="0" dirty="0" smtClean="0">
                <a:solidFill>
                  <a:schemeClr val="tx1"/>
                </a:solidFill>
                <a:latin typeface="+mn-lt"/>
                <a:ea typeface="+mn-ea"/>
                <a:cs typeface="+mn-cs"/>
              </a:rPr>
              <a:t>authorized to pass. Various types of firewalls are used, which implement various</a:t>
            </a:r>
          </a:p>
          <a:p>
            <a:r>
              <a:rPr lang="en-US" sz="1200" kern="1200" baseline="0" dirty="0" smtClean="0">
                <a:solidFill>
                  <a:schemeClr val="tx1"/>
                </a:solidFill>
                <a:latin typeface="+mn-lt"/>
                <a:ea typeface="+mn-ea"/>
                <a:cs typeface="+mn-cs"/>
              </a:rPr>
              <a:t>types of security policies, as explained later in this chapter.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3.  The firewall is secure against attacks. This implies the use of a hardened system</a:t>
            </a:r>
          </a:p>
          <a:p>
            <a:r>
              <a:rPr lang="en-US" sz="1200" kern="1200" baseline="0" dirty="0" smtClean="0">
                <a:solidFill>
                  <a:schemeClr val="tx1"/>
                </a:solidFill>
                <a:latin typeface="+mn-lt"/>
                <a:ea typeface="+mn-ea"/>
                <a:cs typeface="+mn-cs"/>
              </a:rPr>
              <a:t>with a secured operating system. Trusted computer systems are suitable for</a:t>
            </a:r>
          </a:p>
          <a:p>
            <a:r>
              <a:rPr lang="en-US" sz="1200" kern="1200" baseline="0" dirty="0" smtClean="0">
                <a:solidFill>
                  <a:schemeClr val="tx1"/>
                </a:solidFill>
                <a:latin typeface="+mn-lt"/>
                <a:ea typeface="+mn-ea"/>
                <a:cs typeface="+mn-cs"/>
              </a:rPr>
              <a:t>hosting a firewall and often required in government applications.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Buffer overflow, also known as a  buffer overrun, is defined in the NIST (National</a:t>
            </a:r>
          </a:p>
          <a:p>
            <a:r>
              <a:rPr lang="en-US" sz="1200" kern="1200" baseline="0" dirty="0" smtClean="0">
                <a:solidFill>
                  <a:schemeClr val="tx1"/>
                </a:solidFill>
                <a:latin typeface="+mn-lt"/>
                <a:ea typeface="+mn-ea"/>
                <a:cs typeface="+mn-cs"/>
              </a:rPr>
              <a:t>Institute of Standards and Technology) Glossary of Key Information Security Terms</a:t>
            </a:r>
          </a:p>
          <a:p>
            <a:r>
              <a:rPr lang="en-US" sz="1200" kern="1200" baseline="0" dirty="0" smtClean="0">
                <a:solidFill>
                  <a:schemeClr val="tx1"/>
                </a:solidFill>
                <a:latin typeface="+mn-lt"/>
                <a:ea typeface="+mn-ea"/>
                <a:cs typeface="+mn-cs"/>
              </a:rPr>
              <a:t>as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Buffer overflow: A condition at an interface under which more input can be</a:t>
            </a:r>
          </a:p>
          <a:p>
            <a:r>
              <a:rPr lang="en-US" sz="1200" kern="1200" baseline="0" dirty="0" smtClean="0">
                <a:solidFill>
                  <a:schemeClr val="tx1"/>
                </a:solidFill>
                <a:latin typeface="+mn-lt"/>
                <a:ea typeface="+mn-ea"/>
                <a:cs typeface="+mn-cs"/>
              </a:rPr>
              <a:t>placed into a buffer or data-holding area than the capacity allocated, overwriting</a:t>
            </a:r>
          </a:p>
          <a:p>
            <a:r>
              <a:rPr lang="en-US" sz="1200" kern="1200" baseline="0" dirty="0" smtClean="0">
                <a:solidFill>
                  <a:schemeClr val="tx1"/>
                </a:solidFill>
                <a:latin typeface="+mn-lt"/>
                <a:ea typeface="+mn-ea"/>
                <a:cs typeface="+mn-cs"/>
              </a:rPr>
              <a:t>other information. Attackers exploit such a condition to crash a system or to</a:t>
            </a:r>
          </a:p>
          <a:p>
            <a:r>
              <a:rPr lang="en-US" sz="1200" kern="1200" baseline="0" dirty="0" smtClean="0">
                <a:solidFill>
                  <a:schemeClr val="tx1"/>
                </a:solidFill>
                <a:latin typeface="+mn-lt"/>
                <a:ea typeface="+mn-ea"/>
                <a:cs typeface="+mn-cs"/>
              </a:rPr>
              <a:t>insert specially crafted code that allows them to gain control of the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buffer overflow can occur as a result of a programming error when a process</a:t>
            </a:r>
          </a:p>
          <a:p>
            <a:r>
              <a:rPr lang="en-US" sz="1200" kern="1200" baseline="0" dirty="0" smtClean="0">
                <a:solidFill>
                  <a:schemeClr val="tx1"/>
                </a:solidFill>
                <a:latin typeface="+mn-lt"/>
                <a:ea typeface="+mn-ea"/>
                <a:cs typeface="+mn-cs"/>
              </a:rPr>
              <a:t>attempts to store data beyond the limits of a fixed-sized buffer and consequently</a:t>
            </a:r>
          </a:p>
          <a:p>
            <a:r>
              <a:rPr lang="en-US" sz="1200" kern="1200" baseline="0" dirty="0" smtClean="0">
                <a:solidFill>
                  <a:schemeClr val="tx1"/>
                </a:solidFill>
                <a:latin typeface="+mn-lt"/>
                <a:ea typeface="+mn-ea"/>
                <a:cs typeface="+mn-cs"/>
              </a:rPr>
              <a:t> overwrites adjacent memory locations. These locations could hold other program</a:t>
            </a:r>
          </a:p>
          <a:p>
            <a:r>
              <a:rPr lang="en-US" sz="1200" kern="1200" baseline="0" dirty="0" smtClean="0">
                <a:solidFill>
                  <a:schemeClr val="tx1"/>
                </a:solidFill>
                <a:latin typeface="+mn-lt"/>
                <a:ea typeface="+mn-ea"/>
                <a:cs typeface="+mn-cs"/>
              </a:rPr>
              <a:t>variables or parameters or program control flow data such as return addresses and</a:t>
            </a:r>
          </a:p>
          <a:p>
            <a:r>
              <a:rPr lang="en-US" sz="1200" kern="1200" baseline="0" dirty="0" smtClean="0">
                <a:solidFill>
                  <a:schemeClr val="tx1"/>
                </a:solidFill>
                <a:latin typeface="+mn-lt"/>
                <a:ea typeface="+mn-ea"/>
                <a:cs typeface="+mn-cs"/>
              </a:rPr>
              <a:t>pointers to previous stack frames. The buffer could be located on the stack, in the</a:t>
            </a:r>
          </a:p>
          <a:p>
            <a:r>
              <a:rPr lang="en-US" sz="1200" kern="1200" baseline="0" dirty="0" smtClean="0">
                <a:solidFill>
                  <a:schemeClr val="tx1"/>
                </a:solidFill>
                <a:latin typeface="+mn-lt"/>
                <a:ea typeface="+mn-ea"/>
                <a:cs typeface="+mn-cs"/>
              </a:rPr>
              <a:t>heap, or in the data section of the process. The consequences of this error include</a:t>
            </a:r>
          </a:p>
          <a:p>
            <a:r>
              <a:rPr lang="en-US" sz="1200" kern="1200" baseline="0" dirty="0" smtClean="0">
                <a:solidFill>
                  <a:schemeClr val="tx1"/>
                </a:solidFill>
                <a:latin typeface="+mn-lt"/>
                <a:ea typeface="+mn-ea"/>
                <a:cs typeface="+mn-cs"/>
              </a:rPr>
              <a:t>corruption of data used by the program, unexpected transfer of control in the program,</a:t>
            </a:r>
          </a:p>
          <a:p>
            <a:r>
              <a:rPr lang="en-US" sz="1200" kern="1200" baseline="0" dirty="0" smtClean="0">
                <a:solidFill>
                  <a:schemeClr val="tx1"/>
                </a:solidFill>
                <a:latin typeface="+mn-lt"/>
                <a:ea typeface="+mn-ea"/>
                <a:cs typeface="+mn-cs"/>
              </a:rPr>
              <a:t>possibly memory access violations, and very likely eventual program termination.</a:t>
            </a:r>
          </a:p>
          <a:p>
            <a:r>
              <a:rPr lang="en-US" sz="1200" kern="1200" baseline="0" dirty="0" smtClean="0">
                <a:solidFill>
                  <a:schemeClr val="tx1"/>
                </a:solidFill>
                <a:latin typeface="+mn-lt"/>
                <a:ea typeface="+mn-ea"/>
                <a:cs typeface="+mn-cs"/>
              </a:rPr>
              <a:t>When done deliberately as part of an attack on a system, the transfer of control</a:t>
            </a:r>
          </a:p>
          <a:p>
            <a:r>
              <a:rPr lang="en-US" sz="1200" kern="1200" baseline="0" dirty="0" smtClean="0">
                <a:solidFill>
                  <a:schemeClr val="tx1"/>
                </a:solidFill>
                <a:latin typeface="+mn-lt"/>
                <a:ea typeface="+mn-ea"/>
                <a:cs typeface="+mn-cs"/>
              </a:rPr>
              <a:t>could be to code of the attacker’s choosing, resulting in the ability to execute arbitrary</a:t>
            </a:r>
          </a:p>
          <a:p>
            <a:r>
              <a:rPr lang="en-US" sz="1200" kern="1200" baseline="0" dirty="0" smtClean="0">
                <a:solidFill>
                  <a:schemeClr val="tx1"/>
                </a:solidFill>
                <a:latin typeface="+mn-lt"/>
                <a:ea typeface="+mn-ea"/>
                <a:cs typeface="+mn-cs"/>
              </a:rPr>
              <a:t>code with the privileges of the attacked process. Buffer overflow attacks are</a:t>
            </a:r>
          </a:p>
          <a:p>
            <a:r>
              <a:rPr lang="en-US" sz="1200" kern="1200" baseline="0" dirty="0" smtClean="0">
                <a:solidFill>
                  <a:schemeClr val="tx1"/>
                </a:solidFill>
                <a:latin typeface="+mn-lt"/>
                <a:ea typeface="+mn-ea"/>
                <a:cs typeface="+mn-cs"/>
              </a:rPr>
              <a:t>one of the most prevalent and dangerous types of security attacks.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To illustrate the basic operation of a common type of buffer overflow, known</a:t>
            </a:r>
          </a:p>
          <a:p>
            <a:r>
              <a:rPr lang="en-US" sz="1200" kern="1200" baseline="0" dirty="0" smtClean="0">
                <a:solidFill>
                  <a:schemeClr val="tx1"/>
                </a:solidFill>
                <a:latin typeface="+mn-lt"/>
                <a:ea typeface="+mn-ea"/>
                <a:cs typeface="+mn-cs"/>
              </a:rPr>
              <a:t>as stack overflow,  consider the C main function given in Figure 15.1a. This contains</a:t>
            </a:r>
          </a:p>
          <a:p>
            <a:r>
              <a:rPr lang="en-US" sz="1200" kern="1200" baseline="0" dirty="0" smtClean="0">
                <a:solidFill>
                  <a:schemeClr val="tx1"/>
                </a:solidFill>
                <a:latin typeface="+mn-lt"/>
                <a:ea typeface="+mn-ea"/>
                <a:cs typeface="+mn-cs"/>
              </a:rPr>
              <a:t>three variables (valid, str1 , and str2 ),  whose values will typically be</a:t>
            </a:r>
          </a:p>
          <a:p>
            <a:r>
              <a:rPr lang="en-US" sz="1200" kern="1200" baseline="0" dirty="0" smtClean="0">
                <a:solidFill>
                  <a:schemeClr val="tx1"/>
                </a:solidFill>
                <a:latin typeface="+mn-lt"/>
                <a:ea typeface="+mn-ea"/>
                <a:cs typeface="+mn-cs"/>
              </a:rPr>
              <a:t>saved in adjacent memory locations. Their order and location depends on the type</a:t>
            </a:r>
          </a:p>
          <a:p>
            <a:r>
              <a:rPr lang="en-US" sz="1200" kern="1200" baseline="0" dirty="0" smtClean="0">
                <a:solidFill>
                  <a:schemeClr val="tx1"/>
                </a:solidFill>
                <a:latin typeface="+mn-lt"/>
                <a:ea typeface="+mn-ea"/>
                <a:cs typeface="+mn-cs"/>
              </a:rPr>
              <a:t>of variable (local or global), the language and compiler used, and the target machine</a:t>
            </a:r>
          </a:p>
          <a:p>
            <a:r>
              <a:rPr lang="en-US" sz="1200" kern="1200" baseline="0" dirty="0" smtClean="0">
                <a:solidFill>
                  <a:schemeClr val="tx1"/>
                </a:solidFill>
                <a:latin typeface="+mn-lt"/>
                <a:ea typeface="+mn-ea"/>
                <a:cs typeface="+mn-cs"/>
              </a:rPr>
              <a:t>architecture.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For this example, we assume that they are saved in consecutive</a:t>
            </a:r>
          </a:p>
          <a:p>
            <a:r>
              <a:rPr lang="en-US" sz="1200" kern="1200" baseline="0" dirty="0" smtClean="0">
                <a:solidFill>
                  <a:schemeClr val="tx1"/>
                </a:solidFill>
                <a:latin typeface="+mn-lt"/>
                <a:ea typeface="+mn-ea"/>
                <a:cs typeface="+mn-cs"/>
              </a:rPr>
              <a:t>memory locations, from highest to lowest, as shown in Figure 15.2.  This is typically</a:t>
            </a:r>
          </a:p>
          <a:p>
            <a:r>
              <a:rPr lang="en-US" sz="1200" kern="1200" baseline="0" dirty="0" smtClean="0">
                <a:solidFill>
                  <a:schemeClr val="tx1"/>
                </a:solidFill>
                <a:latin typeface="+mn-lt"/>
                <a:ea typeface="+mn-ea"/>
                <a:cs typeface="+mn-cs"/>
              </a:rPr>
              <a:t>the case for local variables in a C function on common processor architectures such</a:t>
            </a:r>
          </a:p>
          <a:p>
            <a:r>
              <a:rPr lang="en-US" sz="1200" kern="1200" baseline="0" dirty="0" smtClean="0">
                <a:solidFill>
                  <a:schemeClr val="tx1"/>
                </a:solidFill>
                <a:latin typeface="+mn-lt"/>
                <a:ea typeface="+mn-ea"/>
                <a:cs typeface="+mn-cs"/>
              </a:rPr>
              <a:t>as the Intel Pentium family. The purpose of the code fragment is to call the function</a:t>
            </a:r>
          </a:p>
          <a:p>
            <a:r>
              <a:rPr lang="en-US" sz="1200" kern="1200" baseline="0" dirty="0" smtClean="0">
                <a:solidFill>
                  <a:schemeClr val="tx1"/>
                </a:solidFill>
                <a:latin typeface="+mn-lt"/>
                <a:ea typeface="+mn-ea"/>
                <a:cs typeface="+mn-cs"/>
              </a:rPr>
              <a:t> next_tag(str1) to copy into  str1 some expected tag value. Let’s assume this</a:t>
            </a:r>
          </a:p>
          <a:p>
            <a:r>
              <a:rPr lang="en-US" sz="1200" kern="1200" baseline="0" dirty="0" smtClean="0">
                <a:solidFill>
                  <a:schemeClr val="tx1"/>
                </a:solidFill>
                <a:latin typeface="+mn-lt"/>
                <a:ea typeface="+mn-ea"/>
                <a:cs typeface="+mn-cs"/>
              </a:rPr>
              <a:t>will be the string  START. It then reads the next line from the standard input for the</a:t>
            </a:r>
          </a:p>
          <a:p>
            <a:r>
              <a:rPr lang="en-US" sz="1200" kern="1200" baseline="0" dirty="0" smtClean="0">
                <a:solidFill>
                  <a:schemeClr val="tx1"/>
                </a:solidFill>
                <a:latin typeface="+mn-lt"/>
                <a:ea typeface="+mn-ea"/>
                <a:cs typeface="+mn-cs"/>
              </a:rPr>
              <a:t>program using the C library  gets() function, and then compares the string read</a:t>
            </a:r>
          </a:p>
          <a:p>
            <a:r>
              <a:rPr lang="en-US" sz="1200" kern="1200" baseline="0" dirty="0" smtClean="0">
                <a:solidFill>
                  <a:schemeClr val="tx1"/>
                </a:solidFill>
                <a:latin typeface="+mn-lt"/>
                <a:ea typeface="+mn-ea"/>
                <a:cs typeface="+mn-cs"/>
              </a:rPr>
              <a:t>with the expected tag. If the next line did indeed contain just the string  START, this</a:t>
            </a:r>
          </a:p>
          <a:p>
            <a:r>
              <a:rPr lang="en-US" sz="1200" kern="1200" baseline="0" dirty="0" smtClean="0">
                <a:solidFill>
                  <a:schemeClr val="tx1"/>
                </a:solidFill>
                <a:latin typeface="+mn-lt"/>
                <a:ea typeface="+mn-ea"/>
                <a:cs typeface="+mn-cs"/>
              </a:rPr>
              <a:t>comparison would succeed and the variable  valid would be set to  TRUE. This case</a:t>
            </a:r>
          </a:p>
          <a:p>
            <a:r>
              <a:rPr lang="en-US" sz="1200" kern="1200" baseline="0" dirty="0" smtClean="0">
                <a:solidFill>
                  <a:schemeClr val="tx1"/>
                </a:solidFill>
                <a:latin typeface="+mn-lt"/>
                <a:ea typeface="+mn-ea"/>
                <a:cs typeface="+mn-cs"/>
              </a:rPr>
              <a:t>is shown in the first of the three example program runs in Figure 15.1b. Any other</a:t>
            </a:r>
          </a:p>
          <a:p>
            <a:r>
              <a:rPr lang="en-US" sz="1200" kern="1200" baseline="0" dirty="0" smtClean="0">
                <a:solidFill>
                  <a:schemeClr val="tx1"/>
                </a:solidFill>
                <a:latin typeface="+mn-lt"/>
                <a:ea typeface="+mn-ea"/>
                <a:cs typeface="+mn-cs"/>
              </a:rPr>
              <a:t>input tag would leave it with the value  FALSE. Such a code fragment might be used</a:t>
            </a:r>
          </a:p>
          <a:p>
            <a:r>
              <a:rPr lang="en-US" sz="1200" kern="1200" baseline="0" dirty="0" smtClean="0">
                <a:solidFill>
                  <a:schemeClr val="tx1"/>
                </a:solidFill>
                <a:latin typeface="+mn-lt"/>
                <a:ea typeface="+mn-ea"/>
                <a:cs typeface="+mn-cs"/>
              </a:rPr>
              <a:t>to parse some structured network protocol interaction or formatted text file.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To exploit any type of buffer overflow, such as those we have illustrated here,</a:t>
            </a:r>
          </a:p>
          <a:p>
            <a:r>
              <a:rPr lang="en-US" sz="1200" kern="1200" baseline="0" dirty="0" smtClean="0">
                <a:solidFill>
                  <a:schemeClr val="tx1"/>
                </a:solidFill>
                <a:latin typeface="+mn-lt"/>
                <a:ea typeface="+mn-ea"/>
                <a:cs typeface="+mn-cs"/>
              </a:rPr>
              <a:t>the attacker needs: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1.  To identify a buffer overflow vulnerability in some program that can be triggered</a:t>
            </a:r>
          </a:p>
          <a:p>
            <a:r>
              <a:rPr lang="en-US" sz="1200" kern="1200" baseline="0" dirty="0" smtClean="0">
                <a:solidFill>
                  <a:schemeClr val="tx1"/>
                </a:solidFill>
                <a:latin typeface="+mn-lt"/>
                <a:ea typeface="+mn-ea"/>
                <a:cs typeface="+mn-cs"/>
              </a:rPr>
              <a:t>using externally sourced data under the attackers control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2.  To understand how that buffer will be stored in the processes memory, and</a:t>
            </a:r>
          </a:p>
          <a:p>
            <a:r>
              <a:rPr lang="en-US" sz="1200" kern="1200" baseline="0" dirty="0" smtClean="0">
                <a:solidFill>
                  <a:schemeClr val="tx1"/>
                </a:solidFill>
                <a:latin typeface="+mn-lt"/>
                <a:ea typeface="+mn-ea"/>
                <a:cs typeface="+mn-cs"/>
              </a:rPr>
              <a:t>hence the potential for corrupting adjacent memory locations and potentially</a:t>
            </a:r>
          </a:p>
          <a:p>
            <a:r>
              <a:rPr lang="en-US" sz="1200" kern="1200" baseline="0" dirty="0" smtClean="0">
                <a:solidFill>
                  <a:schemeClr val="tx1"/>
                </a:solidFill>
                <a:latin typeface="+mn-lt"/>
                <a:ea typeface="+mn-ea"/>
                <a:cs typeface="+mn-cs"/>
              </a:rPr>
              <a:t>altering the flow of execution of the program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Identifying vulnerable programs may be done by inspection of program source,</a:t>
            </a:r>
          </a:p>
          <a:p>
            <a:r>
              <a:rPr lang="en-US" sz="1200" kern="1200" baseline="0" dirty="0" smtClean="0">
                <a:solidFill>
                  <a:schemeClr val="tx1"/>
                </a:solidFill>
                <a:latin typeface="+mn-lt"/>
                <a:ea typeface="+mn-ea"/>
                <a:cs typeface="+mn-cs"/>
              </a:rPr>
              <a:t>tracing the execution of programs as they process oversized input, or using tools</a:t>
            </a:r>
          </a:p>
          <a:p>
            <a:r>
              <a:rPr lang="en-US" sz="1200" kern="1200" baseline="0" dirty="0" smtClean="0">
                <a:solidFill>
                  <a:schemeClr val="tx1"/>
                </a:solidFill>
                <a:latin typeface="+mn-lt"/>
                <a:ea typeface="+mn-ea"/>
                <a:cs typeface="+mn-cs"/>
              </a:rPr>
              <a:t>such as </a:t>
            </a:r>
            <a:r>
              <a:rPr lang="en-US" sz="1200" kern="1200" baseline="0" dirty="0" err="1" smtClean="0">
                <a:solidFill>
                  <a:schemeClr val="tx1"/>
                </a:solidFill>
                <a:latin typeface="+mn-lt"/>
                <a:ea typeface="+mn-ea"/>
                <a:cs typeface="+mn-cs"/>
              </a:rPr>
              <a:t>fuzzing</a:t>
            </a:r>
            <a:r>
              <a:rPr lang="en-US" sz="1200" kern="1200" baseline="0" dirty="0" smtClean="0">
                <a:solidFill>
                  <a:schemeClr val="tx1"/>
                </a:solidFill>
                <a:latin typeface="+mn-lt"/>
                <a:ea typeface="+mn-ea"/>
                <a:cs typeface="+mn-cs"/>
              </a:rPr>
              <a:t> , which we discuss in Part Seven, to automatically identify potentially</a:t>
            </a:r>
          </a:p>
          <a:p>
            <a:r>
              <a:rPr lang="en-US" sz="1200" kern="1200" baseline="0" dirty="0" smtClean="0">
                <a:solidFill>
                  <a:schemeClr val="tx1"/>
                </a:solidFill>
                <a:latin typeface="+mn-lt"/>
                <a:ea typeface="+mn-ea"/>
                <a:cs typeface="+mn-cs"/>
              </a:rPr>
              <a:t> vulnerable programs. What the attacker does with the resulting corruption of memory</a:t>
            </a:r>
          </a:p>
          <a:p>
            <a:r>
              <a:rPr lang="en-US" sz="1200" kern="1200" baseline="0" dirty="0" smtClean="0">
                <a:solidFill>
                  <a:schemeClr val="tx1"/>
                </a:solidFill>
                <a:latin typeface="+mn-lt"/>
                <a:ea typeface="+mn-ea"/>
                <a:cs typeface="+mn-cs"/>
              </a:rPr>
              <a:t>varies considerably, depending on what values are being overwritten.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Finding and exploiting a stack buffer overflow is not that difficult. The large number</a:t>
            </a:r>
          </a:p>
          <a:p>
            <a:r>
              <a:rPr lang="en-US" sz="1200" kern="1200" baseline="0" dirty="0" smtClean="0">
                <a:solidFill>
                  <a:schemeClr val="tx1"/>
                </a:solidFill>
                <a:latin typeface="+mn-lt"/>
                <a:ea typeface="+mn-ea"/>
                <a:cs typeface="+mn-cs"/>
              </a:rPr>
              <a:t>of exploits over the previous couple of decades clearly illustrates this. There is consequently</a:t>
            </a:r>
          </a:p>
          <a:p>
            <a:r>
              <a:rPr lang="en-US" sz="1200" kern="1200" baseline="0" dirty="0" smtClean="0">
                <a:solidFill>
                  <a:schemeClr val="tx1"/>
                </a:solidFill>
                <a:latin typeface="+mn-lt"/>
                <a:ea typeface="+mn-ea"/>
                <a:cs typeface="+mn-cs"/>
              </a:rPr>
              <a:t>a need to defend systems against such attacks by either preventing them</a:t>
            </a:r>
          </a:p>
          <a:p>
            <a:r>
              <a:rPr lang="en-US" sz="1200" kern="1200" baseline="0" dirty="0" smtClean="0">
                <a:solidFill>
                  <a:schemeClr val="tx1"/>
                </a:solidFill>
                <a:latin typeface="+mn-lt"/>
                <a:ea typeface="+mn-ea"/>
                <a:cs typeface="+mn-cs"/>
              </a:rPr>
              <a:t>or at least detecting and aborting such attacks. Countermeasures can be broadly</a:t>
            </a:r>
          </a:p>
          <a:p>
            <a:r>
              <a:rPr lang="en-US" sz="1200" kern="1200" baseline="0" dirty="0" smtClean="0">
                <a:solidFill>
                  <a:schemeClr val="tx1"/>
                </a:solidFill>
                <a:latin typeface="+mn-lt"/>
                <a:ea typeface="+mn-ea"/>
                <a:cs typeface="+mn-cs"/>
              </a:rPr>
              <a:t>classified into two categories: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Compile-time defenses, which aim to harden programs to resist attacks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Runtime defenses, which aim to detect and abort attacks in executing programs</a:t>
            </a:r>
          </a:p>
          <a:p>
            <a:r>
              <a:rPr lang="en-US" sz="1200" kern="1200" baseline="0" dirty="0" smtClean="0">
                <a:solidFill>
                  <a:schemeClr val="tx1"/>
                </a:solidFill>
                <a:latin typeface="+mn-lt"/>
                <a:ea typeface="+mn-ea"/>
                <a:cs typeface="+mn-cs"/>
              </a:rPr>
              <a:t>programs</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While suitable defenses have been known for a couple of decades, the very</a:t>
            </a:r>
          </a:p>
          <a:p>
            <a:r>
              <a:rPr lang="en-US" sz="1200" kern="1200" baseline="0" dirty="0" smtClean="0">
                <a:solidFill>
                  <a:schemeClr val="tx1"/>
                </a:solidFill>
                <a:latin typeface="+mn-lt"/>
                <a:ea typeface="+mn-ea"/>
                <a:cs typeface="+mn-cs"/>
              </a:rPr>
              <a:t>large existing base of vulnerable software and systems hinders their deployment.</a:t>
            </a:r>
          </a:p>
          <a:p>
            <a:r>
              <a:rPr lang="en-US" sz="1200" kern="1200" baseline="0" dirty="0" smtClean="0">
                <a:solidFill>
                  <a:schemeClr val="tx1"/>
                </a:solidFill>
                <a:latin typeface="+mn-lt"/>
                <a:ea typeface="+mn-ea"/>
                <a:cs typeface="+mn-cs"/>
              </a:rPr>
              <a:t>Hence the interest in runtime defenses, which can be deployed in operating systems</a:t>
            </a:r>
          </a:p>
          <a:p>
            <a:r>
              <a:rPr lang="en-US" sz="1200" kern="1200" baseline="0" dirty="0" smtClean="0">
                <a:solidFill>
                  <a:schemeClr val="tx1"/>
                </a:solidFill>
                <a:latin typeface="+mn-lt"/>
                <a:ea typeface="+mn-ea"/>
                <a:cs typeface="+mn-cs"/>
              </a:rPr>
              <a:t>and updates and can provide some protection for existing vulnerable programs.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this subsection, we look at compile-time defenses, and then subsequently</a:t>
            </a:r>
          </a:p>
          <a:p>
            <a:r>
              <a:rPr lang="en-US" sz="1200" kern="1200" baseline="0" dirty="0" smtClean="0">
                <a:solidFill>
                  <a:schemeClr val="tx1"/>
                </a:solidFill>
                <a:latin typeface="+mn-lt"/>
                <a:ea typeface="+mn-ea"/>
                <a:cs typeface="+mn-cs"/>
              </a:rPr>
              <a:t>look at runtime defenses. Compile-time defenses aim to prevent or detect buffer</a:t>
            </a:r>
          </a:p>
          <a:p>
            <a:r>
              <a:rPr lang="en-US" sz="1200" kern="1200" baseline="0" dirty="0" smtClean="0">
                <a:solidFill>
                  <a:schemeClr val="tx1"/>
                </a:solidFill>
                <a:latin typeface="+mn-lt"/>
                <a:ea typeface="+mn-ea"/>
                <a:cs typeface="+mn-cs"/>
              </a:rPr>
              <a:t>overflows by instrumenting programs when they are compiled. The possibilities for</a:t>
            </a:r>
          </a:p>
          <a:p>
            <a:r>
              <a:rPr lang="en-US" sz="1200" kern="1200" baseline="0" dirty="0" smtClean="0">
                <a:solidFill>
                  <a:schemeClr val="tx1"/>
                </a:solidFill>
                <a:latin typeface="+mn-lt"/>
                <a:ea typeface="+mn-ea"/>
                <a:cs typeface="+mn-cs"/>
              </a:rPr>
              <a:t>doing this range from choosing a high-level language that does not permit buffer</a:t>
            </a:r>
          </a:p>
          <a:p>
            <a:r>
              <a:rPr lang="en-US" sz="1200" kern="1200" baseline="0" dirty="0" smtClean="0">
                <a:solidFill>
                  <a:schemeClr val="tx1"/>
                </a:solidFill>
                <a:latin typeface="+mn-lt"/>
                <a:ea typeface="+mn-ea"/>
                <a:cs typeface="+mn-cs"/>
              </a:rPr>
              <a:t>overflows to encouraging safe coding standards, using safe standard libraries, or including</a:t>
            </a:r>
          </a:p>
          <a:p>
            <a:r>
              <a:rPr lang="en-US" sz="1200" kern="1200" baseline="0" dirty="0" smtClean="0">
                <a:solidFill>
                  <a:schemeClr val="tx1"/>
                </a:solidFill>
                <a:latin typeface="+mn-lt"/>
                <a:ea typeface="+mn-ea"/>
                <a:cs typeface="+mn-cs"/>
              </a:rPr>
              <a:t>additional code to detect corruption of the stack frame.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As has been noted, most of the compile-time approaches require recompilation of</a:t>
            </a:r>
          </a:p>
          <a:p>
            <a:r>
              <a:rPr lang="en-US" sz="1200" kern="1200" baseline="0" dirty="0" smtClean="0">
                <a:solidFill>
                  <a:schemeClr val="tx1"/>
                </a:solidFill>
                <a:latin typeface="+mn-lt"/>
                <a:ea typeface="+mn-ea"/>
                <a:cs typeface="+mn-cs"/>
              </a:rPr>
              <a:t>existing programs. Hence there is interest in runtime defenses that can be deployed</a:t>
            </a:r>
          </a:p>
          <a:p>
            <a:r>
              <a:rPr lang="en-US" sz="1200" kern="1200" baseline="0" dirty="0" smtClean="0">
                <a:solidFill>
                  <a:schemeClr val="tx1"/>
                </a:solidFill>
                <a:latin typeface="+mn-lt"/>
                <a:ea typeface="+mn-ea"/>
                <a:cs typeface="+mn-cs"/>
              </a:rPr>
              <a:t>as operating systems updates to provide some protection for existing vulnerable</a:t>
            </a:r>
          </a:p>
          <a:p>
            <a:r>
              <a:rPr lang="en-US" sz="1200" kern="1200" baseline="0" dirty="0" smtClean="0">
                <a:solidFill>
                  <a:schemeClr val="tx1"/>
                </a:solidFill>
                <a:latin typeface="+mn-lt"/>
                <a:ea typeface="+mn-ea"/>
                <a:cs typeface="+mn-cs"/>
              </a:rPr>
              <a:t>programs. These defenses involve changes to the memory management of the virtual</a:t>
            </a:r>
          </a:p>
          <a:p>
            <a:r>
              <a:rPr lang="en-US" sz="1200" kern="1200" baseline="0" dirty="0" smtClean="0">
                <a:solidFill>
                  <a:schemeClr val="tx1"/>
                </a:solidFill>
                <a:latin typeface="+mn-lt"/>
                <a:ea typeface="+mn-ea"/>
                <a:cs typeface="+mn-cs"/>
              </a:rPr>
              <a:t>address space of processes. These changes act either to alter the properties of</a:t>
            </a:r>
          </a:p>
          <a:p>
            <a:r>
              <a:rPr lang="en-US" sz="1200" kern="1200" baseline="0" dirty="0" smtClean="0">
                <a:solidFill>
                  <a:schemeClr val="tx1"/>
                </a:solidFill>
                <a:latin typeface="+mn-lt"/>
                <a:ea typeface="+mn-ea"/>
                <a:cs typeface="+mn-cs"/>
              </a:rPr>
              <a:t>regions of memory or to make predicting the location of targeted buffers sufficiently</a:t>
            </a:r>
          </a:p>
          <a:p>
            <a:r>
              <a:rPr lang="en-US" sz="1200" kern="1200" baseline="0" dirty="0" smtClean="0">
                <a:solidFill>
                  <a:schemeClr val="tx1"/>
                </a:solidFill>
                <a:latin typeface="+mn-lt"/>
                <a:ea typeface="+mn-ea"/>
                <a:cs typeface="+mn-cs"/>
              </a:rPr>
              <a:t>difficult to thwart many types of attacks.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 One possibility is to write the program using</a:t>
            </a:r>
          </a:p>
          <a:p>
            <a:r>
              <a:rPr lang="en-US" sz="1200" kern="1200" baseline="0" dirty="0" smtClean="0">
                <a:solidFill>
                  <a:schemeClr val="tx1"/>
                </a:solidFill>
                <a:latin typeface="+mn-lt"/>
                <a:ea typeface="+mn-ea"/>
                <a:cs typeface="+mn-cs"/>
              </a:rPr>
              <a:t>a modern high-level programming language, one that has a strong notion of variable</a:t>
            </a:r>
          </a:p>
          <a:p>
            <a:r>
              <a:rPr lang="en-US" sz="1200" kern="1200" baseline="0" dirty="0" smtClean="0">
                <a:solidFill>
                  <a:schemeClr val="tx1"/>
                </a:solidFill>
                <a:latin typeface="+mn-lt"/>
                <a:ea typeface="+mn-ea"/>
                <a:cs typeface="+mn-cs"/>
              </a:rPr>
              <a:t>type and what constitutes permissible operations on them. Such languages are not</a:t>
            </a:r>
          </a:p>
          <a:p>
            <a:r>
              <a:rPr lang="en-US" sz="1200" kern="1200" baseline="0" dirty="0" smtClean="0">
                <a:solidFill>
                  <a:schemeClr val="tx1"/>
                </a:solidFill>
                <a:latin typeface="+mn-lt"/>
                <a:ea typeface="+mn-ea"/>
                <a:cs typeface="+mn-cs"/>
              </a:rPr>
              <a:t>vulnerable to buffer overflow attacks, because their compilers include additional</a:t>
            </a:r>
          </a:p>
          <a:p>
            <a:r>
              <a:rPr lang="en-US" sz="1200" kern="1200" baseline="0" dirty="0" smtClean="0">
                <a:solidFill>
                  <a:schemeClr val="tx1"/>
                </a:solidFill>
                <a:latin typeface="+mn-lt"/>
                <a:ea typeface="+mn-ea"/>
                <a:cs typeface="+mn-cs"/>
              </a:rPr>
              <a:t>code to enforce range checks automatically, removing the need for the programmer</a:t>
            </a:r>
          </a:p>
          <a:p>
            <a:r>
              <a:rPr lang="en-US" sz="1200" kern="1200" baseline="0" dirty="0" smtClean="0">
                <a:solidFill>
                  <a:schemeClr val="tx1"/>
                </a:solidFill>
                <a:latin typeface="+mn-lt"/>
                <a:ea typeface="+mn-ea"/>
                <a:cs typeface="+mn-cs"/>
              </a:rPr>
              <a:t>to explicitly code them. The flexibility and safety provided by these languages</a:t>
            </a:r>
          </a:p>
          <a:p>
            <a:r>
              <a:rPr lang="en-US" sz="1200" kern="1200" baseline="0" dirty="0" smtClean="0">
                <a:solidFill>
                  <a:schemeClr val="tx1"/>
                </a:solidFill>
                <a:latin typeface="+mn-lt"/>
                <a:ea typeface="+mn-ea"/>
                <a:cs typeface="+mn-cs"/>
              </a:rPr>
              <a:t>does come at a cost in resource use, both at compile time and also in additional</a:t>
            </a:r>
          </a:p>
          <a:p>
            <a:r>
              <a:rPr lang="en-US" sz="1200" kern="1200" baseline="0" dirty="0" smtClean="0">
                <a:solidFill>
                  <a:schemeClr val="tx1"/>
                </a:solidFill>
                <a:latin typeface="+mn-lt"/>
                <a:ea typeface="+mn-ea"/>
                <a:cs typeface="+mn-cs"/>
              </a:rPr>
              <a:t>code that must execute at runtime to impose checks such as that on buffer limits.</a:t>
            </a:r>
          </a:p>
          <a:p>
            <a:r>
              <a:rPr lang="en-US" sz="1200" kern="1200" baseline="0" dirty="0" smtClean="0">
                <a:solidFill>
                  <a:schemeClr val="tx1"/>
                </a:solidFill>
                <a:latin typeface="+mn-lt"/>
                <a:ea typeface="+mn-ea"/>
                <a:cs typeface="+mn-cs"/>
              </a:rPr>
              <a:t>These disadvantages are much less significant than they used to be, due to the rapid</a:t>
            </a:r>
          </a:p>
          <a:p>
            <a:r>
              <a:rPr lang="en-US" sz="1200" kern="1200" baseline="0" dirty="0" smtClean="0">
                <a:solidFill>
                  <a:schemeClr val="tx1"/>
                </a:solidFill>
                <a:latin typeface="+mn-lt"/>
                <a:ea typeface="+mn-ea"/>
                <a:cs typeface="+mn-cs"/>
              </a:rPr>
              <a:t>increase in processor performance. Increasingly programs are being written in these</a:t>
            </a:r>
          </a:p>
          <a:p>
            <a:r>
              <a:rPr lang="en-US" sz="1200" kern="1200" baseline="0" dirty="0" smtClean="0">
                <a:solidFill>
                  <a:schemeClr val="tx1"/>
                </a:solidFill>
                <a:latin typeface="+mn-lt"/>
                <a:ea typeface="+mn-ea"/>
                <a:cs typeface="+mn-cs"/>
              </a:rPr>
              <a:t>languages and hence should be immune to buffer overflows in their code (though</a:t>
            </a:r>
          </a:p>
          <a:p>
            <a:r>
              <a:rPr lang="en-US" sz="1200" kern="1200" baseline="0" dirty="0" smtClean="0">
                <a:solidFill>
                  <a:schemeClr val="tx1"/>
                </a:solidFill>
                <a:latin typeface="+mn-lt"/>
                <a:ea typeface="+mn-ea"/>
                <a:cs typeface="+mn-cs"/>
              </a:rPr>
              <a:t>if they use existing system libraries or runtime execution environments written in</a:t>
            </a:r>
          </a:p>
          <a:p>
            <a:r>
              <a:rPr lang="en-US" sz="1200" kern="1200" baseline="0" dirty="0" smtClean="0">
                <a:solidFill>
                  <a:schemeClr val="tx1"/>
                </a:solidFill>
                <a:latin typeface="+mn-lt"/>
                <a:ea typeface="+mn-ea"/>
                <a:cs typeface="+mn-cs"/>
              </a:rPr>
              <a:t>less safe languages, they may still be vulnerable). The distance from the underlying</a:t>
            </a:r>
          </a:p>
          <a:p>
            <a:r>
              <a:rPr lang="en-US" sz="1200" kern="1200" baseline="0" dirty="0" smtClean="0">
                <a:solidFill>
                  <a:schemeClr val="tx1"/>
                </a:solidFill>
                <a:latin typeface="+mn-lt"/>
                <a:ea typeface="+mn-ea"/>
                <a:cs typeface="+mn-cs"/>
              </a:rPr>
              <a:t>machine language and architecture also means that access to some instructions and</a:t>
            </a:r>
          </a:p>
          <a:p>
            <a:r>
              <a:rPr lang="en-US" sz="1200" kern="1200" baseline="0" dirty="0" smtClean="0">
                <a:solidFill>
                  <a:schemeClr val="tx1"/>
                </a:solidFill>
                <a:latin typeface="+mn-lt"/>
                <a:ea typeface="+mn-ea"/>
                <a:cs typeface="+mn-cs"/>
              </a:rPr>
              <a:t>hardware resources is lost. This limits their usefulness in writing code, such as device</a:t>
            </a:r>
          </a:p>
          <a:p>
            <a:r>
              <a:rPr lang="en-US" sz="1200" kern="1200" baseline="0" dirty="0" smtClean="0">
                <a:solidFill>
                  <a:schemeClr val="tx1"/>
                </a:solidFill>
                <a:latin typeface="+mn-lt"/>
                <a:ea typeface="+mn-ea"/>
                <a:cs typeface="+mn-cs"/>
              </a:rPr>
              <a:t>drivers, that must interact with such resources. For these reasons, there is still likely</a:t>
            </a:r>
          </a:p>
          <a:p>
            <a:r>
              <a:rPr lang="en-US" sz="1200" kern="1200" baseline="0" dirty="0" smtClean="0">
                <a:solidFill>
                  <a:schemeClr val="tx1"/>
                </a:solidFill>
                <a:latin typeface="+mn-lt"/>
                <a:ea typeface="+mn-ea"/>
                <a:cs typeface="+mn-cs"/>
              </a:rPr>
              <a:t>to be at least some code written in less safe languages such as C.</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If languages such as C are being used, programmers</a:t>
            </a:r>
          </a:p>
          <a:p>
            <a:r>
              <a:rPr lang="en-US" sz="1200" kern="1200" baseline="0" dirty="0" smtClean="0">
                <a:solidFill>
                  <a:schemeClr val="tx1"/>
                </a:solidFill>
                <a:latin typeface="+mn-lt"/>
                <a:ea typeface="+mn-ea"/>
                <a:cs typeface="+mn-cs"/>
              </a:rPr>
              <a:t>need to be aware that their ability to manipulate pointer addresses and access</a:t>
            </a:r>
          </a:p>
          <a:p>
            <a:r>
              <a:rPr lang="en-US" sz="1200" kern="1200" baseline="0" dirty="0" smtClean="0">
                <a:solidFill>
                  <a:schemeClr val="tx1"/>
                </a:solidFill>
                <a:latin typeface="+mn-lt"/>
                <a:ea typeface="+mn-ea"/>
                <a:cs typeface="+mn-cs"/>
              </a:rPr>
              <a:t>memory directly comes at a cost. C was designed as a systems programming</a:t>
            </a:r>
          </a:p>
          <a:p>
            <a:r>
              <a:rPr lang="en-US" sz="1200" kern="1200" baseline="0" dirty="0" smtClean="0">
                <a:solidFill>
                  <a:schemeClr val="tx1"/>
                </a:solidFill>
                <a:latin typeface="+mn-lt"/>
                <a:ea typeface="+mn-ea"/>
                <a:cs typeface="+mn-cs"/>
              </a:rPr>
              <a:t>language, running on systems that were vastly smaller and more constrained than</a:t>
            </a:r>
          </a:p>
          <a:p>
            <a:r>
              <a:rPr lang="en-US" sz="1200" kern="1200" baseline="0" dirty="0" smtClean="0">
                <a:solidFill>
                  <a:schemeClr val="tx1"/>
                </a:solidFill>
                <a:latin typeface="+mn-lt"/>
                <a:ea typeface="+mn-ea"/>
                <a:cs typeface="+mn-cs"/>
              </a:rPr>
              <a:t> we now use. This meant that C’s designers placed much more emphasis on space</a:t>
            </a:r>
          </a:p>
          <a:p>
            <a:r>
              <a:rPr lang="en-US" sz="1200" kern="1200" baseline="0" dirty="0" smtClean="0">
                <a:solidFill>
                  <a:schemeClr val="tx1"/>
                </a:solidFill>
                <a:latin typeface="+mn-lt"/>
                <a:ea typeface="+mn-ea"/>
                <a:cs typeface="+mn-cs"/>
              </a:rPr>
              <a:t>efficiency and performance considerations than on type safety. They assumed that</a:t>
            </a:r>
          </a:p>
          <a:p>
            <a:r>
              <a:rPr lang="en-US" sz="1200" kern="1200" baseline="0" dirty="0" smtClean="0">
                <a:solidFill>
                  <a:schemeClr val="tx1"/>
                </a:solidFill>
                <a:latin typeface="+mn-lt"/>
                <a:ea typeface="+mn-ea"/>
                <a:cs typeface="+mn-cs"/>
              </a:rPr>
              <a:t>programmers would exercise due care in writing code using these languages and</a:t>
            </a:r>
          </a:p>
          <a:p>
            <a:r>
              <a:rPr lang="en-US" sz="1200" kern="1200" baseline="0" dirty="0" smtClean="0">
                <a:solidFill>
                  <a:schemeClr val="tx1"/>
                </a:solidFill>
                <a:latin typeface="+mn-lt"/>
                <a:ea typeface="+mn-ea"/>
                <a:cs typeface="+mn-cs"/>
              </a:rPr>
              <a:t>take responsibility for ensuring the safe use of all data structures and variables.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Unfortunately, as several decades of experience have shown, this has not been</a:t>
            </a:r>
          </a:p>
          <a:p>
            <a:r>
              <a:rPr lang="en-US" sz="1200" kern="1200" baseline="0" dirty="0" smtClean="0">
                <a:solidFill>
                  <a:schemeClr val="tx1"/>
                </a:solidFill>
                <a:latin typeface="+mn-lt"/>
                <a:ea typeface="+mn-ea"/>
                <a:cs typeface="+mn-cs"/>
              </a:rPr>
              <a:t>the case. This may be seen in large legacy body of potentially unsafe code in the</a:t>
            </a:r>
          </a:p>
          <a:p>
            <a:r>
              <a:rPr lang="en-US" sz="1200" kern="1200" baseline="0" dirty="0" smtClean="0">
                <a:solidFill>
                  <a:schemeClr val="tx1"/>
                </a:solidFill>
                <a:latin typeface="+mn-lt"/>
                <a:ea typeface="+mn-ea"/>
                <a:cs typeface="+mn-cs"/>
              </a:rPr>
              <a:t>UNIX and Linux operating systems and applications, some of which are potentially</a:t>
            </a:r>
          </a:p>
          <a:p>
            <a:r>
              <a:rPr lang="en-US" sz="1200" kern="1200" baseline="0" dirty="0" smtClean="0">
                <a:solidFill>
                  <a:schemeClr val="tx1"/>
                </a:solidFill>
                <a:latin typeface="+mn-lt"/>
                <a:ea typeface="+mn-ea"/>
                <a:cs typeface="+mn-cs"/>
              </a:rPr>
              <a:t>vulnerable to buffer overflows.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order to harden these systems, the programmer needs to inspect the code</a:t>
            </a:r>
          </a:p>
          <a:p>
            <a:r>
              <a:rPr lang="en-US" sz="1200" kern="1200" baseline="0" dirty="0" smtClean="0">
                <a:solidFill>
                  <a:schemeClr val="tx1"/>
                </a:solidFill>
                <a:latin typeface="+mn-lt"/>
                <a:ea typeface="+mn-ea"/>
                <a:cs typeface="+mn-cs"/>
              </a:rPr>
              <a:t>and rewrite any unsafe coding constructs in a safe manner. Given the rapid uptake</a:t>
            </a:r>
          </a:p>
          <a:p>
            <a:r>
              <a:rPr lang="en-US" sz="1200" kern="1200" baseline="0" dirty="0" smtClean="0">
                <a:solidFill>
                  <a:schemeClr val="tx1"/>
                </a:solidFill>
                <a:latin typeface="+mn-lt"/>
                <a:ea typeface="+mn-ea"/>
                <a:cs typeface="+mn-cs"/>
              </a:rPr>
              <a:t>of buffer overflow exploits, this process has begun in some cases. A good example is</a:t>
            </a:r>
          </a:p>
          <a:p>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OpenBSD</a:t>
            </a:r>
            <a:r>
              <a:rPr lang="en-US" sz="1200" kern="1200" baseline="0" dirty="0" smtClean="0">
                <a:solidFill>
                  <a:schemeClr val="tx1"/>
                </a:solidFill>
                <a:latin typeface="+mn-lt"/>
                <a:ea typeface="+mn-ea"/>
                <a:cs typeface="+mn-cs"/>
              </a:rPr>
              <a:t> project, which produces a free, multiplatform 4.4BSD-based </a:t>
            </a:r>
            <a:r>
              <a:rPr lang="en-US" sz="1200" kern="1200" baseline="0" dirty="0" err="1" smtClean="0">
                <a:solidFill>
                  <a:schemeClr val="tx1"/>
                </a:solidFill>
                <a:latin typeface="+mn-lt"/>
                <a:ea typeface="+mn-ea"/>
                <a:cs typeface="+mn-cs"/>
              </a:rPr>
              <a:t>UNIXlike</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operating system. Among other technology changes, programmers have undertaken</a:t>
            </a:r>
          </a:p>
          <a:p>
            <a:r>
              <a:rPr lang="en-US" sz="1200" kern="1200" baseline="0" dirty="0" smtClean="0">
                <a:solidFill>
                  <a:schemeClr val="tx1"/>
                </a:solidFill>
                <a:latin typeface="+mn-lt"/>
                <a:ea typeface="+mn-ea"/>
                <a:cs typeface="+mn-cs"/>
              </a:rPr>
              <a:t>an extensive audit of the existing code base, including the operating system,</a:t>
            </a:r>
          </a:p>
          <a:p>
            <a:r>
              <a:rPr lang="en-US" sz="1200" kern="1200" baseline="0" dirty="0" smtClean="0">
                <a:solidFill>
                  <a:schemeClr val="tx1"/>
                </a:solidFill>
                <a:latin typeface="+mn-lt"/>
                <a:ea typeface="+mn-ea"/>
                <a:cs typeface="+mn-cs"/>
              </a:rPr>
              <a:t>standard libraries, and common utilities. This has resulted in what is widely regarded</a:t>
            </a:r>
          </a:p>
          <a:p>
            <a:r>
              <a:rPr lang="en-US" sz="1200" kern="1200" baseline="0" dirty="0" smtClean="0">
                <a:solidFill>
                  <a:schemeClr val="tx1"/>
                </a:solidFill>
                <a:latin typeface="+mn-lt"/>
                <a:ea typeface="+mn-ea"/>
                <a:cs typeface="+mn-cs"/>
              </a:rPr>
              <a:t>as one of the safest operating systems in widespread use. The </a:t>
            </a:r>
            <a:r>
              <a:rPr lang="en-US" sz="1200" kern="1200" baseline="0" dirty="0" err="1" smtClean="0">
                <a:solidFill>
                  <a:schemeClr val="tx1"/>
                </a:solidFill>
                <a:latin typeface="+mn-lt"/>
                <a:ea typeface="+mn-ea"/>
                <a:cs typeface="+mn-cs"/>
              </a:rPr>
              <a:t>OpenBSD</a:t>
            </a:r>
            <a:r>
              <a:rPr lang="en-US" sz="1200" kern="1200" baseline="0" dirty="0" smtClean="0">
                <a:solidFill>
                  <a:schemeClr val="tx1"/>
                </a:solidFill>
                <a:latin typeface="+mn-lt"/>
                <a:ea typeface="+mn-ea"/>
                <a:cs typeface="+mn-cs"/>
              </a:rPr>
              <a:t> project</a:t>
            </a:r>
          </a:p>
          <a:p>
            <a:r>
              <a:rPr lang="en-US" sz="1200" kern="1200" baseline="0" dirty="0" smtClean="0">
                <a:solidFill>
                  <a:schemeClr val="tx1"/>
                </a:solidFill>
                <a:latin typeface="+mn-lt"/>
                <a:ea typeface="+mn-ea"/>
                <a:cs typeface="+mn-cs"/>
              </a:rPr>
              <a:t>claims as of mid-2006 that there has only been one remote hole discovered in the</a:t>
            </a:r>
          </a:p>
          <a:p>
            <a:r>
              <a:rPr lang="en-US" sz="1200" kern="1200" baseline="0" dirty="0" smtClean="0">
                <a:solidFill>
                  <a:schemeClr val="tx1"/>
                </a:solidFill>
                <a:latin typeface="+mn-lt"/>
                <a:ea typeface="+mn-ea"/>
                <a:cs typeface="+mn-cs"/>
              </a:rPr>
              <a:t>default install in more than eight years. This is a clearly enviable record. Microsoft</a:t>
            </a:r>
          </a:p>
          <a:p>
            <a:r>
              <a:rPr lang="en-US" sz="1200" kern="1200" baseline="0" dirty="0" smtClean="0">
                <a:solidFill>
                  <a:schemeClr val="tx1"/>
                </a:solidFill>
                <a:latin typeface="+mn-lt"/>
                <a:ea typeface="+mn-ea"/>
                <a:cs typeface="+mn-cs"/>
              </a:rPr>
              <a:t>has also undertaken a major project in reviewing its code base, partly in response to</a:t>
            </a:r>
          </a:p>
          <a:p>
            <a:r>
              <a:rPr lang="en-US" sz="1200" kern="1200" baseline="0" dirty="0" smtClean="0">
                <a:solidFill>
                  <a:schemeClr val="tx1"/>
                </a:solidFill>
                <a:latin typeface="+mn-lt"/>
                <a:ea typeface="+mn-ea"/>
                <a:cs typeface="+mn-cs"/>
              </a:rPr>
              <a:t>continuing bad publicity over the number of vulnerabilities, including many buffer</a:t>
            </a:r>
          </a:p>
          <a:p>
            <a:r>
              <a:rPr lang="en-US" sz="1200" kern="1200" baseline="0" dirty="0" smtClean="0">
                <a:solidFill>
                  <a:schemeClr val="tx1"/>
                </a:solidFill>
                <a:latin typeface="+mn-lt"/>
                <a:ea typeface="+mn-ea"/>
                <a:cs typeface="+mn-cs"/>
              </a:rPr>
              <a:t>overflow issues, that have been found in their operating systems and applications</a:t>
            </a:r>
          </a:p>
          <a:p>
            <a:r>
              <a:rPr lang="en-US" sz="1200" kern="1200" baseline="0" dirty="0" smtClean="0">
                <a:solidFill>
                  <a:schemeClr val="tx1"/>
                </a:solidFill>
                <a:latin typeface="+mn-lt"/>
                <a:ea typeface="+mn-ea"/>
                <a:cs typeface="+mn-cs"/>
              </a:rPr>
              <a:t>code. This has clearly been a difficult process, though they claim that their new Vista</a:t>
            </a:r>
          </a:p>
          <a:p>
            <a:r>
              <a:rPr lang="en-US" sz="1200" kern="1200" baseline="0" dirty="0" smtClean="0">
                <a:solidFill>
                  <a:schemeClr val="tx1"/>
                </a:solidFill>
                <a:latin typeface="+mn-lt"/>
                <a:ea typeface="+mn-ea"/>
                <a:cs typeface="+mn-cs"/>
              </a:rPr>
              <a:t>operating system will benefit greatly from this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Given the problems</a:t>
            </a:r>
          </a:p>
          <a:p>
            <a:r>
              <a:rPr lang="en-US" sz="1200" kern="1200" baseline="0" dirty="0" smtClean="0">
                <a:solidFill>
                  <a:schemeClr val="tx1"/>
                </a:solidFill>
                <a:latin typeface="+mn-lt"/>
                <a:ea typeface="+mn-ea"/>
                <a:cs typeface="+mn-cs"/>
              </a:rPr>
              <a:t>that can occur in C with unsafe array and pointer references, there have been a</a:t>
            </a:r>
          </a:p>
          <a:p>
            <a:r>
              <a:rPr lang="en-US" sz="1200" kern="1200" baseline="0" dirty="0" smtClean="0">
                <a:solidFill>
                  <a:schemeClr val="tx1"/>
                </a:solidFill>
                <a:latin typeface="+mn-lt"/>
                <a:ea typeface="+mn-ea"/>
                <a:cs typeface="+mn-cs"/>
              </a:rPr>
              <a:t>number of proposals to augment compilers to automatically insert range checks</a:t>
            </a:r>
          </a:p>
          <a:p>
            <a:r>
              <a:rPr lang="en-US" sz="1200" kern="1200" baseline="0" dirty="0" smtClean="0">
                <a:solidFill>
                  <a:schemeClr val="tx1"/>
                </a:solidFill>
                <a:latin typeface="+mn-lt"/>
                <a:ea typeface="+mn-ea"/>
                <a:cs typeface="+mn-cs"/>
              </a:rPr>
              <a:t>on such references. While this is fairly easy for statically allocated arrays, handling</a:t>
            </a:r>
          </a:p>
          <a:p>
            <a:r>
              <a:rPr lang="en-US" sz="1200" kern="1200" baseline="0" dirty="0" smtClean="0">
                <a:solidFill>
                  <a:schemeClr val="tx1"/>
                </a:solidFill>
                <a:latin typeface="+mn-lt"/>
                <a:ea typeface="+mn-ea"/>
                <a:cs typeface="+mn-cs"/>
              </a:rPr>
              <a:t>dynamically allocated memory is more problematic, because the size information is</a:t>
            </a:r>
          </a:p>
          <a:p>
            <a:r>
              <a:rPr lang="en-US" sz="1200" kern="1200" baseline="0" dirty="0" smtClean="0">
                <a:solidFill>
                  <a:schemeClr val="tx1"/>
                </a:solidFill>
                <a:latin typeface="+mn-lt"/>
                <a:ea typeface="+mn-ea"/>
                <a:cs typeface="+mn-cs"/>
              </a:rPr>
              <a:t>not available at compile-time. Handling this requires an extension to the semantics</a:t>
            </a:r>
          </a:p>
          <a:p>
            <a:r>
              <a:rPr lang="en-US" sz="1200" kern="1200" baseline="0" dirty="0" smtClean="0">
                <a:solidFill>
                  <a:schemeClr val="tx1"/>
                </a:solidFill>
                <a:latin typeface="+mn-lt"/>
                <a:ea typeface="+mn-ea"/>
                <a:cs typeface="+mn-cs"/>
              </a:rPr>
              <a:t>of a pointer to include bounds information and the use of library routines to</a:t>
            </a:r>
          </a:p>
          <a:p>
            <a:r>
              <a:rPr lang="en-US" sz="1200" kern="1200" baseline="0" dirty="0" smtClean="0">
                <a:solidFill>
                  <a:schemeClr val="tx1"/>
                </a:solidFill>
                <a:latin typeface="+mn-lt"/>
                <a:ea typeface="+mn-ea"/>
                <a:cs typeface="+mn-cs"/>
              </a:rPr>
              <a:t>ensure that these values are set correctly. Several such approaches are listed in</a:t>
            </a:r>
          </a:p>
          <a:p>
            <a:r>
              <a:rPr lang="en-US" sz="1200" kern="1200" baseline="0" dirty="0" smtClean="0">
                <a:solidFill>
                  <a:schemeClr val="tx1"/>
                </a:solidFill>
                <a:latin typeface="+mn-lt"/>
                <a:ea typeface="+mn-ea"/>
                <a:cs typeface="+mn-cs"/>
              </a:rPr>
              <a:t>[LHEE03]. However, there is generally a performance penalty with the use of</a:t>
            </a:r>
          </a:p>
          <a:p>
            <a:r>
              <a:rPr lang="en-US" sz="1200" kern="1200" baseline="0" dirty="0" smtClean="0">
                <a:solidFill>
                  <a:schemeClr val="tx1"/>
                </a:solidFill>
                <a:latin typeface="+mn-lt"/>
                <a:ea typeface="+mn-ea"/>
                <a:cs typeface="+mn-cs"/>
              </a:rPr>
              <a:t>such techniques that may or may not be acceptable. These techniques also require</a:t>
            </a:r>
          </a:p>
          <a:p>
            <a:r>
              <a:rPr lang="en-US" sz="1200" kern="1200" baseline="0" dirty="0" smtClean="0">
                <a:solidFill>
                  <a:schemeClr val="tx1"/>
                </a:solidFill>
                <a:latin typeface="+mn-lt"/>
                <a:ea typeface="+mn-ea"/>
                <a:cs typeface="+mn-cs"/>
              </a:rPr>
              <a:t>all programs and libraries that require these safety features to be recompiled with</a:t>
            </a:r>
          </a:p>
          <a:p>
            <a:r>
              <a:rPr lang="en-US" sz="1200" kern="1200" baseline="0" dirty="0" smtClean="0">
                <a:solidFill>
                  <a:schemeClr val="tx1"/>
                </a:solidFill>
                <a:latin typeface="+mn-lt"/>
                <a:ea typeface="+mn-ea"/>
                <a:cs typeface="+mn-cs"/>
              </a:rPr>
              <a:t>the modified compiler. While this can be feasible for a new release of an operating</a:t>
            </a:r>
          </a:p>
          <a:p>
            <a:r>
              <a:rPr lang="en-US" sz="1200" kern="1200" baseline="0" dirty="0" smtClean="0">
                <a:solidFill>
                  <a:schemeClr val="tx1"/>
                </a:solidFill>
                <a:latin typeface="+mn-lt"/>
                <a:ea typeface="+mn-ea"/>
                <a:cs typeface="+mn-cs"/>
              </a:rPr>
              <a:t>system and its associated utilities, there will still likely be problems with </a:t>
            </a:r>
            <a:r>
              <a:rPr lang="en-US" sz="1200" kern="1200" baseline="0" dirty="0" err="1" smtClean="0">
                <a:solidFill>
                  <a:schemeClr val="tx1"/>
                </a:solidFill>
                <a:latin typeface="+mn-lt"/>
                <a:ea typeface="+mn-ea"/>
                <a:cs typeface="+mn-cs"/>
              </a:rPr>
              <a:t>thirdparty</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applications.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common concern with C comes from the use of unsafe standard library</a:t>
            </a:r>
          </a:p>
          <a:p>
            <a:r>
              <a:rPr lang="en-US" sz="1200" kern="1200" baseline="0" dirty="0" smtClean="0">
                <a:solidFill>
                  <a:schemeClr val="tx1"/>
                </a:solidFill>
                <a:latin typeface="+mn-lt"/>
                <a:ea typeface="+mn-ea"/>
                <a:cs typeface="+mn-cs"/>
              </a:rPr>
              <a:t>routines, especially some of the string manipulation routines. One approach to improving</a:t>
            </a:r>
          </a:p>
          <a:p>
            <a:r>
              <a:rPr lang="en-US" sz="1200" kern="1200" baseline="0" dirty="0" smtClean="0">
                <a:solidFill>
                  <a:schemeClr val="tx1"/>
                </a:solidFill>
                <a:latin typeface="+mn-lt"/>
                <a:ea typeface="+mn-ea"/>
                <a:cs typeface="+mn-cs"/>
              </a:rPr>
              <a:t>the safety of systems has been to replace these with safer variants. This can</a:t>
            </a:r>
          </a:p>
          <a:p>
            <a:r>
              <a:rPr lang="en-US" sz="1200" kern="1200" baseline="0" dirty="0" smtClean="0">
                <a:solidFill>
                  <a:schemeClr val="tx1"/>
                </a:solidFill>
                <a:latin typeface="+mn-lt"/>
                <a:ea typeface="+mn-ea"/>
                <a:cs typeface="+mn-cs"/>
              </a:rPr>
              <a:t>include the provision of new functions, such as </a:t>
            </a:r>
            <a:r>
              <a:rPr lang="en-US" sz="1200" kern="1200" baseline="0" dirty="0" err="1" smtClean="0">
                <a:solidFill>
                  <a:schemeClr val="tx1"/>
                </a:solidFill>
                <a:latin typeface="+mn-lt"/>
                <a:ea typeface="+mn-ea"/>
                <a:cs typeface="+mn-cs"/>
              </a:rPr>
              <a:t>strlcpy</a:t>
            </a:r>
            <a:r>
              <a:rPr lang="en-US" sz="1200" kern="1200" baseline="0" dirty="0" smtClean="0">
                <a:solidFill>
                  <a:schemeClr val="tx1"/>
                </a:solidFill>
                <a:latin typeface="+mn-lt"/>
                <a:ea typeface="+mn-ea"/>
                <a:cs typeface="+mn-cs"/>
              </a:rPr>
              <a:t>() , in the BSD family of</a:t>
            </a:r>
          </a:p>
          <a:p>
            <a:r>
              <a:rPr lang="en-US" sz="1200" kern="1200" baseline="0" dirty="0" smtClean="0">
                <a:solidFill>
                  <a:schemeClr val="tx1"/>
                </a:solidFill>
                <a:latin typeface="+mn-lt"/>
                <a:ea typeface="+mn-ea"/>
                <a:cs typeface="+mn-cs"/>
              </a:rPr>
              <a:t>systems, including </a:t>
            </a:r>
            <a:r>
              <a:rPr lang="en-US" sz="1200" kern="1200" baseline="0" dirty="0" err="1" smtClean="0">
                <a:solidFill>
                  <a:schemeClr val="tx1"/>
                </a:solidFill>
                <a:latin typeface="+mn-lt"/>
                <a:ea typeface="+mn-ea"/>
                <a:cs typeface="+mn-cs"/>
              </a:rPr>
              <a:t>OpenBSD</a:t>
            </a:r>
            <a:r>
              <a:rPr lang="en-US" sz="1200" kern="1200" baseline="0" dirty="0" smtClean="0">
                <a:solidFill>
                  <a:schemeClr val="tx1"/>
                </a:solidFill>
                <a:latin typeface="+mn-lt"/>
                <a:ea typeface="+mn-ea"/>
                <a:cs typeface="+mn-cs"/>
              </a:rPr>
              <a:t>. Using these requires rewriting the source to conform</a:t>
            </a:r>
          </a:p>
          <a:p>
            <a:r>
              <a:rPr lang="en-US" sz="1200" kern="1200" baseline="0" dirty="0" smtClean="0">
                <a:solidFill>
                  <a:schemeClr val="tx1"/>
                </a:solidFill>
                <a:latin typeface="+mn-lt"/>
                <a:ea typeface="+mn-ea"/>
                <a:cs typeface="+mn-cs"/>
              </a:rPr>
              <a:t>to the new safer semantics. Alternatively, it involves replacement of the standard</a:t>
            </a:r>
          </a:p>
          <a:p>
            <a:r>
              <a:rPr lang="en-US" sz="1200" kern="1200" baseline="0" dirty="0" smtClean="0">
                <a:solidFill>
                  <a:schemeClr val="tx1"/>
                </a:solidFill>
                <a:latin typeface="+mn-lt"/>
                <a:ea typeface="+mn-ea"/>
                <a:cs typeface="+mn-cs"/>
              </a:rPr>
              <a:t>string library with a safer variant. </a:t>
            </a:r>
            <a:r>
              <a:rPr lang="en-US" sz="1200" kern="1200" baseline="0" dirty="0" err="1" smtClean="0">
                <a:solidFill>
                  <a:schemeClr val="tx1"/>
                </a:solidFill>
                <a:latin typeface="+mn-lt"/>
                <a:ea typeface="+mn-ea"/>
                <a:cs typeface="+mn-cs"/>
              </a:rPr>
              <a:t>Libsafe</a:t>
            </a:r>
            <a:r>
              <a:rPr lang="en-US" sz="1200" kern="1200" baseline="0" dirty="0" smtClean="0">
                <a:solidFill>
                  <a:schemeClr val="tx1"/>
                </a:solidFill>
                <a:latin typeface="+mn-lt"/>
                <a:ea typeface="+mn-ea"/>
                <a:cs typeface="+mn-cs"/>
              </a:rPr>
              <a:t> is a well-known example of this. It implements</a:t>
            </a:r>
          </a:p>
          <a:p>
            <a:r>
              <a:rPr lang="en-US" sz="1200" kern="1200" baseline="0" dirty="0" smtClean="0">
                <a:solidFill>
                  <a:schemeClr val="tx1"/>
                </a:solidFill>
                <a:latin typeface="+mn-lt"/>
                <a:ea typeface="+mn-ea"/>
                <a:cs typeface="+mn-cs"/>
              </a:rPr>
              <a:t>the standard semantics but includes additional checks to ensure that the copy</a:t>
            </a:r>
          </a:p>
          <a:p>
            <a:r>
              <a:rPr lang="en-US" sz="1200" kern="1200" baseline="0" dirty="0" smtClean="0">
                <a:solidFill>
                  <a:schemeClr val="tx1"/>
                </a:solidFill>
                <a:latin typeface="+mn-lt"/>
                <a:ea typeface="+mn-ea"/>
                <a:cs typeface="+mn-cs"/>
              </a:rPr>
              <a:t>operations do not extend beyond the local variable space in the stack frame. So,</a:t>
            </a:r>
          </a:p>
          <a:p>
            <a:r>
              <a:rPr lang="en-US" sz="1200" kern="1200" baseline="0" dirty="0" smtClean="0">
                <a:solidFill>
                  <a:schemeClr val="tx1"/>
                </a:solidFill>
                <a:latin typeface="+mn-lt"/>
                <a:ea typeface="+mn-ea"/>
                <a:cs typeface="+mn-cs"/>
              </a:rPr>
              <a:t> while it cannot prevent corruption of adjacent local variables, it can prevent any</a:t>
            </a:r>
          </a:p>
          <a:p>
            <a:r>
              <a:rPr lang="en-US" sz="1200" kern="1200" baseline="0" dirty="0" smtClean="0">
                <a:solidFill>
                  <a:schemeClr val="tx1"/>
                </a:solidFill>
                <a:latin typeface="+mn-lt"/>
                <a:ea typeface="+mn-ea"/>
                <a:cs typeface="+mn-cs"/>
              </a:rPr>
              <a:t>modification of the old stack frame and return address values, and thus prevent the</a:t>
            </a:r>
          </a:p>
          <a:p>
            <a:r>
              <a:rPr lang="en-US" sz="1200" kern="1200" baseline="0" dirty="0" smtClean="0">
                <a:solidFill>
                  <a:schemeClr val="tx1"/>
                </a:solidFill>
                <a:latin typeface="+mn-lt"/>
                <a:ea typeface="+mn-ea"/>
                <a:cs typeface="+mn-cs"/>
              </a:rPr>
              <a:t>classic stack buffer overflow types of attack we examined previously. This library</a:t>
            </a:r>
          </a:p>
          <a:p>
            <a:r>
              <a:rPr lang="en-US" sz="1200" kern="1200" baseline="0" dirty="0" smtClean="0">
                <a:solidFill>
                  <a:schemeClr val="tx1"/>
                </a:solidFill>
                <a:latin typeface="+mn-lt"/>
                <a:ea typeface="+mn-ea"/>
                <a:cs typeface="+mn-cs"/>
              </a:rPr>
              <a:t>is implemented as a dynamic library, arranged to load before the existing standard</a:t>
            </a:r>
          </a:p>
          <a:p>
            <a:r>
              <a:rPr lang="en-US" sz="1200" kern="1200" baseline="0" dirty="0" smtClean="0">
                <a:solidFill>
                  <a:schemeClr val="tx1"/>
                </a:solidFill>
                <a:latin typeface="+mn-lt"/>
                <a:ea typeface="+mn-ea"/>
                <a:cs typeface="+mn-cs"/>
              </a:rPr>
              <a:t>libraries, and can thus provide protection for existing programs without requiring</a:t>
            </a:r>
          </a:p>
          <a:p>
            <a:r>
              <a:rPr lang="en-US" sz="1200" kern="1200" baseline="0" dirty="0" smtClean="0">
                <a:solidFill>
                  <a:schemeClr val="tx1"/>
                </a:solidFill>
                <a:latin typeface="+mn-lt"/>
                <a:ea typeface="+mn-ea"/>
                <a:cs typeface="+mn-cs"/>
              </a:rPr>
              <a:t>them to be recompiled, provided they dynamically access the standard library routines</a:t>
            </a:r>
          </a:p>
          <a:p>
            <a:r>
              <a:rPr lang="en-US" sz="1200" kern="1200" baseline="0" dirty="0" smtClean="0">
                <a:solidFill>
                  <a:schemeClr val="tx1"/>
                </a:solidFill>
                <a:latin typeface="+mn-lt"/>
                <a:ea typeface="+mn-ea"/>
                <a:cs typeface="+mn-cs"/>
              </a:rPr>
              <a:t>(as most programs do). The modified library code has been found to typically</a:t>
            </a:r>
          </a:p>
          <a:p>
            <a:r>
              <a:rPr lang="en-US" sz="1200" kern="1200" baseline="0" dirty="0" smtClean="0">
                <a:solidFill>
                  <a:schemeClr val="tx1"/>
                </a:solidFill>
                <a:latin typeface="+mn-lt"/>
                <a:ea typeface="+mn-ea"/>
                <a:cs typeface="+mn-cs"/>
              </a:rPr>
              <a:t>be at least as efficient as the standard libraries, and thus its use is an easy way of</a:t>
            </a:r>
          </a:p>
          <a:p>
            <a:r>
              <a:rPr lang="en-US" sz="1200" kern="1200" baseline="0" dirty="0" smtClean="0">
                <a:solidFill>
                  <a:schemeClr val="tx1"/>
                </a:solidFill>
                <a:latin typeface="+mn-lt"/>
                <a:ea typeface="+mn-ea"/>
                <a:cs typeface="+mn-cs"/>
              </a:rPr>
              <a:t>protecting existing programs against some forms of buffer overflow attacks.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An effective method for protecting programs</a:t>
            </a:r>
          </a:p>
          <a:p>
            <a:r>
              <a:rPr lang="en-US" sz="1200" kern="1200" baseline="0" dirty="0" smtClean="0">
                <a:solidFill>
                  <a:schemeClr val="tx1"/>
                </a:solidFill>
                <a:latin typeface="+mn-lt"/>
                <a:ea typeface="+mn-ea"/>
                <a:cs typeface="+mn-cs"/>
              </a:rPr>
              <a:t>against classic stack overflow attacks is to instrument the function entry and exit</a:t>
            </a:r>
          </a:p>
          <a:p>
            <a:r>
              <a:rPr lang="en-US" sz="1200" kern="1200" baseline="0" dirty="0" smtClean="0">
                <a:solidFill>
                  <a:schemeClr val="tx1"/>
                </a:solidFill>
                <a:latin typeface="+mn-lt"/>
                <a:ea typeface="+mn-ea"/>
                <a:cs typeface="+mn-cs"/>
              </a:rPr>
              <a:t>code to set up and then check its stack frame for any evidence of corruption. If</a:t>
            </a:r>
          </a:p>
          <a:p>
            <a:r>
              <a:rPr lang="en-US" sz="1200" kern="1200" baseline="0" dirty="0" smtClean="0">
                <a:solidFill>
                  <a:schemeClr val="tx1"/>
                </a:solidFill>
                <a:latin typeface="+mn-lt"/>
                <a:ea typeface="+mn-ea"/>
                <a:cs typeface="+mn-cs"/>
              </a:rPr>
              <a:t>any modification is found, the program is aborted rather than allowing the attack</a:t>
            </a:r>
          </a:p>
          <a:p>
            <a:r>
              <a:rPr lang="en-US" sz="1200" kern="1200" baseline="0" dirty="0" smtClean="0">
                <a:solidFill>
                  <a:schemeClr val="tx1"/>
                </a:solidFill>
                <a:latin typeface="+mn-lt"/>
                <a:ea typeface="+mn-ea"/>
                <a:cs typeface="+mn-cs"/>
              </a:rPr>
              <a:t>to proceed. There are several approaches to providing this protection, which we</a:t>
            </a:r>
          </a:p>
          <a:p>
            <a:r>
              <a:rPr lang="en-US" sz="1200" kern="1200" baseline="0" dirty="0" smtClean="0">
                <a:solidFill>
                  <a:schemeClr val="tx1"/>
                </a:solidFill>
                <a:latin typeface="+mn-lt"/>
                <a:ea typeface="+mn-ea"/>
                <a:cs typeface="+mn-cs"/>
              </a:rPr>
              <a:t>discuss next.</a:t>
            </a:r>
          </a:p>
          <a:p>
            <a:endParaRPr lang="en-US" sz="1200" kern="1200" baseline="0" dirty="0" smtClean="0">
              <a:solidFill>
                <a:schemeClr val="tx1"/>
              </a:solidFill>
              <a:latin typeface="+mn-lt"/>
              <a:ea typeface="+mn-ea"/>
              <a:cs typeface="+mn-cs"/>
            </a:endParaRPr>
          </a:p>
          <a:p>
            <a:r>
              <a:rPr lang="en-US" sz="1200" kern="1200" baseline="0" dirty="0" err="1" smtClean="0">
                <a:solidFill>
                  <a:schemeClr val="tx1"/>
                </a:solidFill>
                <a:latin typeface="+mn-lt"/>
                <a:ea typeface="+mn-ea"/>
                <a:cs typeface="+mn-cs"/>
              </a:rPr>
              <a:t>Stackguard</a:t>
            </a:r>
            <a:r>
              <a:rPr lang="en-US" sz="1200" kern="1200" baseline="0" dirty="0" smtClean="0">
                <a:solidFill>
                  <a:schemeClr val="tx1"/>
                </a:solidFill>
                <a:latin typeface="+mn-lt"/>
                <a:ea typeface="+mn-ea"/>
                <a:cs typeface="+mn-cs"/>
              </a:rPr>
              <a:t> is one of the best-known protection mechanisms. It is a GCC</a:t>
            </a:r>
          </a:p>
          <a:p>
            <a:r>
              <a:rPr lang="en-US" sz="1200" kern="1200" baseline="0" dirty="0" smtClean="0">
                <a:solidFill>
                  <a:schemeClr val="tx1"/>
                </a:solidFill>
                <a:latin typeface="+mn-lt"/>
                <a:ea typeface="+mn-ea"/>
                <a:cs typeface="+mn-cs"/>
              </a:rPr>
              <a:t>(GNU Compiler Collection) compiler extension that inserts additional function</a:t>
            </a:r>
          </a:p>
          <a:p>
            <a:r>
              <a:rPr lang="en-US" sz="1200" kern="1200" baseline="0" dirty="0" smtClean="0">
                <a:solidFill>
                  <a:schemeClr val="tx1"/>
                </a:solidFill>
                <a:latin typeface="+mn-lt"/>
                <a:ea typeface="+mn-ea"/>
                <a:cs typeface="+mn-cs"/>
              </a:rPr>
              <a:t>entry and exit code. The added function entry code writes a canary  value below</a:t>
            </a:r>
          </a:p>
          <a:p>
            <a:r>
              <a:rPr lang="en-US" sz="1200" kern="1200" baseline="0" dirty="0" smtClean="0">
                <a:solidFill>
                  <a:schemeClr val="tx1"/>
                </a:solidFill>
                <a:latin typeface="+mn-lt"/>
                <a:ea typeface="+mn-ea"/>
                <a:cs typeface="+mn-cs"/>
              </a:rPr>
              <a:t>the old frame pointer address, before the allocation of space for local variables. The</a:t>
            </a:r>
          </a:p>
          <a:p>
            <a:r>
              <a:rPr lang="en-US" sz="1200" kern="1200" baseline="0" dirty="0" smtClean="0">
                <a:solidFill>
                  <a:schemeClr val="tx1"/>
                </a:solidFill>
                <a:latin typeface="+mn-lt"/>
                <a:ea typeface="+mn-ea"/>
                <a:cs typeface="+mn-cs"/>
              </a:rPr>
              <a:t>added function exit code checks that the canary value has not changed before continuing</a:t>
            </a:r>
          </a:p>
          <a:p>
            <a:r>
              <a:rPr lang="en-US" sz="1200" kern="1200" baseline="0" dirty="0" smtClean="0">
                <a:solidFill>
                  <a:schemeClr val="tx1"/>
                </a:solidFill>
                <a:latin typeface="+mn-lt"/>
                <a:ea typeface="+mn-ea"/>
                <a:cs typeface="+mn-cs"/>
              </a:rPr>
              <a:t>with the usual function exit operations of restoring the old frame pointer</a:t>
            </a:r>
          </a:p>
          <a:p>
            <a:r>
              <a:rPr lang="en-US" sz="1200" kern="1200" baseline="0" dirty="0" smtClean="0">
                <a:solidFill>
                  <a:schemeClr val="tx1"/>
                </a:solidFill>
                <a:latin typeface="+mn-lt"/>
                <a:ea typeface="+mn-ea"/>
                <a:cs typeface="+mn-cs"/>
              </a:rPr>
              <a:t>and transferring control back to the return address. Any attempt at a classic stack</a:t>
            </a:r>
          </a:p>
          <a:p>
            <a:r>
              <a:rPr lang="en-US" sz="1200" kern="1200" baseline="0" dirty="0" smtClean="0">
                <a:solidFill>
                  <a:schemeClr val="tx1"/>
                </a:solidFill>
                <a:latin typeface="+mn-lt"/>
                <a:ea typeface="+mn-ea"/>
                <a:cs typeface="+mn-cs"/>
              </a:rPr>
              <a:t>buffer overflow would have to alter this value in order to change the old frame</a:t>
            </a:r>
          </a:p>
          <a:p>
            <a:r>
              <a:rPr lang="en-US" sz="1200" kern="1200" baseline="0" dirty="0" smtClean="0">
                <a:solidFill>
                  <a:schemeClr val="tx1"/>
                </a:solidFill>
                <a:latin typeface="+mn-lt"/>
                <a:ea typeface="+mn-ea"/>
                <a:cs typeface="+mn-cs"/>
              </a:rPr>
              <a:t>pointer and return addresses and would thus be detected, resulting in the program</a:t>
            </a:r>
          </a:p>
          <a:p>
            <a:r>
              <a:rPr lang="en-US" sz="1200" kern="1200" baseline="0" dirty="0" smtClean="0">
                <a:solidFill>
                  <a:schemeClr val="tx1"/>
                </a:solidFill>
                <a:latin typeface="+mn-lt"/>
                <a:ea typeface="+mn-ea"/>
                <a:cs typeface="+mn-cs"/>
              </a:rPr>
              <a:t>being aborted. For this defense to function successfully, it is critical that the canary</a:t>
            </a:r>
          </a:p>
          <a:p>
            <a:r>
              <a:rPr lang="en-US" sz="1200" kern="1200" baseline="0" dirty="0" smtClean="0">
                <a:solidFill>
                  <a:schemeClr val="tx1"/>
                </a:solidFill>
                <a:latin typeface="+mn-lt"/>
                <a:ea typeface="+mn-ea"/>
                <a:cs typeface="+mn-cs"/>
              </a:rPr>
              <a:t>value be unpredictable and should be different on different systems. If this were not</a:t>
            </a:r>
          </a:p>
          <a:p>
            <a:r>
              <a:rPr lang="en-US" sz="1200" kern="1200" baseline="0" dirty="0" smtClean="0">
                <a:solidFill>
                  <a:schemeClr val="tx1"/>
                </a:solidFill>
                <a:latin typeface="+mn-lt"/>
                <a:ea typeface="+mn-ea"/>
                <a:cs typeface="+mn-cs"/>
              </a:rPr>
              <a:t>the case, the attacker would simply ensure the </a:t>
            </a:r>
            <a:r>
              <a:rPr lang="en-US" sz="1200" kern="1200" baseline="0" dirty="0" err="1" smtClean="0">
                <a:solidFill>
                  <a:schemeClr val="tx1"/>
                </a:solidFill>
                <a:latin typeface="+mn-lt"/>
                <a:ea typeface="+mn-ea"/>
                <a:cs typeface="+mn-cs"/>
              </a:rPr>
              <a:t>shellcode</a:t>
            </a:r>
            <a:r>
              <a:rPr lang="en-US" sz="1200" kern="1200" baseline="0" dirty="0" smtClean="0">
                <a:solidFill>
                  <a:schemeClr val="tx1"/>
                </a:solidFill>
                <a:latin typeface="+mn-lt"/>
                <a:ea typeface="+mn-ea"/>
                <a:cs typeface="+mn-cs"/>
              </a:rPr>
              <a:t> included the correct canary</a:t>
            </a:r>
          </a:p>
          <a:p>
            <a:r>
              <a:rPr lang="en-US" sz="1200" kern="1200" baseline="0" dirty="0" smtClean="0">
                <a:solidFill>
                  <a:schemeClr val="tx1"/>
                </a:solidFill>
                <a:latin typeface="+mn-lt"/>
                <a:ea typeface="+mn-ea"/>
                <a:cs typeface="+mn-cs"/>
              </a:rPr>
              <a:t>value in the required location. Typically, a random value is chosen as the canary</a:t>
            </a:r>
          </a:p>
          <a:p>
            <a:r>
              <a:rPr lang="en-US" sz="1200" kern="1200" baseline="0" dirty="0" smtClean="0">
                <a:solidFill>
                  <a:schemeClr val="tx1"/>
                </a:solidFill>
                <a:latin typeface="+mn-lt"/>
                <a:ea typeface="+mn-ea"/>
                <a:cs typeface="+mn-cs"/>
              </a:rPr>
              <a:t>value on process creation and saved as part of the processes state. The code added to</a:t>
            </a:r>
          </a:p>
          <a:p>
            <a:r>
              <a:rPr lang="en-US" sz="1200" kern="1200" baseline="0" dirty="0" smtClean="0">
                <a:solidFill>
                  <a:schemeClr val="tx1"/>
                </a:solidFill>
                <a:latin typeface="+mn-lt"/>
                <a:ea typeface="+mn-ea"/>
                <a:cs typeface="+mn-cs"/>
              </a:rPr>
              <a:t>the function entry and exit then uses this value.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are some issues with using this approach. First, it requires that all programs</a:t>
            </a:r>
          </a:p>
          <a:p>
            <a:r>
              <a:rPr lang="en-US" sz="1200" kern="1200" baseline="0" dirty="0" smtClean="0">
                <a:solidFill>
                  <a:schemeClr val="tx1"/>
                </a:solidFill>
                <a:latin typeface="+mn-lt"/>
                <a:ea typeface="+mn-ea"/>
                <a:cs typeface="+mn-cs"/>
              </a:rPr>
              <a:t>needing protection be recompiled. Second, because the structure of the stack</a:t>
            </a:r>
          </a:p>
          <a:p>
            <a:r>
              <a:rPr lang="en-US" sz="1200" kern="1200" baseline="0" dirty="0" smtClean="0">
                <a:solidFill>
                  <a:schemeClr val="tx1"/>
                </a:solidFill>
                <a:latin typeface="+mn-lt"/>
                <a:ea typeface="+mn-ea"/>
                <a:cs typeface="+mn-cs"/>
              </a:rPr>
              <a:t>frame has changed, it can cause problems with programs, such as debuggers, which</a:t>
            </a:r>
          </a:p>
          <a:p>
            <a:r>
              <a:rPr lang="en-US" sz="1200" kern="1200" baseline="0" dirty="0" smtClean="0">
                <a:solidFill>
                  <a:schemeClr val="tx1"/>
                </a:solidFill>
                <a:latin typeface="+mn-lt"/>
                <a:ea typeface="+mn-ea"/>
                <a:cs typeface="+mn-cs"/>
              </a:rPr>
              <a:t>analyze stack frames. However, the canary technique has been used to recompile an</a:t>
            </a:r>
          </a:p>
          <a:p>
            <a:r>
              <a:rPr lang="en-US" sz="1200" kern="1200" baseline="0" dirty="0" smtClean="0">
                <a:solidFill>
                  <a:schemeClr val="tx1"/>
                </a:solidFill>
                <a:latin typeface="+mn-lt"/>
                <a:ea typeface="+mn-ea"/>
                <a:cs typeface="+mn-cs"/>
              </a:rPr>
              <a:t>entire Linux distribution and provide it with a high level of resistance to stack overflow</a:t>
            </a:r>
          </a:p>
          <a:p>
            <a:r>
              <a:rPr lang="en-US" sz="1200" kern="1200" baseline="0" dirty="0" smtClean="0">
                <a:solidFill>
                  <a:schemeClr val="tx1"/>
                </a:solidFill>
                <a:latin typeface="+mn-lt"/>
                <a:ea typeface="+mn-ea"/>
                <a:cs typeface="+mn-cs"/>
              </a:rPr>
              <a:t>attacks. Similar functionality is available for Windows programs by compiling</a:t>
            </a:r>
          </a:p>
          <a:p>
            <a:r>
              <a:rPr lang="en-US" sz="1200" kern="1200" baseline="0" dirty="0" smtClean="0">
                <a:solidFill>
                  <a:schemeClr val="tx1"/>
                </a:solidFill>
                <a:latin typeface="+mn-lt"/>
                <a:ea typeface="+mn-ea"/>
                <a:cs typeface="+mn-cs"/>
              </a:rPr>
              <a:t>them using Microsoft’s /GS Visual C++ compiler option.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Many of the buffer overflow attacks</a:t>
            </a:r>
          </a:p>
          <a:p>
            <a:r>
              <a:rPr lang="en-US" sz="1200" kern="1200" baseline="0" dirty="0" smtClean="0">
                <a:solidFill>
                  <a:schemeClr val="tx1"/>
                </a:solidFill>
                <a:latin typeface="+mn-lt"/>
                <a:ea typeface="+mn-ea"/>
                <a:cs typeface="+mn-cs"/>
              </a:rPr>
              <a:t>involve copying machine code into the targeted buffer and then transferring</a:t>
            </a:r>
          </a:p>
          <a:p>
            <a:r>
              <a:rPr lang="en-US" sz="1200" kern="1200" baseline="0" dirty="0" smtClean="0">
                <a:solidFill>
                  <a:schemeClr val="tx1"/>
                </a:solidFill>
                <a:latin typeface="+mn-lt"/>
                <a:ea typeface="+mn-ea"/>
                <a:cs typeface="+mn-cs"/>
              </a:rPr>
              <a:t>execution to it. A possible defense is to block the execution of code on the stack,</a:t>
            </a:r>
          </a:p>
          <a:p>
            <a:r>
              <a:rPr lang="en-US" sz="1200" kern="1200" baseline="0" dirty="0" smtClean="0">
                <a:solidFill>
                  <a:schemeClr val="tx1"/>
                </a:solidFill>
                <a:latin typeface="+mn-lt"/>
                <a:ea typeface="+mn-ea"/>
                <a:cs typeface="+mn-cs"/>
              </a:rPr>
              <a:t>on the assumption that executable code should only be found elsewhere in the</a:t>
            </a:r>
          </a:p>
          <a:p>
            <a:r>
              <a:rPr lang="en-US" sz="1200" kern="1200" baseline="0" dirty="0" smtClean="0">
                <a:solidFill>
                  <a:schemeClr val="tx1"/>
                </a:solidFill>
                <a:latin typeface="+mn-lt"/>
                <a:ea typeface="+mn-ea"/>
                <a:cs typeface="+mn-cs"/>
              </a:rPr>
              <a:t>processes address space.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support this feature efficiently requires support from the processor’s memory</a:t>
            </a:r>
          </a:p>
          <a:p>
            <a:r>
              <a:rPr lang="en-US" sz="1200" kern="1200" baseline="0" dirty="0" smtClean="0">
                <a:solidFill>
                  <a:schemeClr val="tx1"/>
                </a:solidFill>
                <a:latin typeface="+mn-lt"/>
                <a:ea typeface="+mn-ea"/>
                <a:cs typeface="+mn-cs"/>
              </a:rPr>
              <a:t>management unit (MMU) to tag pages of virtual memory as being </a:t>
            </a:r>
            <a:r>
              <a:rPr lang="en-US" sz="1200" kern="1200" baseline="0" dirty="0" err="1" smtClean="0">
                <a:solidFill>
                  <a:schemeClr val="tx1"/>
                </a:solidFill>
                <a:latin typeface="+mn-lt"/>
                <a:ea typeface="+mn-ea"/>
                <a:cs typeface="+mn-cs"/>
              </a:rPr>
              <a:t>nonexecutable</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Some processors, such as the SPARC used by Solaris, have had support for this</a:t>
            </a:r>
          </a:p>
          <a:p>
            <a:r>
              <a:rPr lang="en-US" sz="1200" kern="1200" baseline="0" dirty="0" smtClean="0">
                <a:solidFill>
                  <a:schemeClr val="tx1"/>
                </a:solidFill>
                <a:latin typeface="+mn-lt"/>
                <a:ea typeface="+mn-ea"/>
                <a:cs typeface="+mn-cs"/>
              </a:rPr>
              <a:t>for some time. Enabling its use in Solaris requires a simple kernel parameter change.</a:t>
            </a:r>
          </a:p>
          <a:p>
            <a:r>
              <a:rPr lang="en-US" sz="1200" kern="1200" baseline="0" dirty="0" smtClean="0">
                <a:solidFill>
                  <a:schemeClr val="tx1"/>
                </a:solidFill>
                <a:latin typeface="+mn-lt"/>
                <a:ea typeface="+mn-ea"/>
                <a:cs typeface="+mn-cs"/>
              </a:rPr>
              <a:t>Other processors, such as the x86 family, have not had this support until recently,</a:t>
            </a:r>
          </a:p>
          <a:p>
            <a:r>
              <a:rPr lang="en-US" sz="1200" kern="1200" baseline="0" dirty="0" smtClean="0">
                <a:solidFill>
                  <a:schemeClr val="tx1"/>
                </a:solidFill>
                <a:latin typeface="+mn-lt"/>
                <a:ea typeface="+mn-ea"/>
                <a:cs typeface="+mn-cs"/>
              </a:rPr>
              <a:t>with the relatively recent addition of the no-execute  bit in its MMU. Extensions</a:t>
            </a:r>
          </a:p>
          <a:p>
            <a:r>
              <a:rPr lang="en-US" sz="1200" kern="1200" baseline="0" dirty="0" smtClean="0">
                <a:solidFill>
                  <a:schemeClr val="tx1"/>
                </a:solidFill>
                <a:latin typeface="+mn-lt"/>
                <a:ea typeface="+mn-ea"/>
                <a:cs typeface="+mn-cs"/>
              </a:rPr>
              <a:t>have been made available to Linux, BSD, and other UNIX-style systems to support</a:t>
            </a:r>
          </a:p>
          <a:p>
            <a:r>
              <a:rPr lang="en-US" sz="1200" kern="1200" baseline="0" dirty="0" smtClean="0">
                <a:solidFill>
                  <a:schemeClr val="tx1"/>
                </a:solidFill>
                <a:latin typeface="+mn-lt"/>
                <a:ea typeface="+mn-ea"/>
                <a:cs typeface="+mn-cs"/>
              </a:rPr>
              <a:t>the use of this feature. Some indeed are also capable of protecting the heap as well</a:t>
            </a:r>
          </a:p>
          <a:p>
            <a:r>
              <a:rPr lang="en-US" sz="1200" kern="1200" baseline="0" dirty="0" smtClean="0">
                <a:solidFill>
                  <a:schemeClr val="tx1"/>
                </a:solidFill>
                <a:latin typeface="+mn-lt"/>
                <a:ea typeface="+mn-ea"/>
                <a:cs typeface="+mn-cs"/>
              </a:rPr>
              <a:t>as the stack, which also is the target of attacks. Support for enabling no-execute protection</a:t>
            </a:r>
          </a:p>
          <a:p>
            <a:r>
              <a:rPr lang="en-US" sz="1200" kern="1200" baseline="0" dirty="0" smtClean="0">
                <a:solidFill>
                  <a:schemeClr val="tx1"/>
                </a:solidFill>
                <a:latin typeface="+mn-lt"/>
                <a:ea typeface="+mn-ea"/>
                <a:cs typeface="+mn-cs"/>
              </a:rPr>
              <a:t>is also included in recent Windows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Making the stack (and heap) </a:t>
            </a:r>
            <a:r>
              <a:rPr lang="en-US" sz="1200" kern="1200" baseline="0" dirty="0" err="1" smtClean="0">
                <a:solidFill>
                  <a:schemeClr val="tx1"/>
                </a:solidFill>
                <a:latin typeface="+mn-lt"/>
                <a:ea typeface="+mn-ea"/>
                <a:cs typeface="+mn-cs"/>
              </a:rPr>
              <a:t>nonexecutable</a:t>
            </a:r>
            <a:r>
              <a:rPr lang="en-US" sz="1200" kern="1200" baseline="0" dirty="0" smtClean="0">
                <a:solidFill>
                  <a:schemeClr val="tx1"/>
                </a:solidFill>
                <a:latin typeface="+mn-lt"/>
                <a:ea typeface="+mn-ea"/>
                <a:cs typeface="+mn-cs"/>
              </a:rPr>
              <a:t> provides a high degree of protection</a:t>
            </a:r>
          </a:p>
          <a:p>
            <a:r>
              <a:rPr lang="en-US" sz="1200" kern="1200" baseline="0" dirty="0" smtClean="0">
                <a:solidFill>
                  <a:schemeClr val="tx1"/>
                </a:solidFill>
                <a:latin typeface="+mn-lt"/>
                <a:ea typeface="+mn-ea"/>
                <a:cs typeface="+mn-cs"/>
              </a:rPr>
              <a:t>against many types of buffer overflow attacks for existing programs; hence</a:t>
            </a:r>
          </a:p>
          <a:p>
            <a:r>
              <a:rPr lang="en-US" sz="1200" kern="1200" baseline="0" dirty="0" smtClean="0">
                <a:solidFill>
                  <a:schemeClr val="tx1"/>
                </a:solidFill>
                <a:latin typeface="+mn-lt"/>
                <a:ea typeface="+mn-ea"/>
                <a:cs typeface="+mn-cs"/>
              </a:rPr>
              <a:t>the inclusion of this practice is standard in a number of recent operating systems</a:t>
            </a:r>
          </a:p>
          <a:p>
            <a:r>
              <a:rPr lang="en-US" sz="1200" kern="1200" baseline="0" dirty="0" smtClean="0">
                <a:solidFill>
                  <a:schemeClr val="tx1"/>
                </a:solidFill>
                <a:latin typeface="+mn-lt"/>
                <a:ea typeface="+mn-ea"/>
                <a:cs typeface="+mn-cs"/>
              </a:rPr>
              <a:t>releases. However, one issue is support for programs that do need to place executable</a:t>
            </a:r>
          </a:p>
          <a:p>
            <a:r>
              <a:rPr lang="en-US" sz="1200" kern="1200" baseline="0" dirty="0" smtClean="0">
                <a:solidFill>
                  <a:schemeClr val="tx1"/>
                </a:solidFill>
                <a:latin typeface="+mn-lt"/>
                <a:ea typeface="+mn-ea"/>
                <a:cs typeface="+mn-cs"/>
              </a:rPr>
              <a:t>code on the stack. This can occur, for example, in just-in-time compilers, such</a:t>
            </a:r>
          </a:p>
          <a:p>
            <a:r>
              <a:rPr lang="en-US" sz="1200" kern="1200" baseline="0" dirty="0" smtClean="0">
                <a:solidFill>
                  <a:schemeClr val="tx1"/>
                </a:solidFill>
                <a:latin typeface="+mn-lt"/>
                <a:ea typeface="+mn-ea"/>
                <a:cs typeface="+mn-cs"/>
              </a:rPr>
              <a:t>as is used in the Java runtime system. Executable code on the stack is also used to</a:t>
            </a:r>
          </a:p>
          <a:p>
            <a:r>
              <a:rPr lang="en-US" sz="1200" kern="1200" baseline="0" dirty="0" smtClean="0">
                <a:solidFill>
                  <a:schemeClr val="tx1"/>
                </a:solidFill>
                <a:latin typeface="+mn-lt"/>
                <a:ea typeface="+mn-ea"/>
                <a:cs typeface="+mn-cs"/>
              </a:rPr>
              <a:t>implement nested functions in C (a GCC extension) and also Linux signal handlers.</a:t>
            </a:r>
          </a:p>
          <a:p>
            <a:r>
              <a:rPr lang="en-US" sz="1200" kern="1200" baseline="0" dirty="0" smtClean="0">
                <a:solidFill>
                  <a:schemeClr val="tx1"/>
                </a:solidFill>
                <a:latin typeface="+mn-lt"/>
                <a:ea typeface="+mn-ea"/>
                <a:cs typeface="+mn-cs"/>
              </a:rPr>
              <a:t>Special provisions are needed to support these requirements. Nonetheless, this is</a:t>
            </a:r>
          </a:p>
          <a:p>
            <a:r>
              <a:rPr lang="en-US" sz="1200" kern="1200" baseline="0" dirty="0" smtClean="0">
                <a:solidFill>
                  <a:schemeClr val="tx1"/>
                </a:solidFill>
                <a:latin typeface="+mn-lt"/>
                <a:ea typeface="+mn-ea"/>
                <a:cs typeface="+mn-cs"/>
              </a:rPr>
              <a:t>regarded as one of the best methods for protecting existing programs and hardening</a:t>
            </a:r>
          </a:p>
          <a:p>
            <a:r>
              <a:rPr lang="en-US" sz="1200" kern="1200" baseline="0" dirty="0" smtClean="0">
                <a:solidFill>
                  <a:schemeClr val="tx1"/>
                </a:solidFill>
                <a:latin typeface="+mn-lt"/>
                <a:ea typeface="+mn-ea"/>
                <a:cs typeface="+mn-cs"/>
              </a:rPr>
              <a:t>systems against some attacks.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Another runtime technique that can be used</a:t>
            </a:r>
          </a:p>
          <a:p>
            <a:r>
              <a:rPr lang="en-US" sz="1200" kern="1200" baseline="0" dirty="0" smtClean="0">
                <a:solidFill>
                  <a:schemeClr val="tx1"/>
                </a:solidFill>
                <a:latin typeface="+mn-lt"/>
                <a:ea typeface="+mn-ea"/>
                <a:cs typeface="+mn-cs"/>
              </a:rPr>
              <a:t>to thwart attacks involves manipulation of the location of key data structures in the</a:t>
            </a:r>
          </a:p>
          <a:p>
            <a:r>
              <a:rPr lang="en-US" sz="1200" kern="1200" baseline="0" dirty="0" smtClean="0">
                <a:solidFill>
                  <a:schemeClr val="tx1"/>
                </a:solidFill>
                <a:latin typeface="+mn-lt"/>
                <a:ea typeface="+mn-ea"/>
                <a:cs typeface="+mn-cs"/>
              </a:rPr>
              <a:t>address space of a process. In particular, recall that in order to implement the classic</a:t>
            </a:r>
          </a:p>
          <a:p>
            <a:r>
              <a:rPr lang="en-US" sz="1200" kern="1200" baseline="0" dirty="0" smtClean="0">
                <a:solidFill>
                  <a:schemeClr val="tx1"/>
                </a:solidFill>
                <a:latin typeface="+mn-lt"/>
                <a:ea typeface="+mn-ea"/>
                <a:cs typeface="+mn-cs"/>
              </a:rPr>
              <a:t>stack overflow attack, the attacker needs to be able to predict the approximate</a:t>
            </a:r>
          </a:p>
          <a:p>
            <a:r>
              <a:rPr lang="en-US" sz="1200" kern="1200" baseline="0" dirty="0" smtClean="0">
                <a:solidFill>
                  <a:schemeClr val="tx1"/>
                </a:solidFill>
                <a:latin typeface="+mn-lt"/>
                <a:ea typeface="+mn-ea"/>
                <a:cs typeface="+mn-cs"/>
              </a:rPr>
              <a:t>location of the targeted buffer. The attacker uses this predicted address to determine</a:t>
            </a:r>
          </a:p>
          <a:p>
            <a:r>
              <a:rPr lang="en-US" sz="1200" kern="1200" baseline="0" dirty="0" smtClean="0">
                <a:solidFill>
                  <a:schemeClr val="tx1"/>
                </a:solidFill>
                <a:latin typeface="+mn-lt"/>
                <a:ea typeface="+mn-ea"/>
                <a:cs typeface="+mn-cs"/>
              </a:rPr>
              <a:t>a suitable return address to use in the attack to transfer control to the </a:t>
            </a:r>
            <a:r>
              <a:rPr lang="en-US" sz="1200" kern="1200" baseline="0" dirty="0" err="1" smtClean="0">
                <a:solidFill>
                  <a:schemeClr val="tx1"/>
                </a:solidFill>
                <a:latin typeface="+mn-lt"/>
                <a:ea typeface="+mn-ea"/>
                <a:cs typeface="+mn-cs"/>
              </a:rPr>
              <a:t>shellcode</a:t>
            </a:r>
            <a:r>
              <a:rPr lang="en-US" sz="1200" kern="1200" baseline="0" dirty="0" smtClean="0">
                <a:solidFill>
                  <a:schemeClr val="tx1"/>
                </a:solidFill>
                <a:latin typeface="+mn-lt"/>
                <a:ea typeface="+mn-ea"/>
                <a:cs typeface="+mn-cs"/>
              </a:rPr>
              <a:t>. One</a:t>
            </a:r>
          </a:p>
          <a:p>
            <a:r>
              <a:rPr lang="en-US" sz="1200" kern="1200" baseline="0" dirty="0" smtClean="0">
                <a:solidFill>
                  <a:schemeClr val="tx1"/>
                </a:solidFill>
                <a:latin typeface="+mn-lt"/>
                <a:ea typeface="+mn-ea"/>
                <a:cs typeface="+mn-cs"/>
              </a:rPr>
              <a:t>technique to greatly increase the difficulty of this prediction is to change the address</a:t>
            </a:r>
          </a:p>
          <a:p>
            <a:r>
              <a:rPr lang="en-US" sz="1200" kern="1200" baseline="0" dirty="0" smtClean="0">
                <a:solidFill>
                  <a:schemeClr val="tx1"/>
                </a:solidFill>
                <a:latin typeface="+mn-lt"/>
                <a:ea typeface="+mn-ea"/>
                <a:cs typeface="+mn-cs"/>
              </a:rPr>
              <a:t>at which the stack is located in a random manner for each process. The range of</a:t>
            </a:r>
          </a:p>
          <a:p>
            <a:r>
              <a:rPr lang="en-US" sz="1200" kern="1200" baseline="0" dirty="0" smtClean="0">
                <a:solidFill>
                  <a:schemeClr val="tx1"/>
                </a:solidFill>
                <a:latin typeface="+mn-lt"/>
                <a:ea typeface="+mn-ea"/>
                <a:cs typeface="+mn-cs"/>
              </a:rPr>
              <a:t>addresses available on modern processors is large (32 bits), and most programs only</a:t>
            </a:r>
          </a:p>
          <a:p>
            <a:r>
              <a:rPr lang="en-US" sz="1200" kern="1200" baseline="0" dirty="0" smtClean="0">
                <a:solidFill>
                  <a:schemeClr val="tx1"/>
                </a:solidFill>
                <a:latin typeface="+mn-lt"/>
                <a:ea typeface="+mn-ea"/>
                <a:cs typeface="+mn-cs"/>
              </a:rPr>
              <a:t>need a small fraction of that. Therefore, moving the stack memory region around by</a:t>
            </a:r>
          </a:p>
          <a:p>
            <a:r>
              <a:rPr lang="en-US" sz="1200" kern="1200" baseline="0" dirty="0" smtClean="0">
                <a:solidFill>
                  <a:schemeClr val="tx1"/>
                </a:solidFill>
                <a:latin typeface="+mn-lt"/>
                <a:ea typeface="+mn-ea"/>
                <a:cs typeface="+mn-cs"/>
              </a:rPr>
              <a:t>a megabyte or so has minimal impact on most programs but makes predicting the</a:t>
            </a:r>
          </a:p>
          <a:p>
            <a:r>
              <a:rPr lang="en-US" sz="1200" kern="1200" baseline="0" dirty="0" smtClean="0">
                <a:solidFill>
                  <a:schemeClr val="tx1"/>
                </a:solidFill>
                <a:latin typeface="+mn-lt"/>
                <a:ea typeface="+mn-ea"/>
                <a:cs typeface="+mn-cs"/>
              </a:rPr>
              <a:t>targeted buffer’s address almost impossible.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Another target of attack is the location of standard library routines. In an attempt</a:t>
            </a:r>
          </a:p>
          <a:p>
            <a:r>
              <a:rPr lang="en-US" sz="1200" kern="1200" baseline="0" dirty="0" smtClean="0">
                <a:solidFill>
                  <a:schemeClr val="tx1"/>
                </a:solidFill>
                <a:latin typeface="+mn-lt"/>
                <a:ea typeface="+mn-ea"/>
                <a:cs typeface="+mn-cs"/>
              </a:rPr>
              <a:t>to bypass protections such as </a:t>
            </a:r>
            <a:r>
              <a:rPr lang="en-US" sz="1200" kern="1200" baseline="0" dirty="0" err="1" smtClean="0">
                <a:solidFill>
                  <a:schemeClr val="tx1"/>
                </a:solidFill>
                <a:latin typeface="+mn-lt"/>
                <a:ea typeface="+mn-ea"/>
                <a:cs typeface="+mn-cs"/>
              </a:rPr>
              <a:t>nonexecutable</a:t>
            </a:r>
            <a:r>
              <a:rPr lang="en-US" sz="1200" kern="1200" baseline="0" dirty="0" smtClean="0">
                <a:solidFill>
                  <a:schemeClr val="tx1"/>
                </a:solidFill>
                <a:latin typeface="+mn-lt"/>
                <a:ea typeface="+mn-ea"/>
                <a:cs typeface="+mn-cs"/>
              </a:rPr>
              <a:t> stacks, some buffer overflow</a:t>
            </a:r>
          </a:p>
          <a:p>
            <a:r>
              <a:rPr lang="en-US" sz="1200" kern="1200" baseline="0" dirty="0" smtClean="0">
                <a:solidFill>
                  <a:schemeClr val="tx1"/>
                </a:solidFill>
                <a:latin typeface="+mn-lt"/>
                <a:ea typeface="+mn-ea"/>
                <a:cs typeface="+mn-cs"/>
              </a:rPr>
              <a:t>variants exploit existing code in standard libraries. These are typically loaded at the</a:t>
            </a:r>
          </a:p>
          <a:p>
            <a:r>
              <a:rPr lang="en-US" sz="1200" kern="1200" baseline="0" dirty="0" smtClean="0">
                <a:solidFill>
                  <a:schemeClr val="tx1"/>
                </a:solidFill>
                <a:latin typeface="+mn-lt"/>
                <a:ea typeface="+mn-ea"/>
                <a:cs typeface="+mn-cs"/>
              </a:rPr>
              <a:t>same address by the same program. To counter this form of attack, we can use a</a:t>
            </a:r>
          </a:p>
          <a:p>
            <a:r>
              <a:rPr lang="en-US" sz="1200" kern="1200" baseline="0" dirty="0" smtClean="0">
                <a:solidFill>
                  <a:schemeClr val="tx1"/>
                </a:solidFill>
                <a:latin typeface="+mn-lt"/>
                <a:ea typeface="+mn-ea"/>
                <a:cs typeface="+mn-cs"/>
              </a:rPr>
              <a:t> security extension that randomizes the order of loading standard libraries by a program</a:t>
            </a:r>
          </a:p>
          <a:p>
            <a:r>
              <a:rPr lang="en-US" sz="1200" kern="1200" baseline="0" dirty="0" smtClean="0">
                <a:solidFill>
                  <a:schemeClr val="tx1"/>
                </a:solidFill>
                <a:latin typeface="+mn-lt"/>
                <a:ea typeface="+mn-ea"/>
                <a:cs typeface="+mn-cs"/>
              </a:rPr>
              <a:t>and their virtual memory address locations. This makes the address of any</a:t>
            </a:r>
          </a:p>
          <a:p>
            <a:r>
              <a:rPr lang="en-US" sz="1200" kern="1200" baseline="0" dirty="0" smtClean="0">
                <a:solidFill>
                  <a:schemeClr val="tx1"/>
                </a:solidFill>
                <a:latin typeface="+mn-lt"/>
                <a:ea typeface="+mn-ea"/>
                <a:cs typeface="+mn-cs"/>
              </a:rPr>
              <a:t>specific function sufficiently unpredictable as to render the chance of a given attack</a:t>
            </a:r>
          </a:p>
          <a:p>
            <a:r>
              <a:rPr lang="en-US" sz="1200" kern="1200" baseline="0" dirty="0" smtClean="0">
                <a:solidFill>
                  <a:schemeClr val="tx1"/>
                </a:solidFill>
                <a:latin typeface="+mn-lt"/>
                <a:ea typeface="+mn-ea"/>
                <a:cs typeface="+mn-cs"/>
              </a:rPr>
              <a:t>correctly predicting its address very low.</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OpenBSD</a:t>
            </a:r>
            <a:r>
              <a:rPr lang="en-US" sz="1200" kern="1200" baseline="0" dirty="0" smtClean="0">
                <a:solidFill>
                  <a:schemeClr val="tx1"/>
                </a:solidFill>
                <a:latin typeface="+mn-lt"/>
                <a:ea typeface="+mn-ea"/>
                <a:cs typeface="+mn-cs"/>
              </a:rPr>
              <a:t> system includes versions of these extensions in its technological</a:t>
            </a:r>
          </a:p>
          <a:p>
            <a:r>
              <a:rPr lang="en-US" sz="1200" kern="1200" baseline="0" dirty="0" smtClean="0">
                <a:solidFill>
                  <a:schemeClr val="tx1"/>
                </a:solidFill>
                <a:latin typeface="+mn-lt"/>
                <a:ea typeface="+mn-ea"/>
                <a:cs typeface="+mn-cs"/>
              </a:rPr>
              <a:t>support for a secure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final runtime technique that can be used places guard pages</a:t>
            </a:r>
          </a:p>
          <a:p>
            <a:r>
              <a:rPr lang="en-US" sz="1200" kern="1200" baseline="0" dirty="0" smtClean="0">
                <a:solidFill>
                  <a:schemeClr val="tx1"/>
                </a:solidFill>
                <a:latin typeface="+mn-lt"/>
                <a:ea typeface="+mn-ea"/>
                <a:cs typeface="+mn-cs"/>
              </a:rPr>
              <a:t> between critical regions of memory in a processes address space. Again, this exploits</a:t>
            </a:r>
          </a:p>
          <a:p>
            <a:r>
              <a:rPr lang="en-US" sz="1200" kern="1200" baseline="0" dirty="0" smtClean="0">
                <a:solidFill>
                  <a:schemeClr val="tx1"/>
                </a:solidFill>
                <a:latin typeface="+mn-lt"/>
                <a:ea typeface="+mn-ea"/>
                <a:cs typeface="+mn-cs"/>
              </a:rPr>
              <a:t>the fact that a process has much more virtual memory available than it typically</a:t>
            </a:r>
          </a:p>
          <a:p>
            <a:r>
              <a:rPr lang="en-US" sz="1200" kern="1200" baseline="0" dirty="0" smtClean="0">
                <a:solidFill>
                  <a:schemeClr val="tx1"/>
                </a:solidFill>
                <a:latin typeface="+mn-lt"/>
                <a:ea typeface="+mn-ea"/>
                <a:cs typeface="+mn-cs"/>
              </a:rPr>
              <a:t>needs. Gaps are placed between the ranges of addresses used for each of the</a:t>
            </a:r>
          </a:p>
          <a:p>
            <a:r>
              <a:rPr lang="en-US" sz="1200" kern="1200" baseline="0" dirty="0" smtClean="0">
                <a:solidFill>
                  <a:schemeClr val="tx1"/>
                </a:solidFill>
                <a:latin typeface="+mn-lt"/>
                <a:ea typeface="+mn-ea"/>
                <a:cs typeface="+mn-cs"/>
              </a:rPr>
              <a:t>components of the address space. These gaps, or guard pages, are flagged in the</a:t>
            </a:r>
          </a:p>
          <a:p>
            <a:r>
              <a:rPr lang="en-US" sz="1200" kern="1200" baseline="0" dirty="0" smtClean="0">
                <a:solidFill>
                  <a:schemeClr val="tx1"/>
                </a:solidFill>
                <a:latin typeface="+mn-lt"/>
                <a:ea typeface="+mn-ea"/>
                <a:cs typeface="+mn-cs"/>
              </a:rPr>
              <a:t>MMU as illegal addresses, and any attempt to access them results in the process</a:t>
            </a:r>
          </a:p>
          <a:p>
            <a:r>
              <a:rPr lang="en-US" sz="1200" kern="1200" baseline="0" dirty="0" smtClean="0">
                <a:solidFill>
                  <a:schemeClr val="tx1"/>
                </a:solidFill>
                <a:latin typeface="+mn-lt"/>
                <a:ea typeface="+mn-ea"/>
                <a:cs typeface="+mn-cs"/>
              </a:rPr>
              <a:t>being aborted. This can prevent buffer overflow attacks, typically of global data,</a:t>
            </a:r>
          </a:p>
          <a:p>
            <a:r>
              <a:rPr lang="en-US" sz="1200" kern="1200" baseline="0" dirty="0" smtClean="0">
                <a:solidFill>
                  <a:schemeClr val="tx1"/>
                </a:solidFill>
                <a:latin typeface="+mn-lt"/>
                <a:ea typeface="+mn-ea"/>
                <a:cs typeface="+mn-cs"/>
              </a:rPr>
              <a:t>which attempt to overwrite adjacent regions in the processes address space.</a:t>
            </a:r>
          </a:p>
          <a:p>
            <a:r>
              <a:rPr lang="en-US" sz="1200" kern="1200" baseline="0" dirty="0" smtClean="0">
                <a:solidFill>
                  <a:schemeClr val="tx1"/>
                </a:solidFill>
                <a:latin typeface="+mn-lt"/>
                <a:ea typeface="+mn-ea"/>
                <a:cs typeface="+mn-cs"/>
              </a:rPr>
              <a:t>A further extension places guard pages between stack frames or between different</a:t>
            </a:r>
          </a:p>
          <a:p>
            <a:r>
              <a:rPr lang="en-US" sz="1200" kern="1200" baseline="0" dirty="0" smtClean="0">
                <a:solidFill>
                  <a:schemeClr val="tx1"/>
                </a:solidFill>
                <a:latin typeface="+mn-lt"/>
                <a:ea typeface="+mn-ea"/>
                <a:cs typeface="+mn-cs"/>
              </a:rPr>
              <a:t>allocations on the heap. This can provide further protection against stack and</a:t>
            </a:r>
          </a:p>
          <a:p>
            <a:r>
              <a:rPr lang="en-US" sz="1200" kern="1200" baseline="0" dirty="0" smtClean="0">
                <a:solidFill>
                  <a:schemeClr val="tx1"/>
                </a:solidFill>
                <a:latin typeface="+mn-lt"/>
                <a:ea typeface="+mn-ea"/>
                <a:cs typeface="+mn-cs"/>
              </a:rPr>
              <a:t>heap overflow attacks, but at cost in execution time supporting the large number of</a:t>
            </a:r>
          </a:p>
          <a:p>
            <a:r>
              <a:rPr lang="en-US" sz="1200" kern="1200" baseline="0" dirty="0" smtClean="0">
                <a:solidFill>
                  <a:schemeClr val="tx1"/>
                </a:solidFill>
                <a:latin typeface="+mn-lt"/>
                <a:ea typeface="+mn-ea"/>
                <a:cs typeface="+mn-cs"/>
              </a:rPr>
              <a:t>page mappings necessary.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Following successful logon, the user has been granted access to one or a set of hosts</a:t>
            </a:r>
          </a:p>
          <a:p>
            <a:r>
              <a:rPr lang="en-US" sz="1200" kern="1200" baseline="0" dirty="0" smtClean="0">
                <a:solidFill>
                  <a:schemeClr val="tx1"/>
                </a:solidFill>
                <a:latin typeface="+mn-lt"/>
                <a:ea typeface="+mn-ea"/>
                <a:cs typeface="+mn-cs"/>
              </a:rPr>
              <a:t>and applications. This is generally not sufficient for a system that includes sensitive</a:t>
            </a:r>
          </a:p>
          <a:p>
            <a:r>
              <a:rPr lang="en-US" sz="1200" kern="1200" baseline="0" dirty="0" smtClean="0">
                <a:solidFill>
                  <a:schemeClr val="tx1"/>
                </a:solidFill>
                <a:latin typeface="+mn-lt"/>
                <a:ea typeface="+mn-ea"/>
                <a:cs typeface="+mn-cs"/>
              </a:rPr>
              <a:t>data in its database. Through the user-access control procedure, a user can be</a:t>
            </a:r>
          </a:p>
          <a:p>
            <a:r>
              <a:rPr lang="en-US" sz="1200" kern="1200" baseline="0" dirty="0" smtClean="0">
                <a:solidFill>
                  <a:schemeClr val="tx1"/>
                </a:solidFill>
                <a:latin typeface="+mn-lt"/>
                <a:ea typeface="+mn-ea"/>
                <a:cs typeface="+mn-cs"/>
              </a:rPr>
              <a:t>identified to the system. Associated with each user, there can be a profile that specifies</a:t>
            </a:r>
          </a:p>
          <a:p>
            <a:r>
              <a:rPr lang="en-US" sz="1200" kern="1200" baseline="0" dirty="0" smtClean="0">
                <a:solidFill>
                  <a:schemeClr val="tx1"/>
                </a:solidFill>
                <a:latin typeface="+mn-lt"/>
                <a:ea typeface="+mn-ea"/>
                <a:cs typeface="+mn-cs"/>
              </a:rPr>
              <a:t>permissible operations and file accesses. The operating system can then enforce</a:t>
            </a:r>
          </a:p>
          <a:p>
            <a:r>
              <a:rPr lang="en-US" sz="1200" kern="1200" baseline="0" dirty="0" smtClean="0">
                <a:solidFill>
                  <a:schemeClr val="tx1"/>
                </a:solidFill>
                <a:latin typeface="+mn-lt"/>
                <a:ea typeface="+mn-ea"/>
                <a:cs typeface="+mn-cs"/>
              </a:rPr>
              <a:t>rules based on the user profile. The database management system, however, must</a:t>
            </a:r>
          </a:p>
          <a:p>
            <a:r>
              <a:rPr lang="en-US" sz="1200" kern="1200" baseline="0" dirty="0" smtClean="0">
                <a:solidFill>
                  <a:schemeClr val="tx1"/>
                </a:solidFill>
                <a:latin typeface="+mn-lt"/>
                <a:ea typeface="+mn-ea"/>
                <a:cs typeface="+mn-cs"/>
              </a:rPr>
              <a:t>control access to specific records or even portions of records. For example, it may</a:t>
            </a:r>
          </a:p>
          <a:p>
            <a:r>
              <a:rPr lang="en-US" sz="1200" kern="1200" baseline="0" dirty="0" smtClean="0">
                <a:solidFill>
                  <a:schemeClr val="tx1"/>
                </a:solidFill>
                <a:latin typeface="+mn-lt"/>
                <a:ea typeface="+mn-ea"/>
                <a:cs typeface="+mn-cs"/>
              </a:rPr>
              <a:t>be permissible for anyone in administration to obtain a list of company personnel,</a:t>
            </a:r>
          </a:p>
          <a:p>
            <a:r>
              <a:rPr lang="en-US" sz="1200" kern="1200" baseline="0" dirty="0" smtClean="0">
                <a:solidFill>
                  <a:schemeClr val="tx1"/>
                </a:solidFill>
                <a:latin typeface="+mn-lt"/>
                <a:ea typeface="+mn-ea"/>
                <a:cs typeface="+mn-cs"/>
              </a:rPr>
              <a:t>but only selected individuals may have access to salary information. The issue is</a:t>
            </a:r>
          </a:p>
          <a:p>
            <a:r>
              <a:rPr lang="en-US" sz="1200" kern="1200" baseline="0" dirty="0" smtClean="0">
                <a:solidFill>
                  <a:schemeClr val="tx1"/>
                </a:solidFill>
                <a:latin typeface="+mn-lt"/>
                <a:ea typeface="+mn-ea"/>
                <a:cs typeface="+mn-cs"/>
              </a:rPr>
              <a:t>more than just a matter of level of detail. Whereas the operating system may grant</a:t>
            </a:r>
          </a:p>
          <a:p>
            <a:r>
              <a:rPr lang="en-US" sz="1200" kern="1200" baseline="0" dirty="0" smtClean="0">
                <a:solidFill>
                  <a:schemeClr val="tx1"/>
                </a:solidFill>
                <a:latin typeface="+mn-lt"/>
                <a:ea typeface="+mn-ea"/>
                <a:cs typeface="+mn-cs"/>
              </a:rPr>
              <a:t>a user permission to access a file or use an application, following which there are</a:t>
            </a:r>
          </a:p>
          <a:p>
            <a:r>
              <a:rPr lang="en-US" sz="1200" kern="1200" baseline="0" dirty="0" smtClean="0">
                <a:solidFill>
                  <a:schemeClr val="tx1"/>
                </a:solidFill>
                <a:latin typeface="+mn-lt"/>
                <a:ea typeface="+mn-ea"/>
                <a:cs typeface="+mn-cs"/>
              </a:rPr>
              <a:t>no further security checks, the database management system must make a decision</a:t>
            </a:r>
          </a:p>
          <a:p>
            <a:r>
              <a:rPr lang="en-US" sz="1200" kern="1200" baseline="0" dirty="0" smtClean="0">
                <a:solidFill>
                  <a:schemeClr val="tx1"/>
                </a:solidFill>
                <a:latin typeface="+mn-lt"/>
                <a:ea typeface="+mn-ea"/>
                <a:cs typeface="+mn-cs"/>
              </a:rPr>
              <a:t>on each individual access attempt. That decision will depend not only on the user’s</a:t>
            </a:r>
          </a:p>
          <a:p>
            <a:r>
              <a:rPr lang="en-US" sz="1200" kern="1200" baseline="0" dirty="0" smtClean="0">
                <a:solidFill>
                  <a:schemeClr val="tx1"/>
                </a:solidFill>
                <a:latin typeface="+mn-lt"/>
                <a:ea typeface="+mn-ea"/>
                <a:cs typeface="+mn-cs"/>
              </a:rPr>
              <a:t>identity but also on the specific parts of the data being accessed and even on the</a:t>
            </a:r>
          </a:p>
          <a:p>
            <a:r>
              <a:rPr lang="en-US" sz="1200" kern="1200" baseline="0" dirty="0" smtClean="0">
                <a:solidFill>
                  <a:schemeClr val="tx1"/>
                </a:solidFill>
                <a:latin typeface="+mn-lt"/>
                <a:ea typeface="+mn-ea"/>
                <a:cs typeface="+mn-cs"/>
              </a:rPr>
              <a:t>information already divulged to the user.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System access threats fall into two general categories: intruders and malicious</a:t>
            </a:r>
          </a:p>
          <a:p>
            <a:r>
              <a:rPr lang="en-US" sz="1200" kern="1200" baseline="0" dirty="0" smtClean="0">
                <a:solidFill>
                  <a:schemeClr val="tx1"/>
                </a:solidFill>
                <a:latin typeface="+mn-lt"/>
                <a:ea typeface="+mn-ea"/>
                <a:cs typeface="+mn-cs"/>
              </a:rPr>
              <a:t>software.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smtClean="0">
                <a:solidFill>
                  <a:schemeClr val="tx1"/>
                </a:solidFill>
                <a:latin typeface="+mn-lt"/>
                <a:ea typeface="+mn-ea"/>
                <a:cs typeface="+mn-cs"/>
              </a:rPr>
              <a:t>A general model of access control as exercised by a file or database management</a:t>
            </a:r>
          </a:p>
          <a:p>
            <a:r>
              <a:rPr lang="en-US" sz="1200" kern="1200" baseline="0" dirty="0" smtClean="0">
                <a:solidFill>
                  <a:schemeClr val="tx1"/>
                </a:solidFill>
                <a:latin typeface="+mn-lt"/>
                <a:ea typeface="+mn-ea"/>
                <a:cs typeface="+mn-cs"/>
              </a:rPr>
              <a:t>system is that of an access matrix  (Figure 15.3a). The basic elements of the</a:t>
            </a:r>
          </a:p>
          <a:p>
            <a:r>
              <a:rPr lang="en-US" sz="1200" kern="1200" baseline="0" dirty="0" smtClean="0">
                <a:solidFill>
                  <a:schemeClr val="tx1"/>
                </a:solidFill>
                <a:latin typeface="+mn-lt"/>
                <a:ea typeface="+mn-ea"/>
                <a:cs typeface="+mn-cs"/>
              </a:rPr>
              <a:t>model are as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Subject:  An entity capable of accessing objects. Generally, the concept of subject</a:t>
            </a:r>
          </a:p>
          <a:p>
            <a:r>
              <a:rPr lang="en-US" sz="1200" kern="1200" baseline="0" dirty="0" smtClean="0">
                <a:solidFill>
                  <a:schemeClr val="tx1"/>
                </a:solidFill>
                <a:latin typeface="+mn-lt"/>
                <a:ea typeface="+mn-ea"/>
                <a:cs typeface="+mn-cs"/>
              </a:rPr>
              <a:t>equates with that of process. Any user or application actually gains access</a:t>
            </a:r>
          </a:p>
          <a:p>
            <a:r>
              <a:rPr lang="en-US" sz="1200" kern="1200" baseline="0" dirty="0" smtClean="0">
                <a:solidFill>
                  <a:schemeClr val="tx1"/>
                </a:solidFill>
                <a:latin typeface="+mn-lt"/>
                <a:ea typeface="+mn-ea"/>
                <a:cs typeface="+mn-cs"/>
              </a:rPr>
              <a:t>to an object by means of a process that represents that user or application.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Object:  Anything to which access is controlled. Examples include files, portions</a:t>
            </a:r>
          </a:p>
          <a:p>
            <a:r>
              <a:rPr lang="en-US" sz="1200" kern="1200" baseline="0" dirty="0" smtClean="0">
                <a:solidFill>
                  <a:schemeClr val="tx1"/>
                </a:solidFill>
                <a:latin typeface="+mn-lt"/>
                <a:ea typeface="+mn-ea"/>
                <a:cs typeface="+mn-cs"/>
              </a:rPr>
              <a:t>of files, programs, segments of memory, and software objects (e.g., Java</a:t>
            </a:r>
          </a:p>
          <a:p>
            <a:r>
              <a:rPr lang="en-US" sz="1200" kern="1200" baseline="0" dirty="0" smtClean="0">
                <a:solidFill>
                  <a:schemeClr val="tx1"/>
                </a:solidFill>
                <a:latin typeface="+mn-lt"/>
                <a:ea typeface="+mn-ea"/>
                <a:cs typeface="+mn-cs"/>
              </a:rPr>
              <a:t>objects).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Access right:  The way in which an object is accessed by a subject. Examples are</a:t>
            </a:r>
          </a:p>
          <a:p>
            <a:r>
              <a:rPr lang="en-US" sz="1200" kern="1200" baseline="0" dirty="0" smtClean="0">
                <a:solidFill>
                  <a:schemeClr val="tx1"/>
                </a:solidFill>
                <a:latin typeface="+mn-lt"/>
                <a:ea typeface="+mn-ea"/>
                <a:cs typeface="+mn-cs"/>
              </a:rPr>
              <a:t>read, write, execute, and functions in software objects.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One dimension of the matrix consists of identified subjects that may attempt</a:t>
            </a:r>
          </a:p>
          <a:p>
            <a:r>
              <a:rPr lang="en-US" sz="1200" kern="1200" baseline="0" dirty="0" smtClean="0">
                <a:solidFill>
                  <a:schemeClr val="tx1"/>
                </a:solidFill>
                <a:latin typeface="+mn-lt"/>
                <a:ea typeface="+mn-ea"/>
                <a:cs typeface="+mn-cs"/>
              </a:rPr>
              <a:t>data access. Typically, this list will consist of individual users or user groups, although</a:t>
            </a:r>
          </a:p>
          <a:p>
            <a:r>
              <a:rPr lang="en-US" sz="1200" kern="1200" baseline="0" dirty="0" smtClean="0">
                <a:solidFill>
                  <a:schemeClr val="tx1"/>
                </a:solidFill>
                <a:latin typeface="+mn-lt"/>
                <a:ea typeface="+mn-ea"/>
                <a:cs typeface="+mn-cs"/>
              </a:rPr>
              <a:t>access could be controlled for terminals, hosts, or applications instead of or in addition</a:t>
            </a:r>
          </a:p>
          <a:p>
            <a:r>
              <a:rPr lang="en-US" sz="1200" kern="1200" baseline="0" dirty="0" smtClean="0">
                <a:solidFill>
                  <a:schemeClr val="tx1"/>
                </a:solidFill>
                <a:latin typeface="+mn-lt"/>
                <a:ea typeface="+mn-ea"/>
                <a:cs typeface="+mn-cs"/>
              </a:rPr>
              <a:t>to users. The other dimension lists the objects that may be accessed. At the greatest</a:t>
            </a:r>
          </a:p>
          <a:p>
            <a:r>
              <a:rPr lang="en-US" sz="1200" kern="1200" baseline="0" dirty="0" smtClean="0">
                <a:solidFill>
                  <a:schemeClr val="tx1"/>
                </a:solidFill>
                <a:latin typeface="+mn-lt"/>
                <a:ea typeface="+mn-ea"/>
                <a:cs typeface="+mn-cs"/>
              </a:rPr>
              <a:t>level of detail, objects may be individual data fields. More aggregate groupings,</a:t>
            </a:r>
          </a:p>
          <a:p>
            <a:r>
              <a:rPr lang="en-US" sz="1200" kern="1200" baseline="0" dirty="0" smtClean="0">
                <a:solidFill>
                  <a:schemeClr val="tx1"/>
                </a:solidFill>
                <a:latin typeface="+mn-lt"/>
                <a:ea typeface="+mn-ea"/>
                <a:cs typeface="+mn-cs"/>
              </a:rPr>
              <a:t>such as records, files, or even the entire database, may also be objects in the matrix.</a:t>
            </a:r>
          </a:p>
          <a:p>
            <a:r>
              <a:rPr lang="en-US" sz="1200" kern="1200" baseline="0" dirty="0" smtClean="0">
                <a:solidFill>
                  <a:schemeClr val="tx1"/>
                </a:solidFill>
                <a:latin typeface="+mn-lt"/>
                <a:ea typeface="+mn-ea"/>
                <a:cs typeface="+mn-cs"/>
              </a:rPr>
              <a:t>Each entry in the matrix indicates the access rights of that subject for that object.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practice, an access matrix is usually sparse and is implemented by decomposition</a:t>
            </a:r>
          </a:p>
          <a:p>
            <a:r>
              <a:rPr lang="en-US" sz="1200" kern="1200" baseline="0" dirty="0" smtClean="0">
                <a:solidFill>
                  <a:schemeClr val="tx1"/>
                </a:solidFill>
                <a:latin typeface="+mn-lt"/>
                <a:ea typeface="+mn-ea"/>
                <a:cs typeface="+mn-cs"/>
              </a:rPr>
              <a:t>in one of two ways. The matrix may be decomposed by columns, yielding</a:t>
            </a:r>
          </a:p>
          <a:p>
            <a:r>
              <a:rPr lang="en-US" sz="1200" kern="1200" baseline="0" dirty="0" smtClean="0">
                <a:solidFill>
                  <a:schemeClr val="tx1"/>
                </a:solidFill>
                <a:latin typeface="+mn-lt"/>
                <a:ea typeface="+mn-ea"/>
                <a:cs typeface="+mn-cs"/>
              </a:rPr>
              <a:t>access control lists  (Figure 15.3b). Thus for each object, an access control list lists</a:t>
            </a:r>
          </a:p>
          <a:p>
            <a:r>
              <a:rPr lang="en-US" sz="1200" kern="1200" baseline="0" dirty="0" smtClean="0">
                <a:solidFill>
                  <a:schemeClr val="tx1"/>
                </a:solidFill>
                <a:latin typeface="+mn-lt"/>
                <a:ea typeface="+mn-ea"/>
                <a:cs typeface="+mn-cs"/>
              </a:rPr>
              <a:t>users and their permitted access rights. The access control list may contain a default,</a:t>
            </a:r>
          </a:p>
          <a:p>
            <a:r>
              <a:rPr lang="en-US" sz="1200" kern="1200" baseline="0" dirty="0" smtClean="0">
                <a:solidFill>
                  <a:schemeClr val="tx1"/>
                </a:solidFill>
                <a:latin typeface="+mn-lt"/>
                <a:ea typeface="+mn-ea"/>
                <a:cs typeface="+mn-cs"/>
              </a:rPr>
              <a:t>or public, entry. This allows users that are not explicitly listed as having special rights</a:t>
            </a:r>
          </a:p>
          <a:p>
            <a:r>
              <a:rPr lang="en-US" sz="1200" kern="1200" baseline="0" dirty="0" smtClean="0">
                <a:solidFill>
                  <a:schemeClr val="tx1"/>
                </a:solidFill>
                <a:latin typeface="+mn-lt"/>
                <a:ea typeface="+mn-ea"/>
                <a:cs typeface="+mn-cs"/>
              </a:rPr>
              <a:t>to have a default set of rights. Elements of the list may include individual users as</a:t>
            </a:r>
          </a:p>
          <a:p>
            <a:r>
              <a:rPr lang="en-US" sz="1200" kern="1200" baseline="0" dirty="0" smtClean="0">
                <a:solidFill>
                  <a:schemeClr val="tx1"/>
                </a:solidFill>
                <a:latin typeface="+mn-lt"/>
                <a:ea typeface="+mn-ea"/>
                <a:cs typeface="+mn-cs"/>
              </a:rPr>
              <a:t>well as groups of users.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Decomposition by rows yields capability tickets  (Figure 15.3c). A capability</a:t>
            </a:r>
          </a:p>
          <a:p>
            <a:r>
              <a:rPr lang="en-US" sz="1200" kern="1200" baseline="0" dirty="0" smtClean="0">
                <a:solidFill>
                  <a:schemeClr val="tx1"/>
                </a:solidFill>
                <a:latin typeface="+mn-lt"/>
                <a:ea typeface="+mn-ea"/>
                <a:cs typeface="+mn-cs"/>
              </a:rPr>
              <a:t>ticket specifies authorized objects and operations for a user. Each user has a number</a:t>
            </a:r>
          </a:p>
          <a:p>
            <a:r>
              <a:rPr lang="en-US" sz="1200" kern="1200" baseline="0" dirty="0" smtClean="0">
                <a:solidFill>
                  <a:schemeClr val="tx1"/>
                </a:solidFill>
                <a:latin typeface="+mn-lt"/>
                <a:ea typeface="+mn-ea"/>
                <a:cs typeface="+mn-cs"/>
              </a:rPr>
              <a:t>of tickets and may be authorized to loan or give them to others. Because tickets may</a:t>
            </a:r>
          </a:p>
          <a:p>
            <a:r>
              <a:rPr lang="en-US" sz="1200" kern="1200" baseline="0" dirty="0" smtClean="0">
                <a:solidFill>
                  <a:schemeClr val="tx1"/>
                </a:solidFill>
                <a:latin typeface="+mn-lt"/>
                <a:ea typeface="+mn-ea"/>
                <a:cs typeface="+mn-cs"/>
              </a:rPr>
              <a:t>be dispersed around the system, they present a greater security problem than access</a:t>
            </a:r>
          </a:p>
          <a:p>
            <a:r>
              <a:rPr lang="en-US" sz="1200" kern="1200" baseline="0" dirty="0" smtClean="0">
                <a:solidFill>
                  <a:schemeClr val="tx1"/>
                </a:solidFill>
                <a:latin typeface="+mn-lt"/>
                <a:ea typeface="+mn-ea"/>
                <a:cs typeface="+mn-cs"/>
              </a:rPr>
              <a:t>control lists. In particular, the ticket must be </a:t>
            </a:r>
            <a:r>
              <a:rPr lang="en-US" sz="1200" kern="1200" baseline="0" dirty="0" err="1" smtClean="0">
                <a:solidFill>
                  <a:schemeClr val="tx1"/>
                </a:solidFill>
                <a:latin typeface="+mn-lt"/>
                <a:ea typeface="+mn-ea"/>
                <a:cs typeface="+mn-cs"/>
              </a:rPr>
              <a:t>unforgeable</a:t>
            </a:r>
            <a:r>
              <a:rPr lang="en-US" sz="1200" kern="1200" baseline="0" dirty="0" smtClean="0">
                <a:solidFill>
                  <a:schemeClr val="tx1"/>
                </a:solidFill>
                <a:latin typeface="+mn-lt"/>
                <a:ea typeface="+mn-ea"/>
                <a:cs typeface="+mn-cs"/>
              </a:rPr>
              <a:t>. One way to accomplish</a:t>
            </a:r>
          </a:p>
          <a:p>
            <a:r>
              <a:rPr lang="en-US" sz="1200" kern="1200" baseline="0" dirty="0" smtClean="0">
                <a:solidFill>
                  <a:schemeClr val="tx1"/>
                </a:solidFill>
                <a:latin typeface="+mn-lt"/>
                <a:ea typeface="+mn-ea"/>
                <a:cs typeface="+mn-cs"/>
              </a:rPr>
              <a:t>this is to have the operating system hold all tickets on behalf of users. These tickets</a:t>
            </a:r>
          </a:p>
          <a:p>
            <a:r>
              <a:rPr lang="en-US" sz="1200" kern="1200" baseline="0" dirty="0" smtClean="0">
                <a:solidFill>
                  <a:schemeClr val="tx1"/>
                </a:solidFill>
                <a:latin typeface="+mn-lt"/>
                <a:ea typeface="+mn-ea"/>
                <a:cs typeface="+mn-cs"/>
              </a:rPr>
              <a:t>would have to be held in a region of memory inaccessible to users.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Network considerations for data-oriented access control parallel those for</a:t>
            </a:r>
          </a:p>
          <a:p>
            <a:r>
              <a:rPr lang="en-US" sz="1200" kern="1200" baseline="0" dirty="0" smtClean="0">
                <a:solidFill>
                  <a:schemeClr val="tx1"/>
                </a:solidFill>
                <a:latin typeface="+mn-lt"/>
                <a:ea typeface="+mn-ea"/>
                <a:cs typeface="+mn-cs"/>
              </a:rPr>
              <a:t>user-oriented access control. If only certain users are permitted to access certain</a:t>
            </a:r>
          </a:p>
          <a:p>
            <a:r>
              <a:rPr lang="en-US" sz="1200" kern="1200" baseline="0" dirty="0" smtClean="0">
                <a:solidFill>
                  <a:schemeClr val="tx1"/>
                </a:solidFill>
                <a:latin typeface="+mn-lt"/>
                <a:ea typeface="+mn-ea"/>
                <a:cs typeface="+mn-cs"/>
              </a:rPr>
              <a:t>items of data, then encryption may be needed to protect those items during transmission</a:t>
            </a:r>
          </a:p>
          <a:p>
            <a:r>
              <a:rPr lang="en-US" sz="1200" kern="1200" baseline="0" dirty="0" smtClean="0">
                <a:solidFill>
                  <a:schemeClr val="tx1"/>
                </a:solidFill>
                <a:latin typeface="+mn-lt"/>
                <a:ea typeface="+mn-ea"/>
                <a:cs typeface="+mn-cs"/>
              </a:rPr>
              <a:t>to authorized users. Typically, data access control is decentralized, that is,</a:t>
            </a:r>
          </a:p>
          <a:p>
            <a:r>
              <a:rPr lang="en-US" sz="1200" kern="1200" baseline="0" dirty="0" smtClean="0">
                <a:solidFill>
                  <a:schemeClr val="tx1"/>
                </a:solidFill>
                <a:latin typeface="+mn-lt"/>
                <a:ea typeface="+mn-ea"/>
                <a:cs typeface="+mn-cs"/>
              </a:rPr>
              <a:t>controlled by host-based database management systems. If a network database</a:t>
            </a:r>
          </a:p>
          <a:p>
            <a:r>
              <a:rPr lang="en-US" sz="1200" kern="1200" baseline="0" dirty="0" smtClean="0">
                <a:solidFill>
                  <a:schemeClr val="tx1"/>
                </a:solidFill>
                <a:latin typeface="+mn-lt"/>
                <a:ea typeface="+mn-ea"/>
                <a:cs typeface="+mn-cs"/>
              </a:rPr>
              <a:t>server exists on a network, then data access control becomes a network function.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An access control policy dictates what types of access are permitted, under what</a:t>
            </a:r>
          </a:p>
          <a:p>
            <a:r>
              <a:rPr lang="en-US" sz="1200" kern="1200" baseline="0" dirty="0" smtClean="0">
                <a:solidFill>
                  <a:schemeClr val="tx1"/>
                </a:solidFill>
                <a:latin typeface="+mn-lt"/>
                <a:ea typeface="+mn-ea"/>
                <a:cs typeface="+mn-cs"/>
              </a:rPr>
              <a:t>circumstances, and by whom. Access control policies are generally grouped into the</a:t>
            </a:r>
          </a:p>
          <a:p>
            <a:r>
              <a:rPr lang="en-US" sz="1200" kern="1200" baseline="0" dirty="0" smtClean="0">
                <a:solidFill>
                  <a:schemeClr val="tx1"/>
                </a:solidFill>
                <a:latin typeface="+mn-lt"/>
                <a:ea typeface="+mn-ea"/>
                <a:cs typeface="+mn-cs"/>
              </a:rPr>
              <a:t>following categories: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Discretionary access control (DAC):  Controls access based on the identity of</a:t>
            </a:r>
          </a:p>
          <a:p>
            <a:r>
              <a:rPr lang="en-US" sz="1200" kern="1200" baseline="0" dirty="0" smtClean="0">
                <a:solidFill>
                  <a:schemeClr val="tx1"/>
                </a:solidFill>
                <a:latin typeface="+mn-lt"/>
                <a:ea typeface="+mn-ea"/>
                <a:cs typeface="+mn-cs"/>
              </a:rPr>
              <a:t>the requestor and on access rules (authorizations) stating what requestors are</a:t>
            </a:r>
          </a:p>
          <a:p>
            <a:r>
              <a:rPr lang="en-US" sz="1200" kern="1200" baseline="0" dirty="0" smtClean="0">
                <a:solidFill>
                  <a:schemeClr val="tx1"/>
                </a:solidFill>
                <a:latin typeface="+mn-lt"/>
                <a:ea typeface="+mn-ea"/>
                <a:cs typeface="+mn-cs"/>
              </a:rPr>
              <a:t>(or are not) allowed to do. This policy is termed discretionary  because an entity</a:t>
            </a:r>
          </a:p>
          <a:p>
            <a:r>
              <a:rPr lang="en-US" sz="1200" kern="1200" baseline="0" dirty="0" smtClean="0">
                <a:solidFill>
                  <a:schemeClr val="tx1"/>
                </a:solidFill>
                <a:latin typeface="+mn-lt"/>
                <a:ea typeface="+mn-ea"/>
                <a:cs typeface="+mn-cs"/>
              </a:rPr>
              <a:t>might have access rights that permit the entity, by its own volition, to enable</a:t>
            </a:r>
          </a:p>
          <a:p>
            <a:r>
              <a:rPr lang="en-US" sz="1200" kern="1200" baseline="0" dirty="0" smtClean="0">
                <a:solidFill>
                  <a:schemeClr val="tx1"/>
                </a:solidFill>
                <a:latin typeface="+mn-lt"/>
                <a:ea typeface="+mn-ea"/>
                <a:cs typeface="+mn-cs"/>
              </a:rPr>
              <a:t>another entity to access some resource.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Mandatory access control (MAC):  Controls access based on comparing security</a:t>
            </a:r>
          </a:p>
          <a:p>
            <a:r>
              <a:rPr lang="en-US" sz="1200" kern="1200" baseline="0" dirty="0" smtClean="0">
                <a:solidFill>
                  <a:schemeClr val="tx1"/>
                </a:solidFill>
                <a:latin typeface="+mn-lt"/>
                <a:ea typeface="+mn-ea"/>
                <a:cs typeface="+mn-cs"/>
              </a:rPr>
              <a:t>labels (which indicate how sensitive or critical system resources are) with</a:t>
            </a:r>
          </a:p>
          <a:p>
            <a:r>
              <a:rPr lang="en-US" sz="1200" kern="1200" baseline="0" dirty="0" smtClean="0">
                <a:solidFill>
                  <a:schemeClr val="tx1"/>
                </a:solidFill>
                <a:latin typeface="+mn-lt"/>
                <a:ea typeface="+mn-ea"/>
                <a:cs typeface="+mn-cs"/>
              </a:rPr>
              <a:t>security clearances (which indicate system entities are eligible to access certain</a:t>
            </a:r>
          </a:p>
          <a:p>
            <a:r>
              <a:rPr lang="en-US" sz="1200" kern="1200" baseline="0" dirty="0" smtClean="0">
                <a:solidFill>
                  <a:schemeClr val="tx1"/>
                </a:solidFill>
                <a:latin typeface="+mn-lt"/>
                <a:ea typeface="+mn-ea"/>
                <a:cs typeface="+mn-cs"/>
              </a:rPr>
              <a:t>resources). This policy is termed mandatory  because an entity that has clearance</a:t>
            </a:r>
          </a:p>
          <a:p>
            <a:r>
              <a:rPr lang="en-US" sz="1200" kern="1200" baseline="0" dirty="0" smtClean="0">
                <a:solidFill>
                  <a:schemeClr val="tx1"/>
                </a:solidFill>
                <a:latin typeface="+mn-lt"/>
                <a:ea typeface="+mn-ea"/>
                <a:cs typeface="+mn-cs"/>
              </a:rPr>
              <a:t>to access a resource may not, just by its own volition, enable another</a:t>
            </a:r>
          </a:p>
          <a:p>
            <a:r>
              <a:rPr lang="en-US" sz="1200" kern="1200" baseline="0" dirty="0" smtClean="0">
                <a:solidFill>
                  <a:schemeClr val="tx1"/>
                </a:solidFill>
                <a:latin typeface="+mn-lt"/>
                <a:ea typeface="+mn-ea"/>
                <a:cs typeface="+mn-cs"/>
              </a:rPr>
              <a:t>entity to access that resource.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Role-based access control (RBAC):  Controls access based on the roles that</a:t>
            </a:r>
          </a:p>
          <a:p>
            <a:r>
              <a:rPr lang="en-US" sz="1200" kern="1200" baseline="0" dirty="0" smtClean="0">
                <a:solidFill>
                  <a:schemeClr val="tx1"/>
                </a:solidFill>
                <a:latin typeface="+mn-lt"/>
                <a:ea typeface="+mn-ea"/>
                <a:cs typeface="+mn-cs"/>
              </a:rPr>
              <a:t>users have within the system and on rules stating what accesses are allowed to</a:t>
            </a:r>
          </a:p>
          <a:p>
            <a:r>
              <a:rPr lang="en-US" sz="1200" kern="1200" baseline="0" dirty="0" smtClean="0">
                <a:solidFill>
                  <a:schemeClr val="tx1"/>
                </a:solidFill>
                <a:latin typeface="+mn-lt"/>
                <a:ea typeface="+mn-ea"/>
                <a:cs typeface="+mn-cs"/>
              </a:rPr>
              <a:t>users in given roles.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DAC is the traditional method of implementing access control. This method</a:t>
            </a:r>
          </a:p>
          <a:p>
            <a:r>
              <a:rPr lang="en-US" sz="1200" kern="1200" baseline="0" dirty="0" smtClean="0">
                <a:solidFill>
                  <a:schemeClr val="tx1"/>
                </a:solidFill>
                <a:latin typeface="+mn-lt"/>
                <a:ea typeface="+mn-ea"/>
                <a:cs typeface="+mn-cs"/>
              </a:rPr>
              <a:t>was introduced in the preceding discussion of file access control; we provide more</a:t>
            </a:r>
          </a:p>
          <a:p>
            <a:r>
              <a:rPr lang="en-US" sz="1200" kern="1200" baseline="0" dirty="0" smtClean="0">
                <a:solidFill>
                  <a:schemeClr val="tx1"/>
                </a:solidFill>
                <a:latin typeface="+mn-lt"/>
                <a:ea typeface="+mn-ea"/>
                <a:cs typeface="+mn-cs"/>
              </a:rPr>
              <a:t>detail in this section. MAC is a concept that evolved out of requirements for military</a:t>
            </a:r>
          </a:p>
          <a:p>
            <a:r>
              <a:rPr lang="en-US" sz="1200" kern="1200" baseline="0" dirty="0" smtClean="0">
                <a:solidFill>
                  <a:schemeClr val="tx1"/>
                </a:solidFill>
                <a:latin typeface="+mn-lt"/>
                <a:ea typeface="+mn-ea"/>
                <a:cs typeface="+mn-cs"/>
              </a:rPr>
              <a:t>information security and is beyond the scope of this book. RBAC has become</a:t>
            </a:r>
          </a:p>
          <a:p>
            <a:r>
              <a:rPr lang="en-US" sz="1200" kern="1200" baseline="0" dirty="0" smtClean="0">
                <a:solidFill>
                  <a:schemeClr val="tx1"/>
                </a:solidFill>
                <a:latin typeface="+mn-lt"/>
                <a:ea typeface="+mn-ea"/>
                <a:cs typeface="+mn-cs"/>
              </a:rPr>
              <a:t>increasingly popular and is introduced later in this section.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These three policies are not mutually exclusive (Figure 15.4). An access control</a:t>
            </a:r>
          </a:p>
          <a:p>
            <a:r>
              <a:rPr lang="en-US" sz="1200" kern="1200" baseline="0" dirty="0" smtClean="0">
                <a:solidFill>
                  <a:schemeClr val="tx1"/>
                </a:solidFill>
                <a:latin typeface="+mn-lt"/>
                <a:ea typeface="+mn-ea"/>
                <a:cs typeface="+mn-cs"/>
              </a:rPr>
              <a:t>mechanism can employ two or even all three of these policies to cover different</a:t>
            </a:r>
          </a:p>
          <a:p>
            <a:r>
              <a:rPr lang="en-US" sz="1200" kern="1200" baseline="0" dirty="0" smtClean="0">
                <a:solidFill>
                  <a:schemeClr val="tx1"/>
                </a:solidFill>
                <a:latin typeface="+mn-lt"/>
                <a:ea typeface="+mn-ea"/>
                <a:cs typeface="+mn-cs"/>
              </a:rPr>
              <a:t>classes of system resources.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0" kern="1200" baseline="0" dirty="0" smtClean="0">
                <a:solidFill>
                  <a:schemeClr val="tx1"/>
                </a:solidFill>
                <a:latin typeface="+mn-lt"/>
                <a:ea typeface="+mn-ea"/>
                <a:cs typeface="+mn-cs"/>
              </a:rPr>
              <a:t>This section introduces a general model</a:t>
            </a:r>
          </a:p>
          <a:p>
            <a:r>
              <a:rPr lang="en-US" sz="1200" b="0" kern="1200" baseline="0" dirty="0" smtClean="0">
                <a:solidFill>
                  <a:schemeClr val="tx1"/>
                </a:solidFill>
                <a:latin typeface="+mn-lt"/>
                <a:ea typeface="+mn-ea"/>
                <a:cs typeface="+mn-cs"/>
              </a:rPr>
              <a:t>for DAC developed by Lampson, Graham, and Denning [LAMP71, GRAH72,</a:t>
            </a:r>
          </a:p>
          <a:p>
            <a:r>
              <a:rPr lang="en-US" sz="1200" b="0" kern="1200" baseline="0" dirty="0" smtClean="0">
                <a:solidFill>
                  <a:schemeClr val="tx1"/>
                </a:solidFill>
                <a:latin typeface="+mn-lt"/>
                <a:ea typeface="+mn-ea"/>
                <a:cs typeface="+mn-cs"/>
              </a:rPr>
              <a:t>DENN71]. The model assumes a set of subjects, a set of objects, and a set of rules</a:t>
            </a:r>
          </a:p>
          <a:p>
            <a:r>
              <a:rPr lang="en-US" sz="1200" b="0" kern="1200" baseline="0" dirty="0" smtClean="0">
                <a:solidFill>
                  <a:schemeClr val="tx1"/>
                </a:solidFill>
                <a:latin typeface="+mn-lt"/>
                <a:ea typeface="+mn-ea"/>
                <a:cs typeface="+mn-cs"/>
              </a:rPr>
              <a:t>that govern the access of subjects to objects. Let us define the protection state of</a:t>
            </a:r>
          </a:p>
          <a:p>
            <a:r>
              <a:rPr lang="en-US" sz="1200" b="0" kern="1200" baseline="0" dirty="0" smtClean="0">
                <a:solidFill>
                  <a:schemeClr val="tx1"/>
                </a:solidFill>
                <a:latin typeface="+mn-lt"/>
                <a:ea typeface="+mn-ea"/>
                <a:cs typeface="+mn-cs"/>
              </a:rPr>
              <a:t>a system to be the set of information, at a given point in time, that specifies the</a:t>
            </a:r>
          </a:p>
          <a:p>
            <a:r>
              <a:rPr lang="en-US" sz="1200" b="0" kern="1200" baseline="0" dirty="0" smtClean="0">
                <a:solidFill>
                  <a:schemeClr val="tx1"/>
                </a:solidFill>
                <a:latin typeface="+mn-lt"/>
                <a:ea typeface="+mn-ea"/>
                <a:cs typeface="+mn-cs"/>
              </a:rPr>
              <a:t>access rights for each subject with respect to each object. We can identify three</a:t>
            </a:r>
          </a:p>
          <a:p>
            <a:r>
              <a:rPr lang="en-US" sz="1200" b="0" kern="1200" baseline="0" dirty="0" smtClean="0">
                <a:solidFill>
                  <a:schemeClr val="tx1"/>
                </a:solidFill>
                <a:latin typeface="+mn-lt"/>
                <a:ea typeface="+mn-ea"/>
                <a:cs typeface="+mn-cs"/>
              </a:rPr>
              <a:t>requirements: representing the protection state, enforcing access rights, and allowing</a:t>
            </a:r>
          </a:p>
          <a:p>
            <a:r>
              <a:rPr lang="en-US" sz="1200" b="0" kern="1200" baseline="0" dirty="0" smtClean="0">
                <a:solidFill>
                  <a:schemeClr val="tx1"/>
                </a:solidFill>
                <a:latin typeface="+mn-lt"/>
                <a:ea typeface="+mn-ea"/>
                <a:cs typeface="+mn-cs"/>
              </a:rPr>
              <a:t>subjects to alter the protection state in certain ways. The model addresses all three</a:t>
            </a:r>
          </a:p>
          <a:p>
            <a:r>
              <a:rPr lang="en-US" sz="1200" b="0" kern="1200" baseline="0" dirty="0" smtClean="0">
                <a:solidFill>
                  <a:schemeClr val="tx1"/>
                </a:solidFill>
                <a:latin typeface="+mn-lt"/>
                <a:ea typeface="+mn-ea"/>
                <a:cs typeface="+mn-cs"/>
              </a:rPr>
              <a:t>requirements, giving a general, logical description of a DAC system.</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To represent the protection state, we extend the universe of objects in the access</a:t>
            </a:r>
          </a:p>
          <a:p>
            <a:r>
              <a:rPr lang="en-US" sz="1200" b="0" kern="1200" baseline="0" dirty="0" smtClean="0">
                <a:solidFill>
                  <a:schemeClr val="tx1"/>
                </a:solidFill>
                <a:latin typeface="+mn-lt"/>
                <a:ea typeface="+mn-ea"/>
                <a:cs typeface="+mn-cs"/>
              </a:rPr>
              <a:t>control matrix to include the following:</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Processes:  Access rights include the ability to delete a process, stop (block),</a:t>
            </a:r>
          </a:p>
          <a:p>
            <a:r>
              <a:rPr lang="en-US" sz="1200" b="0" kern="1200" baseline="0" dirty="0" smtClean="0">
                <a:solidFill>
                  <a:schemeClr val="tx1"/>
                </a:solidFill>
                <a:latin typeface="+mn-lt"/>
                <a:ea typeface="+mn-ea"/>
                <a:cs typeface="+mn-cs"/>
              </a:rPr>
              <a:t>and wake up a process.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Devices:  Access rights include the ability to read/write the device, to control its</a:t>
            </a:r>
          </a:p>
          <a:p>
            <a:r>
              <a:rPr lang="en-US" sz="1200" b="0" kern="1200" baseline="0" dirty="0" smtClean="0">
                <a:solidFill>
                  <a:schemeClr val="tx1"/>
                </a:solidFill>
                <a:latin typeface="+mn-lt"/>
                <a:ea typeface="+mn-ea"/>
                <a:cs typeface="+mn-cs"/>
              </a:rPr>
              <a:t>operation (e.g., a disk seek), and to block/unblock the device for use.</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Memory locations or regions:  Access rights include the ability to read/write</a:t>
            </a:r>
          </a:p>
          <a:p>
            <a:r>
              <a:rPr lang="en-US" sz="1200" b="0" kern="1200" baseline="0" dirty="0" smtClean="0">
                <a:solidFill>
                  <a:schemeClr val="tx1"/>
                </a:solidFill>
                <a:latin typeface="+mn-lt"/>
                <a:ea typeface="+mn-ea"/>
                <a:cs typeface="+mn-cs"/>
              </a:rPr>
              <a:t>certain locations of regions of memory that are protected so that the default is</a:t>
            </a:r>
          </a:p>
          <a:p>
            <a:r>
              <a:rPr lang="en-US" sz="1200" b="0" kern="1200" baseline="0" dirty="0" smtClean="0">
                <a:solidFill>
                  <a:schemeClr val="tx1"/>
                </a:solidFill>
                <a:latin typeface="+mn-lt"/>
                <a:ea typeface="+mn-ea"/>
                <a:cs typeface="+mn-cs"/>
              </a:rPr>
              <a:t>that access is not allowed.</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Subjects:  Access rights with respect to a subject have to do with the ability</a:t>
            </a:r>
          </a:p>
          <a:p>
            <a:r>
              <a:rPr lang="en-US" sz="1200" b="0" kern="1200" baseline="0" dirty="0" smtClean="0">
                <a:solidFill>
                  <a:schemeClr val="tx1"/>
                </a:solidFill>
                <a:latin typeface="+mn-lt"/>
                <a:ea typeface="+mn-ea"/>
                <a:cs typeface="+mn-cs"/>
              </a:rPr>
              <a:t>to grant or delete access rights of that subject to other objects, as explained</a:t>
            </a:r>
          </a:p>
          <a:p>
            <a:r>
              <a:rPr lang="en-US" sz="1200" b="0" kern="1200" baseline="0" dirty="0" smtClean="0">
                <a:solidFill>
                  <a:schemeClr val="tx1"/>
                </a:solidFill>
                <a:latin typeface="+mn-lt"/>
                <a:ea typeface="+mn-ea"/>
                <a:cs typeface="+mn-cs"/>
              </a:rPr>
              <a:t>subsequently.</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Figure 15.5 is an example (compare Figure 15.3a). For an access control matrix</a:t>
            </a:r>
          </a:p>
          <a:p>
            <a:r>
              <a:rPr lang="en-US" sz="1200" b="0" kern="1200" baseline="0" dirty="0" smtClean="0">
                <a:solidFill>
                  <a:schemeClr val="tx1"/>
                </a:solidFill>
                <a:latin typeface="+mn-lt"/>
                <a:ea typeface="+mn-ea"/>
                <a:cs typeface="+mn-cs"/>
              </a:rPr>
              <a:t>A , each entry A [S , X ] contains strings, called access attributes, that specify the</a:t>
            </a:r>
          </a:p>
          <a:p>
            <a:r>
              <a:rPr lang="en-US" sz="1200" kern="1200" baseline="0" dirty="0" smtClean="0">
                <a:solidFill>
                  <a:schemeClr val="tx1"/>
                </a:solidFill>
                <a:latin typeface="+mn-lt"/>
                <a:ea typeface="+mn-ea"/>
                <a:cs typeface="+mn-cs"/>
              </a:rPr>
              <a:t> access rights of subject S  to object X .</a:t>
            </a:r>
          </a:p>
          <a:p>
            <a:endParaRPr lang="en-US"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From a logical or functional point of view, a separate access control module is</a:t>
            </a:r>
          </a:p>
          <a:p>
            <a:r>
              <a:rPr lang="en-US" sz="1200" kern="1200" baseline="0" dirty="0" smtClean="0">
                <a:solidFill>
                  <a:schemeClr val="tx1"/>
                </a:solidFill>
                <a:latin typeface="+mn-lt"/>
                <a:ea typeface="+mn-ea"/>
                <a:cs typeface="+mn-cs"/>
              </a:rPr>
              <a:t>associated with each type of object (Figure 15.5). The module evaluates each request</a:t>
            </a:r>
          </a:p>
          <a:p>
            <a:r>
              <a:rPr lang="en-US" sz="1200" kern="1200" baseline="0" dirty="0" smtClean="0">
                <a:solidFill>
                  <a:schemeClr val="tx1"/>
                </a:solidFill>
                <a:latin typeface="+mn-lt"/>
                <a:ea typeface="+mn-ea"/>
                <a:cs typeface="+mn-cs"/>
              </a:rPr>
              <a:t>by a subject to access an object to determine if the access right exists.</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Figure 15.6 suggests that every access by a subject to an object is mediated</a:t>
            </a:r>
          </a:p>
          <a:p>
            <a:r>
              <a:rPr lang="en-US" sz="1200" kern="1200" baseline="0" dirty="0" smtClean="0">
                <a:solidFill>
                  <a:schemeClr val="tx1"/>
                </a:solidFill>
                <a:latin typeface="+mn-lt"/>
                <a:ea typeface="+mn-ea"/>
                <a:cs typeface="+mn-cs"/>
              </a:rPr>
              <a:t>by the controller for that object, and that the controller’s decision is based on the</a:t>
            </a:r>
          </a:p>
          <a:p>
            <a:r>
              <a:rPr lang="en-US" sz="1200" kern="1200" baseline="0" dirty="0" smtClean="0">
                <a:solidFill>
                  <a:schemeClr val="tx1"/>
                </a:solidFill>
                <a:latin typeface="+mn-lt"/>
                <a:ea typeface="+mn-ea"/>
                <a:cs typeface="+mn-cs"/>
              </a:rPr>
              <a:t>current contents of the matrix. In addition, certain subjects have the authority to</a:t>
            </a:r>
          </a:p>
          <a:p>
            <a:r>
              <a:rPr lang="en-US" sz="1200" kern="1200" baseline="0" dirty="0" smtClean="0">
                <a:solidFill>
                  <a:schemeClr val="tx1"/>
                </a:solidFill>
                <a:latin typeface="+mn-lt"/>
                <a:ea typeface="+mn-ea"/>
                <a:cs typeface="+mn-cs"/>
              </a:rPr>
              <a:t>make specific changes to the access matrix. A request to modify the access matrix is</a:t>
            </a:r>
          </a:p>
          <a:p>
            <a:r>
              <a:rPr lang="en-US" sz="1200" kern="1200" baseline="0" dirty="0" smtClean="0">
                <a:solidFill>
                  <a:schemeClr val="tx1"/>
                </a:solidFill>
                <a:latin typeface="+mn-lt"/>
                <a:ea typeface="+mn-ea"/>
                <a:cs typeface="+mn-cs"/>
              </a:rPr>
              <a:t>treated as an access to the matrix, with the individual entries in the matrix treated</a:t>
            </a:r>
          </a:p>
          <a:p>
            <a:r>
              <a:rPr lang="en-US" sz="1200" kern="1200" baseline="0" dirty="0" smtClean="0">
                <a:solidFill>
                  <a:schemeClr val="tx1"/>
                </a:solidFill>
                <a:latin typeface="+mn-lt"/>
                <a:ea typeface="+mn-ea"/>
                <a:cs typeface="+mn-cs"/>
              </a:rPr>
              <a:t>as objects. Such accesses are mediated by an access matrix controller, which controls</a:t>
            </a:r>
          </a:p>
          <a:p>
            <a:r>
              <a:rPr lang="en-US" sz="1200" kern="1200" baseline="0" dirty="0" smtClean="0">
                <a:solidFill>
                  <a:schemeClr val="tx1"/>
                </a:solidFill>
                <a:latin typeface="+mn-lt"/>
                <a:ea typeface="+mn-ea"/>
                <a:cs typeface="+mn-cs"/>
              </a:rPr>
              <a:t>updates to the matrix.</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 The model also includes a set of rules that govern modifications to the access</a:t>
            </a:r>
          </a:p>
          <a:p>
            <a:r>
              <a:rPr lang="en-US" sz="1200" kern="1200" baseline="0" dirty="0" smtClean="0">
                <a:solidFill>
                  <a:schemeClr val="tx1"/>
                </a:solidFill>
                <a:latin typeface="+mn-lt"/>
                <a:ea typeface="+mn-ea"/>
                <a:cs typeface="+mn-cs"/>
              </a:rPr>
              <a:t>matrix, shown in Table 15.1.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Rule R5 states that any subject can create a new object, which it owns,</a:t>
            </a:r>
          </a:p>
          <a:p>
            <a:r>
              <a:rPr lang="en-US" sz="1200" kern="1200" baseline="0" dirty="0" smtClean="0">
                <a:solidFill>
                  <a:schemeClr val="tx1"/>
                </a:solidFill>
                <a:latin typeface="+mn-lt"/>
                <a:ea typeface="+mn-ea"/>
                <a:cs typeface="+mn-cs"/>
              </a:rPr>
              <a:t>and can then grant and delete access to the object. Under rule R6, the owner of an</a:t>
            </a:r>
          </a:p>
          <a:p>
            <a:r>
              <a:rPr lang="en-US" sz="1200" kern="1200" baseline="0" dirty="0" smtClean="0">
                <a:solidFill>
                  <a:schemeClr val="tx1"/>
                </a:solidFill>
                <a:latin typeface="+mn-lt"/>
                <a:ea typeface="+mn-ea"/>
                <a:cs typeface="+mn-cs"/>
              </a:rPr>
              <a:t>object can destroy the object, resulting in the deletion of the corresponding column</a:t>
            </a:r>
          </a:p>
          <a:p>
            <a:r>
              <a:rPr lang="en-US" sz="1200" kern="1200" baseline="0" dirty="0" smtClean="0">
                <a:solidFill>
                  <a:schemeClr val="tx1"/>
                </a:solidFill>
                <a:latin typeface="+mn-lt"/>
                <a:ea typeface="+mn-ea"/>
                <a:cs typeface="+mn-cs"/>
              </a:rPr>
              <a:t>of the access matrix. Rule R7 enables any subject to create a new subject; the creator</a:t>
            </a:r>
          </a:p>
          <a:p>
            <a:r>
              <a:rPr lang="en-US" sz="1200" kern="1200" baseline="0" dirty="0" smtClean="0">
                <a:solidFill>
                  <a:schemeClr val="tx1"/>
                </a:solidFill>
                <a:latin typeface="+mn-lt"/>
                <a:ea typeface="+mn-ea"/>
                <a:cs typeface="+mn-cs"/>
              </a:rPr>
              <a:t>owns the new subject and the new subject has control access to itself. Rule R8</a:t>
            </a:r>
          </a:p>
          <a:p>
            <a:r>
              <a:rPr lang="en-US" sz="1200" kern="1200" baseline="0" dirty="0" smtClean="0">
                <a:solidFill>
                  <a:schemeClr val="tx1"/>
                </a:solidFill>
                <a:latin typeface="+mn-lt"/>
                <a:ea typeface="+mn-ea"/>
                <a:cs typeface="+mn-cs"/>
              </a:rPr>
              <a:t>permits the owner of a subject to delete the row and column (if there are subject</a:t>
            </a:r>
          </a:p>
          <a:p>
            <a:r>
              <a:rPr lang="en-US" sz="1200" kern="1200" baseline="0" dirty="0" smtClean="0">
                <a:solidFill>
                  <a:schemeClr val="tx1"/>
                </a:solidFill>
                <a:latin typeface="+mn-lt"/>
                <a:ea typeface="+mn-ea"/>
                <a:cs typeface="+mn-cs"/>
              </a:rPr>
              <a:t>columns) of the access matrix designated by that subject.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set of rules in Table 15.1 is an example of the rule set that could be defined</a:t>
            </a:r>
          </a:p>
          <a:p>
            <a:r>
              <a:rPr lang="en-US" sz="1200" kern="1200" baseline="0" dirty="0" smtClean="0">
                <a:solidFill>
                  <a:schemeClr val="tx1"/>
                </a:solidFill>
                <a:latin typeface="+mn-lt"/>
                <a:ea typeface="+mn-ea"/>
                <a:cs typeface="+mn-cs"/>
              </a:rPr>
              <a:t>for an access control system. The following are examples of additional or alternative</a:t>
            </a:r>
          </a:p>
          <a:p>
            <a:r>
              <a:rPr lang="en-US" sz="1200" kern="1200" baseline="0" dirty="0" smtClean="0">
                <a:solidFill>
                  <a:schemeClr val="tx1"/>
                </a:solidFill>
                <a:latin typeface="+mn-lt"/>
                <a:ea typeface="+mn-ea"/>
                <a:cs typeface="+mn-cs"/>
              </a:rPr>
              <a:t>rules that could be included. A transfer-only right could be defined, which results in</a:t>
            </a:r>
          </a:p>
          <a:p>
            <a:r>
              <a:rPr lang="en-US" sz="1200" kern="1200" baseline="0" dirty="0" smtClean="0">
                <a:solidFill>
                  <a:schemeClr val="tx1"/>
                </a:solidFill>
                <a:latin typeface="+mn-lt"/>
                <a:ea typeface="+mn-ea"/>
                <a:cs typeface="+mn-cs"/>
              </a:rPr>
              <a:t>the transferred right being added to the target subject and deleted from the transferring</a:t>
            </a:r>
          </a:p>
          <a:p>
            <a:r>
              <a:rPr lang="en-US" sz="1200" kern="1200" baseline="0" dirty="0" smtClean="0">
                <a:solidFill>
                  <a:schemeClr val="tx1"/>
                </a:solidFill>
                <a:latin typeface="+mn-lt"/>
                <a:ea typeface="+mn-ea"/>
                <a:cs typeface="+mn-cs"/>
              </a:rPr>
              <a:t>subject. The number of owners of an object or a subject could be limited to one</a:t>
            </a:r>
          </a:p>
          <a:p>
            <a:r>
              <a:rPr lang="en-US" sz="1200" kern="1200" baseline="0" dirty="0" smtClean="0">
                <a:solidFill>
                  <a:schemeClr val="tx1"/>
                </a:solidFill>
                <a:latin typeface="+mn-lt"/>
                <a:ea typeface="+mn-ea"/>
                <a:cs typeface="+mn-cs"/>
              </a:rPr>
              <a:t>by not allowing the copy flag to accompany the owner right.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 Traditional DAC systems define the access rights</a:t>
            </a:r>
          </a:p>
          <a:p>
            <a:r>
              <a:rPr lang="en-US" sz="1200" kern="1200" baseline="0" dirty="0" smtClean="0">
                <a:solidFill>
                  <a:schemeClr val="tx1"/>
                </a:solidFill>
                <a:latin typeface="+mn-lt"/>
                <a:ea typeface="+mn-ea"/>
                <a:cs typeface="+mn-cs"/>
              </a:rPr>
              <a:t>of individual users and groups of users. In contrast, RBAC is based on the roles that</a:t>
            </a:r>
          </a:p>
          <a:p>
            <a:r>
              <a:rPr lang="en-US" sz="1200" kern="1200" baseline="0" dirty="0" smtClean="0">
                <a:solidFill>
                  <a:schemeClr val="tx1"/>
                </a:solidFill>
                <a:latin typeface="+mn-lt"/>
                <a:ea typeface="+mn-ea"/>
                <a:cs typeface="+mn-cs"/>
              </a:rPr>
              <a:t>users assume in a system rather than the user’s identity. Typically, RBAC models</a:t>
            </a:r>
          </a:p>
          <a:p>
            <a:r>
              <a:rPr lang="en-US" sz="1200" kern="1200" baseline="0" dirty="0" smtClean="0">
                <a:solidFill>
                  <a:schemeClr val="tx1"/>
                </a:solidFill>
                <a:latin typeface="+mn-lt"/>
                <a:ea typeface="+mn-ea"/>
                <a:cs typeface="+mn-cs"/>
              </a:rPr>
              <a:t>define a role as a job function within an organization. RBAC systems assign access</a:t>
            </a:r>
          </a:p>
          <a:p>
            <a:r>
              <a:rPr lang="en-US" sz="1200" kern="1200" baseline="0" dirty="0" smtClean="0">
                <a:solidFill>
                  <a:schemeClr val="tx1"/>
                </a:solidFill>
                <a:latin typeface="+mn-lt"/>
                <a:ea typeface="+mn-ea"/>
                <a:cs typeface="+mn-cs"/>
              </a:rPr>
              <a:t>rights to roles instead of individual users. In turn, users are assigned to different</a:t>
            </a:r>
          </a:p>
          <a:p>
            <a:r>
              <a:rPr lang="en-US" sz="1200" kern="1200" baseline="0" dirty="0" smtClean="0">
                <a:solidFill>
                  <a:schemeClr val="tx1"/>
                </a:solidFill>
                <a:latin typeface="+mn-lt"/>
                <a:ea typeface="+mn-ea"/>
                <a:cs typeface="+mn-cs"/>
              </a:rPr>
              <a:t>roles, either statically or dynamically, according to their responsibilities.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RBAC now enjoys widespread commercial use and remains an area of active</a:t>
            </a:r>
          </a:p>
          <a:p>
            <a:r>
              <a:rPr lang="en-US" sz="1200" kern="1200" baseline="0" dirty="0" smtClean="0">
                <a:solidFill>
                  <a:schemeClr val="tx1"/>
                </a:solidFill>
                <a:latin typeface="+mn-lt"/>
                <a:ea typeface="+mn-ea"/>
                <a:cs typeface="+mn-cs"/>
              </a:rPr>
              <a:t>research. The National Institute of Standards and Technology (NIST) has issued a</a:t>
            </a:r>
          </a:p>
          <a:p>
            <a:r>
              <a:rPr lang="en-US" sz="1200" kern="1200" baseline="0" dirty="0" smtClean="0">
                <a:solidFill>
                  <a:schemeClr val="tx1"/>
                </a:solidFill>
                <a:latin typeface="+mn-lt"/>
                <a:ea typeface="+mn-ea"/>
                <a:cs typeface="+mn-cs"/>
              </a:rPr>
              <a:t>standard, Security Requirements for Cryptographic Modules  (FIPS PUB 140-2, May</a:t>
            </a:r>
          </a:p>
          <a:p>
            <a:r>
              <a:rPr lang="en-US" sz="1200" kern="1200" baseline="0" dirty="0" smtClean="0">
                <a:solidFill>
                  <a:schemeClr val="tx1"/>
                </a:solidFill>
                <a:latin typeface="+mn-lt"/>
                <a:ea typeface="+mn-ea"/>
                <a:cs typeface="+mn-cs"/>
              </a:rPr>
              <a:t>25, 2001), that requires support for access control and administration through roles.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relationship of users to roles is many to many, as is the relationship of</a:t>
            </a:r>
          </a:p>
          <a:p>
            <a:r>
              <a:rPr lang="en-US" sz="1200" kern="1200" baseline="0" dirty="0" smtClean="0">
                <a:solidFill>
                  <a:schemeClr val="tx1"/>
                </a:solidFill>
                <a:latin typeface="+mn-lt"/>
                <a:ea typeface="+mn-ea"/>
                <a:cs typeface="+mn-cs"/>
              </a:rPr>
              <a:t>roles to resources, or system objects (Figure 15.7). The set of users changes, in some</a:t>
            </a:r>
          </a:p>
          <a:p>
            <a:r>
              <a:rPr lang="en-US" sz="1200" kern="1200" baseline="0" dirty="0" smtClean="0">
                <a:solidFill>
                  <a:schemeClr val="tx1"/>
                </a:solidFill>
                <a:latin typeface="+mn-lt"/>
                <a:ea typeface="+mn-ea"/>
                <a:cs typeface="+mn-cs"/>
              </a:rPr>
              <a:t>environments frequently, and the assignment of a user to one or more roles may also</a:t>
            </a:r>
          </a:p>
          <a:p>
            <a:r>
              <a:rPr lang="en-US" sz="1200" kern="1200" baseline="0" dirty="0" smtClean="0">
                <a:solidFill>
                  <a:schemeClr val="tx1"/>
                </a:solidFill>
                <a:latin typeface="+mn-lt"/>
                <a:ea typeface="+mn-ea"/>
                <a:cs typeface="+mn-cs"/>
              </a:rPr>
              <a:t>be dynamic. The set of roles in the system in most environments is likely to be static,</a:t>
            </a:r>
          </a:p>
          <a:p>
            <a:r>
              <a:rPr lang="en-US" sz="1200" kern="1200" baseline="0" dirty="0" smtClean="0">
                <a:solidFill>
                  <a:schemeClr val="tx1"/>
                </a:solidFill>
                <a:latin typeface="+mn-lt"/>
                <a:ea typeface="+mn-ea"/>
                <a:cs typeface="+mn-cs"/>
              </a:rPr>
              <a:t>with only occasional additions or deletions. Each role will have specific access rights</a:t>
            </a:r>
          </a:p>
          <a:p>
            <a:r>
              <a:rPr lang="en-US" sz="1200" kern="1200" baseline="0" dirty="0" smtClean="0">
                <a:solidFill>
                  <a:schemeClr val="tx1"/>
                </a:solidFill>
                <a:latin typeface="+mn-lt"/>
                <a:ea typeface="+mn-ea"/>
                <a:cs typeface="+mn-cs"/>
              </a:rPr>
              <a:t>to one or more resources. The set of resources and the specific access rights associated</a:t>
            </a:r>
          </a:p>
          <a:p>
            <a:r>
              <a:rPr lang="en-US" sz="1200" kern="1200" baseline="0" dirty="0" smtClean="0">
                <a:solidFill>
                  <a:schemeClr val="tx1"/>
                </a:solidFill>
                <a:latin typeface="+mn-lt"/>
                <a:ea typeface="+mn-ea"/>
                <a:cs typeface="+mn-cs"/>
              </a:rPr>
              <a:t>with a particular role are also likely to change infrequently.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We can use the access matrix representation to depict the key elements of an</a:t>
            </a:r>
          </a:p>
          <a:p>
            <a:r>
              <a:rPr lang="en-US" sz="1200" kern="1200" baseline="0" dirty="0" smtClean="0">
                <a:solidFill>
                  <a:schemeClr val="tx1"/>
                </a:solidFill>
                <a:latin typeface="+mn-lt"/>
                <a:ea typeface="+mn-ea"/>
                <a:cs typeface="+mn-cs"/>
              </a:rPr>
              <a:t>RBAC system in simple terms, as shown in Figure 15.8. The upper matrix relates individual</a:t>
            </a:r>
          </a:p>
          <a:p>
            <a:r>
              <a:rPr lang="en-US" sz="1200" kern="1200" baseline="0" dirty="0" smtClean="0">
                <a:solidFill>
                  <a:schemeClr val="tx1"/>
                </a:solidFill>
                <a:latin typeface="+mn-lt"/>
                <a:ea typeface="+mn-ea"/>
                <a:cs typeface="+mn-cs"/>
              </a:rPr>
              <a:t>users to roles. Typically there are many more users than roles. Each matrix</a:t>
            </a:r>
          </a:p>
          <a:p>
            <a:r>
              <a:rPr lang="en-US" sz="1200" kern="1200" baseline="0" dirty="0" smtClean="0">
                <a:solidFill>
                  <a:schemeClr val="tx1"/>
                </a:solidFill>
                <a:latin typeface="+mn-lt"/>
                <a:ea typeface="+mn-ea"/>
                <a:cs typeface="+mn-cs"/>
              </a:rPr>
              <a:t>entry is either blank or marked, the latter indicating that this user is assigned to this</a:t>
            </a:r>
          </a:p>
          <a:p>
            <a:r>
              <a:rPr lang="en-US" sz="1200" kern="1200" baseline="0" dirty="0" smtClean="0">
                <a:solidFill>
                  <a:schemeClr val="tx1"/>
                </a:solidFill>
                <a:latin typeface="+mn-lt"/>
                <a:ea typeface="+mn-ea"/>
                <a:cs typeface="+mn-cs"/>
              </a:rPr>
              <a:t>role. Note that a single user may be assigned multiple roles (more than one mark</a:t>
            </a:r>
          </a:p>
          <a:p>
            <a:r>
              <a:rPr lang="en-US" sz="1200" kern="1200" baseline="0" dirty="0" smtClean="0">
                <a:solidFill>
                  <a:schemeClr val="tx1"/>
                </a:solidFill>
                <a:latin typeface="+mn-lt"/>
                <a:ea typeface="+mn-ea"/>
                <a:cs typeface="+mn-cs"/>
              </a:rPr>
              <a:t>in a row) and that multiple users may be assigned to a single role (more than one</a:t>
            </a:r>
          </a:p>
          <a:p>
            <a:r>
              <a:rPr lang="en-US" sz="1200" kern="1200" baseline="0" dirty="0" smtClean="0">
                <a:solidFill>
                  <a:schemeClr val="tx1"/>
                </a:solidFill>
                <a:latin typeface="+mn-lt"/>
                <a:ea typeface="+mn-ea"/>
                <a:cs typeface="+mn-cs"/>
              </a:rPr>
              <a:t>mark in a column). The lower matrix has the same structure as the DAC matrix, with</a:t>
            </a:r>
          </a:p>
          <a:p>
            <a:r>
              <a:rPr lang="en-US" sz="1200" kern="1200" baseline="0" dirty="0" smtClean="0">
                <a:solidFill>
                  <a:schemeClr val="tx1"/>
                </a:solidFill>
                <a:latin typeface="+mn-lt"/>
                <a:ea typeface="+mn-ea"/>
                <a:cs typeface="+mn-cs"/>
              </a:rPr>
              <a:t>roles as subjects. Typically, there are few roles and many objects, or resources. In this</a:t>
            </a:r>
          </a:p>
          <a:p>
            <a:r>
              <a:rPr lang="en-US" sz="1200" kern="1200" baseline="0" dirty="0" smtClean="0">
                <a:solidFill>
                  <a:schemeClr val="tx1"/>
                </a:solidFill>
                <a:latin typeface="+mn-lt"/>
                <a:ea typeface="+mn-ea"/>
                <a:cs typeface="+mn-cs"/>
              </a:rPr>
              <a:t>matrix the entries are the specific access rights enjoyed by the roles. Note that a role</a:t>
            </a:r>
          </a:p>
          <a:p>
            <a:r>
              <a:rPr lang="en-US" sz="1200" kern="1200" baseline="0" dirty="0" smtClean="0">
                <a:solidFill>
                  <a:schemeClr val="tx1"/>
                </a:solidFill>
                <a:latin typeface="+mn-lt"/>
                <a:ea typeface="+mn-ea"/>
                <a:cs typeface="+mn-cs"/>
              </a:rPr>
              <a:t>can be treated as an object, allowing the definition of role hierarchies.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RBAC lends itself to an effective implementation of the principle of least privilege.</a:t>
            </a:r>
          </a:p>
          <a:p>
            <a:r>
              <a:rPr lang="en-US" sz="1200" kern="1200" baseline="0" dirty="0" smtClean="0">
                <a:solidFill>
                  <a:schemeClr val="tx1"/>
                </a:solidFill>
                <a:latin typeface="+mn-lt"/>
                <a:ea typeface="+mn-ea"/>
                <a:cs typeface="+mn-cs"/>
              </a:rPr>
              <a:t>That is, each role should contain the minimum set of access rights needed for</a:t>
            </a:r>
          </a:p>
          <a:p>
            <a:r>
              <a:rPr lang="en-US" sz="1200" kern="1200" baseline="0" dirty="0" smtClean="0">
                <a:solidFill>
                  <a:schemeClr val="tx1"/>
                </a:solidFill>
                <a:latin typeface="+mn-lt"/>
                <a:ea typeface="+mn-ea"/>
                <a:cs typeface="+mn-cs"/>
              </a:rPr>
              <a:t>that role. A user is assigned to a role that enables him or her to perform only what</a:t>
            </a:r>
          </a:p>
          <a:p>
            <a:r>
              <a:rPr lang="en-US" sz="1200" kern="1200" baseline="0" dirty="0" smtClean="0">
                <a:solidFill>
                  <a:schemeClr val="tx1"/>
                </a:solidFill>
                <a:latin typeface="+mn-lt"/>
                <a:ea typeface="+mn-ea"/>
                <a:cs typeface="+mn-cs"/>
              </a:rPr>
              <a:t>is required for that role. Multiple users assigned to the same role enjoy the same</a:t>
            </a:r>
          </a:p>
          <a:p>
            <a:r>
              <a:rPr lang="en-US" sz="1200" kern="1200" baseline="0" dirty="0" smtClean="0">
                <a:solidFill>
                  <a:schemeClr val="tx1"/>
                </a:solidFill>
                <a:latin typeface="+mn-lt"/>
                <a:ea typeface="+mn-ea"/>
                <a:cs typeface="+mn-cs"/>
              </a:rPr>
              <a:t>minimal set of access rights.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 Most UNIX systems depend on, or at least are based on, the file access control</a:t>
            </a:r>
          </a:p>
          <a:p>
            <a:r>
              <a:rPr lang="en-US" sz="1200" kern="1200" baseline="0" dirty="0" smtClean="0">
                <a:solidFill>
                  <a:schemeClr val="tx1"/>
                </a:solidFill>
                <a:latin typeface="+mn-lt"/>
                <a:ea typeface="+mn-ea"/>
                <a:cs typeface="+mn-cs"/>
              </a:rPr>
              <a:t>scheme introduced with the early versions of UNIX. Each UNIX user is assigned a</a:t>
            </a:r>
          </a:p>
          <a:p>
            <a:r>
              <a:rPr lang="en-US" sz="1200" kern="1200" baseline="0" dirty="0" smtClean="0">
                <a:solidFill>
                  <a:schemeClr val="tx1"/>
                </a:solidFill>
                <a:latin typeface="+mn-lt"/>
                <a:ea typeface="+mn-ea"/>
                <a:cs typeface="+mn-cs"/>
              </a:rPr>
              <a:t>unique user identification number (user ID). A user is also a member of a primary</a:t>
            </a:r>
          </a:p>
          <a:p>
            <a:r>
              <a:rPr lang="en-US" sz="1200" kern="1200" baseline="0" dirty="0" smtClean="0">
                <a:solidFill>
                  <a:schemeClr val="tx1"/>
                </a:solidFill>
                <a:latin typeface="+mn-lt"/>
                <a:ea typeface="+mn-ea"/>
                <a:cs typeface="+mn-cs"/>
              </a:rPr>
              <a:t>group, and possibly a number of other groups, each identified by a group ID. When</a:t>
            </a:r>
          </a:p>
          <a:p>
            <a:r>
              <a:rPr lang="en-US" sz="1200" kern="1200" baseline="0" dirty="0" smtClean="0">
                <a:solidFill>
                  <a:schemeClr val="tx1"/>
                </a:solidFill>
                <a:latin typeface="+mn-lt"/>
                <a:ea typeface="+mn-ea"/>
                <a:cs typeface="+mn-cs"/>
              </a:rPr>
              <a:t>a file is created, it is designated as owned by a particular user and marked with that</a:t>
            </a:r>
          </a:p>
          <a:p>
            <a:r>
              <a:rPr lang="en-US" sz="1200" kern="1200" baseline="0" dirty="0" smtClean="0">
                <a:solidFill>
                  <a:schemeClr val="tx1"/>
                </a:solidFill>
                <a:latin typeface="+mn-lt"/>
                <a:ea typeface="+mn-ea"/>
                <a:cs typeface="+mn-cs"/>
              </a:rPr>
              <a:t>user’s ID. It also belongs to a specific group, which initially is either its creator’s primary</a:t>
            </a:r>
          </a:p>
          <a:p>
            <a:r>
              <a:rPr lang="en-US" sz="1200" kern="1200" baseline="0" dirty="0" smtClean="0">
                <a:solidFill>
                  <a:schemeClr val="tx1"/>
                </a:solidFill>
                <a:latin typeface="+mn-lt"/>
                <a:ea typeface="+mn-ea"/>
                <a:cs typeface="+mn-cs"/>
              </a:rPr>
              <a:t>group or the group of its parent directory if that directory has </a:t>
            </a:r>
            <a:r>
              <a:rPr lang="en-US" sz="1200" kern="1200" baseline="0" dirty="0" err="1" smtClean="0">
                <a:solidFill>
                  <a:schemeClr val="tx1"/>
                </a:solidFill>
                <a:latin typeface="+mn-lt"/>
                <a:ea typeface="+mn-ea"/>
                <a:cs typeface="+mn-cs"/>
              </a:rPr>
              <a:t>SetGID</a:t>
            </a:r>
            <a:r>
              <a:rPr lang="en-US" sz="1200" kern="1200" baseline="0" dirty="0" smtClean="0">
                <a:solidFill>
                  <a:schemeClr val="tx1"/>
                </a:solidFill>
                <a:latin typeface="+mn-lt"/>
                <a:ea typeface="+mn-ea"/>
                <a:cs typeface="+mn-cs"/>
              </a:rPr>
              <a:t> permission</a:t>
            </a:r>
          </a:p>
          <a:p>
            <a:r>
              <a:rPr lang="en-US" sz="1200" kern="1200" baseline="0" dirty="0" smtClean="0">
                <a:solidFill>
                  <a:schemeClr val="tx1"/>
                </a:solidFill>
                <a:latin typeface="+mn-lt"/>
                <a:ea typeface="+mn-ea"/>
                <a:cs typeface="+mn-cs"/>
              </a:rPr>
              <a:t>set. Associated with each file is a set of 12 protection bits. The owner ID, group</a:t>
            </a:r>
          </a:p>
          <a:p>
            <a:r>
              <a:rPr lang="en-US" sz="1200" kern="1200" baseline="0" dirty="0" smtClean="0">
                <a:solidFill>
                  <a:schemeClr val="tx1"/>
                </a:solidFill>
                <a:latin typeface="+mn-lt"/>
                <a:ea typeface="+mn-ea"/>
                <a:cs typeface="+mn-cs"/>
              </a:rPr>
              <a:t>ID, and protection bits are part of the file’s </a:t>
            </a:r>
            <a:r>
              <a:rPr lang="en-US" sz="1200" kern="1200" baseline="0" dirty="0" err="1" smtClean="0">
                <a:solidFill>
                  <a:schemeClr val="tx1"/>
                </a:solidFill>
                <a:latin typeface="+mn-lt"/>
                <a:ea typeface="+mn-ea"/>
                <a:cs typeface="+mn-cs"/>
              </a:rPr>
              <a:t>inode</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Nine of the protection bits specify read, write, and execute permission for the</a:t>
            </a:r>
          </a:p>
          <a:p>
            <a:r>
              <a:rPr lang="en-US" sz="1200" kern="1200" baseline="0" dirty="0" smtClean="0">
                <a:solidFill>
                  <a:schemeClr val="tx1"/>
                </a:solidFill>
                <a:latin typeface="+mn-lt"/>
                <a:ea typeface="+mn-ea"/>
                <a:cs typeface="+mn-cs"/>
              </a:rPr>
              <a:t>owner of the file, other members of the group to which this file belongs, and all</a:t>
            </a:r>
          </a:p>
          <a:p>
            <a:r>
              <a:rPr lang="en-US" sz="1200" kern="1200" baseline="0" dirty="0" smtClean="0">
                <a:solidFill>
                  <a:schemeClr val="tx1"/>
                </a:solidFill>
                <a:latin typeface="+mn-lt"/>
                <a:ea typeface="+mn-ea"/>
                <a:cs typeface="+mn-cs"/>
              </a:rPr>
              <a:t>other users. These form a hierarchy of owner, group, and all others, with the highest</a:t>
            </a:r>
          </a:p>
          <a:p>
            <a:r>
              <a:rPr lang="en-US" sz="1200" kern="1200" baseline="0" dirty="0" smtClean="0">
                <a:solidFill>
                  <a:schemeClr val="tx1"/>
                </a:solidFill>
                <a:latin typeface="+mn-lt"/>
                <a:ea typeface="+mn-ea"/>
                <a:cs typeface="+mn-cs"/>
              </a:rPr>
              <a:t>relevant set of permissions being used. Figure 15.9a shows an example in which the</a:t>
            </a:r>
          </a:p>
          <a:p>
            <a:r>
              <a:rPr lang="en-US" sz="1200" kern="1200" baseline="0" dirty="0" smtClean="0">
                <a:solidFill>
                  <a:schemeClr val="tx1"/>
                </a:solidFill>
                <a:latin typeface="+mn-lt"/>
                <a:ea typeface="+mn-ea"/>
                <a:cs typeface="+mn-cs"/>
              </a:rPr>
              <a:t> file owner has read and write access; all other members of the file’s group have read</a:t>
            </a:r>
          </a:p>
          <a:p>
            <a:r>
              <a:rPr lang="en-US" sz="1200" kern="1200" baseline="0" dirty="0" smtClean="0">
                <a:solidFill>
                  <a:schemeClr val="tx1"/>
                </a:solidFill>
                <a:latin typeface="+mn-lt"/>
                <a:ea typeface="+mn-ea"/>
                <a:cs typeface="+mn-cs"/>
              </a:rPr>
              <a:t>access, and users outside the group have no access rights to the file. When applied to</a:t>
            </a:r>
          </a:p>
          <a:p>
            <a:r>
              <a:rPr lang="en-US" sz="1200" kern="1200" baseline="0" dirty="0" smtClean="0">
                <a:solidFill>
                  <a:schemeClr val="tx1"/>
                </a:solidFill>
                <a:latin typeface="+mn-lt"/>
                <a:ea typeface="+mn-ea"/>
                <a:cs typeface="+mn-cs"/>
              </a:rPr>
              <a:t>a directory, the read and write bits grant the right to list and to create/rename/delete</a:t>
            </a:r>
          </a:p>
          <a:p>
            <a:r>
              <a:rPr lang="en-US" sz="1200" kern="1200" baseline="0" dirty="0" smtClean="0">
                <a:solidFill>
                  <a:schemeClr val="tx1"/>
                </a:solidFill>
                <a:latin typeface="+mn-lt"/>
                <a:ea typeface="+mn-ea"/>
                <a:cs typeface="+mn-cs"/>
              </a:rPr>
              <a:t>files in the directory.  The execute bit grants the right to search the directory for a</a:t>
            </a:r>
          </a:p>
          <a:p>
            <a:r>
              <a:rPr lang="en-US" sz="1200" kern="1200" baseline="0" dirty="0" smtClean="0">
                <a:solidFill>
                  <a:schemeClr val="tx1"/>
                </a:solidFill>
                <a:latin typeface="+mn-lt"/>
                <a:ea typeface="+mn-ea"/>
                <a:cs typeface="+mn-cs"/>
              </a:rPr>
              <a:t>component of a filename.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remaining three bits define special additional behavior for files or directories.</a:t>
            </a:r>
          </a:p>
          <a:p>
            <a:r>
              <a:rPr lang="en-US" sz="1200" kern="1200" baseline="0" dirty="0" smtClean="0">
                <a:solidFill>
                  <a:schemeClr val="tx1"/>
                </a:solidFill>
                <a:latin typeface="+mn-lt"/>
                <a:ea typeface="+mn-ea"/>
                <a:cs typeface="+mn-cs"/>
              </a:rPr>
              <a:t>Two of these are the “set user ID” (</a:t>
            </a:r>
            <a:r>
              <a:rPr lang="en-US" sz="1200" kern="1200" baseline="0" dirty="0" err="1" smtClean="0">
                <a:solidFill>
                  <a:schemeClr val="tx1"/>
                </a:solidFill>
                <a:latin typeface="+mn-lt"/>
                <a:ea typeface="+mn-ea"/>
                <a:cs typeface="+mn-cs"/>
              </a:rPr>
              <a:t>SetUID</a:t>
            </a:r>
            <a:r>
              <a:rPr lang="en-US" sz="1200" kern="1200" baseline="0" dirty="0" smtClean="0">
                <a:solidFill>
                  <a:schemeClr val="tx1"/>
                </a:solidFill>
                <a:latin typeface="+mn-lt"/>
                <a:ea typeface="+mn-ea"/>
                <a:cs typeface="+mn-cs"/>
              </a:rPr>
              <a:t>) and “set group ID” (</a:t>
            </a:r>
            <a:r>
              <a:rPr lang="en-US" sz="1200" kern="1200" baseline="0" dirty="0" err="1" smtClean="0">
                <a:solidFill>
                  <a:schemeClr val="tx1"/>
                </a:solidFill>
                <a:latin typeface="+mn-lt"/>
                <a:ea typeface="+mn-ea"/>
                <a:cs typeface="+mn-cs"/>
              </a:rPr>
              <a:t>SetGID</a:t>
            </a:r>
            <a:r>
              <a:rPr lang="en-US" sz="1200" kern="1200" baseline="0" dirty="0" smtClean="0">
                <a:solidFill>
                  <a:schemeClr val="tx1"/>
                </a:solidFill>
                <a:latin typeface="+mn-lt"/>
                <a:ea typeface="+mn-ea"/>
                <a:cs typeface="+mn-cs"/>
              </a:rPr>
              <a:t>) permissions.</a:t>
            </a:r>
          </a:p>
          <a:p>
            <a:r>
              <a:rPr lang="en-US" sz="1200" kern="1200" baseline="0" dirty="0" smtClean="0">
                <a:solidFill>
                  <a:schemeClr val="tx1"/>
                </a:solidFill>
                <a:latin typeface="+mn-lt"/>
                <a:ea typeface="+mn-ea"/>
                <a:cs typeface="+mn-cs"/>
              </a:rPr>
              <a:t>If these are set on an executable file, the operating system functions as follows.</a:t>
            </a:r>
          </a:p>
          <a:p>
            <a:r>
              <a:rPr lang="en-US" sz="1200" kern="1200" baseline="0" dirty="0" smtClean="0">
                <a:solidFill>
                  <a:schemeClr val="tx1"/>
                </a:solidFill>
                <a:latin typeface="+mn-lt"/>
                <a:ea typeface="+mn-ea"/>
                <a:cs typeface="+mn-cs"/>
              </a:rPr>
              <a:t>When a user (with execute privileges for this file) executes the file, the system</a:t>
            </a:r>
          </a:p>
          <a:p>
            <a:r>
              <a:rPr lang="en-US" sz="1200" kern="1200" baseline="0" dirty="0" smtClean="0">
                <a:solidFill>
                  <a:schemeClr val="tx1"/>
                </a:solidFill>
                <a:latin typeface="+mn-lt"/>
                <a:ea typeface="+mn-ea"/>
                <a:cs typeface="+mn-cs"/>
              </a:rPr>
              <a:t>temporarily allocates the rights of the user’s ID of the file creator or the file’s group,</a:t>
            </a:r>
          </a:p>
          <a:p>
            <a:r>
              <a:rPr lang="en-US" sz="1200" kern="1200" baseline="0" dirty="0" smtClean="0">
                <a:solidFill>
                  <a:schemeClr val="tx1"/>
                </a:solidFill>
                <a:latin typeface="+mn-lt"/>
                <a:ea typeface="+mn-ea"/>
                <a:cs typeface="+mn-cs"/>
              </a:rPr>
              <a:t>respectively, to those of the user executing the file. These are known as the “effective</a:t>
            </a:r>
          </a:p>
          <a:p>
            <a:r>
              <a:rPr lang="en-US" sz="1200" kern="1200" baseline="0" dirty="0" smtClean="0">
                <a:solidFill>
                  <a:schemeClr val="tx1"/>
                </a:solidFill>
                <a:latin typeface="+mn-lt"/>
                <a:ea typeface="+mn-ea"/>
                <a:cs typeface="+mn-cs"/>
              </a:rPr>
              <a:t>user ID” and “effective group ID” and are used in addition to the “real user ID”</a:t>
            </a:r>
          </a:p>
          <a:p>
            <a:r>
              <a:rPr lang="en-US" sz="1200" kern="1200" baseline="0" dirty="0" smtClean="0">
                <a:solidFill>
                  <a:schemeClr val="tx1"/>
                </a:solidFill>
                <a:latin typeface="+mn-lt"/>
                <a:ea typeface="+mn-ea"/>
                <a:cs typeface="+mn-cs"/>
              </a:rPr>
              <a:t>and “real group ID” of the executing user when making access control decisions</a:t>
            </a:r>
          </a:p>
          <a:p>
            <a:r>
              <a:rPr lang="en-US" sz="1200" kern="1200" baseline="0" dirty="0" smtClean="0">
                <a:solidFill>
                  <a:schemeClr val="tx1"/>
                </a:solidFill>
                <a:latin typeface="+mn-lt"/>
                <a:ea typeface="+mn-ea"/>
                <a:cs typeface="+mn-cs"/>
              </a:rPr>
              <a:t>for this program. This change is only effective while the program is being executed.</a:t>
            </a:r>
          </a:p>
          <a:p>
            <a:r>
              <a:rPr lang="en-US" sz="1200" kern="1200" baseline="0" dirty="0" smtClean="0">
                <a:solidFill>
                  <a:schemeClr val="tx1"/>
                </a:solidFill>
                <a:latin typeface="+mn-lt"/>
                <a:ea typeface="+mn-ea"/>
                <a:cs typeface="+mn-cs"/>
              </a:rPr>
              <a:t>This feature enables the creation and use of privileged programs that may use files</a:t>
            </a:r>
          </a:p>
          <a:p>
            <a:r>
              <a:rPr lang="en-US" sz="1200" kern="1200" baseline="0" dirty="0" smtClean="0">
                <a:solidFill>
                  <a:schemeClr val="tx1"/>
                </a:solidFill>
                <a:latin typeface="+mn-lt"/>
                <a:ea typeface="+mn-ea"/>
                <a:cs typeface="+mn-cs"/>
              </a:rPr>
              <a:t>normally inaccessible to other users. It enables users to access certain files in a controlled</a:t>
            </a:r>
          </a:p>
          <a:p>
            <a:r>
              <a:rPr lang="en-US" sz="1200" kern="1200" baseline="0" dirty="0" smtClean="0">
                <a:solidFill>
                  <a:schemeClr val="tx1"/>
                </a:solidFill>
                <a:latin typeface="+mn-lt"/>
                <a:ea typeface="+mn-ea"/>
                <a:cs typeface="+mn-cs"/>
              </a:rPr>
              <a:t>fashion. Alternatively, when applied to a directory, the </a:t>
            </a:r>
            <a:r>
              <a:rPr lang="en-US" sz="1200" kern="1200" baseline="0" dirty="0" err="1" smtClean="0">
                <a:solidFill>
                  <a:schemeClr val="tx1"/>
                </a:solidFill>
                <a:latin typeface="+mn-lt"/>
                <a:ea typeface="+mn-ea"/>
                <a:cs typeface="+mn-cs"/>
              </a:rPr>
              <a:t>SetGID</a:t>
            </a:r>
            <a:r>
              <a:rPr lang="en-US" sz="1200" kern="1200" baseline="0" dirty="0" smtClean="0">
                <a:solidFill>
                  <a:schemeClr val="tx1"/>
                </a:solidFill>
                <a:latin typeface="+mn-lt"/>
                <a:ea typeface="+mn-ea"/>
                <a:cs typeface="+mn-cs"/>
              </a:rPr>
              <a:t> permission</a:t>
            </a:r>
          </a:p>
          <a:p>
            <a:r>
              <a:rPr lang="en-US" sz="1200" kern="1200" baseline="0" dirty="0" smtClean="0">
                <a:solidFill>
                  <a:schemeClr val="tx1"/>
                </a:solidFill>
                <a:latin typeface="+mn-lt"/>
                <a:ea typeface="+mn-ea"/>
                <a:cs typeface="+mn-cs"/>
              </a:rPr>
              <a:t> indicates that newly created files will inherit the group of this directory. The </a:t>
            </a:r>
            <a:r>
              <a:rPr lang="en-US" sz="1200" kern="1200" baseline="0" dirty="0" err="1" smtClean="0">
                <a:solidFill>
                  <a:schemeClr val="tx1"/>
                </a:solidFill>
                <a:latin typeface="+mn-lt"/>
                <a:ea typeface="+mn-ea"/>
                <a:cs typeface="+mn-cs"/>
              </a:rPr>
              <a:t>SetUID</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permission is ignored.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final permission bit is the “Sticky” bit. When set on a file, this originally</a:t>
            </a:r>
          </a:p>
          <a:p>
            <a:r>
              <a:rPr lang="en-US" sz="1200" kern="1200" baseline="0" dirty="0" smtClean="0">
                <a:solidFill>
                  <a:schemeClr val="tx1"/>
                </a:solidFill>
                <a:latin typeface="+mn-lt"/>
                <a:ea typeface="+mn-ea"/>
                <a:cs typeface="+mn-cs"/>
              </a:rPr>
              <a:t>indicated that the system should retain the file contents in memory following execution.</a:t>
            </a:r>
          </a:p>
          <a:p>
            <a:r>
              <a:rPr lang="en-US" sz="1200" kern="1200" baseline="0" dirty="0" smtClean="0">
                <a:solidFill>
                  <a:schemeClr val="tx1"/>
                </a:solidFill>
                <a:latin typeface="+mn-lt"/>
                <a:ea typeface="+mn-ea"/>
                <a:cs typeface="+mn-cs"/>
              </a:rPr>
              <a:t>This is no longer used. When applied to a directory, though, it specifies that only</a:t>
            </a:r>
          </a:p>
          <a:p>
            <a:r>
              <a:rPr lang="en-US" sz="1200" kern="1200" baseline="0" dirty="0" smtClean="0">
                <a:solidFill>
                  <a:schemeClr val="tx1"/>
                </a:solidFill>
                <a:latin typeface="+mn-lt"/>
                <a:ea typeface="+mn-ea"/>
                <a:cs typeface="+mn-cs"/>
              </a:rPr>
              <a:t>the owner of any file in the directory can rename, move, or delete that file. This is</a:t>
            </a:r>
          </a:p>
          <a:p>
            <a:r>
              <a:rPr lang="en-US" sz="1200" kern="1200" baseline="0" dirty="0" smtClean="0">
                <a:solidFill>
                  <a:schemeClr val="tx1"/>
                </a:solidFill>
                <a:latin typeface="+mn-lt"/>
                <a:ea typeface="+mn-ea"/>
                <a:cs typeface="+mn-cs"/>
              </a:rPr>
              <a:t>useful for managing files in shared temporary directories.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particular user ID is designated as </a:t>
            </a:r>
            <a:r>
              <a:rPr lang="en-US" sz="1200" kern="1200" baseline="0" dirty="0" err="1" smtClean="0">
                <a:solidFill>
                  <a:schemeClr val="tx1"/>
                </a:solidFill>
                <a:latin typeface="+mn-lt"/>
                <a:ea typeface="+mn-ea"/>
                <a:cs typeface="+mn-cs"/>
              </a:rPr>
              <a:t>superuser</a:t>
            </a:r>
            <a:r>
              <a:rPr lang="en-US" sz="1200" kern="1200" baseline="0" dirty="0" smtClean="0">
                <a:solidFill>
                  <a:schemeClr val="tx1"/>
                </a:solidFill>
                <a:latin typeface="+mn-lt"/>
                <a:ea typeface="+mn-ea"/>
                <a:cs typeface="+mn-cs"/>
              </a:rPr>
              <a:t> . The </a:t>
            </a:r>
            <a:r>
              <a:rPr lang="en-US" sz="1200" kern="1200" baseline="0" dirty="0" err="1" smtClean="0">
                <a:solidFill>
                  <a:schemeClr val="tx1"/>
                </a:solidFill>
                <a:latin typeface="+mn-lt"/>
                <a:ea typeface="+mn-ea"/>
                <a:cs typeface="+mn-cs"/>
              </a:rPr>
              <a:t>superuser</a:t>
            </a:r>
            <a:r>
              <a:rPr lang="en-US" sz="1200" kern="1200" baseline="0" dirty="0" smtClean="0">
                <a:solidFill>
                  <a:schemeClr val="tx1"/>
                </a:solidFill>
                <a:latin typeface="+mn-lt"/>
                <a:ea typeface="+mn-ea"/>
                <a:cs typeface="+mn-cs"/>
              </a:rPr>
              <a:t> is exempt</a:t>
            </a:r>
          </a:p>
          <a:p>
            <a:r>
              <a:rPr lang="en-US" sz="1200" kern="1200" baseline="0" dirty="0" smtClean="0">
                <a:solidFill>
                  <a:schemeClr val="tx1"/>
                </a:solidFill>
                <a:latin typeface="+mn-lt"/>
                <a:ea typeface="+mn-ea"/>
                <a:cs typeface="+mn-cs"/>
              </a:rPr>
              <a:t>from the usual file access control constraints and has </a:t>
            </a:r>
            <a:r>
              <a:rPr lang="en-US" sz="1200" kern="1200" baseline="0" dirty="0" err="1" smtClean="0">
                <a:solidFill>
                  <a:schemeClr val="tx1"/>
                </a:solidFill>
                <a:latin typeface="+mn-lt"/>
                <a:ea typeface="+mn-ea"/>
                <a:cs typeface="+mn-cs"/>
              </a:rPr>
              <a:t>systemwide</a:t>
            </a:r>
            <a:r>
              <a:rPr lang="en-US" sz="1200" kern="1200" baseline="0" dirty="0" smtClean="0">
                <a:solidFill>
                  <a:schemeClr val="tx1"/>
                </a:solidFill>
                <a:latin typeface="+mn-lt"/>
                <a:ea typeface="+mn-ea"/>
                <a:cs typeface="+mn-cs"/>
              </a:rPr>
              <a:t> access. Any program</a:t>
            </a:r>
          </a:p>
          <a:p>
            <a:r>
              <a:rPr lang="en-US" sz="1200" kern="1200" baseline="0" dirty="0" smtClean="0">
                <a:solidFill>
                  <a:schemeClr val="tx1"/>
                </a:solidFill>
                <a:latin typeface="+mn-lt"/>
                <a:ea typeface="+mn-ea"/>
                <a:cs typeface="+mn-cs"/>
              </a:rPr>
              <a:t>that is owned by, and </a:t>
            </a:r>
            <a:r>
              <a:rPr lang="en-US" sz="1200" kern="1200" baseline="0" dirty="0" err="1" smtClean="0">
                <a:solidFill>
                  <a:schemeClr val="tx1"/>
                </a:solidFill>
                <a:latin typeface="+mn-lt"/>
                <a:ea typeface="+mn-ea"/>
                <a:cs typeface="+mn-cs"/>
              </a:rPr>
              <a:t>SetUID</a:t>
            </a:r>
            <a:r>
              <a:rPr lang="en-US" sz="1200" kern="1200" baseline="0" dirty="0" smtClean="0">
                <a:solidFill>
                  <a:schemeClr val="tx1"/>
                </a:solidFill>
                <a:latin typeface="+mn-lt"/>
                <a:ea typeface="+mn-ea"/>
                <a:cs typeface="+mn-cs"/>
              </a:rPr>
              <a:t> to, the “</a:t>
            </a:r>
            <a:r>
              <a:rPr lang="en-US" sz="1200" kern="1200" baseline="0" dirty="0" err="1" smtClean="0">
                <a:solidFill>
                  <a:schemeClr val="tx1"/>
                </a:solidFill>
                <a:latin typeface="+mn-lt"/>
                <a:ea typeface="+mn-ea"/>
                <a:cs typeface="+mn-cs"/>
              </a:rPr>
              <a:t>superuser</a:t>
            </a:r>
            <a:r>
              <a:rPr lang="en-US" sz="1200" kern="1200" baseline="0" dirty="0" smtClean="0">
                <a:solidFill>
                  <a:schemeClr val="tx1"/>
                </a:solidFill>
                <a:latin typeface="+mn-lt"/>
                <a:ea typeface="+mn-ea"/>
                <a:cs typeface="+mn-cs"/>
              </a:rPr>
              <a:t>” potentially grants unrestricted</a:t>
            </a:r>
          </a:p>
          <a:p>
            <a:r>
              <a:rPr lang="en-US" sz="1200" kern="1200" baseline="0" dirty="0" smtClean="0">
                <a:solidFill>
                  <a:schemeClr val="tx1"/>
                </a:solidFill>
                <a:latin typeface="+mn-lt"/>
                <a:ea typeface="+mn-ea"/>
                <a:cs typeface="+mn-cs"/>
              </a:rPr>
              <a:t>access to the system to any user executing that program. Hence, great care is</a:t>
            </a:r>
          </a:p>
          <a:p>
            <a:r>
              <a:rPr lang="en-US" sz="1200" kern="1200" baseline="0" dirty="0" smtClean="0">
                <a:solidFill>
                  <a:schemeClr val="tx1"/>
                </a:solidFill>
                <a:latin typeface="+mn-lt"/>
                <a:ea typeface="+mn-ea"/>
                <a:cs typeface="+mn-cs"/>
              </a:rPr>
              <a:t>needed when writing such programs.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access scheme is adequate when file access requirements align with users</a:t>
            </a:r>
          </a:p>
          <a:p>
            <a:r>
              <a:rPr lang="en-US" sz="1200" kern="1200" baseline="0" dirty="0" smtClean="0">
                <a:solidFill>
                  <a:schemeClr val="tx1"/>
                </a:solidFill>
                <a:latin typeface="+mn-lt"/>
                <a:ea typeface="+mn-ea"/>
                <a:cs typeface="+mn-cs"/>
              </a:rPr>
              <a:t>and a modest number of groups of users. For example, suppose a user wants to give</a:t>
            </a:r>
          </a:p>
          <a:p>
            <a:r>
              <a:rPr lang="en-US" sz="1200" kern="1200" baseline="0" dirty="0" smtClean="0">
                <a:solidFill>
                  <a:schemeClr val="tx1"/>
                </a:solidFill>
                <a:latin typeface="+mn-lt"/>
                <a:ea typeface="+mn-ea"/>
                <a:cs typeface="+mn-cs"/>
              </a:rPr>
              <a:t>read access for file X to users A and B and read access for file Y to users B and C. We</a:t>
            </a:r>
          </a:p>
          <a:p>
            <a:r>
              <a:rPr lang="en-US" sz="1200" kern="1200" baseline="0" dirty="0" smtClean="0">
                <a:solidFill>
                  <a:schemeClr val="tx1"/>
                </a:solidFill>
                <a:latin typeface="+mn-lt"/>
                <a:ea typeface="+mn-ea"/>
                <a:cs typeface="+mn-cs"/>
              </a:rPr>
              <a:t>would need at least two user groups, and user B would need to belong to both groups</a:t>
            </a:r>
          </a:p>
          <a:p>
            <a:r>
              <a:rPr lang="en-US" sz="1200" kern="1200" baseline="0" dirty="0" smtClean="0">
                <a:solidFill>
                  <a:schemeClr val="tx1"/>
                </a:solidFill>
                <a:latin typeface="+mn-lt"/>
                <a:ea typeface="+mn-ea"/>
                <a:cs typeface="+mn-cs"/>
              </a:rPr>
              <a:t>in order to access the two files. However, if there are a large number of different</a:t>
            </a:r>
          </a:p>
          <a:p>
            <a:r>
              <a:rPr lang="en-US" sz="1200" kern="1200" baseline="0" dirty="0" smtClean="0">
                <a:solidFill>
                  <a:schemeClr val="tx1"/>
                </a:solidFill>
                <a:latin typeface="+mn-lt"/>
                <a:ea typeface="+mn-ea"/>
                <a:cs typeface="+mn-cs"/>
              </a:rPr>
              <a:t>groupings of users requiring a range of access rights to different files, then a very large</a:t>
            </a:r>
          </a:p>
          <a:p>
            <a:r>
              <a:rPr lang="en-US" sz="1200" kern="1200" baseline="0" dirty="0" smtClean="0">
                <a:solidFill>
                  <a:schemeClr val="tx1"/>
                </a:solidFill>
                <a:latin typeface="+mn-lt"/>
                <a:ea typeface="+mn-ea"/>
                <a:cs typeface="+mn-cs"/>
              </a:rPr>
              <a:t>number of groups may be needed to provide this. This rapidly becomes unwieldy and</a:t>
            </a:r>
          </a:p>
          <a:p>
            <a:r>
              <a:rPr lang="en-US" sz="1200" kern="1200" baseline="0" dirty="0" smtClean="0">
                <a:solidFill>
                  <a:schemeClr val="tx1"/>
                </a:solidFill>
                <a:latin typeface="+mn-lt"/>
                <a:ea typeface="+mn-ea"/>
                <a:cs typeface="+mn-cs"/>
              </a:rPr>
              <a:t>difficult to manage, even if possible at all.  One way to overcome this problem is to</a:t>
            </a:r>
          </a:p>
          <a:p>
            <a:r>
              <a:rPr lang="en-US" sz="1200" kern="1200" baseline="0" dirty="0" smtClean="0">
                <a:solidFill>
                  <a:schemeClr val="tx1"/>
                </a:solidFill>
                <a:latin typeface="+mn-lt"/>
                <a:ea typeface="+mn-ea"/>
                <a:cs typeface="+mn-cs"/>
              </a:rPr>
              <a:t>use access control lists, which are provided in most modern UNIX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final point to note is that the traditional UNIX file access control scheme</a:t>
            </a:r>
          </a:p>
          <a:p>
            <a:r>
              <a:rPr lang="en-US" sz="1200" kern="1200" baseline="0" dirty="0" smtClean="0">
                <a:solidFill>
                  <a:schemeClr val="tx1"/>
                </a:solidFill>
                <a:latin typeface="+mn-lt"/>
                <a:ea typeface="+mn-ea"/>
                <a:cs typeface="+mn-cs"/>
              </a:rPr>
              <a:t>implements a simple protection domain structure. A domain is associated with the</a:t>
            </a:r>
          </a:p>
          <a:p>
            <a:r>
              <a:rPr lang="en-US" sz="1200" kern="1200" baseline="0" dirty="0" smtClean="0">
                <a:solidFill>
                  <a:schemeClr val="tx1"/>
                </a:solidFill>
                <a:latin typeface="+mn-lt"/>
                <a:ea typeface="+mn-ea"/>
                <a:cs typeface="+mn-cs"/>
              </a:rPr>
              <a:t>user, and switching the domain corresponds to changing the user ID temporarily.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FreeBSD and most UNIX implementations that support extended </a:t>
            </a:r>
            <a:r>
              <a:rPr lang="en-US" sz="1200" kern="1200" baseline="0" dirty="0" err="1" smtClean="0">
                <a:solidFill>
                  <a:schemeClr val="tx1"/>
                </a:solidFill>
                <a:latin typeface="+mn-lt"/>
                <a:ea typeface="+mn-ea"/>
                <a:cs typeface="+mn-cs"/>
              </a:rPr>
              <a:t>ACLs</a:t>
            </a:r>
            <a:r>
              <a:rPr lang="en-US" sz="1200" kern="1200" baseline="0" dirty="0" smtClean="0">
                <a:solidFill>
                  <a:schemeClr val="tx1"/>
                </a:solidFill>
                <a:latin typeface="+mn-lt"/>
                <a:ea typeface="+mn-ea"/>
                <a:cs typeface="+mn-cs"/>
              </a:rPr>
              <a:t> use</a:t>
            </a:r>
          </a:p>
          <a:p>
            <a:r>
              <a:rPr lang="en-US" sz="1200" kern="1200" baseline="0" dirty="0" smtClean="0">
                <a:solidFill>
                  <a:schemeClr val="tx1"/>
                </a:solidFill>
                <a:latin typeface="+mn-lt"/>
                <a:ea typeface="+mn-ea"/>
                <a:cs typeface="+mn-cs"/>
              </a:rPr>
              <a:t>the following strategy (e.g., Figure 15.9b):</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1.  The owner class and other class entries in the 9-bit permission field have the</a:t>
            </a:r>
          </a:p>
          <a:p>
            <a:r>
              <a:rPr lang="en-US" sz="1200" kern="1200" baseline="0" dirty="0" smtClean="0">
                <a:solidFill>
                  <a:schemeClr val="tx1"/>
                </a:solidFill>
                <a:latin typeface="+mn-lt"/>
                <a:ea typeface="+mn-ea"/>
                <a:cs typeface="+mn-cs"/>
              </a:rPr>
              <a:t>same meaning as in the minimal ACL case.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2. The group class entry specifies the permissions for the owner group for this</a:t>
            </a:r>
          </a:p>
          <a:p>
            <a:r>
              <a:rPr lang="en-US" sz="1200" kern="1200" baseline="0" dirty="0" smtClean="0">
                <a:solidFill>
                  <a:schemeClr val="tx1"/>
                </a:solidFill>
                <a:latin typeface="+mn-lt"/>
                <a:ea typeface="+mn-ea"/>
                <a:cs typeface="+mn-cs"/>
              </a:rPr>
              <a:t>file. These permissions represent the maximum permissions that can be assigned</a:t>
            </a:r>
          </a:p>
          <a:p>
            <a:r>
              <a:rPr lang="en-US" sz="1200" kern="1200" baseline="0" dirty="0" smtClean="0">
                <a:solidFill>
                  <a:schemeClr val="tx1"/>
                </a:solidFill>
                <a:latin typeface="+mn-lt"/>
                <a:ea typeface="+mn-ea"/>
                <a:cs typeface="+mn-cs"/>
              </a:rPr>
              <a:t>to named users or named groups, other than the owning user. In this</a:t>
            </a:r>
          </a:p>
          <a:p>
            <a:r>
              <a:rPr lang="en-US" sz="1200" kern="1200" baseline="0" dirty="0" smtClean="0">
                <a:solidFill>
                  <a:schemeClr val="tx1"/>
                </a:solidFill>
                <a:latin typeface="+mn-lt"/>
                <a:ea typeface="+mn-ea"/>
                <a:cs typeface="+mn-cs"/>
              </a:rPr>
              <a:t>latter role, the group class entry functions as a mask.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3. Additional named users and named groups may be associated with the file,</a:t>
            </a:r>
          </a:p>
          <a:p>
            <a:r>
              <a:rPr lang="en-US" sz="1200" kern="1200" baseline="0" dirty="0" smtClean="0">
                <a:solidFill>
                  <a:schemeClr val="tx1"/>
                </a:solidFill>
                <a:latin typeface="+mn-lt"/>
                <a:ea typeface="+mn-ea"/>
                <a:cs typeface="+mn-cs"/>
              </a:rPr>
              <a:t>each with a three-bit permission field. The permissions listed for a named</a:t>
            </a:r>
          </a:p>
          <a:p>
            <a:r>
              <a:rPr lang="en-US" sz="1200" kern="1200" baseline="0" dirty="0" smtClean="0">
                <a:solidFill>
                  <a:schemeClr val="tx1"/>
                </a:solidFill>
                <a:latin typeface="+mn-lt"/>
                <a:ea typeface="+mn-ea"/>
                <a:cs typeface="+mn-cs"/>
              </a:rPr>
              <a:t>user or named group are compared to the mask field. Any permission for the</a:t>
            </a:r>
          </a:p>
          <a:p>
            <a:r>
              <a:rPr lang="en-US" sz="1200" kern="1200" baseline="0" dirty="0" smtClean="0">
                <a:solidFill>
                  <a:schemeClr val="tx1"/>
                </a:solidFill>
                <a:latin typeface="+mn-lt"/>
                <a:ea typeface="+mn-ea"/>
                <a:cs typeface="+mn-cs"/>
              </a:rPr>
              <a:t>named user or named group that is not present in the mask field is disallowed.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When a process requests access to a file system object, two steps are performed.</a:t>
            </a:r>
          </a:p>
          <a:p>
            <a:r>
              <a:rPr lang="en-US" sz="1200" kern="1200" baseline="0" dirty="0" smtClean="0">
                <a:solidFill>
                  <a:schemeClr val="tx1"/>
                </a:solidFill>
                <a:latin typeface="+mn-lt"/>
                <a:ea typeface="+mn-ea"/>
                <a:cs typeface="+mn-cs"/>
              </a:rPr>
              <a:t>Step 1 selects the ACL entry that most closely matches the requesting process. The</a:t>
            </a:r>
          </a:p>
          <a:p>
            <a:r>
              <a:rPr lang="en-US" sz="1200" kern="1200" baseline="0" dirty="0" smtClean="0">
                <a:solidFill>
                  <a:schemeClr val="tx1"/>
                </a:solidFill>
                <a:latin typeface="+mn-lt"/>
                <a:ea typeface="+mn-ea"/>
                <a:cs typeface="+mn-cs"/>
              </a:rPr>
              <a:t>ACL entries are looked at in the following order: owner, named users, owning or</a:t>
            </a:r>
          </a:p>
          <a:p>
            <a:r>
              <a:rPr lang="en-US" sz="1200" kern="1200" baseline="0" dirty="0" smtClean="0">
                <a:solidFill>
                  <a:schemeClr val="tx1"/>
                </a:solidFill>
                <a:latin typeface="+mn-lt"/>
                <a:ea typeface="+mn-ea"/>
                <a:cs typeface="+mn-cs"/>
              </a:rPr>
              <a:t>named groups, and others. Only a single entry determines access. Step 2 checks if the</a:t>
            </a:r>
          </a:p>
          <a:p>
            <a:r>
              <a:rPr lang="en-US" sz="1200" kern="1200" baseline="0" dirty="0" smtClean="0">
                <a:solidFill>
                  <a:schemeClr val="tx1"/>
                </a:solidFill>
                <a:latin typeface="+mn-lt"/>
                <a:ea typeface="+mn-ea"/>
                <a:cs typeface="+mn-cs"/>
              </a:rPr>
              <a:t>matching entry contains sufficient permissions. A process can be a member in more</a:t>
            </a:r>
          </a:p>
          <a:p>
            <a:r>
              <a:rPr lang="en-US" sz="1200" kern="1200" baseline="0" dirty="0" smtClean="0">
                <a:solidFill>
                  <a:schemeClr val="tx1"/>
                </a:solidFill>
                <a:latin typeface="+mn-lt"/>
                <a:ea typeface="+mn-ea"/>
                <a:cs typeface="+mn-cs"/>
              </a:rPr>
              <a:t>than one group; so more than one group entry can match. If any of these matching</a:t>
            </a:r>
          </a:p>
          <a:p>
            <a:r>
              <a:rPr lang="en-US" sz="1200" kern="1200" baseline="0" dirty="0" smtClean="0">
                <a:solidFill>
                  <a:schemeClr val="tx1"/>
                </a:solidFill>
                <a:latin typeface="+mn-lt"/>
                <a:ea typeface="+mn-ea"/>
                <a:cs typeface="+mn-cs"/>
              </a:rPr>
              <a:t>group entries contain the requested permissions, one that contains the requested</a:t>
            </a:r>
          </a:p>
          <a:p>
            <a:r>
              <a:rPr lang="en-US" sz="1200" kern="1200" baseline="0" dirty="0" smtClean="0">
                <a:solidFill>
                  <a:schemeClr val="tx1"/>
                </a:solidFill>
                <a:latin typeface="+mn-lt"/>
                <a:ea typeface="+mn-ea"/>
                <a:cs typeface="+mn-cs"/>
              </a:rPr>
              <a:t>permissions is picked (the result is the same no matter which entry is picked). If</a:t>
            </a:r>
          </a:p>
          <a:p>
            <a:r>
              <a:rPr lang="en-US" sz="1200" kern="1200" baseline="0" dirty="0" smtClean="0">
                <a:solidFill>
                  <a:schemeClr val="tx1"/>
                </a:solidFill>
                <a:latin typeface="+mn-lt"/>
                <a:ea typeface="+mn-ea"/>
                <a:cs typeface="+mn-cs"/>
              </a:rPr>
              <a:t>none of the matching group entries contains the requested permissions, access will</a:t>
            </a:r>
          </a:p>
          <a:p>
            <a:r>
              <a:rPr lang="en-US" sz="1200" kern="1200" baseline="0" dirty="0" smtClean="0">
                <a:solidFill>
                  <a:schemeClr val="tx1"/>
                </a:solidFill>
                <a:latin typeface="+mn-lt"/>
                <a:ea typeface="+mn-ea"/>
                <a:cs typeface="+mn-cs"/>
              </a:rPr>
              <a:t>be denied no matter which entry is picked.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The first critical step in securing a system is to secure the base operating system upon</a:t>
            </a:r>
          </a:p>
          <a:p>
            <a:r>
              <a:rPr lang="en-US" sz="1200" kern="1200" baseline="0" dirty="0" smtClean="0">
                <a:solidFill>
                  <a:schemeClr val="tx1"/>
                </a:solidFill>
                <a:latin typeface="+mn-lt"/>
                <a:ea typeface="+mn-ea"/>
                <a:cs typeface="+mn-cs"/>
              </a:rPr>
              <a:t>which all other applications and services rely. A good security foundation needs a</a:t>
            </a:r>
          </a:p>
          <a:p>
            <a:r>
              <a:rPr lang="en-US" sz="1200" kern="1200" baseline="0" dirty="0" smtClean="0">
                <a:solidFill>
                  <a:schemeClr val="tx1"/>
                </a:solidFill>
                <a:latin typeface="+mn-lt"/>
                <a:ea typeface="+mn-ea"/>
                <a:cs typeface="+mn-cs"/>
              </a:rPr>
              <a:t>properly installed, patched, and configured operating system. Unfortunately, the default</a:t>
            </a:r>
          </a:p>
          <a:p>
            <a:r>
              <a:rPr lang="en-US" sz="1200" kern="1200" baseline="0" dirty="0" smtClean="0">
                <a:solidFill>
                  <a:schemeClr val="tx1"/>
                </a:solidFill>
                <a:latin typeface="+mn-lt"/>
                <a:ea typeface="+mn-ea"/>
                <a:cs typeface="+mn-cs"/>
              </a:rPr>
              <a:t>configuration for many operating systems often maximizes ease of use and</a:t>
            </a:r>
          </a:p>
          <a:p>
            <a:r>
              <a:rPr lang="en-US" sz="1200" kern="1200" baseline="0" dirty="0" smtClean="0">
                <a:solidFill>
                  <a:schemeClr val="tx1"/>
                </a:solidFill>
                <a:latin typeface="+mn-lt"/>
                <a:ea typeface="+mn-ea"/>
                <a:cs typeface="+mn-cs"/>
              </a:rPr>
              <a:t>functionality, rather than security. Further, since every organization has its own security</a:t>
            </a:r>
          </a:p>
          <a:p>
            <a:r>
              <a:rPr lang="en-US" sz="1200" kern="1200" baseline="0" dirty="0" smtClean="0">
                <a:solidFill>
                  <a:schemeClr val="tx1"/>
                </a:solidFill>
                <a:latin typeface="+mn-lt"/>
                <a:ea typeface="+mn-ea"/>
                <a:cs typeface="+mn-cs"/>
              </a:rPr>
              <a:t>needs, the appropriate security profile, and hence configuration, will also differ.</a:t>
            </a:r>
          </a:p>
          <a:p>
            <a:r>
              <a:rPr lang="en-US" sz="1200" kern="1200" baseline="0" dirty="0" smtClean="0">
                <a:solidFill>
                  <a:schemeClr val="tx1"/>
                </a:solidFill>
                <a:latin typeface="+mn-lt"/>
                <a:ea typeface="+mn-ea"/>
                <a:cs typeface="+mn-cs"/>
              </a:rPr>
              <a:t>What is required for a particular system should be identified during the planning</a:t>
            </a:r>
          </a:p>
          <a:p>
            <a:r>
              <a:rPr lang="en-US" sz="1200" kern="1200" baseline="0" dirty="0" smtClean="0">
                <a:solidFill>
                  <a:schemeClr val="tx1"/>
                </a:solidFill>
                <a:latin typeface="+mn-lt"/>
                <a:ea typeface="+mn-ea"/>
                <a:cs typeface="+mn-cs"/>
              </a:rPr>
              <a:t>phase, as we have just discussed.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While the details of how to secure each specific operating system differ, the</a:t>
            </a:r>
          </a:p>
          <a:p>
            <a:r>
              <a:rPr lang="en-US" sz="1200" kern="1200" baseline="0" dirty="0" smtClean="0">
                <a:solidFill>
                  <a:schemeClr val="tx1"/>
                </a:solidFill>
                <a:latin typeface="+mn-lt"/>
                <a:ea typeface="+mn-ea"/>
                <a:cs typeface="+mn-cs"/>
              </a:rPr>
              <a:t>broad approach is similar. Appropriate security configuration guides and checklists</a:t>
            </a:r>
          </a:p>
          <a:p>
            <a:r>
              <a:rPr lang="en-US" sz="1200" kern="1200" baseline="0" dirty="0" smtClean="0">
                <a:solidFill>
                  <a:schemeClr val="tx1"/>
                </a:solidFill>
                <a:latin typeface="+mn-lt"/>
                <a:ea typeface="+mn-ea"/>
                <a:cs typeface="+mn-cs"/>
              </a:rPr>
              <a:t>exist for most common operating systems, and these should be consulted, though</a:t>
            </a:r>
          </a:p>
          <a:p>
            <a:r>
              <a:rPr lang="en-US" sz="1200" kern="1200" baseline="0" dirty="0" smtClean="0">
                <a:solidFill>
                  <a:schemeClr val="tx1"/>
                </a:solidFill>
                <a:latin typeface="+mn-lt"/>
                <a:ea typeface="+mn-ea"/>
                <a:cs typeface="+mn-cs"/>
              </a:rPr>
              <a:t>always informed by the specific needs of each organization and their systems. In</a:t>
            </a:r>
          </a:p>
          <a:p>
            <a:r>
              <a:rPr lang="en-US" sz="1200" kern="1200" baseline="0" dirty="0" smtClean="0">
                <a:solidFill>
                  <a:schemeClr val="tx1"/>
                </a:solidFill>
                <a:latin typeface="+mn-lt"/>
                <a:ea typeface="+mn-ea"/>
                <a:cs typeface="+mn-cs"/>
              </a:rPr>
              <a:t>some cases, automated tools may be available to further assist in securing the system</a:t>
            </a:r>
          </a:p>
          <a:p>
            <a:r>
              <a:rPr lang="en-US" sz="1200" kern="1200" baseline="0" dirty="0" smtClean="0">
                <a:solidFill>
                  <a:schemeClr val="tx1"/>
                </a:solidFill>
                <a:latin typeface="+mn-lt"/>
                <a:ea typeface="+mn-ea"/>
                <a:cs typeface="+mn-cs"/>
              </a:rPr>
              <a:t>configuration.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[NIST08] suggests the following basic steps should be used to secure an operating</a:t>
            </a:r>
          </a:p>
          <a:p>
            <a:r>
              <a:rPr lang="en-US" sz="1200" kern="1200" baseline="0" dirty="0" smtClean="0">
                <a:solidFill>
                  <a:schemeClr val="tx1"/>
                </a:solidFill>
                <a:latin typeface="+mn-lt"/>
                <a:ea typeface="+mn-ea"/>
                <a:cs typeface="+mn-cs"/>
              </a:rPr>
              <a:t>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Install and patch the operating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Harden and configure the operating system to adequately address the identified</a:t>
            </a:r>
          </a:p>
          <a:p>
            <a:r>
              <a:rPr lang="en-US" sz="1200" kern="1200" baseline="0" dirty="0" smtClean="0">
                <a:solidFill>
                  <a:schemeClr val="tx1"/>
                </a:solidFill>
                <a:latin typeface="+mn-lt"/>
                <a:ea typeface="+mn-ea"/>
                <a:cs typeface="+mn-cs"/>
              </a:rPr>
              <a:t>security needs of the system by: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Removing unnecessary services, applications, and protocols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Configuring users, groups and permissions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Configuring resource controls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Install and configure additional security controls, such as antivirus, host-based</a:t>
            </a:r>
          </a:p>
          <a:p>
            <a:r>
              <a:rPr lang="en-US" sz="1200" kern="1200" baseline="0" dirty="0" smtClean="0">
                <a:solidFill>
                  <a:schemeClr val="tx1"/>
                </a:solidFill>
                <a:latin typeface="+mn-lt"/>
                <a:ea typeface="+mn-ea"/>
                <a:cs typeface="+mn-cs"/>
              </a:rPr>
              <a:t>firewalls, and intrusion detection systems (IDS), if needed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Test the security of the basic operating system to ensure that the steps taken</a:t>
            </a:r>
          </a:p>
          <a:p>
            <a:r>
              <a:rPr lang="en-US" sz="1200" kern="1200" baseline="0" dirty="0" smtClean="0">
                <a:solidFill>
                  <a:schemeClr val="tx1"/>
                </a:solidFill>
                <a:latin typeface="+mn-lt"/>
                <a:ea typeface="+mn-ea"/>
                <a:cs typeface="+mn-cs"/>
              </a:rPr>
              <a:t>adequately address its security needs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System security begins with the installation of the operating system. As we have</a:t>
            </a:r>
          </a:p>
          <a:p>
            <a:r>
              <a:rPr lang="en-US" sz="1200" kern="1200" baseline="0" dirty="0" smtClean="0">
                <a:solidFill>
                  <a:schemeClr val="tx1"/>
                </a:solidFill>
                <a:latin typeface="+mn-lt"/>
                <a:ea typeface="+mn-ea"/>
                <a:cs typeface="+mn-cs"/>
              </a:rPr>
              <a:t>already noted, a network-connected, </a:t>
            </a:r>
            <a:r>
              <a:rPr lang="en-US" sz="1200" kern="1200" baseline="0" dirty="0" err="1" smtClean="0">
                <a:solidFill>
                  <a:schemeClr val="tx1"/>
                </a:solidFill>
                <a:latin typeface="+mn-lt"/>
                <a:ea typeface="+mn-ea"/>
                <a:cs typeface="+mn-cs"/>
              </a:rPr>
              <a:t>unpatched</a:t>
            </a:r>
            <a:r>
              <a:rPr lang="en-US" sz="1200" kern="1200" baseline="0" dirty="0" smtClean="0">
                <a:solidFill>
                  <a:schemeClr val="tx1"/>
                </a:solidFill>
                <a:latin typeface="+mn-lt"/>
                <a:ea typeface="+mn-ea"/>
                <a:cs typeface="+mn-cs"/>
              </a:rPr>
              <a:t> system is vulnerable to exploit</a:t>
            </a:r>
          </a:p>
          <a:p>
            <a:r>
              <a:rPr lang="en-US" sz="1200" kern="1200" baseline="0" dirty="0" smtClean="0">
                <a:solidFill>
                  <a:schemeClr val="tx1"/>
                </a:solidFill>
                <a:latin typeface="+mn-lt"/>
                <a:ea typeface="+mn-ea"/>
                <a:cs typeface="+mn-cs"/>
              </a:rPr>
              <a:t>during its installation or continued use. Hence it is important that the system not</a:t>
            </a:r>
          </a:p>
          <a:p>
            <a:r>
              <a:rPr lang="en-US" sz="1200" kern="1200" baseline="0" dirty="0" smtClean="0">
                <a:solidFill>
                  <a:schemeClr val="tx1"/>
                </a:solidFill>
                <a:latin typeface="+mn-lt"/>
                <a:ea typeface="+mn-ea"/>
                <a:cs typeface="+mn-cs"/>
              </a:rPr>
              <a:t>be exposed while it is in this vulnerable state. Ideally new systems should be constructed</a:t>
            </a:r>
          </a:p>
          <a:p>
            <a:r>
              <a:rPr lang="en-US" sz="1200" kern="1200" baseline="0" dirty="0" smtClean="0">
                <a:solidFill>
                  <a:schemeClr val="tx1"/>
                </a:solidFill>
                <a:latin typeface="+mn-lt"/>
                <a:ea typeface="+mn-ea"/>
                <a:cs typeface="+mn-cs"/>
              </a:rPr>
              <a:t>on a protected network. This may be a completely isolated network, with</a:t>
            </a:r>
          </a:p>
          <a:p>
            <a:r>
              <a:rPr lang="en-US" sz="1200" kern="1200" baseline="0" dirty="0" smtClean="0">
                <a:solidFill>
                  <a:schemeClr val="tx1"/>
                </a:solidFill>
                <a:latin typeface="+mn-lt"/>
                <a:ea typeface="+mn-ea"/>
                <a:cs typeface="+mn-cs"/>
              </a:rPr>
              <a:t>the operating system image and all available patches transferred to it using removable</a:t>
            </a:r>
          </a:p>
          <a:p>
            <a:r>
              <a:rPr lang="en-US" sz="1200" kern="1200" baseline="0" dirty="0" smtClean="0">
                <a:solidFill>
                  <a:schemeClr val="tx1"/>
                </a:solidFill>
                <a:latin typeface="+mn-lt"/>
                <a:ea typeface="+mn-ea"/>
                <a:cs typeface="+mn-cs"/>
              </a:rPr>
              <a:t>media such as DVDs or USB drives. Given the existence of malware that can</a:t>
            </a:r>
          </a:p>
          <a:p>
            <a:r>
              <a:rPr lang="en-US" sz="1200" kern="1200" baseline="0" dirty="0" smtClean="0">
                <a:solidFill>
                  <a:schemeClr val="tx1"/>
                </a:solidFill>
                <a:latin typeface="+mn-lt"/>
                <a:ea typeface="+mn-ea"/>
                <a:cs typeface="+mn-cs"/>
              </a:rPr>
              <a:t>propagate using removable media, care is needed to ensure the media used here</a:t>
            </a:r>
          </a:p>
          <a:p>
            <a:r>
              <a:rPr lang="en-US" sz="1200" kern="1200" baseline="0" dirty="0" smtClean="0">
                <a:solidFill>
                  <a:schemeClr val="tx1"/>
                </a:solidFill>
                <a:latin typeface="+mn-lt"/>
                <a:ea typeface="+mn-ea"/>
                <a:cs typeface="+mn-cs"/>
              </a:rPr>
              <a:t>is not so infected. Alternatively, a network with severely restricted access to the</a:t>
            </a:r>
          </a:p>
          <a:p>
            <a:r>
              <a:rPr lang="en-US" sz="1200" kern="1200" baseline="0" dirty="0" smtClean="0">
                <a:solidFill>
                  <a:schemeClr val="tx1"/>
                </a:solidFill>
                <a:latin typeface="+mn-lt"/>
                <a:ea typeface="+mn-ea"/>
                <a:cs typeface="+mn-cs"/>
              </a:rPr>
              <a:t>wider internet may be used. Ideally it should have no inbound access, and have</a:t>
            </a:r>
          </a:p>
          <a:p>
            <a:r>
              <a:rPr lang="en-US" sz="1200" kern="1200" baseline="0" dirty="0" smtClean="0">
                <a:solidFill>
                  <a:schemeClr val="tx1"/>
                </a:solidFill>
                <a:latin typeface="+mn-lt"/>
                <a:ea typeface="+mn-ea"/>
                <a:cs typeface="+mn-cs"/>
              </a:rPr>
              <a:t>outbound access only to the key sites needed for the system installation and patching</a:t>
            </a:r>
          </a:p>
          <a:p>
            <a:r>
              <a:rPr lang="en-US" sz="1200" kern="1200" baseline="0" dirty="0" smtClean="0">
                <a:solidFill>
                  <a:schemeClr val="tx1"/>
                </a:solidFill>
                <a:latin typeface="+mn-lt"/>
                <a:ea typeface="+mn-ea"/>
                <a:cs typeface="+mn-cs"/>
              </a:rPr>
              <a:t>process. In either case, the full installation and hardening process should occur</a:t>
            </a:r>
          </a:p>
          <a:p>
            <a:r>
              <a:rPr lang="en-US" sz="1200" kern="1200" baseline="0" dirty="0" smtClean="0">
                <a:solidFill>
                  <a:schemeClr val="tx1"/>
                </a:solidFill>
                <a:latin typeface="+mn-lt"/>
                <a:ea typeface="+mn-ea"/>
                <a:cs typeface="+mn-cs"/>
              </a:rPr>
              <a:t>before the system is deployed to its intended, more accessible, and hence vulnerable,</a:t>
            </a:r>
          </a:p>
          <a:p>
            <a:r>
              <a:rPr lang="en-US" sz="1200" kern="1200" baseline="0" dirty="0" smtClean="0">
                <a:solidFill>
                  <a:schemeClr val="tx1"/>
                </a:solidFill>
                <a:latin typeface="+mn-lt"/>
                <a:ea typeface="+mn-ea"/>
                <a:cs typeface="+mn-cs"/>
              </a:rPr>
              <a:t>location.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initial installation should comprise the minimum necessary for the desired</a:t>
            </a:r>
          </a:p>
          <a:p>
            <a:r>
              <a:rPr lang="en-US" sz="1200" kern="1200" baseline="0" dirty="0" smtClean="0">
                <a:solidFill>
                  <a:schemeClr val="tx1"/>
                </a:solidFill>
                <a:latin typeface="+mn-lt"/>
                <a:ea typeface="+mn-ea"/>
                <a:cs typeface="+mn-cs"/>
              </a:rPr>
              <a:t>system, with additional software packages included only if they are required for the</a:t>
            </a:r>
          </a:p>
          <a:p>
            <a:r>
              <a:rPr lang="en-US" sz="1200" kern="1200" baseline="0" dirty="0" smtClean="0">
                <a:solidFill>
                  <a:schemeClr val="tx1"/>
                </a:solidFill>
                <a:latin typeface="+mn-lt"/>
                <a:ea typeface="+mn-ea"/>
                <a:cs typeface="+mn-cs"/>
              </a:rPr>
              <a:t>function of the system. We explore the rationale for minimizing the number of packages</a:t>
            </a:r>
          </a:p>
          <a:p>
            <a:r>
              <a:rPr lang="en-US" sz="1200" kern="1200" baseline="0" dirty="0" smtClean="0">
                <a:solidFill>
                  <a:schemeClr val="tx1"/>
                </a:solidFill>
                <a:latin typeface="+mn-lt"/>
                <a:ea typeface="+mn-ea"/>
                <a:cs typeface="+mn-cs"/>
              </a:rPr>
              <a:t>on the system shortly.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overall boot process must also be secured. This may require adjusting</a:t>
            </a:r>
          </a:p>
          <a:p>
            <a:r>
              <a:rPr lang="en-US" sz="1200" kern="1200" baseline="0" dirty="0" smtClean="0">
                <a:solidFill>
                  <a:schemeClr val="tx1"/>
                </a:solidFill>
                <a:latin typeface="+mn-lt"/>
                <a:ea typeface="+mn-ea"/>
                <a:cs typeface="+mn-cs"/>
              </a:rPr>
              <a:t>options on, or specifying a password required for changes to, the BIOS code used</a:t>
            </a:r>
          </a:p>
          <a:p>
            <a:r>
              <a:rPr lang="en-US" sz="1200" kern="1200" baseline="0" dirty="0" smtClean="0">
                <a:solidFill>
                  <a:schemeClr val="tx1"/>
                </a:solidFill>
                <a:latin typeface="+mn-lt"/>
                <a:ea typeface="+mn-ea"/>
                <a:cs typeface="+mn-cs"/>
              </a:rPr>
              <a:t>when the system initially boots. It may also require limiting which media the system</a:t>
            </a:r>
          </a:p>
          <a:p>
            <a:r>
              <a:rPr lang="en-US" sz="1200" kern="1200" baseline="0" dirty="0" smtClean="0">
                <a:solidFill>
                  <a:schemeClr val="tx1"/>
                </a:solidFill>
                <a:latin typeface="+mn-lt"/>
                <a:ea typeface="+mn-ea"/>
                <a:cs typeface="+mn-cs"/>
              </a:rPr>
              <a:t>is normally permitted to boot from. This is necessary to prevent an attacker from</a:t>
            </a:r>
          </a:p>
          <a:p>
            <a:r>
              <a:rPr lang="en-US" sz="1200" kern="1200" baseline="0" dirty="0" smtClean="0">
                <a:solidFill>
                  <a:schemeClr val="tx1"/>
                </a:solidFill>
                <a:latin typeface="+mn-lt"/>
                <a:ea typeface="+mn-ea"/>
                <a:cs typeface="+mn-cs"/>
              </a:rPr>
              <a:t>changing the boot process to install a covert hypervisor or to just boot a system of</a:t>
            </a:r>
          </a:p>
          <a:p>
            <a:r>
              <a:rPr lang="en-US" sz="1200" kern="1200" baseline="0" dirty="0" smtClean="0">
                <a:solidFill>
                  <a:schemeClr val="tx1"/>
                </a:solidFill>
                <a:latin typeface="+mn-lt"/>
                <a:ea typeface="+mn-ea"/>
                <a:cs typeface="+mn-cs"/>
              </a:rPr>
              <a:t>their choice from external media in order to bypass the normal system access controls</a:t>
            </a:r>
          </a:p>
          <a:p>
            <a:r>
              <a:rPr lang="en-US" sz="1200" kern="1200" baseline="0" dirty="0" smtClean="0">
                <a:solidFill>
                  <a:schemeClr val="tx1"/>
                </a:solidFill>
                <a:latin typeface="+mn-lt"/>
                <a:ea typeface="+mn-ea"/>
                <a:cs typeface="+mn-cs"/>
              </a:rPr>
              <a:t>on locally stored data. The use of a cryptographic file system may also be used</a:t>
            </a:r>
          </a:p>
          <a:p>
            <a:r>
              <a:rPr lang="en-US" sz="1200" kern="1200" baseline="0" dirty="0" smtClean="0">
                <a:solidFill>
                  <a:schemeClr val="tx1"/>
                </a:solidFill>
                <a:latin typeface="+mn-lt"/>
                <a:ea typeface="+mn-ea"/>
                <a:cs typeface="+mn-cs"/>
              </a:rPr>
              <a:t>to address this threat, as we note later.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Care is also required with the selection and installation of any additional device</a:t>
            </a:r>
          </a:p>
          <a:p>
            <a:r>
              <a:rPr lang="en-US" sz="1200" kern="1200" baseline="0" dirty="0" smtClean="0">
                <a:solidFill>
                  <a:schemeClr val="tx1"/>
                </a:solidFill>
                <a:latin typeface="+mn-lt"/>
                <a:ea typeface="+mn-ea"/>
                <a:cs typeface="+mn-cs"/>
              </a:rPr>
              <a:t>driver code, since this executes with full kernel level privileges, but is often</a:t>
            </a:r>
          </a:p>
          <a:p>
            <a:r>
              <a:rPr lang="en-US" sz="1200" kern="1200" baseline="0" dirty="0" smtClean="0">
                <a:solidFill>
                  <a:schemeClr val="tx1"/>
                </a:solidFill>
                <a:latin typeface="+mn-lt"/>
                <a:ea typeface="+mn-ea"/>
                <a:cs typeface="+mn-cs"/>
              </a:rPr>
              <a:t>supplied by a third party. The integrity and source of such driver code must be carefully</a:t>
            </a:r>
          </a:p>
          <a:p>
            <a:r>
              <a:rPr lang="en-US" sz="1200" kern="1200" baseline="0" dirty="0" smtClean="0">
                <a:solidFill>
                  <a:schemeClr val="tx1"/>
                </a:solidFill>
                <a:latin typeface="+mn-lt"/>
                <a:ea typeface="+mn-ea"/>
                <a:cs typeface="+mn-cs"/>
              </a:rPr>
              <a:t>validated given the high level of trust it has. A malicious driver can potentially</a:t>
            </a:r>
          </a:p>
          <a:p>
            <a:r>
              <a:rPr lang="en-US" sz="1200" kern="1200" baseline="0" dirty="0" smtClean="0">
                <a:solidFill>
                  <a:schemeClr val="tx1"/>
                </a:solidFill>
                <a:latin typeface="+mn-lt"/>
                <a:ea typeface="+mn-ea"/>
                <a:cs typeface="+mn-cs"/>
              </a:rPr>
              <a:t>bypass many security controls to install malware. Given the continuing discovery of</a:t>
            </a:r>
          </a:p>
          <a:p>
            <a:r>
              <a:rPr lang="en-US" sz="1200" kern="1200" baseline="0" dirty="0" smtClean="0">
                <a:solidFill>
                  <a:schemeClr val="tx1"/>
                </a:solidFill>
                <a:latin typeface="+mn-lt"/>
                <a:ea typeface="+mn-ea"/>
                <a:cs typeface="+mn-cs"/>
              </a:rPr>
              <a:t>software and other vulnerabilities for commonly used operating systems and applications,</a:t>
            </a:r>
          </a:p>
          <a:p>
            <a:r>
              <a:rPr lang="en-US" sz="1200" kern="1200" baseline="0" dirty="0" smtClean="0">
                <a:solidFill>
                  <a:schemeClr val="tx1"/>
                </a:solidFill>
                <a:latin typeface="+mn-lt"/>
                <a:ea typeface="+mn-ea"/>
                <a:cs typeface="+mn-cs"/>
              </a:rPr>
              <a:t>it is critical that the system be kept as up-to-date as possible, with all critical</a:t>
            </a:r>
          </a:p>
          <a:p>
            <a:r>
              <a:rPr lang="en-US" sz="1200" kern="1200" baseline="0" dirty="0" smtClean="0">
                <a:solidFill>
                  <a:schemeClr val="tx1"/>
                </a:solidFill>
                <a:latin typeface="+mn-lt"/>
                <a:ea typeface="+mn-ea"/>
                <a:cs typeface="+mn-cs"/>
              </a:rPr>
              <a:t>security-related patches installed. Nearly all commonly used systems now provide</a:t>
            </a:r>
          </a:p>
          <a:p>
            <a:r>
              <a:rPr lang="en-US" sz="1200" kern="1200" baseline="0" dirty="0" smtClean="0">
                <a:solidFill>
                  <a:schemeClr val="tx1"/>
                </a:solidFill>
                <a:latin typeface="+mn-lt"/>
                <a:ea typeface="+mn-ea"/>
                <a:cs typeface="+mn-cs"/>
              </a:rPr>
              <a:t>utilities that can automatically download and install security updates. These tools</a:t>
            </a:r>
          </a:p>
          <a:p>
            <a:r>
              <a:rPr lang="en-US" sz="1200" kern="1200" baseline="0" dirty="0" smtClean="0">
                <a:solidFill>
                  <a:schemeClr val="tx1"/>
                </a:solidFill>
                <a:latin typeface="+mn-lt"/>
                <a:ea typeface="+mn-ea"/>
                <a:cs typeface="+mn-cs"/>
              </a:rPr>
              <a:t>should be configured and used to minimize the amount of time a system is vulnerable</a:t>
            </a:r>
          </a:p>
          <a:p>
            <a:r>
              <a:rPr lang="en-US" sz="1200" kern="1200" baseline="0" dirty="0" smtClean="0">
                <a:solidFill>
                  <a:schemeClr val="tx1"/>
                </a:solidFill>
                <a:latin typeface="+mn-lt"/>
                <a:ea typeface="+mn-ea"/>
                <a:cs typeface="+mn-cs"/>
              </a:rPr>
              <a:t>to weaknesses for which patches are available.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Note that on change-controlled systems, you should not run automatic updates,</a:t>
            </a:r>
          </a:p>
          <a:p>
            <a:r>
              <a:rPr lang="en-US" sz="1200" kern="1200" baseline="0" dirty="0" smtClean="0">
                <a:solidFill>
                  <a:schemeClr val="tx1"/>
                </a:solidFill>
                <a:latin typeface="+mn-lt"/>
                <a:ea typeface="+mn-ea"/>
                <a:cs typeface="+mn-cs"/>
              </a:rPr>
              <a:t>because security patches can, on rare but significant occasions, introduce instability.</a:t>
            </a:r>
          </a:p>
          <a:p>
            <a:r>
              <a:rPr lang="en-US" sz="1200" kern="1200" baseline="0" dirty="0" smtClean="0">
                <a:solidFill>
                  <a:schemeClr val="tx1"/>
                </a:solidFill>
                <a:latin typeface="+mn-lt"/>
                <a:ea typeface="+mn-ea"/>
                <a:cs typeface="+mn-cs"/>
              </a:rPr>
              <a:t>For systems on which availability and uptime are of paramount importance,</a:t>
            </a:r>
          </a:p>
          <a:p>
            <a:r>
              <a:rPr lang="en-US" sz="1200" kern="1200" baseline="0" dirty="0" smtClean="0">
                <a:solidFill>
                  <a:schemeClr val="tx1"/>
                </a:solidFill>
                <a:latin typeface="+mn-lt"/>
                <a:ea typeface="+mn-ea"/>
                <a:cs typeface="+mn-cs"/>
              </a:rPr>
              <a:t> therefore, you should stage and validate all patches on test systems before deploying</a:t>
            </a:r>
          </a:p>
          <a:p>
            <a:r>
              <a:rPr lang="en-US" sz="1200" kern="1200" baseline="0" dirty="0" smtClean="0">
                <a:solidFill>
                  <a:schemeClr val="tx1"/>
                </a:solidFill>
                <a:latin typeface="+mn-lt"/>
                <a:ea typeface="+mn-ea"/>
                <a:cs typeface="+mn-cs"/>
              </a:rPr>
              <a:t>them in production.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 One of the most common threats to security is the intruder (the other</a:t>
            </a:r>
          </a:p>
          <a:p>
            <a:r>
              <a:rPr lang="en-US" sz="1200" kern="1200" baseline="0" dirty="0" smtClean="0">
                <a:solidFill>
                  <a:schemeClr val="tx1"/>
                </a:solidFill>
                <a:latin typeface="+mn-lt"/>
                <a:ea typeface="+mn-ea"/>
                <a:cs typeface="+mn-cs"/>
              </a:rPr>
              <a:t>is viruses), often referred to as a hacker or cracker. In an important early study of</a:t>
            </a:r>
          </a:p>
          <a:p>
            <a:r>
              <a:rPr lang="en-US" sz="1200" kern="1200" baseline="0" dirty="0" smtClean="0">
                <a:solidFill>
                  <a:schemeClr val="tx1"/>
                </a:solidFill>
                <a:latin typeface="+mn-lt"/>
                <a:ea typeface="+mn-ea"/>
                <a:cs typeface="+mn-cs"/>
              </a:rPr>
              <a:t>intrusion, Anderson [ANDE80] identifies three classes of intruders: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Masquerader:  An individual who is not authorized to use the computer</a:t>
            </a:r>
          </a:p>
          <a:p>
            <a:r>
              <a:rPr lang="en-US" sz="1200" kern="1200" baseline="0" dirty="0" smtClean="0">
                <a:solidFill>
                  <a:schemeClr val="tx1"/>
                </a:solidFill>
                <a:latin typeface="+mn-lt"/>
                <a:ea typeface="+mn-ea"/>
                <a:cs typeface="+mn-cs"/>
              </a:rPr>
              <a:t>and who penetrates a system’s access controls to exploit a legitimate user’s</a:t>
            </a:r>
          </a:p>
          <a:p>
            <a:r>
              <a:rPr lang="en-US" sz="1200" kern="1200" baseline="0" dirty="0" smtClean="0">
                <a:solidFill>
                  <a:schemeClr val="tx1"/>
                </a:solidFill>
                <a:latin typeface="+mn-lt"/>
                <a:ea typeface="+mn-ea"/>
                <a:cs typeface="+mn-cs"/>
              </a:rPr>
              <a:t>account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Misfeasor: A legitimate user who accesses data, programs, or resources for</a:t>
            </a:r>
          </a:p>
          <a:p>
            <a:r>
              <a:rPr lang="en-US" sz="1200" kern="1200" baseline="0" dirty="0" smtClean="0">
                <a:solidFill>
                  <a:schemeClr val="tx1"/>
                </a:solidFill>
                <a:latin typeface="+mn-lt"/>
                <a:ea typeface="+mn-ea"/>
                <a:cs typeface="+mn-cs"/>
              </a:rPr>
              <a:t>which such access is not authorized, or who is authorized for such access but</a:t>
            </a:r>
          </a:p>
          <a:p>
            <a:r>
              <a:rPr lang="en-US" sz="1200" kern="1200" baseline="0" dirty="0" smtClean="0">
                <a:solidFill>
                  <a:schemeClr val="tx1"/>
                </a:solidFill>
                <a:latin typeface="+mn-lt"/>
                <a:ea typeface="+mn-ea"/>
                <a:cs typeface="+mn-cs"/>
              </a:rPr>
              <a:t>misuses his or her privileges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Clandestine user: An individual who seizes supervisory control of the system</a:t>
            </a:r>
          </a:p>
          <a:p>
            <a:r>
              <a:rPr lang="en-US" sz="1200" kern="1200" baseline="0" dirty="0" smtClean="0">
                <a:solidFill>
                  <a:schemeClr val="tx1"/>
                </a:solidFill>
                <a:latin typeface="+mn-lt"/>
                <a:ea typeface="+mn-ea"/>
                <a:cs typeface="+mn-cs"/>
              </a:rPr>
              <a:t>and uses this control to evade auditing and access controls or to suppress audit</a:t>
            </a:r>
          </a:p>
          <a:p>
            <a:r>
              <a:rPr lang="en-US" sz="1200" kern="1200" baseline="0" dirty="0" smtClean="0">
                <a:solidFill>
                  <a:schemeClr val="tx1"/>
                </a:solidFill>
                <a:latin typeface="+mn-lt"/>
                <a:ea typeface="+mn-ea"/>
                <a:cs typeface="+mn-cs"/>
              </a:rPr>
              <a:t>Collection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masquerader is likely to be an outsider; the misfeasor generally is an insider;</a:t>
            </a:r>
          </a:p>
          <a:p>
            <a:r>
              <a:rPr lang="en-US" sz="1200" kern="1200" baseline="0" dirty="0" smtClean="0">
                <a:solidFill>
                  <a:schemeClr val="tx1"/>
                </a:solidFill>
                <a:latin typeface="+mn-lt"/>
                <a:ea typeface="+mn-ea"/>
                <a:cs typeface="+mn-cs"/>
              </a:rPr>
              <a:t>and the clandestine user can be either an outsider or an insider.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Intruder attacks range from the benign to the serious. At the benign end of the</a:t>
            </a:r>
          </a:p>
          <a:p>
            <a:r>
              <a:rPr lang="en-US" sz="1200" kern="1200" baseline="0" dirty="0" smtClean="0">
                <a:solidFill>
                  <a:schemeClr val="tx1"/>
                </a:solidFill>
                <a:latin typeface="+mn-lt"/>
                <a:ea typeface="+mn-ea"/>
                <a:cs typeface="+mn-cs"/>
              </a:rPr>
              <a:t>scale, there are many people who simply wish to explore internets and see what is</a:t>
            </a:r>
          </a:p>
          <a:p>
            <a:r>
              <a:rPr lang="en-US" sz="1200" kern="1200" baseline="0" dirty="0" smtClean="0">
                <a:solidFill>
                  <a:schemeClr val="tx1"/>
                </a:solidFill>
                <a:latin typeface="+mn-lt"/>
                <a:ea typeface="+mn-ea"/>
                <a:cs typeface="+mn-cs"/>
              </a:rPr>
              <a:t>out there. At the serious end are individuals who are attempting to read privileged</a:t>
            </a:r>
          </a:p>
          <a:p>
            <a:r>
              <a:rPr lang="en-US" sz="1200" kern="1200" baseline="0" dirty="0" smtClean="0">
                <a:solidFill>
                  <a:schemeClr val="tx1"/>
                </a:solidFill>
                <a:latin typeface="+mn-lt"/>
                <a:ea typeface="+mn-ea"/>
                <a:cs typeface="+mn-cs"/>
              </a:rPr>
              <a:t>data, perform unauthorized modifications to data, or disrupt the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objective of the intruder is to gain access to a system or to increase the</a:t>
            </a:r>
          </a:p>
          <a:p>
            <a:r>
              <a:rPr lang="en-US" sz="1200" kern="1200" baseline="0" dirty="0" smtClean="0">
                <a:solidFill>
                  <a:schemeClr val="tx1"/>
                </a:solidFill>
                <a:latin typeface="+mn-lt"/>
                <a:ea typeface="+mn-ea"/>
                <a:cs typeface="+mn-cs"/>
              </a:rPr>
              <a:t>range of privileges accessible on a system. Most initial attacks use system or software</a:t>
            </a:r>
          </a:p>
          <a:p>
            <a:r>
              <a:rPr lang="en-US" sz="1200" kern="1200" baseline="0" dirty="0" smtClean="0">
                <a:solidFill>
                  <a:schemeClr val="tx1"/>
                </a:solidFill>
                <a:latin typeface="+mn-lt"/>
                <a:ea typeface="+mn-ea"/>
                <a:cs typeface="+mn-cs"/>
              </a:rPr>
              <a:t>vulnerabilities that allow a user to execute code that opens a backdoor into</a:t>
            </a:r>
          </a:p>
          <a:p>
            <a:r>
              <a:rPr lang="en-US" sz="1200" kern="1200" baseline="0" dirty="0" smtClean="0">
                <a:solidFill>
                  <a:schemeClr val="tx1"/>
                </a:solidFill>
                <a:latin typeface="+mn-lt"/>
                <a:ea typeface="+mn-ea"/>
                <a:cs typeface="+mn-cs"/>
              </a:rPr>
              <a:t>the system. Intruders can get access to a system by exploiting attacks such as buffer</a:t>
            </a:r>
          </a:p>
          <a:p>
            <a:r>
              <a:rPr lang="en-US" sz="1200" kern="1200" baseline="0" dirty="0" smtClean="0">
                <a:solidFill>
                  <a:schemeClr val="tx1"/>
                </a:solidFill>
                <a:latin typeface="+mn-lt"/>
                <a:ea typeface="+mn-ea"/>
                <a:cs typeface="+mn-cs"/>
              </a:rPr>
              <a:t>overflows on a program that runs with certain privileges. We introduce buffer overflow</a:t>
            </a:r>
          </a:p>
          <a:p>
            <a:r>
              <a:rPr lang="en-US" sz="1200" kern="1200" baseline="0" dirty="0" smtClean="0">
                <a:solidFill>
                  <a:schemeClr val="tx1"/>
                </a:solidFill>
                <a:latin typeface="+mn-lt"/>
                <a:ea typeface="+mn-ea"/>
                <a:cs typeface="+mn-cs"/>
              </a:rPr>
              <a:t>attacks in Section 15.2.</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Alternatively, the intruder attempts to acquire information that should have</a:t>
            </a:r>
          </a:p>
          <a:p>
            <a:r>
              <a:rPr lang="en-US" sz="1200" kern="1200" baseline="0" dirty="0" smtClean="0">
                <a:solidFill>
                  <a:schemeClr val="tx1"/>
                </a:solidFill>
                <a:latin typeface="+mn-lt"/>
                <a:ea typeface="+mn-ea"/>
                <a:cs typeface="+mn-cs"/>
              </a:rPr>
              <a:t>been protected. In some cases, this information is in the form of a user password.</a:t>
            </a:r>
          </a:p>
          <a:p>
            <a:r>
              <a:rPr lang="en-US" sz="1200" kern="1200" baseline="0" dirty="0" smtClean="0">
                <a:solidFill>
                  <a:schemeClr val="tx1"/>
                </a:solidFill>
                <a:latin typeface="+mn-lt"/>
                <a:ea typeface="+mn-ea"/>
                <a:cs typeface="+mn-cs"/>
              </a:rPr>
              <a:t>With knowledge of some other user’s password, an intruder can log in to a system</a:t>
            </a:r>
          </a:p>
          <a:p>
            <a:r>
              <a:rPr lang="en-US" sz="1200" kern="1200" baseline="0" dirty="0" smtClean="0">
                <a:solidFill>
                  <a:schemeClr val="tx1"/>
                </a:solidFill>
                <a:latin typeface="+mn-lt"/>
                <a:ea typeface="+mn-ea"/>
                <a:cs typeface="+mn-cs"/>
              </a:rPr>
              <a:t>and exercise all the privileges accorded to the legitimate user.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Because any of the software running on a system may contain software vulnerabilities,</a:t>
            </a:r>
          </a:p>
          <a:p>
            <a:r>
              <a:rPr lang="en-US" sz="1200" kern="1200" baseline="0" dirty="0" smtClean="0">
                <a:solidFill>
                  <a:schemeClr val="tx1"/>
                </a:solidFill>
                <a:latin typeface="+mn-lt"/>
                <a:ea typeface="+mn-ea"/>
                <a:cs typeface="+mn-cs"/>
              </a:rPr>
              <a:t>clearly if fewer software packages are available to run, then the risk is reduced.</a:t>
            </a:r>
          </a:p>
          <a:p>
            <a:r>
              <a:rPr lang="en-US" sz="1200" kern="1200" baseline="0" dirty="0" smtClean="0">
                <a:solidFill>
                  <a:schemeClr val="tx1"/>
                </a:solidFill>
                <a:latin typeface="+mn-lt"/>
                <a:ea typeface="+mn-ea"/>
                <a:cs typeface="+mn-cs"/>
              </a:rPr>
              <a:t>There is clearly a balance between usability, providing all software that may be required</a:t>
            </a:r>
          </a:p>
          <a:p>
            <a:r>
              <a:rPr lang="en-US" sz="1200" kern="1200" baseline="0" dirty="0" smtClean="0">
                <a:solidFill>
                  <a:schemeClr val="tx1"/>
                </a:solidFill>
                <a:latin typeface="+mn-lt"/>
                <a:ea typeface="+mn-ea"/>
                <a:cs typeface="+mn-cs"/>
              </a:rPr>
              <a:t>at some time, and security and a desire to limit the amount of software installed.</a:t>
            </a:r>
          </a:p>
          <a:p>
            <a:r>
              <a:rPr lang="en-US" sz="1200" kern="1200" baseline="0" dirty="0" smtClean="0">
                <a:solidFill>
                  <a:schemeClr val="tx1"/>
                </a:solidFill>
                <a:latin typeface="+mn-lt"/>
                <a:ea typeface="+mn-ea"/>
                <a:cs typeface="+mn-cs"/>
              </a:rPr>
              <a:t>The range of services, applications, and protocols required will vary widely</a:t>
            </a:r>
          </a:p>
          <a:p>
            <a:r>
              <a:rPr lang="en-US" sz="1200" kern="1200" baseline="0" dirty="0" smtClean="0">
                <a:solidFill>
                  <a:schemeClr val="tx1"/>
                </a:solidFill>
                <a:latin typeface="+mn-lt"/>
                <a:ea typeface="+mn-ea"/>
                <a:cs typeface="+mn-cs"/>
              </a:rPr>
              <a:t>between organizations, and indeed between systems within an organization. The system</a:t>
            </a:r>
          </a:p>
          <a:p>
            <a:r>
              <a:rPr lang="en-US" sz="1200" kern="1200" baseline="0" dirty="0" smtClean="0">
                <a:solidFill>
                  <a:schemeClr val="tx1"/>
                </a:solidFill>
                <a:latin typeface="+mn-lt"/>
                <a:ea typeface="+mn-ea"/>
                <a:cs typeface="+mn-cs"/>
              </a:rPr>
              <a:t>planning process should identify what is actually required for a given system, so</a:t>
            </a:r>
          </a:p>
          <a:p>
            <a:r>
              <a:rPr lang="en-US" sz="1200" kern="1200" baseline="0" dirty="0" smtClean="0">
                <a:solidFill>
                  <a:schemeClr val="tx1"/>
                </a:solidFill>
                <a:latin typeface="+mn-lt"/>
                <a:ea typeface="+mn-ea"/>
                <a:cs typeface="+mn-cs"/>
              </a:rPr>
              <a:t>that a suitable level of functionality is provided, while eliminating software that is</a:t>
            </a:r>
          </a:p>
          <a:p>
            <a:r>
              <a:rPr lang="en-US" sz="1200" kern="1200" baseline="0" dirty="0" smtClean="0">
                <a:solidFill>
                  <a:schemeClr val="tx1"/>
                </a:solidFill>
                <a:latin typeface="+mn-lt"/>
                <a:ea typeface="+mn-ea"/>
                <a:cs typeface="+mn-cs"/>
              </a:rPr>
              <a:t>not required to improve security.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default configuration for most distributed systems is set to maximize ease</a:t>
            </a:r>
          </a:p>
          <a:p>
            <a:r>
              <a:rPr lang="en-US" sz="1200" kern="1200" baseline="0" dirty="0" smtClean="0">
                <a:solidFill>
                  <a:schemeClr val="tx1"/>
                </a:solidFill>
                <a:latin typeface="+mn-lt"/>
                <a:ea typeface="+mn-ea"/>
                <a:cs typeface="+mn-cs"/>
              </a:rPr>
              <a:t>of use and functionality, rather than security. When performing the initial installation,</a:t>
            </a:r>
          </a:p>
          <a:p>
            <a:r>
              <a:rPr lang="en-US" sz="1200" kern="1200" baseline="0" dirty="0" smtClean="0">
                <a:solidFill>
                  <a:schemeClr val="tx1"/>
                </a:solidFill>
                <a:latin typeface="+mn-lt"/>
                <a:ea typeface="+mn-ea"/>
                <a:cs typeface="+mn-cs"/>
              </a:rPr>
              <a:t>the supplied defaults should not be used, but rather the installation should be</a:t>
            </a:r>
          </a:p>
          <a:p>
            <a:r>
              <a:rPr lang="en-US" sz="1200" kern="1200" baseline="0" dirty="0" smtClean="0">
                <a:solidFill>
                  <a:schemeClr val="tx1"/>
                </a:solidFill>
                <a:latin typeface="+mn-lt"/>
                <a:ea typeface="+mn-ea"/>
                <a:cs typeface="+mn-cs"/>
              </a:rPr>
              <a:t>customized so that only the required packages are installed. If additional packages</a:t>
            </a:r>
          </a:p>
          <a:p>
            <a:r>
              <a:rPr lang="en-US" sz="1200" kern="1200" baseline="0" dirty="0" smtClean="0">
                <a:solidFill>
                  <a:schemeClr val="tx1"/>
                </a:solidFill>
                <a:latin typeface="+mn-lt"/>
                <a:ea typeface="+mn-ea"/>
                <a:cs typeface="+mn-cs"/>
              </a:rPr>
              <a:t>are needed later, they can be installed when they are required. [NIST08] and many</a:t>
            </a:r>
          </a:p>
          <a:p>
            <a:r>
              <a:rPr lang="en-US" sz="1200" kern="1200" baseline="0" dirty="0" smtClean="0">
                <a:solidFill>
                  <a:schemeClr val="tx1"/>
                </a:solidFill>
                <a:latin typeface="+mn-lt"/>
                <a:ea typeface="+mn-ea"/>
                <a:cs typeface="+mn-cs"/>
              </a:rPr>
              <a:t>of the security-hardening guides provide lists of services, applications, and protocols</a:t>
            </a:r>
          </a:p>
          <a:p>
            <a:r>
              <a:rPr lang="en-US" sz="1200" kern="1200" baseline="0" dirty="0" smtClean="0">
                <a:solidFill>
                  <a:schemeClr val="tx1"/>
                </a:solidFill>
                <a:latin typeface="+mn-lt"/>
                <a:ea typeface="+mn-ea"/>
                <a:cs typeface="+mn-cs"/>
              </a:rPr>
              <a:t>that should not be installed if not required.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[NIST08] also states a strong preference for not installing unwanted software,</a:t>
            </a:r>
          </a:p>
          <a:p>
            <a:r>
              <a:rPr lang="en-US" sz="1200" kern="1200" baseline="0" dirty="0" smtClean="0">
                <a:solidFill>
                  <a:schemeClr val="tx1"/>
                </a:solidFill>
                <a:latin typeface="+mn-lt"/>
                <a:ea typeface="+mn-ea"/>
                <a:cs typeface="+mn-cs"/>
              </a:rPr>
              <a:t>rather than installing and then later removing or disabling it. They argue this preference</a:t>
            </a:r>
          </a:p>
          <a:p>
            <a:r>
              <a:rPr lang="en-US" sz="1200" kern="1200" baseline="0" dirty="0" smtClean="0">
                <a:solidFill>
                  <a:schemeClr val="tx1"/>
                </a:solidFill>
                <a:latin typeface="+mn-lt"/>
                <a:ea typeface="+mn-ea"/>
                <a:cs typeface="+mn-cs"/>
              </a:rPr>
              <a:t>because they note that many uninstall scripts fail to completely remove all</a:t>
            </a:r>
          </a:p>
          <a:p>
            <a:r>
              <a:rPr lang="en-US" sz="1200" kern="1200" baseline="0" dirty="0" smtClean="0">
                <a:solidFill>
                  <a:schemeClr val="tx1"/>
                </a:solidFill>
                <a:latin typeface="+mn-lt"/>
                <a:ea typeface="+mn-ea"/>
                <a:cs typeface="+mn-cs"/>
              </a:rPr>
              <a:t>components of a package. They also note that disabling a service means that while</a:t>
            </a:r>
          </a:p>
          <a:p>
            <a:r>
              <a:rPr lang="en-US" sz="1200" kern="1200" baseline="0" dirty="0" smtClean="0">
                <a:solidFill>
                  <a:schemeClr val="tx1"/>
                </a:solidFill>
                <a:latin typeface="+mn-lt"/>
                <a:ea typeface="+mn-ea"/>
                <a:cs typeface="+mn-cs"/>
              </a:rPr>
              <a:t>it is not available as an initial point of attack, should an attacker succeed in gaining</a:t>
            </a:r>
          </a:p>
          <a:p>
            <a:r>
              <a:rPr lang="en-US" sz="1200" kern="1200" baseline="0" dirty="0" smtClean="0">
                <a:solidFill>
                  <a:schemeClr val="tx1"/>
                </a:solidFill>
                <a:latin typeface="+mn-lt"/>
                <a:ea typeface="+mn-ea"/>
                <a:cs typeface="+mn-cs"/>
              </a:rPr>
              <a:t>some access to a system, then disabled software could be </a:t>
            </a:r>
            <a:r>
              <a:rPr lang="en-US" sz="1200" kern="1200" baseline="0" dirty="0" err="1" smtClean="0">
                <a:solidFill>
                  <a:schemeClr val="tx1"/>
                </a:solidFill>
                <a:latin typeface="+mn-lt"/>
                <a:ea typeface="+mn-ea"/>
                <a:cs typeface="+mn-cs"/>
              </a:rPr>
              <a:t>reenabled</a:t>
            </a:r>
            <a:r>
              <a:rPr lang="en-US" sz="1200" kern="1200" baseline="0" dirty="0" smtClean="0">
                <a:solidFill>
                  <a:schemeClr val="tx1"/>
                </a:solidFill>
                <a:latin typeface="+mn-lt"/>
                <a:ea typeface="+mn-ea"/>
                <a:cs typeface="+mn-cs"/>
              </a:rPr>
              <a:t> and used to</a:t>
            </a:r>
          </a:p>
          <a:p>
            <a:r>
              <a:rPr lang="en-US" sz="1200" kern="1200" baseline="0" dirty="0" smtClean="0">
                <a:solidFill>
                  <a:schemeClr val="tx1"/>
                </a:solidFill>
                <a:latin typeface="+mn-lt"/>
                <a:ea typeface="+mn-ea"/>
                <a:cs typeface="+mn-cs"/>
              </a:rPr>
              <a:t>further compromise a system. It is better for security if unwanted software is not</a:t>
            </a:r>
          </a:p>
          <a:p>
            <a:r>
              <a:rPr lang="en-US" sz="1200" kern="1200" baseline="0" dirty="0" smtClean="0">
                <a:solidFill>
                  <a:schemeClr val="tx1"/>
                </a:solidFill>
                <a:latin typeface="+mn-lt"/>
                <a:ea typeface="+mn-ea"/>
                <a:cs typeface="+mn-cs"/>
              </a:rPr>
              <a:t>installed, and thus not available for use at all.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 Not all users with access to a system will have the same access to all data and resources</a:t>
            </a:r>
          </a:p>
          <a:p>
            <a:r>
              <a:rPr lang="en-US" sz="1200" kern="1200" baseline="0" dirty="0" smtClean="0">
                <a:solidFill>
                  <a:schemeClr val="tx1"/>
                </a:solidFill>
                <a:latin typeface="+mn-lt"/>
                <a:ea typeface="+mn-ea"/>
                <a:cs typeface="+mn-cs"/>
              </a:rPr>
              <a:t>on that system. All modern operating systems implement access controls</a:t>
            </a:r>
          </a:p>
          <a:p>
            <a:r>
              <a:rPr lang="en-US" sz="1200" kern="1200" baseline="0" dirty="0" smtClean="0">
                <a:solidFill>
                  <a:schemeClr val="tx1"/>
                </a:solidFill>
                <a:latin typeface="+mn-lt"/>
                <a:ea typeface="+mn-ea"/>
                <a:cs typeface="+mn-cs"/>
              </a:rPr>
              <a:t>to data and resources. Nearly all provide some form of discretionary access controls.</a:t>
            </a:r>
          </a:p>
          <a:p>
            <a:r>
              <a:rPr lang="en-US" sz="1200" kern="1200" baseline="0" dirty="0" smtClean="0">
                <a:solidFill>
                  <a:schemeClr val="tx1"/>
                </a:solidFill>
                <a:latin typeface="+mn-lt"/>
                <a:ea typeface="+mn-ea"/>
                <a:cs typeface="+mn-cs"/>
              </a:rPr>
              <a:t>Some systems may provide role-based or mandatory access control mechanisms</a:t>
            </a:r>
          </a:p>
          <a:p>
            <a:r>
              <a:rPr lang="en-US" sz="1200" kern="1200" baseline="0" dirty="0" smtClean="0">
                <a:solidFill>
                  <a:schemeClr val="tx1"/>
                </a:solidFill>
                <a:latin typeface="+mn-lt"/>
                <a:ea typeface="+mn-ea"/>
                <a:cs typeface="+mn-cs"/>
              </a:rPr>
              <a:t>as well.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system planning process should consider the categories of users on the</a:t>
            </a:r>
          </a:p>
          <a:p>
            <a:r>
              <a:rPr lang="en-US" sz="1200" kern="1200" baseline="0" dirty="0" smtClean="0">
                <a:solidFill>
                  <a:schemeClr val="tx1"/>
                </a:solidFill>
                <a:latin typeface="+mn-lt"/>
                <a:ea typeface="+mn-ea"/>
                <a:cs typeface="+mn-cs"/>
              </a:rPr>
              <a:t>system, the privileges they have, the types of information they can access, and how</a:t>
            </a:r>
          </a:p>
          <a:p>
            <a:r>
              <a:rPr lang="en-US" sz="1200" kern="1200" baseline="0" dirty="0" smtClean="0">
                <a:solidFill>
                  <a:schemeClr val="tx1"/>
                </a:solidFill>
                <a:latin typeface="+mn-lt"/>
                <a:ea typeface="+mn-ea"/>
                <a:cs typeface="+mn-cs"/>
              </a:rPr>
              <a:t>and where they are defined and authenticated. Some users will have elevated privileges</a:t>
            </a:r>
          </a:p>
          <a:p>
            <a:r>
              <a:rPr lang="en-US" sz="1200" kern="1200" baseline="0" dirty="0" smtClean="0">
                <a:solidFill>
                  <a:schemeClr val="tx1"/>
                </a:solidFill>
                <a:latin typeface="+mn-lt"/>
                <a:ea typeface="+mn-ea"/>
                <a:cs typeface="+mn-cs"/>
              </a:rPr>
              <a:t>to administer the system; others will be normal users, sharing appropriate access</a:t>
            </a:r>
          </a:p>
          <a:p>
            <a:r>
              <a:rPr lang="en-US" sz="1200" kern="1200" baseline="0" dirty="0" smtClean="0">
                <a:solidFill>
                  <a:schemeClr val="tx1"/>
                </a:solidFill>
                <a:latin typeface="+mn-lt"/>
                <a:ea typeface="+mn-ea"/>
                <a:cs typeface="+mn-cs"/>
              </a:rPr>
              <a:t>to files and other data as required; and there may even be guest accounts with</a:t>
            </a:r>
          </a:p>
          <a:p>
            <a:r>
              <a:rPr lang="en-US" sz="1200" kern="1200" baseline="0" dirty="0" smtClean="0">
                <a:solidFill>
                  <a:schemeClr val="tx1"/>
                </a:solidFill>
                <a:latin typeface="+mn-lt"/>
                <a:ea typeface="+mn-ea"/>
                <a:cs typeface="+mn-cs"/>
              </a:rPr>
              <a:t>very limited access. The third of the four key DSD mitigation strategies is to restrict</a:t>
            </a:r>
          </a:p>
          <a:p>
            <a:r>
              <a:rPr lang="en-US" sz="1200" kern="1200" baseline="0" dirty="0" smtClean="0">
                <a:solidFill>
                  <a:schemeClr val="tx1"/>
                </a:solidFill>
                <a:latin typeface="+mn-lt"/>
                <a:ea typeface="+mn-ea"/>
                <a:cs typeface="+mn-cs"/>
              </a:rPr>
              <a:t>elevated privileges to only those users that require them. Further, it is highly desirable</a:t>
            </a:r>
          </a:p>
          <a:p>
            <a:r>
              <a:rPr lang="en-US" sz="1200" kern="1200" baseline="0" dirty="0" smtClean="0">
                <a:solidFill>
                  <a:schemeClr val="tx1"/>
                </a:solidFill>
                <a:latin typeface="+mn-lt"/>
                <a:ea typeface="+mn-ea"/>
                <a:cs typeface="+mn-cs"/>
              </a:rPr>
              <a:t>that such users only access elevated privileges when needed to perform some</a:t>
            </a:r>
          </a:p>
          <a:p>
            <a:r>
              <a:rPr lang="en-US" sz="1200" kern="1200" baseline="0" dirty="0" smtClean="0">
                <a:solidFill>
                  <a:schemeClr val="tx1"/>
                </a:solidFill>
                <a:latin typeface="+mn-lt"/>
                <a:ea typeface="+mn-ea"/>
                <a:cs typeface="+mn-cs"/>
              </a:rPr>
              <a:t>task that requires them, and to otherwise access the system as a normal user. This</a:t>
            </a:r>
          </a:p>
          <a:p>
            <a:r>
              <a:rPr lang="en-US" sz="1200" kern="1200" baseline="0" dirty="0" smtClean="0">
                <a:solidFill>
                  <a:schemeClr val="tx1"/>
                </a:solidFill>
                <a:latin typeface="+mn-lt"/>
                <a:ea typeface="+mn-ea"/>
                <a:cs typeface="+mn-cs"/>
              </a:rPr>
              <a:t>improves security by providing a smaller window of opportunity for an attacker to</a:t>
            </a:r>
          </a:p>
          <a:p>
            <a:r>
              <a:rPr lang="en-US" sz="1200" kern="1200" baseline="0" dirty="0" smtClean="0">
                <a:solidFill>
                  <a:schemeClr val="tx1"/>
                </a:solidFill>
                <a:latin typeface="+mn-lt"/>
                <a:ea typeface="+mn-ea"/>
                <a:cs typeface="+mn-cs"/>
              </a:rPr>
              <a:t>exploit the actions of such privileged users. Some operating systems provide special</a:t>
            </a:r>
          </a:p>
          <a:p>
            <a:r>
              <a:rPr lang="en-US" sz="1200" kern="1200" baseline="0" dirty="0" smtClean="0">
                <a:solidFill>
                  <a:schemeClr val="tx1"/>
                </a:solidFill>
                <a:latin typeface="+mn-lt"/>
                <a:ea typeface="+mn-ea"/>
                <a:cs typeface="+mn-cs"/>
              </a:rPr>
              <a:t> tools or access mechanisms to assist administrative users to elevate their privileges</a:t>
            </a:r>
          </a:p>
          <a:p>
            <a:r>
              <a:rPr lang="en-US" sz="1200" kern="1200" baseline="0" dirty="0" smtClean="0">
                <a:solidFill>
                  <a:schemeClr val="tx1"/>
                </a:solidFill>
                <a:latin typeface="+mn-lt"/>
                <a:ea typeface="+mn-ea"/>
                <a:cs typeface="+mn-cs"/>
              </a:rPr>
              <a:t>only when necessary, and to appropriately log these actions.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key decision is whether the users, the groups they belong to, and their</a:t>
            </a:r>
          </a:p>
          <a:p>
            <a:r>
              <a:rPr lang="en-US" sz="1200" kern="1200" baseline="0" dirty="0" smtClean="0">
                <a:solidFill>
                  <a:schemeClr val="tx1"/>
                </a:solidFill>
                <a:latin typeface="+mn-lt"/>
                <a:ea typeface="+mn-ea"/>
                <a:cs typeface="+mn-cs"/>
              </a:rPr>
              <a:t>authentication methods are specified locally on the system, or will use a centralized</a:t>
            </a:r>
          </a:p>
          <a:p>
            <a:r>
              <a:rPr lang="en-US" sz="1200" kern="1200" baseline="0" dirty="0" smtClean="0">
                <a:solidFill>
                  <a:schemeClr val="tx1"/>
                </a:solidFill>
                <a:latin typeface="+mn-lt"/>
                <a:ea typeface="+mn-ea"/>
                <a:cs typeface="+mn-cs"/>
              </a:rPr>
              <a:t>authentication server. Whichever is chosen, the appropriate details are now configured</a:t>
            </a:r>
          </a:p>
          <a:p>
            <a:r>
              <a:rPr lang="en-US" sz="1200" kern="1200" baseline="0" dirty="0" smtClean="0">
                <a:solidFill>
                  <a:schemeClr val="tx1"/>
                </a:solidFill>
                <a:latin typeface="+mn-lt"/>
                <a:ea typeface="+mn-ea"/>
                <a:cs typeface="+mn-cs"/>
              </a:rPr>
              <a:t>on the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Also at this stage, any default accounts included as part of the system installation</a:t>
            </a:r>
          </a:p>
          <a:p>
            <a:r>
              <a:rPr lang="en-US" sz="1200" kern="1200" baseline="0" dirty="0" smtClean="0">
                <a:solidFill>
                  <a:schemeClr val="tx1"/>
                </a:solidFill>
                <a:latin typeface="+mn-lt"/>
                <a:ea typeface="+mn-ea"/>
                <a:cs typeface="+mn-cs"/>
              </a:rPr>
              <a:t>should be secured. Those which are not required should be either removed or</a:t>
            </a:r>
          </a:p>
          <a:p>
            <a:r>
              <a:rPr lang="en-US" sz="1200" kern="1200" baseline="0" dirty="0" smtClean="0">
                <a:solidFill>
                  <a:schemeClr val="tx1"/>
                </a:solidFill>
                <a:latin typeface="+mn-lt"/>
                <a:ea typeface="+mn-ea"/>
                <a:cs typeface="+mn-cs"/>
              </a:rPr>
              <a:t>at least disabled. System accounts that manage services on the system should be set</a:t>
            </a:r>
          </a:p>
          <a:p>
            <a:r>
              <a:rPr lang="en-US" sz="1200" kern="1200" baseline="0" dirty="0" smtClean="0">
                <a:solidFill>
                  <a:schemeClr val="tx1"/>
                </a:solidFill>
                <a:latin typeface="+mn-lt"/>
                <a:ea typeface="+mn-ea"/>
                <a:cs typeface="+mn-cs"/>
              </a:rPr>
              <a:t>so they cannot be used for interactive logins. And any passwords installed by default</a:t>
            </a:r>
          </a:p>
          <a:p>
            <a:r>
              <a:rPr lang="en-US" sz="1200" kern="1200" baseline="0" dirty="0" smtClean="0">
                <a:solidFill>
                  <a:schemeClr val="tx1"/>
                </a:solidFill>
                <a:latin typeface="+mn-lt"/>
                <a:ea typeface="+mn-ea"/>
                <a:cs typeface="+mn-cs"/>
              </a:rPr>
              <a:t>should be changed to new values with appropriate security.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Any policy that applies to authentication credentials, and especially to password</a:t>
            </a:r>
          </a:p>
          <a:p>
            <a:r>
              <a:rPr lang="en-US" sz="1200" kern="1200" baseline="0" dirty="0" smtClean="0">
                <a:solidFill>
                  <a:schemeClr val="tx1"/>
                </a:solidFill>
                <a:latin typeface="+mn-lt"/>
                <a:ea typeface="+mn-ea"/>
                <a:cs typeface="+mn-cs"/>
              </a:rPr>
              <a:t>security, is also configured. This includes details of which authentication methods</a:t>
            </a:r>
          </a:p>
          <a:p>
            <a:r>
              <a:rPr lang="en-US" sz="1200" kern="1200" baseline="0" dirty="0" smtClean="0">
                <a:solidFill>
                  <a:schemeClr val="tx1"/>
                </a:solidFill>
                <a:latin typeface="+mn-lt"/>
                <a:ea typeface="+mn-ea"/>
                <a:cs typeface="+mn-cs"/>
              </a:rPr>
              <a:t>are accepted for different methods of account access. And it includes details of</a:t>
            </a:r>
          </a:p>
          <a:p>
            <a:r>
              <a:rPr lang="en-US" sz="1200" kern="1200" baseline="0" dirty="0" smtClean="0">
                <a:solidFill>
                  <a:schemeClr val="tx1"/>
                </a:solidFill>
                <a:latin typeface="+mn-lt"/>
                <a:ea typeface="+mn-ea"/>
                <a:cs typeface="+mn-cs"/>
              </a:rPr>
              <a:t>the required length, complexity, and age allowed for passwords.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Once the users and their associated groups are defined, appropriate permissions can</a:t>
            </a:r>
          </a:p>
          <a:p>
            <a:r>
              <a:rPr lang="en-US" sz="1200" kern="1200" baseline="0" dirty="0" smtClean="0">
                <a:solidFill>
                  <a:schemeClr val="tx1"/>
                </a:solidFill>
                <a:latin typeface="+mn-lt"/>
                <a:ea typeface="+mn-ea"/>
                <a:cs typeface="+mn-cs"/>
              </a:rPr>
              <a:t>be set on data and resources to match the specified policy. This may be to limit which</a:t>
            </a:r>
          </a:p>
          <a:p>
            <a:r>
              <a:rPr lang="en-US" sz="1200" kern="1200" baseline="0" dirty="0" smtClean="0">
                <a:solidFill>
                  <a:schemeClr val="tx1"/>
                </a:solidFill>
                <a:latin typeface="+mn-lt"/>
                <a:ea typeface="+mn-ea"/>
                <a:cs typeface="+mn-cs"/>
              </a:rPr>
              <a:t>users can execute some programs, especially those that modify the system state, or</a:t>
            </a:r>
          </a:p>
          <a:p>
            <a:r>
              <a:rPr lang="en-US" sz="1200" kern="1200" baseline="0" dirty="0" smtClean="0">
                <a:solidFill>
                  <a:schemeClr val="tx1"/>
                </a:solidFill>
                <a:latin typeface="+mn-lt"/>
                <a:ea typeface="+mn-ea"/>
                <a:cs typeface="+mn-cs"/>
              </a:rPr>
              <a:t>to limit which users can read or write data in certain directory trees. Many of the</a:t>
            </a:r>
          </a:p>
          <a:p>
            <a:r>
              <a:rPr lang="en-US" sz="1200" kern="1200" baseline="0" dirty="0" smtClean="0">
                <a:solidFill>
                  <a:schemeClr val="tx1"/>
                </a:solidFill>
                <a:latin typeface="+mn-lt"/>
                <a:ea typeface="+mn-ea"/>
                <a:cs typeface="+mn-cs"/>
              </a:rPr>
              <a:t>security-hardening guides provide lists of recommended changes to the default access</a:t>
            </a:r>
          </a:p>
          <a:p>
            <a:r>
              <a:rPr lang="en-US" sz="1200" kern="1200" baseline="0" dirty="0" smtClean="0">
                <a:solidFill>
                  <a:schemeClr val="tx1"/>
                </a:solidFill>
                <a:latin typeface="+mn-lt"/>
                <a:ea typeface="+mn-ea"/>
                <a:cs typeface="+mn-cs"/>
              </a:rPr>
              <a:t>configuration to improve security.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Further security improvement may be possible by installing and configuring additional</a:t>
            </a:r>
          </a:p>
          <a:p>
            <a:r>
              <a:rPr lang="en-US" sz="1200" kern="1200" baseline="0" dirty="0" smtClean="0">
                <a:solidFill>
                  <a:schemeClr val="tx1"/>
                </a:solidFill>
                <a:latin typeface="+mn-lt"/>
                <a:ea typeface="+mn-ea"/>
                <a:cs typeface="+mn-cs"/>
              </a:rPr>
              <a:t>security tools such as antivirus software, host-based firewalls, IDS or IPS</a:t>
            </a:r>
          </a:p>
          <a:p>
            <a:r>
              <a:rPr lang="en-US" sz="1200" kern="1200" baseline="0" dirty="0" smtClean="0">
                <a:solidFill>
                  <a:schemeClr val="tx1"/>
                </a:solidFill>
                <a:latin typeface="+mn-lt"/>
                <a:ea typeface="+mn-ea"/>
                <a:cs typeface="+mn-cs"/>
              </a:rPr>
              <a:t>software, or application white-listing. Some of these may be supplied as part of the</a:t>
            </a:r>
          </a:p>
          <a:p>
            <a:r>
              <a:rPr lang="en-US" sz="1200" kern="1200" baseline="0" dirty="0" smtClean="0">
                <a:solidFill>
                  <a:schemeClr val="tx1"/>
                </a:solidFill>
                <a:latin typeface="+mn-lt"/>
                <a:ea typeface="+mn-ea"/>
                <a:cs typeface="+mn-cs"/>
              </a:rPr>
              <a:t>operating systems installation, but not configured and enabled by default. Others</a:t>
            </a:r>
          </a:p>
          <a:p>
            <a:r>
              <a:rPr lang="en-US" sz="1200" kern="1200" baseline="0" dirty="0" smtClean="0">
                <a:solidFill>
                  <a:schemeClr val="tx1"/>
                </a:solidFill>
                <a:latin typeface="+mn-lt"/>
                <a:ea typeface="+mn-ea"/>
                <a:cs typeface="+mn-cs"/>
              </a:rPr>
              <a:t>are third-party products that are acquired and used.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Given the wide-spread prevalence of malware, appropriate antivirus (which, as</a:t>
            </a:r>
          </a:p>
          <a:p>
            <a:r>
              <a:rPr lang="en-US" sz="1200" kern="1200" baseline="0" dirty="0" smtClean="0">
                <a:solidFill>
                  <a:schemeClr val="tx1"/>
                </a:solidFill>
                <a:latin typeface="+mn-lt"/>
                <a:ea typeface="+mn-ea"/>
                <a:cs typeface="+mn-cs"/>
              </a:rPr>
              <a:t>noted, addresses a wide range of malware types) is a critical security component on</a:t>
            </a:r>
          </a:p>
          <a:p>
            <a:r>
              <a:rPr lang="en-US" sz="1200" kern="1200" baseline="0" dirty="0" smtClean="0">
                <a:solidFill>
                  <a:schemeClr val="tx1"/>
                </a:solidFill>
                <a:latin typeface="+mn-lt"/>
                <a:ea typeface="+mn-ea"/>
                <a:cs typeface="+mn-cs"/>
              </a:rPr>
              <a:t>many systems. Antivirus products have traditionally been used on Windows systems,</a:t>
            </a:r>
          </a:p>
          <a:p>
            <a:r>
              <a:rPr lang="en-US" sz="1200" kern="1200" baseline="0" dirty="0" smtClean="0">
                <a:solidFill>
                  <a:schemeClr val="tx1"/>
                </a:solidFill>
                <a:latin typeface="+mn-lt"/>
                <a:ea typeface="+mn-ea"/>
                <a:cs typeface="+mn-cs"/>
              </a:rPr>
              <a:t>since their high use made them a preferred target for attackers. However, the growth</a:t>
            </a:r>
          </a:p>
          <a:p>
            <a:r>
              <a:rPr lang="en-US" sz="1200" kern="1200" baseline="0" dirty="0" smtClean="0">
                <a:solidFill>
                  <a:schemeClr val="tx1"/>
                </a:solidFill>
                <a:latin typeface="+mn-lt"/>
                <a:ea typeface="+mn-ea"/>
                <a:cs typeface="+mn-cs"/>
              </a:rPr>
              <a:t>in other platforms, particularly smart-phones, has led to more malware being developed</a:t>
            </a:r>
          </a:p>
          <a:p>
            <a:r>
              <a:rPr lang="en-US" sz="1200" kern="1200" baseline="0" dirty="0" smtClean="0">
                <a:solidFill>
                  <a:schemeClr val="tx1"/>
                </a:solidFill>
                <a:latin typeface="+mn-lt"/>
                <a:ea typeface="+mn-ea"/>
                <a:cs typeface="+mn-cs"/>
              </a:rPr>
              <a:t>for them. Hence appropriate antivirus products should be considered for any</a:t>
            </a:r>
          </a:p>
          <a:p>
            <a:r>
              <a:rPr lang="en-US" sz="1200" kern="1200" baseline="0" dirty="0" smtClean="0">
                <a:solidFill>
                  <a:schemeClr val="tx1"/>
                </a:solidFill>
                <a:latin typeface="+mn-lt"/>
                <a:ea typeface="+mn-ea"/>
                <a:cs typeface="+mn-cs"/>
              </a:rPr>
              <a:t>system as part of its security profile.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Host-based firewalls, IDS, and IPS software also may improve security by limiting</a:t>
            </a:r>
          </a:p>
          <a:p>
            <a:r>
              <a:rPr lang="en-US" sz="1200" kern="1200" baseline="0" dirty="0" smtClean="0">
                <a:solidFill>
                  <a:schemeClr val="tx1"/>
                </a:solidFill>
                <a:latin typeface="+mn-lt"/>
                <a:ea typeface="+mn-ea"/>
                <a:cs typeface="+mn-cs"/>
              </a:rPr>
              <a:t>remote network access to services on the system. If remote access to a service is not</a:t>
            </a:r>
          </a:p>
          <a:p>
            <a:r>
              <a:rPr lang="en-US" sz="1200" kern="1200" baseline="0" dirty="0" smtClean="0">
                <a:solidFill>
                  <a:schemeClr val="tx1"/>
                </a:solidFill>
                <a:latin typeface="+mn-lt"/>
                <a:ea typeface="+mn-ea"/>
                <a:cs typeface="+mn-cs"/>
              </a:rPr>
              <a:t>required, though some local access is, then such restrictions help secure such services</a:t>
            </a:r>
          </a:p>
          <a:p>
            <a:r>
              <a:rPr lang="en-US" sz="1200" kern="1200" baseline="0" dirty="0" smtClean="0">
                <a:solidFill>
                  <a:schemeClr val="tx1"/>
                </a:solidFill>
                <a:latin typeface="+mn-lt"/>
                <a:ea typeface="+mn-ea"/>
                <a:cs typeface="+mn-cs"/>
              </a:rPr>
              <a:t>from remote exploit by an attacker. Firewalls are traditionally configured to limit access</a:t>
            </a:r>
          </a:p>
          <a:p>
            <a:r>
              <a:rPr lang="en-US" sz="1200" kern="1200" baseline="0" dirty="0" smtClean="0">
                <a:solidFill>
                  <a:schemeClr val="tx1"/>
                </a:solidFill>
                <a:latin typeface="+mn-lt"/>
                <a:ea typeface="+mn-ea"/>
                <a:cs typeface="+mn-cs"/>
              </a:rPr>
              <a:t>by port or protocol, from some or all external systems. Some may also be configured</a:t>
            </a:r>
          </a:p>
          <a:p>
            <a:r>
              <a:rPr lang="en-US" sz="1200" kern="1200" baseline="0" dirty="0" smtClean="0">
                <a:solidFill>
                  <a:schemeClr val="tx1"/>
                </a:solidFill>
                <a:latin typeface="+mn-lt"/>
                <a:ea typeface="+mn-ea"/>
                <a:cs typeface="+mn-cs"/>
              </a:rPr>
              <a:t>to allow access from or to specific programs on the systems, to further restrict the</a:t>
            </a:r>
          </a:p>
          <a:p>
            <a:r>
              <a:rPr lang="en-US" sz="1200" kern="1200" baseline="0" dirty="0" smtClean="0">
                <a:solidFill>
                  <a:schemeClr val="tx1"/>
                </a:solidFill>
                <a:latin typeface="+mn-lt"/>
                <a:ea typeface="+mn-ea"/>
                <a:cs typeface="+mn-cs"/>
              </a:rPr>
              <a:t>points of attack, and to prevent an attacker installing and accessing their own malware.</a:t>
            </a:r>
          </a:p>
          <a:p>
            <a:r>
              <a:rPr lang="en-US" sz="1200" kern="1200" baseline="0" dirty="0" smtClean="0">
                <a:solidFill>
                  <a:schemeClr val="tx1"/>
                </a:solidFill>
                <a:latin typeface="+mn-lt"/>
                <a:ea typeface="+mn-ea"/>
                <a:cs typeface="+mn-cs"/>
              </a:rPr>
              <a:t>IDS and IPS software may include additional mechanisms such as traffic monitoring</a:t>
            </a:r>
          </a:p>
          <a:p>
            <a:r>
              <a:rPr lang="en-US" sz="1200" kern="1200" baseline="0" dirty="0" smtClean="0">
                <a:solidFill>
                  <a:schemeClr val="tx1"/>
                </a:solidFill>
                <a:latin typeface="+mn-lt"/>
                <a:ea typeface="+mn-ea"/>
                <a:cs typeface="+mn-cs"/>
              </a:rPr>
              <a:t>or file integrity checking to identify and even respond to some types of attack.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Another additional control is to white-list applications. This limits the programs</a:t>
            </a:r>
          </a:p>
          <a:p>
            <a:r>
              <a:rPr lang="en-US" sz="1200" kern="1200" baseline="0" dirty="0" smtClean="0">
                <a:solidFill>
                  <a:schemeClr val="tx1"/>
                </a:solidFill>
                <a:latin typeface="+mn-lt"/>
                <a:ea typeface="+mn-ea"/>
                <a:cs typeface="+mn-cs"/>
              </a:rPr>
              <a:t>that can execute on the system to just those in an explicit list. Such a tool can</a:t>
            </a:r>
          </a:p>
          <a:p>
            <a:r>
              <a:rPr lang="en-US" sz="1200" kern="1200" baseline="0" dirty="0" smtClean="0">
                <a:solidFill>
                  <a:schemeClr val="tx1"/>
                </a:solidFill>
                <a:latin typeface="+mn-lt"/>
                <a:ea typeface="+mn-ea"/>
                <a:cs typeface="+mn-cs"/>
              </a:rPr>
              <a:t>prevent an attacker installing and running their own malware, and was the last of</a:t>
            </a:r>
          </a:p>
          <a:p>
            <a:r>
              <a:rPr lang="en-US" sz="1200" kern="1200" baseline="0" dirty="0" smtClean="0">
                <a:solidFill>
                  <a:schemeClr val="tx1"/>
                </a:solidFill>
                <a:latin typeface="+mn-lt"/>
                <a:ea typeface="+mn-ea"/>
                <a:cs typeface="+mn-cs"/>
              </a:rPr>
              <a:t>the four key DSD mitigation strategies. While this will improve security, it functions</a:t>
            </a:r>
          </a:p>
          <a:p>
            <a:r>
              <a:rPr lang="en-US" sz="1200" kern="1200" baseline="0" dirty="0" smtClean="0">
                <a:solidFill>
                  <a:schemeClr val="tx1"/>
                </a:solidFill>
                <a:latin typeface="+mn-lt"/>
                <a:ea typeface="+mn-ea"/>
                <a:cs typeface="+mn-cs"/>
              </a:rPr>
              <a:t>best in an environment with a predictable set of applications that users require. Any</a:t>
            </a:r>
          </a:p>
          <a:p>
            <a:r>
              <a:rPr lang="en-US" sz="1200" kern="1200" baseline="0" dirty="0" smtClean="0">
                <a:solidFill>
                  <a:schemeClr val="tx1"/>
                </a:solidFill>
                <a:latin typeface="+mn-lt"/>
                <a:ea typeface="+mn-ea"/>
                <a:cs typeface="+mn-cs"/>
              </a:rPr>
              <a:t>change in software usage would require a change in the configuration, which may</a:t>
            </a:r>
          </a:p>
          <a:p>
            <a:r>
              <a:rPr lang="en-US" sz="1200" kern="1200" baseline="0" dirty="0" smtClean="0">
                <a:solidFill>
                  <a:schemeClr val="tx1"/>
                </a:solidFill>
                <a:latin typeface="+mn-lt"/>
                <a:ea typeface="+mn-ea"/>
                <a:cs typeface="+mn-cs"/>
              </a:rPr>
              <a:t>result in increased IT support demands. Not all organizations or all systems will be</a:t>
            </a:r>
          </a:p>
          <a:p>
            <a:r>
              <a:rPr lang="en-US" sz="1200" kern="1200" baseline="0" dirty="0" smtClean="0">
                <a:solidFill>
                  <a:schemeClr val="tx1"/>
                </a:solidFill>
                <a:latin typeface="+mn-lt"/>
                <a:ea typeface="+mn-ea"/>
                <a:cs typeface="+mn-cs"/>
              </a:rPr>
              <a:t>sufficiently predictable to suit this type of control.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final step in the process of initially securing the base operating system is security</a:t>
            </a:r>
          </a:p>
          <a:p>
            <a:r>
              <a:rPr lang="en-US" sz="1200" kern="1200" baseline="0" dirty="0" smtClean="0">
                <a:solidFill>
                  <a:schemeClr val="tx1"/>
                </a:solidFill>
                <a:latin typeface="+mn-lt"/>
                <a:ea typeface="+mn-ea"/>
                <a:cs typeface="+mn-cs"/>
              </a:rPr>
              <a:t>testing. The goal is to ensure that the previous security configuration steps are</a:t>
            </a:r>
          </a:p>
          <a:p>
            <a:r>
              <a:rPr lang="en-US" sz="1200" kern="1200" baseline="0" dirty="0" smtClean="0">
                <a:solidFill>
                  <a:schemeClr val="tx1"/>
                </a:solidFill>
                <a:latin typeface="+mn-lt"/>
                <a:ea typeface="+mn-ea"/>
                <a:cs typeface="+mn-cs"/>
              </a:rPr>
              <a:t>correctly implemented and to identify any possible vulnerabilities that must be corrected</a:t>
            </a:r>
          </a:p>
          <a:p>
            <a:r>
              <a:rPr lang="en-US" sz="1200" kern="1200" baseline="0" dirty="0" smtClean="0">
                <a:solidFill>
                  <a:schemeClr val="tx1"/>
                </a:solidFill>
                <a:latin typeface="+mn-lt"/>
                <a:ea typeface="+mn-ea"/>
                <a:cs typeface="+mn-cs"/>
              </a:rPr>
              <a:t>or managed.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Suitable checklists are included in many security-hardening guides. There are</a:t>
            </a:r>
          </a:p>
          <a:p>
            <a:r>
              <a:rPr lang="en-US" sz="1200" kern="1200" baseline="0" dirty="0" smtClean="0">
                <a:solidFill>
                  <a:schemeClr val="tx1"/>
                </a:solidFill>
                <a:latin typeface="+mn-lt"/>
                <a:ea typeface="+mn-ea"/>
                <a:cs typeface="+mn-cs"/>
              </a:rPr>
              <a:t>also programs specifically designed to review a system to ensure that a system meets</a:t>
            </a:r>
          </a:p>
          <a:p>
            <a:r>
              <a:rPr lang="en-US" sz="1200" kern="1200" baseline="0" dirty="0" smtClean="0">
                <a:solidFill>
                  <a:schemeClr val="tx1"/>
                </a:solidFill>
                <a:latin typeface="+mn-lt"/>
                <a:ea typeface="+mn-ea"/>
                <a:cs typeface="+mn-cs"/>
              </a:rPr>
              <a:t>the basic security requirements, and to scan for known vulnerabilities and poor</a:t>
            </a:r>
          </a:p>
          <a:p>
            <a:r>
              <a:rPr lang="en-US" sz="1200" kern="1200" baseline="0" dirty="0" smtClean="0">
                <a:solidFill>
                  <a:schemeClr val="tx1"/>
                </a:solidFill>
                <a:latin typeface="+mn-lt"/>
                <a:ea typeface="+mn-ea"/>
                <a:cs typeface="+mn-cs"/>
              </a:rPr>
              <a:t>configuration practices. This should be done following the initial hardening of the</a:t>
            </a:r>
          </a:p>
          <a:p>
            <a:r>
              <a:rPr lang="en-US" sz="1200" kern="1200" baseline="0" dirty="0" smtClean="0">
                <a:solidFill>
                  <a:schemeClr val="tx1"/>
                </a:solidFill>
                <a:latin typeface="+mn-lt"/>
                <a:ea typeface="+mn-ea"/>
                <a:cs typeface="+mn-cs"/>
              </a:rPr>
              <a:t>system, and then repeated periodically as part of the security maintenance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Once the system is appropriately built, secured, and deployed, the process of maintaining</a:t>
            </a:r>
          </a:p>
          <a:p>
            <a:r>
              <a:rPr lang="en-US" sz="1200" kern="1200" baseline="0" dirty="0" smtClean="0">
                <a:solidFill>
                  <a:schemeClr val="tx1"/>
                </a:solidFill>
                <a:latin typeface="+mn-lt"/>
                <a:ea typeface="+mn-ea"/>
                <a:cs typeface="+mn-cs"/>
              </a:rPr>
              <a:t>security is continuous. This results from the constantly changing environment,</a:t>
            </a:r>
          </a:p>
          <a:p>
            <a:r>
              <a:rPr lang="en-US" sz="1200" kern="1200" baseline="0" dirty="0" smtClean="0">
                <a:solidFill>
                  <a:schemeClr val="tx1"/>
                </a:solidFill>
                <a:latin typeface="+mn-lt"/>
                <a:ea typeface="+mn-ea"/>
                <a:cs typeface="+mn-cs"/>
              </a:rPr>
              <a:t>the discovery of new vulnerabilities, and hence exposure to new threats. [NIST08] suggests</a:t>
            </a:r>
          </a:p>
          <a:p>
            <a:r>
              <a:rPr lang="en-US" sz="1200" kern="1200" baseline="0" dirty="0" smtClean="0">
                <a:solidFill>
                  <a:schemeClr val="tx1"/>
                </a:solidFill>
                <a:latin typeface="+mn-lt"/>
                <a:ea typeface="+mn-ea"/>
                <a:cs typeface="+mn-cs"/>
              </a:rPr>
              <a:t>that this process of security maintenance includes the following additional steps: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Monitoring and analyzing logging information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Performing regular backups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Recovering from security compromises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Regularly testing system security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Using appropriate software maintenance processes to patch and update all</a:t>
            </a:r>
          </a:p>
          <a:p>
            <a:r>
              <a:rPr lang="en-US" sz="1200" kern="1200" baseline="0" dirty="0" smtClean="0">
                <a:solidFill>
                  <a:schemeClr val="tx1"/>
                </a:solidFill>
                <a:latin typeface="+mn-lt"/>
                <a:ea typeface="+mn-ea"/>
                <a:cs typeface="+mn-cs"/>
              </a:rPr>
              <a:t>critical software, and to monitor and revise configuration as needed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have already noted the need to configure automatic patching and update where</a:t>
            </a:r>
          </a:p>
          <a:p>
            <a:r>
              <a:rPr lang="en-US" sz="1200" kern="1200" baseline="0" dirty="0" smtClean="0">
                <a:solidFill>
                  <a:schemeClr val="tx1"/>
                </a:solidFill>
                <a:latin typeface="+mn-lt"/>
                <a:ea typeface="+mn-ea"/>
                <a:cs typeface="+mn-cs"/>
              </a:rPr>
              <a:t>possible or to have a process to manually test and install patches on configuration controlled</a:t>
            </a:r>
          </a:p>
          <a:p>
            <a:r>
              <a:rPr lang="en-US" sz="1200" kern="1200" baseline="0" dirty="0" smtClean="0">
                <a:solidFill>
                  <a:schemeClr val="tx1"/>
                </a:solidFill>
                <a:latin typeface="+mn-lt"/>
                <a:ea typeface="+mn-ea"/>
                <a:cs typeface="+mn-cs"/>
              </a:rPr>
              <a:t>systems, and that the system should be regularly tested using checklist or</a:t>
            </a:r>
          </a:p>
          <a:p>
            <a:r>
              <a:rPr lang="en-US" sz="1200" kern="1200" baseline="0" dirty="0" smtClean="0">
                <a:solidFill>
                  <a:schemeClr val="tx1"/>
                </a:solidFill>
                <a:latin typeface="+mn-lt"/>
                <a:ea typeface="+mn-ea"/>
                <a:cs typeface="+mn-cs"/>
              </a:rPr>
              <a:t>automated tools where possible.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kern="1200" baseline="0" dirty="0" smtClean="0">
                <a:solidFill>
                  <a:schemeClr val="tx1"/>
                </a:solidFill>
                <a:latin typeface="+mn-lt"/>
                <a:ea typeface="+mn-ea"/>
                <a:cs typeface="+mn-cs"/>
              </a:rPr>
              <a:t>[NIST08] notes that “logging is a cornerstone of a sound security posture.” Logging</a:t>
            </a:r>
          </a:p>
          <a:p>
            <a:r>
              <a:rPr lang="en-US" sz="1200" b="0" kern="1200" baseline="0" dirty="0" smtClean="0">
                <a:solidFill>
                  <a:schemeClr val="tx1"/>
                </a:solidFill>
                <a:latin typeface="+mn-lt"/>
                <a:ea typeface="+mn-ea"/>
                <a:cs typeface="+mn-cs"/>
              </a:rPr>
              <a:t>is a reactive control that can only inform you about bad things that have already</a:t>
            </a:r>
          </a:p>
          <a:p>
            <a:r>
              <a:rPr lang="en-US" sz="1200" b="0" kern="1200" baseline="0" dirty="0" smtClean="0">
                <a:solidFill>
                  <a:schemeClr val="tx1"/>
                </a:solidFill>
                <a:latin typeface="+mn-lt"/>
                <a:ea typeface="+mn-ea"/>
                <a:cs typeface="+mn-cs"/>
              </a:rPr>
              <a:t>happened. But effective logging helps ensure that in the event of a system breach or</a:t>
            </a:r>
          </a:p>
          <a:p>
            <a:r>
              <a:rPr lang="en-US" sz="1200" b="0" kern="1200" baseline="0" dirty="0" smtClean="0">
                <a:solidFill>
                  <a:schemeClr val="tx1"/>
                </a:solidFill>
                <a:latin typeface="+mn-lt"/>
                <a:ea typeface="+mn-ea"/>
                <a:cs typeface="+mn-cs"/>
              </a:rPr>
              <a:t>failure, system administrators can more quickly and accurately identify what happened</a:t>
            </a:r>
          </a:p>
          <a:p>
            <a:r>
              <a:rPr lang="en-US" sz="1200" b="0" kern="1200" baseline="0" dirty="0" smtClean="0">
                <a:solidFill>
                  <a:schemeClr val="tx1"/>
                </a:solidFill>
                <a:latin typeface="+mn-lt"/>
                <a:ea typeface="+mn-ea"/>
                <a:cs typeface="+mn-cs"/>
              </a:rPr>
              <a:t>and thus most effectively focus their remediation and recovery efforts. The</a:t>
            </a:r>
          </a:p>
          <a:p>
            <a:r>
              <a:rPr lang="en-US" sz="1200" b="0" kern="1200" baseline="0" dirty="0" smtClean="0">
                <a:solidFill>
                  <a:schemeClr val="tx1"/>
                </a:solidFill>
                <a:latin typeface="+mn-lt"/>
                <a:ea typeface="+mn-ea"/>
                <a:cs typeface="+mn-cs"/>
              </a:rPr>
              <a:t>key is to ensure you capture the correct data in the logs and then appropriately</a:t>
            </a:r>
          </a:p>
          <a:p>
            <a:r>
              <a:rPr lang="en-US" sz="1200" b="0" kern="1200" baseline="0" dirty="0" smtClean="0">
                <a:solidFill>
                  <a:schemeClr val="tx1"/>
                </a:solidFill>
                <a:latin typeface="+mn-lt"/>
                <a:ea typeface="+mn-ea"/>
                <a:cs typeface="+mn-cs"/>
              </a:rPr>
              <a:t> monitor and analyze this data. Logging information can be generated by the system,</a:t>
            </a:r>
          </a:p>
          <a:p>
            <a:r>
              <a:rPr lang="en-US" sz="1200" b="0" kern="1200" baseline="0" dirty="0" smtClean="0">
                <a:solidFill>
                  <a:schemeClr val="tx1"/>
                </a:solidFill>
                <a:latin typeface="+mn-lt"/>
                <a:ea typeface="+mn-ea"/>
                <a:cs typeface="+mn-cs"/>
              </a:rPr>
              <a:t>network, and applications. The range of logging data acquired should be determined</a:t>
            </a:r>
          </a:p>
          <a:p>
            <a:r>
              <a:rPr lang="en-US" sz="1200" b="0" kern="1200" baseline="0" dirty="0" smtClean="0">
                <a:solidFill>
                  <a:schemeClr val="tx1"/>
                </a:solidFill>
                <a:latin typeface="+mn-lt"/>
                <a:ea typeface="+mn-ea"/>
                <a:cs typeface="+mn-cs"/>
              </a:rPr>
              <a:t>during the system planning stage, as it depends on the security requirements and</a:t>
            </a:r>
          </a:p>
          <a:p>
            <a:r>
              <a:rPr lang="en-US" sz="1200" b="0" kern="1200" baseline="0" dirty="0" smtClean="0">
                <a:solidFill>
                  <a:schemeClr val="tx1"/>
                </a:solidFill>
                <a:latin typeface="+mn-lt"/>
                <a:ea typeface="+mn-ea"/>
                <a:cs typeface="+mn-cs"/>
              </a:rPr>
              <a:t>information sensitivity of the server.</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Logging can generate significant volumes of information. It is important that</a:t>
            </a:r>
          </a:p>
          <a:p>
            <a:r>
              <a:rPr lang="en-US" sz="1200" b="0" kern="1200" baseline="0" dirty="0" smtClean="0">
                <a:solidFill>
                  <a:schemeClr val="tx1"/>
                </a:solidFill>
                <a:latin typeface="+mn-lt"/>
                <a:ea typeface="+mn-ea"/>
                <a:cs typeface="+mn-cs"/>
              </a:rPr>
              <a:t>sufficient space is allocated for them. A suitable automatic log rotation and archive</a:t>
            </a:r>
          </a:p>
          <a:p>
            <a:r>
              <a:rPr lang="en-US" sz="1200" b="0" kern="1200" baseline="0" dirty="0" smtClean="0">
                <a:solidFill>
                  <a:schemeClr val="tx1"/>
                </a:solidFill>
                <a:latin typeface="+mn-lt"/>
                <a:ea typeface="+mn-ea"/>
                <a:cs typeface="+mn-cs"/>
              </a:rPr>
              <a:t>system should also be configured to assist in managing the overall size of the logging</a:t>
            </a:r>
          </a:p>
          <a:p>
            <a:r>
              <a:rPr lang="en-US" sz="1200" b="0" kern="1200" baseline="0" dirty="0" smtClean="0">
                <a:solidFill>
                  <a:schemeClr val="tx1"/>
                </a:solidFill>
                <a:latin typeface="+mn-lt"/>
                <a:ea typeface="+mn-ea"/>
                <a:cs typeface="+mn-cs"/>
              </a:rPr>
              <a:t>information.</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Manual analysis of logs is tedious and is not a reliable means of detecting adverse</a:t>
            </a:r>
          </a:p>
          <a:p>
            <a:r>
              <a:rPr lang="en-US" sz="1200" b="0" kern="1200" baseline="0" dirty="0" smtClean="0">
                <a:solidFill>
                  <a:schemeClr val="tx1"/>
                </a:solidFill>
                <a:latin typeface="+mn-lt"/>
                <a:ea typeface="+mn-ea"/>
                <a:cs typeface="+mn-cs"/>
              </a:rPr>
              <a:t>events. Rather, some form of automated analysis is preferred, as it is more</a:t>
            </a:r>
          </a:p>
          <a:p>
            <a:r>
              <a:rPr lang="en-US" sz="1200" b="0" kern="1200" baseline="0" dirty="0" smtClean="0">
                <a:solidFill>
                  <a:schemeClr val="tx1"/>
                </a:solidFill>
                <a:latin typeface="+mn-lt"/>
                <a:ea typeface="+mn-ea"/>
                <a:cs typeface="+mn-cs"/>
              </a:rPr>
              <a:t>likely to identify abnormal activity.</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Performing regular backups of data on a system is another critical control that assists</a:t>
            </a:r>
          </a:p>
          <a:p>
            <a:r>
              <a:rPr lang="en-US" sz="1200" kern="1200" baseline="0" dirty="0" smtClean="0">
                <a:solidFill>
                  <a:schemeClr val="tx1"/>
                </a:solidFill>
                <a:latin typeface="+mn-lt"/>
                <a:ea typeface="+mn-ea"/>
                <a:cs typeface="+mn-cs"/>
              </a:rPr>
              <a:t>with maintaining the integrity of the system and user data. There are many</a:t>
            </a:r>
          </a:p>
          <a:p>
            <a:r>
              <a:rPr lang="en-US" sz="1200" kern="1200" baseline="0" dirty="0" smtClean="0">
                <a:solidFill>
                  <a:schemeClr val="tx1"/>
                </a:solidFill>
                <a:latin typeface="+mn-lt"/>
                <a:ea typeface="+mn-ea"/>
                <a:cs typeface="+mn-cs"/>
              </a:rPr>
              <a:t>reasons why data can be lost from a system, including hardware or software failures,</a:t>
            </a:r>
          </a:p>
          <a:p>
            <a:r>
              <a:rPr lang="en-US" sz="1200" kern="1200" baseline="0" dirty="0" smtClean="0">
                <a:solidFill>
                  <a:schemeClr val="tx1"/>
                </a:solidFill>
                <a:latin typeface="+mn-lt"/>
                <a:ea typeface="+mn-ea"/>
                <a:cs typeface="+mn-cs"/>
              </a:rPr>
              <a:t>or accidental or deliberate corruption. There may also be legal or operational requirements</a:t>
            </a:r>
          </a:p>
          <a:p>
            <a:r>
              <a:rPr lang="en-US" sz="1200" kern="1200" baseline="0" dirty="0" smtClean="0">
                <a:solidFill>
                  <a:schemeClr val="tx1"/>
                </a:solidFill>
                <a:latin typeface="+mn-lt"/>
                <a:ea typeface="+mn-ea"/>
                <a:cs typeface="+mn-cs"/>
              </a:rPr>
              <a:t>for the retention of data. Backup  is the process of making copies of data</a:t>
            </a:r>
          </a:p>
          <a:p>
            <a:r>
              <a:rPr lang="en-US" sz="1200" kern="1200" baseline="0" dirty="0" smtClean="0">
                <a:solidFill>
                  <a:schemeClr val="tx1"/>
                </a:solidFill>
                <a:latin typeface="+mn-lt"/>
                <a:ea typeface="+mn-ea"/>
                <a:cs typeface="+mn-cs"/>
              </a:rPr>
              <a:t>at regular intervals, allowing the recovery of lost or corrupted data over relatively</a:t>
            </a:r>
          </a:p>
          <a:p>
            <a:r>
              <a:rPr lang="en-US" sz="1200" kern="1200" baseline="0" dirty="0" smtClean="0">
                <a:solidFill>
                  <a:schemeClr val="tx1"/>
                </a:solidFill>
                <a:latin typeface="+mn-lt"/>
                <a:ea typeface="+mn-ea"/>
                <a:cs typeface="+mn-cs"/>
              </a:rPr>
              <a:t>short time periods of a few hours to some weeks. Archive  is the process of retaining</a:t>
            </a:r>
          </a:p>
          <a:p>
            <a:r>
              <a:rPr lang="en-US" sz="1200" kern="1200" baseline="0" dirty="0" smtClean="0">
                <a:solidFill>
                  <a:schemeClr val="tx1"/>
                </a:solidFill>
                <a:latin typeface="+mn-lt"/>
                <a:ea typeface="+mn-ea"/>
                <a:cs typeface="+mn-cs"/>
              </a:rPr>
              <a:t>copies of data over extended periods of time, being months or years, in order to</a:t>
            </a:r>
          </a:p>
          <a:p>
            <a:r>
              <a:rPr lang="en-US" sz="1200" kern="1200" baseline="0" dirty="0" smtClean="0">
                <a:solidFill>
                  <a:schemeClr val="tx1"/>
                </a:solidFill>
                <a:latin typeface="+mn-lt"/>
                <a:ea typeface="+mn-ea"/>
                <a:cs typeface="+mn-cs"/>
              </a:rPr>
              <a:t>meet legal and operational requirements to access past data. These processes are</a:t>
            </a:r>
          </a:p>
          <a:p>
            <a:r>
              <a:rPr lang="en-US" sz="1200" kern="1200" baseline="0" dirty="0" smtClean="0">
                <a:solidFill>
                  <a:schemeClr val="tx1"/>
                </a:solidFill>
                <a:latin typeface="+mn-lt"/>
                <a:ea typeface="+mn-ea"/>
                <a:cs typeface="+mn-cs"/>
              </a:rPr>
              <a:t>often linked and managed together, although they do address distinct needs.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needs and policy relating to backup and archive should be determined</a:t>
            </a:r>
          </a:p>
          <a:p>
            <a:r>
              <a:rPr lang="en-US" sz="1200" kern="1200" baseline="0" dirty="0" smtClean="0">
                <a:solidFill>
                  <a:schemeClr val="tx1"/>
                </a:solidFill>
                <a:latin typeface="+mn-lt"/>
                <a:ea typeface="+mn-ea"/>
                <a:cs typeface="+mn-cs"/>
              </a:rPr>
              <a:t>during the system planning stage. Key decisions include whether the backup copies</a:t>
            </a:r>
          </a:p>
          <a:p>
            <a:r>
              <a:rPr lang="en-US" sz="1200" kern="1200" baseline="0" dirty="0" smtClean="0">
                <a:solidFill>
                  <a:schemeClr val="tx1"/>
                </a:solidFill>
                <a:latin typeface="+mn-lt"/>
                <a:ea typeface="+mn-ea"/>
                <a:cs typeface="+mn-cs"/>
              </a:rPr>
              <a:t>should be kept online or offline, and whether copies should be stored locally or</a:t>
            </a:r>
          </a:p>
          <a:p>
            <a:r>
              <a:rPr lang="en-US" sz="1200" kern="1200" baseline="0" dirty="0" smtClean="0">
                <a:solidFill>
                  <a:schemeClr val="tx1"/>
                </a:solidFill>
                <a:latin typeface="+mn-lt"/>
                <a:ea typeface="+mn-ea"/>
                <a:cs typeface="+mn-cs"/>
              </a:rPr>
              <a:t>transported to a remote site. The trade-offs include ease of implementation and cost</a:t>
            </a:r>
          </a:p>
          <a:p>
            <a:r>
              <a:rPr lang="en-US" sz="1200" kern="1200" baseline="0" dirty="0" smtClean="0">
                <a:solidFill>
                  <a:schemeClr val="tx1"/>
                </a:solidFill>
                <a:latin typeface="+mn-lt"/>
                <a:ea typeface="+mn-ea"/>
                <a:cs typeface="+mn-cs"/>
              </a:rPr>
              <a:t>verses greater security and robustness against different threats.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good example of the consequences of poor choices here was seen in the</a:t>
            </a:r>
          </a:p>
          <a:p>
            <a:r>
              <a:rPr lang="en-US" sz="1200" kern="1200" baseline="0" dirty="0" smtClean="0">
                <a:solidFill>
                  <a:schemeClr val="tx1"/>
                </a:solidFill>
                <a:latin typeface="+mn-lt"/>
                <a:ea typeface="+mn-ea"/>
                <a:cs typeface="+mn-cs"/>
              </a:rPr>
              <a:t>attack on an Australian hosting provider in early 2011. The attackers destroyed not</a:t>
            </a:r>
          </a:p>
          <a:p>
            <a:r>
              <a:rPr lang="en-US" sz="1200" kern="1200" baseline="0" dirty="0" smtClean="0">
                <a:solidFill>
                  <a:schemeClr val="tx1"/>
                </a:solidFill>
                <a:latin typeface="+mn-lt"/>
                <a:ea typeface="+mn-ea"/>
                <a:cs typeface="+mn-cs"/>
              </a:rPr>
              <a:t>only the live copies of thousands of customer’s sites but also all of the online backup</a:t>
            </a:r>
          </a:p>
          <a:p>
            <a:r>
              <a:rPr lang="en-US" sz="1200" kern="1200" baseline="0" dirty="0" smtClean="0">
                <a:solidFill>
                  <a:schemeClr val="tx1"/>
                </a:solidFill>
                <a:latin typeface="+mn-lt"/>
                <a:ea typeface="+mn-ea"/>
                <a:cs typeface="+mn-cs"/>
              </a:rPr>
              <a:t>copies. As a result, many customers who had not kept their own backup copies lost</a:t>
            </a:r>
          </a:p>
          <a:p>
            <a:r>
              <a:rPr lang="en-US" sz="1200" kern="1200" baseline="0" dirty="0" smtClean="0">
                <a:solidFill>
                  <a:schemeClr val="tx1"/>
                </a:solidFill>
                <a:latin typeface="+mn-lt"/>
                <a:ea typeface="+mn-ea"/>
                <a:cs typeface="+mn-cs"/>
              </a:rPr>
              <a:t>all of their site content and data, with serious consequences for many of them, and</a:t>
            </a:r>
          </a:p>
          <a:p>
            <a:r>
              <a:rPr lang="en-US" sz="1200" kern="1200" baseline="0" dirty="0" smtClean="0">
                <a:solidFill>
                  <a:schemeClr val="tx1"/>
                </a:solidFill>
                <a:latin typeface="+mn-lt"/>
                <a:ea typeface="+mn-ea"/>
                <a:cs typeface="+mn-cs"/>
              </a:rPr>
              <a:t>for the hosting provider as well. In other examples, many organizations who only</a:t>
            </a:r>
          </a:p>
          <a:p>
            <a:r>
              <a:rPr lang="en-US" sz="1200" kern="1200" baseline="0" dirty="0" smtClean="0">
                <a:solidFill>
                  <a:schemeClr val="tx1"/>
                </a:solidFill>
                <a:latin typeface="+mn-lt"/>
                <a:ea typeface="+mn-ea"/>
                <a:cs typeface="+mn-cs"/>
              </a:rPr>
              <a:t>retained onsite backups have lost all their data as a result of fire or flooding in their</a:t>
            </a:r>
          </a:p>
          <a:p>
            <a:r>
              <a:rPr lang="en-US" sz="1200" kern="1200" baseline="0" dirty="0" smtClean="0">
                <a:solidFill>
                  <a:schemeClr val="tx1"/>
                </a:solidFill>
                <a:latin typeface="+mn-lt"/>
                <a:ea typeface="+mn-ea"/>
                <a:cs typeface="+mn-cs"/>
              </a:rPr>
              <a:t>IT center. These risks must be appropriately evaluated.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 A good example of the access control concepts we have been discussing is the</a:t>
            </a:r>
          </a:p>
          <a:p>
            <a:r>
              <a:rPr lang="en-US" sz="1200" kern="1200" baseline="0" dirty="0" smtClean="0">
                <a:solidFill>
                  <a:schemeClr val="tx1"/>
                </a:solidFill>
                <a:latin typeface="+mn-lt"/>
                <a:ea typeface="+mn-ea"/>
                <a:cs typeface="+mn-cs"/>
              </a:rPr>
              <a:t>Windows access control facility, which uses object-oriented concepts to provide a</a:t>
            </a:r>
          </a:p>
          <a:p>
            <a:r>
              <a:rPr lang="en-US" sz="1200" kern="1200" baseline="0" dirty="0" smtClean="0">
                <a:solidFill>
                  <a:schemeClr val="tx1"/>
                </a:solidFill>
                <a:latin typeface="+mn-lt"/>
                <a:ea typeface="+mn-ea"/>
                <a:cs typeface="+mn-cs"/>
              </a:rPr>
              <a:t>powerful and flexible access control capability.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Windows provides a uniform access control facility that applies to processes,</a:t>
            </a:r>
          </a:p>
          <a:p>
            <a:r>
              <a:rPr lang="en-US" sz="1200" kern="1200" baseline="0" dirty="0" smtClean="0">
                <a:solidFill>
                  <a:schemeClr val="tx1"/>
                </a:solidFill>
                <a:latin typeface="+mn-lt"/>
                <a:ea typeface="+mn-ea"/>
                <a:cs typeface="+mn-cs"/>
              </a:rPr>
              <a:t>threads, files, semaphores, windows, and other objects. Access control is governed by</a:t>
            </a:r>
          </a:p>
          <a:p>
            <a:r>
              <a:rPr lang="en-US" sz="1200" kern="1200" baseline="0" dirty="0" smtClean="0">
                <a:solidFill>
                  <a:schemeClr val="tx1"/>
                </a:solidFill>
                <a:latin typeface="+mn-lt"/>
                <a:ea typeface="+mn-ea"/>
                <a:cs typeface="+mn-cs"/>
              </a:rPr>
              <a:t>two entities: an access token associated with each process and a security descriptor</a:t>
            </a:r>
          </a:p>
          <a:p>
            <a:r>
              <a:rPr lang="en-US" sz="1200" kern="1200" baseline="0" dirty="0" smtClean="0">
                <a:solidFill>
                  <a:schemeClr val="tx1"/>
                </a:solidFill>
                <a:latin typeface="+mn-lt"/>
                <a:ea typeface="+mn-ea"/>
                <a:cs typeface="+mn-cs"/>
              </a:rPr>
              <a:t>associated with each object for which </a:t>
            </a:r>
            <a:r>
              <a:rPr lang="en-US" sz="1200" kern="1200" baseline="0" dirty="0" err="1" smtClean="0">
                <a:solidFill>
                  <a:schemeClr val="tx1"/>
                </a:solidFill>
                <a:latin typeface="+mn-lt"/>
                <a:ea typeface="+mn-ea"/>
                <a:cs typeface="+mn-cs"/>
              </a:rPr>
              <a:t>interprocess</a:t>
            </a:r>
            <a:r>
              <a:rPr lang="en-US" sz="1200" kern="1200" baseline="0" dirty="0" smtClean="0">
                <a:solidFill>
                  <a:schemeClr val="tx1"/>
                </a:solidFill>
                <a:latin typeface="+mn-lt"/>
                <a:ea typeface="+mn-ea"/>
                <a:cs typeface="+mn-cs"/>
              </a:rPr>
              <a:t> access is possible.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When a user logs on to a Windows system, Windows uses a name/password scheme</a:t>
            </a:r>
          </a:p>
          <a:p>
            <a:r>
              <a:rPr lang="en-US" sz="1200" kern="1200" baseline="0" dirty="0" smtClean="0">
                <a:solidFill>
                  <a:schemeClr val="tx1"/>
                </a:solidFill>
                <a:latin typeface="+mn-lt"/>
                <a:ea typeface="+mn-ea"/>
                <a:cs typeface="+mn-cs"/>
              </a:rPr>
              <a:t>to authenticate the user. If the logon is accepted, a process is created for the user</a:t>
            </a:r>
          </a:p>
          <a:p>
            <a:r>
              <a:rPr lang="en-US" sz="1200" kern="1200" baseline="0" dirty="0" smtClean="0">
                <a:solidFill>
                  <a:schemeClr val="tx1"/>
                </a:solidFill>
                <a:latin typeface="+mn-lt"/>
                <a:ea typeface="+mn-ea"/>
                <a:cs typeface="+mn-cs"/>
              </a:rPr>
              <a:t>and an access token is associated with that process object. The access token, whose</a:t>
            </a:r>
          </a:p>
          <a:p>
            <a:r>
              <a:rPr lang="en-US" sz="1200" kern="1200" baseline="0" dirty="0" smtClean="0">
                <a:solidFill>
                  <a:schemeClr val="tx1"/>
                </a:solidFill>
                <a:latin typeface="+mn-lt"/>
                <a:ea typeface="+mn-ea"/>
                <a:cs typeface="+mn-cs"/>
              </a:rPr>
              <a:t>details are described later, include a security ID (SID), which is the identifier by</a:t>
            </a:r>
          </a:p>
          <a:p>
            <a:r>
              <a:rPr lang="en-US" sz="1200" kern="1200" baseline="0" dirty="0" smtClean="0">
                <a:solidFill>
                  <a:schemeClr val="tx1"/>
                </a:solidFill>
                <a:latin typeface="+mn-lt"/>
                <a:ea typeface="+mn-ea"/>
                <a:cs typeface="+mn-cs"/>
              </a:rPr>
              <a:t>which this user is known to the system for purposes of security. The token also contains</a:t>
            </a:r>
          </a:p>
          <a:p>
            <a:r>
              <a:rPr lang="en-US" sz="1200" kern="1200" baseline="0" dirty="0" err="1" smtClean="0">
                <a:solidFill>
                  <a:schemeClr val="tx1"/>
                </a:solidFill>
                <a:latin typeface="+mn-lt"/>
                <a:ea typeface="+mn-ea"/>
                <a:cs typeface="+mn-cs"/>
              </a:rPr>
              <a:t>SIDs</a:t>
            </a:r>
            <a:r>
              <a:rPr lang="en-US" sz="1200" kern="1200" baseline="0" dirty="0" smtClean="0">
                <a:solidFill>
                  <a:schemeClr val="tx1"/>
                </a:solidFill>
                <a:latin typeface="+mn-lt"/>
                <a:ea typeface="+mn-ea"/>
                <a:cs typeface="+mn-cs"/>
              </a:rPr>
              <a:t> for the security groups to which the user belongs. If the initial user process</a:t>
            </a:r>
          </a:p>
          <a:p>
            <a:r>
              <a:rPr lang="en-US" sz="1200" kern="1200" baseline="0" dirty="0" smtClean="0">
                <a:solidFill>
                  <a:schemeClr val="tx1"/>
                </a:solidFill>
                <a:latin typeface="+mn-lt"/>
                <a:ea typeface="+mn-ea"/>
                <a:cs typeface="+mn-cs"/>
              </a:rPr>
              <a:t>spawns a new process, the new process object inherits the same access token.</a:t>
            </a:r>
          </a:p>
          <a:p>
            <a:r>
              <a:rPr lang="en-US" sz="1200" kern="1200" baseline="0" dirty="0" smtClean="0">
                <a:solidFill>
                  <a:schemeClr val="tx1"/>
                </a:solidFill>
                <a:latin typeface="+mn-lt"/>
                <a:ea typeface="+mn-ea"/>
                <a:cs typeface="+mn-cs"/>
              </a:rPr>
              <a:t>The access token serves two purposes: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1.  It keeps all necessary security information together to speed access validation.</a:t>
            </a:r>
          </a:p>
          <a:p>
            <a:r>
              <a:rPr lang="en-US" sz="1200" kern="1200" baseline="0" dirty="0" smtClean="0">
                <a:solidFill>
                  <a:schemeClr val="tx1"/>
                </a:solidFill>
                <a:latin typeface="+mn-lt"/>
                <a:ea typeface="+mn-ea"/>
                <a:cs typeface="+mn-cs"/>
              </a:rPr>
              <a:t>When any process associated with a user attempts access, the security subsystem</a:t>
            </a:r>
          </a:p>
          <a:p>
            <a:r>
              <a:rPr lang="en-US" sz="1200" kern="1200" baseline="0" dirty="0" smtClean="0">
                <a:solidFill>
                  <a:schemeClr val="tx1"/>
                </a:solidFill>
                <a:latin typeface="+mn-lt"/>
                <a:ea typeface="+mn-ea"/>
                <a:cs typeface="+mn-cs"/>
              </a:rPr>
              <a:t>can make use of the token associated with that process to determine the</a:t>
            </a:r>
          </a:p>
          <a:p>
            <a:r>
              <a:rPr lang="en-US" sz="1200" kern="1200" baseline="0" dirty="0" smtClean="0">
                <a:solidFill>
                  <a:schemeClr val="tx1"/>
                </a:solidFill>
                <a:latin typeface="+mn-lt"/>
                <a:ea typeface="+mn-ea"/>
                <a:cs typeface="+mn-cs"/>
              </a:rPr>
              <a:t>user’s access privileges.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2.  It allows each process to modify its security characteristics in limited ways</a:t>
            </a:r>
          </a:p>
          <a:p>
            <a:r>
              <a:rPr lang="en-US" sz="1200" kern="1200" baseline="0" dirty="0" smtClean="0">
                <a:solidFill>
                  <a:schemeClr val="tx1"/>
                </a:solidFill>
                <a:latin typeface="+mn-lt"/>
                <a:ea typeface="+mn-ea"/>
                <a:cs typeface="+mn-cs"/>
              </a:rPr>
              <a:t>without affecting other processes running on behalf of the user.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chief significance of the second point has to do with privileges that may be</a:t>
            </a:r>
          </a:p>
          <a:p>
            <a:r>
              <a:rPr lang="en-US" sz="1200" kern="1200" baseline="0" dirty="0" smtClean="0">
                <a:solidFill>
                  <a:schemeClr val="tx1"/>
                </a:solidFill>
                <a:latin typeface="+mn-lt"/>
                <a:ea typeface="+mn-ea"/>
                <a:cs typeface="+mn-cs"/>
              </a:rPr>
              <a:t>associated with a user. The access token indicates which privileges a user may have.</a:t>
            </a:r>
          </a:p>
          <a:p>
            <a:r>
              <a:rPr lang="en-US" sz="1200" kern="1200" baseline="0" dirty="0" smtClean="0">
                <a:solidFill>
                  <a:schemeClr val="tx1"/>
                </a:solidFill>
                <a:latin typeface="+mn-lt"/>
                <a:ea typeface="+mn-ea"/>
                <a:cs typeface="+mn-cs"/>
              </a:rPr>
              <a:t>Generally, the token is initialized with each of these privileges in a disabled state.</a:t>
            </a:r>
          </a:p>
          <a:p>
            <a:r>
              <a:rPr lang="en-US" sz="1200" kern="1200" baseline="0" dirty="0" smtClean="0">
                <a:solidFill>
                  <a:schemeClr val="tx1"/>
                </a:solidFill>
                <a:latin typeface="+mn-lt"/>
                <a:ea typeface="+mn-ea"/>
                <a:cs typeface="+mn-cs"/>
              </a:rPr>
              <a:t>Subsequently, if one of the user’s processes needs to perform a privileged operation,</a:t>
            </a:r>
          </a:p>
          <a:p>
            <a:r>
              <a:rPr lang="en-US" sz="1200" kern="1200" baseline="0" dirty="0" smtClean="0">
                <a:solidFill>
                  <a:schemeClr val="tx1"/>
                </a:solidFill>
                <a:latin typeface="+mn-lt"/>
                <a:ea typeface="+mn-ea"/>
                <a:cs typeface="+mn-cs"/>
              </a:rPr>
              <a:t>the process may enable the appropriate privilege and attempt access. It would be</a:t>
            </a:r>
          </a:p>
          <a:p>
            <a:r>
              <a:rPr lang="en-US" sz="1200" kern="1200" baseline="0" dirty="0" smtClean="0">
                <a:solidFill>
                  <a:schemeClr val="tx1"/>
                </a:solidFill>
                <a:latin typeface="+mn-lt"/>
                <a:ea typeface="+mn-ea"/>
                <a:cs typeface="+mn-cs"/>
              </a:rPr>
              <a:t>undesirable to share the same token among all of the user’s processes, because in</a:t>
            </a:r>
          </a:p>
          <a:p>
            <a:r>
              <a:rPr lang="en-US" sz="1200" kern="1200" baseline="0" dirty="0" smtClean="0">
                <a:solidFill>
                  <a:schemeClr val="tx1"/>
                </a:solidFill>
                <a:latin typeface="+mn-lt"/>
                <a:ea typeface="+mn-ea"/>
                <a:cs typeface="+mn-cs"/>
              </a:rPr>
              <a:t>that case enabling a privilege for one process enables it for all of them.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Associated with each object for which </a:t>
            </a:r>
            <a:r>
              <a:rPr lang="en-US" sz="1200" kern="1200" baseline="0" dirty="0" err="1" smtClean="0">
                <a:solidFill>
                  <a:schemeClr val="tx1"/>
                </a:solidFill>
                <a:latin typeface="+mn-lt"/>
                <a:ea typeface="+mn-ea"/>
                <a:cs typeface="+mn-cs"/>
              </a:rPr>
              <a:t>interprocess</a:t>
            </a:r>
            <a:r>
              <a:rPr lang="en-US" sz="1200" kern="1200" baseline="0" dirty="0" smtClean="0">
                <a:solidFill>
                  <a:schemeClr val="tx1"/>
                </a:solidFill>
                <a:latin typeface="+mn-lt"/>
                <a:ea typeface="+mn-ea"/>
                <a:cs typeface="+mn-cs"/>
              </a:rPr>
              <a:t> access is possible is a security</a:t>
            </a:r>
          </a:p>
          <a:p>
            <a:r>
              <a:rPr lang="en-US" sz="1200" kern="1200" baseline="0" dirty="0" smtClean="0">
                <a:solidFill>
                  <a:schemeClr val="tx1"/>
                </a:solidFill>
                <a:latin typeface="+mn-lt"/>
                <a:ea typeface="+mn-ea"/>
                <a:cs typeface="+mn-cs"/>
              </a:rPr>
              <a:t>descriptor. The chief component of the security descriptor is an access control list that</a:t>
            </a:r>
          </a:p>
          <a:p>
            <a:r>
              <a:rPr lang="en-US" sz="1200" kern="1200" baseline="0" dirty="0" smtClean="0">
                <a:solidFill>
                  <a:schemeClr val="tx1"/>
                </a:solidFill>
                <a:latin typeface="+mn-lt"/>
                <a:ea typeface="+mn-ea"/>
                <a:cs typeface="+mn-cs"/>
              </a:rPr>
              <a:t>specifies access rights for various users and user groups for this object. When a process</a:t>
            </a:r>
          </a:p>
          <a:p>
            <a:r>
              <a:rPr lang="en-US" sz="1200" kern="1200" baseline="0" dirty="0" smtClean="0">
                <a:solidFill>
                  <a:schemeClr val="tx1"/>
                </a:solidFill>
                <a:latin typeface="+mn-lt"/>
                <a:ea typeface="+mn-ea"/>
                <a:cs typeface="+mn-cs"/>
              </a:rPr>
              <a:t>attempts to access this object, the </a:t>
            </a:r>
            <a:r>
              <a:rPr lang="en-US" sz="1200" kern="1200" baseline="0" dirty="0" err="1" smtClean="0">
                <a:solidFill>
                  <a:schemeClr val="tx1"/>
                </a:solidFill>
                <a:latin typeface="+mn-lt"/>
                <a:ea typeface="+mn-ea"/>
                <a:cs typeface="+mn-cs"/>
              </a:rPr>
              <a:t>SIDs</a:t>
            </a:r>
            <a:r>
              <a:rPr lang="en-US" sz="1200" kern="1200" baseline="0" dirty="0" smtClean="0">
                <a:solidFill>
                  <a:schemeClr val="tx1"/>
                </a:solidFill>
                <a:latin typeface="+mn-lt"/>
                <a:ea typeface="+mn-ea"/>
                <a:cs typeface="+mn-cs"/>
              </a:rPr>
              <a:t> in the process token are matched against the</a:t>
            </a:r>
          </a:p>
          <a:p>
            <a:r>
              <a:rPr lang="en-US" sz="1200" kern="1200" baseline="0" dirty="0" smtClean="0">
                <a:solidFill>
                  <a:schemeClr val="tx1"/>
                </a:solidFill>
                <a:latin typeface="+mn-lt"/>
                <a:ea typeface="+mn-ea"/>
                <a:cs typeface="+mn-cs"/>
              </a:rPr>
              <a:t>access control list of the object to determine if access will be allowed or denied.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When an application opens a reference to a securable object, Windows verifies</a:t>
            </a:r>
          </a:p>
          <a:p>
            <a:r>
              <a:rPr lang="en-US" sz="1200" kern="1200" baseline="0" dirty="0" smtClean="0">
                <a:solidFill>
                  <a:schemeClr val="tx1"/>
                </a:solidFill>
                <a:latin typeface="+mn-lt"/>
                <a:ea typeface="+mn-ea"/>
                <a:cs typeface="+mn-cs"/>
              </a:rPr>
              <a:t>that the object’s security descriptor grants the process the requested access. If the</a:t>
            </a:r>
          </a:p>
          <a:p>
            <a:r>
              <a:rPr lang="en-US" sz="1200" kern="1200" baseline="0" dirty="0" smtClean="0">
                <a:solidFill>
                  <a:schemeClr val="tx1"/>
                </a:solidFill>
                <a:latin typeface="+mn-lt"/>
                <a:ea typeface="+mn-ea"/>
                <a:cs typeface="+mn-cs"/>
              </a:rPr>
              <a:t>check succeeds, Windows caches the resulting granted access rights.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 important aspect of Windows security is the concept of impersonation,</a:t>
            </a:r>
          </a:p>
          <a:p>
            <a:r>
              <a:rPr lang="en-US" sz="1200" kern="1200" baseline="0" dirty="0" smtClean="0">
                <a:solidFill>
                  <a:schemeClr val="tx1"/>
                </a:solidFill>
                <a:latin typeface="+mn-lt"/>
                <a:ea typeface="+mn-ea"/>
                <a:cs typeface="+mn-cs"/>
              </a:rPr>
              <a:t>which simplifies the use of security in a client/server environment. If client and</a:t>
            </a:r>
          </a:p>
          <a:p>
            <a:r>
              <a:rPr lang="en-US" sz="1200" kern="1200" baseline="0" dirty="0" smtClean="0">
                <a:solidFill>
                  <a:schemeClr val="tx1"/>
                </a:solidFill>
                <a:latin typeface="+mn-lt"/>
                <a:ea typeface="+mn-ea"/>
                <a:cs typeface="+mn-cs"/>
              </a:rPr>
              <a:t>server talk through an RPC connection, the server can temporarily assume the identity</a:t>
            </a:r>
          </a:p>
          <a:p>
            <a:r>
              <a:rPr lang="en-US" sz="1200" kern="1200" baseline="0" dirty="0" smtClean="0">
                <a:solidFill>
                  <a:schemeClr val="tx1"/>
                </a:solidFill>
                <a:latin typeface="+mn-lt"/>
                <a:ea typeface="+mn-ea"/>
                <a:cs typeface="+mn-cs"/>
              </a:rPr>
              <a:t>of the client so that it can evaluate a request for access relative to that client’s</a:t>
            </a:r>
          </a:p>
          <a:p>
            <a:r>
              <a:rPr lang="en-US" sz="1200" kern="1200" baseline="0" dirty="0" smtClean="0">
                <a:solidFill>
                  <a:schemeClr val="tx1"/>
                </a:solidFill>
                <a:latin typeface="+mn-lt"/>
                <a:ea typeface="+mn-ea"/>
                <a:cs typeface="+mn-cs"/>
              </a:rPr>
              <a:t>rights. After the access, the server reverts to its own identity.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 Figure 15.10a shows the general structure of an access token, which includes the following</a:t>
            </a:r>
          </a:p>
          <a:p>
            <a:r>
              <a:rPr lang="en-US" sz="1200" kern="1200" baseline="0" dirty="0" smtClean="0">
                <a:solidFill>
                  <a:schemeClr val="tx1"/>
                </a:solidFill>
                <a:latin typeface="+mn-lt"/>
                <a:ea typeface="+mn-ea"/>
                <a:cs typeface="+mn-cs"/>
              </a:rPr>
              <a:t>parameters: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Security ID:  Identifies a user uniquely across all of the machines on the network.</a:t>
            </a:r>
          </a:p>
          <a:p>
            <a:r>
              <a:rPr lang="en-US" sz="1200" kern="1200" baseline="0" dirty="0" smtClean="0">
                <a:solidFill>
                  <a:schemeClr val="tx1"/>
                </a:solidFill>
                <a:latin typeface="+mn-lt"/>
                <a:ea typeface="+mn-ea"/>
                <a:cs typeface="+mn-cs"/>
              </a:rPr>
              <a:t>This generally corresponds to a user’s logon name. Special user </a:t>
            </a:r>
            <a:r>
              <a:rPr lang="en-US" sz="1200" kern="1200" baseline="0" dirty="0" err="1" smtClean="0">
                <a:solidFill>
                  <a:schemeClr val="tx1"/>
                </a:solidFill>
                <a:latin typeface="+mn-lt"/>
                <a:ea typeface="+mn-ea"/>
                <a:cs typeface="+mn-cs"/>
              </a:rPr>
              <a:t>SIDs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were added in Windows 7 for use by processes and services. These specially</a:t>
            </a:r>
          </a:p>
          <a:p>
            <a:r>
              <a:rPr lang="en-US" sz="1200" kern="1200" baseline="0" dirty="0" smtClean="0">
                <a:solidFill>
                  <a:schemeClr val="tx1"/>
                </a:solidFill>
                <a:latin typeface="+mn-lt"/>
                <a:ea typeface="+mn-ea"/>
                <a:cs typeface="+mn-cs"/>
              </a:rPr>
              <a:t>managed </a:t>
            </a:r>
            <a:r>
              <a:rPr lang="en-US" sz="1200" kern="1200" baseline="0" dirty="0" err="1" smtClean="0">
                <a:solidFill>
                  <a:schemeClr val="tx1"/>
                </a:solidFill>
                <a:latin typeface="+mn-lt"/>
                <a:ea typeface="+mn-ea"/>
                <a:cs typeface="+mn-cs"/>
              </a:rPr>
              <a:t>SIDs</a:t>
            </a:r>
            <a:r>
              <a:rPr lang="en-US" sz="1200" kern="1200" baseline="0" dirty="0" smtClean="0">
                <a:solidFill>
                  <a:schemeClr val="tx1"/>
                </a:solidFill>
                <a:latin typeface="+mn-lt"/>
                <a:ea typeface="+mn-ea"/>
                <a:cs typeface="+mn-cs"/>
              </a:rPr>
              <a:t> are designed for secure management; they do not use the ordinary</a:t>
            </a:r>
          </a:p>
          <a:p>
            <a:r>
              <a:rPr lang="en-US" sz="1200" kern="1200" baseline="0" dirty="0" smtClean="0">
                <a:solidFill>
                  <a:schemeClr val="tx1"/>
                </a:solidFill>
                <a:latin typeface="+mn-lt"/>
                <a:ea typeface="+mn-ea"/>
                <a:cs typeface="+mn-cs"/>
              </a:rPr>
              <a:t>password polices human accounts do.</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Group </a:t>
            </a:r>
            <a:r>
              <a:rPr lang="en-US" sz="1200" kern="1200" baseline="0" dirty="0" err="1" smtClean="0">
                <a:solidFill>
                  <a:schemeClr val="tx1"/>
                </a:solidFill>
                <a:latin typeface="+mn-lt"/>
                <a:ea typeface="+mn-ea"/>
                <a:cs typeface="+mn-cs"/>
              </a:rPr>
              <a:t>SIDs</a:t>
            </a:r>
            <a:r>
              <a:rPr lang="en-US" sz="1200" kern="1200" baseline="0" dirty="0" smtClean="0">
                <a:solidFill>
                  <a:schemeClr val="tx1"/>
                </a:solidFill>
                <a:latin typeface="+mn-lt"/>
                <a:ea typeface="+mn-ea"/>
                <a:cs typeface="+mn-cs"/>
              </a:rPr>
              <a:t>: A list of the groups to which this user belongs. A group is simply</a:t>
            </a:r>
          </a:p>
          <a:p>
            <a:r>
              <a:rPr lang="en-US" sz="1200" kern="1200" baseline="0" dirty="0" smtClean="0">
                <a:solidFill>
                  <a:schemeClr val="tx1"/>
                </a:solidFill>
                <a:latin typeface="+mn-lt"/>
                <a:ea typeface="+mn-ea"/>
                <a:cs typeface="+mn-cs"/>
              </a:rPr>
              <a:t>a set of user IDs that are identified as a group for purposes of access control.</a:t>
            </a:r>
          </a:p>
          <a:p>
            <a:r>
              <a:rPr lang="en-US" sz="1200" kern="1200" baseline="0" dirty="0" smtClean="0">
                <a:solidFill>
                  <a:schemeClr val="tx1"/>
                </a:solidFill>
                <a:latin typeface="+mn-lt"/>
                <a:ea typeface="+mn-ea"/>
                <a:cs typeface="+mn-cs"/>
              </a:rPr>
              <a:t>Each group has a unique group SID. Access to an object can be defined on the</a:t>
            </a:r>
          </a:p>
          <a:p>
            <a:r>
              <a:rPr lang="en-US" sz="1200" kern="1200" baseline="0" dirty="0" smtClean="0">
                <a:solidFill>
                  <a:schemeClr val="tx1"/>
                </a:solidFill>
                <a:latin typeface="+mn-lt"/>
                <a:ea typeface="+mn-ea"/>
                <a:cs typeface="+mn-cs"/>
              </a:rPr>
              <a:t>basis of group </a:t>
            </a:r>
            <a:r>
              <a:rPr lang="en-US" sz="1200" kern="1200" baseline="0" dirty="0" err="1" smtClean="0">
                <a:solidFill>
                  <a:schemeClr val="tx1"/>
                </a:solidFill>
                <a:latin typeface="+mn-lt"/>
                <a:ea typeface="+mn-ea"/>
                <a:cs typeface="+mn-cs"/>
              </a:rPr>
              <a:t>SIDs</a:t>
            </a:r>
            <a:r>
              <a:rPr lang="en-US" sz="1200" kern="1200" baseline="0" dirty="0" smtClean="0">
                <a:solidFill>
                  <a:schemeClr val="tx1"/>
                </a:solidFill>
                <a:latin typeface="+mn-lt"/>
                <a:ea typeface="+mn-ea"/>
                <a:cs typeface="+mn-cs"/>
              </a:rPr>
              <a:t>, individual </a:t>
            </a:r>
            <a:r>
              <a:rPr lang="en-US" sz="1200" kern="1200" baseline="0" dirty="0" err="1" smtClean="0">
                <a:solidFill>
                  <a:schemeClr val="tx1"/>
                </a:solidFill>
                <a:latin typeface="+mn-lt"/>
                <a:ea typeface="+mn-ea"/>
                <a:cs typeface="+mn-cs"/>
              </a:rPr>
              <a:t>SIDs</a:t>
            </a:r>
            <a:r>
              <a:rPr lang="en-US" sz="1200" kern="1200" baseline="0" dirty="0" smtClean="0">
                <a:solidFill>
                  <a:schemeClr val="tx1"/>
                </a:solidFill>
                <a:latin typeface="+mn-lt"/>
                <a:ea typeface="+mn-ea"/>
                <a:cs typeface="+mn-cs"/>
              </a:rPr>
              <a:t>, or a combination. There is also an SID</a:t>
            </a:r>
          </a:p>
          <a:p>
            <a:r>
              <a:rPr lang="en-US" sz="1200" kern="1200" baseline="0" dirty="0" smtClean="0">
                <a:solidFill>
                  <a:schemeClr val="tx1"/>
                </a:solidFill>
                <a:latin typeface="+mn-lt"/>
                <a:ea typeface="+mn-ea"/>
                <a:cs typeface="+mn-cs"/>
              </a:rPr>
              <a:t>which reflects the process integrity level (low, medium, high, or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Privileges: A list of security-sensitive system services that this user may call,</a:t>
            </a:r>
          </a:p>
          <a:p>
            <a:r>
              <a:rPr lang="en-US" sz="1200" kern="1200" baseline="0" dirty="0" smtClean="0">
                <a:solidFill>
                  <a:schemeClr val="tx1"/>
                </a:solidFill>
                <a:latin typeface="+mn-lt"/>
                <a:ea typeface="+mn-ea"/>
                <a:cs typeface="+mn-cs"/>
              </a:rPr>
              <a:t>for example, </a:t>
            </a:r>
            <a:r>
              <a:rPr lang="en-US" sz="1200" kern="1200" baseline="0" dirty="0" err="1" smtClean="0">
                <a:solidFill>
                  <a:schemeClr val="tx1"/>
                </a:solidFill>
                <a:latin typeface="+mn-lt"/>
                <a:ea typeface="+mn-ea"/>
                <a:cs typeface="+mn-cs"/>
              </a:rPr>
              <a:t>CreateToken</a:t>
            </a:r>
            <a:r>
              <a:rPr lang="en-US" sz="1200" kern="1200" baseline="0" dirty="0" smtClean="0">
                <a:solidFill>
                  <a:schemeClr val="tx1"/>
                </a:solidFill>
                <a:latin typeface="+mn-lt"/>
                <a:ea typeface="+mn-ea"/>
                <a:cs typeface="+mn-cs"/>
              </a:rPr>
              <a:t>. Another example is the </a:t>
            </a:r>
            <a:r>
              <a:rPr lang="en-US" sz="1200" kern="1200" baseline="0" dirty="0" err="1" smtClean="0">
                <a:solidFill>
                  <a:schemeClr val="tx1"/>
                </a:solidFill>
                <a:latin typeface="+mn-lt"/>
                <a:ea typeface="+mn-ea"/>
                <a:cs typeface="+mn-cs"/>
              </a:rPr>
              <a:t>SetBackupPrivilege</a:t>
            </a:r>
            <a:r>
              <a:rPr lang="en-US" sz="1200" kern="1200" baseline="0" dirty="0" smtClean="0">
                <a:solidFill>
                  <a:schemeClr val="tx1"/>
                </a:solidFill>
                <a:latin typeface="+mn-lt"/>
                <a:ea typeface="+mn-ea"/>
                <a:cs typeface="+mn-cs"/>
              </a:rPr>
              <a:t>; users</a:t>
            </a:r>
          </a:p>
          <a:p>
            <a:r>
              <a:rPr lang="en-US" sz="1200" kern="1200" baseline="0" dirty="0" smtClean="0">
                <a:solidFill>
                  <a:schemeClr val="tx1"/>
                </a:solidFill>
                <a:latin typeface="+mn-lt"/>
                <a:ea typeface="+mn-ea"/>
                <a:cs typeface="+mn-cs"/>
              </a:rPr>
              <a:t>with this privilege are allowed to use a backup tool to back up files that they</a:t>
            </a:r>
          </a:p>
          <a:p>
            <a:r>
              <a:rPr lang="en-US" sz="1200" kern="1200" baseline="0" dirty="0" smtClean="0">
                <a:solidFill>
                  <a:schemeClr val="tx1"/>
                </a:solidFill>
                <a:latin typeface="+mn-lt"/>
                <a:ea typeface="+mn-ea"/>
                <a:cs typeface="+mn-cs"/>
              </a:rPr>
              <a:t>normally would not be able to read.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Default owner: If this process creates another object, this field specifies the</a:t>
            </a:r>
          </a:p>
          <a:p>
            <a:r>
              <a:rPr lang="en-US" sz="1200" kern="1200" baseline="0" dirty="0" smtClean="0">
                <a:solidFill>
                  <a:schemeClr val="tx1"/>
                </a:solidFill>
                <a:latin typeface="+mn-lt"/>
                <a:ea typeface="+mn-ea"/>
                <a:cs typeface="+mn-cs"/>
              </a:rPr>
              <a:t>owner of the new object. Generally, the owner of a new object is the same as</a:t>
            </a:r>
          </a:p>
          <a:p>
            <a:r>
              <a:rPr lang="en-US" sz="1200" kern="1200" baseline="0" dirty="0" smtClean="0">
                <a:solidFill>
                  <a:schemeClr val="tx1"/>
                </a:solidFill>
                <a:latin typeface="+mn-lt"/>
                <a:ea typeface="+mn-ea"/>
                <a:cs typeface="+mn-cs"/>
              </a:rPr>
              <a:t>the owner of the spawning process. However, a user may specify that the default</a:t>
            </a:r>
          </a:p>
          <a:p>
            <a:r>
              <a:rPr lang="en-US" sz="1200" kern="1200" baseline="0" dirty="0" smtClean="0">
                <a:solidFill>
                  <a:schemeClr val="tx1"/>
                </a:solidFill>
                <a:latin typeface="+mn-lt"/>
                <a:ea typeface="+mn-ea"/>
                <a:cs typeface="+mn-cs"/>
              </a:rPr>
              <a:t>owner of any processes spawned by this process is a group SID to which</a:t>
            </a:r>
          </a:p>
          <a:p>
            <a:r>
              <a:rPr lang="en-US" sz="1200" kern="1200" baseline="0" dirty="0" smtClean="0">
                <a:solidFill>
                  <a:schemeClr val="tx1"/>
                </a:solidFill>
                <a:latin typeface="+mn-lt"/>
                <a:ea typeface="+mn-ea"/>
                <a:cs typeface="+mn-cs"/>
              </a:rPr>
              <a:t>this user belongs.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Default ACL: This is an initial list of protections applied to the objects that the</a:t>
            </a:r>
          </a:p>
          <a:p>
            <a:r>
              <a:rPr lang="en-US" sz="1200" kern="1200" baseline="0" dirty="0" smtClean="0">
                <a:solidFill>
                  <a:schemeClr val="tx1"/>
                </a:solidFill>
                <a:latin typeface="+mn-lt"/>
                <a:ea typeface="+mn-ea"/>
                <a:cs typeface="+mn-cs"/>
              </a:rPr>
              <a:t>user creates. The user may subsequently alter the ACL for any object that it</a:t>
            </a:r>
          </a:p>
          <a:p>
            <a:r>
              <a:rPr lang="en-US" sz="1200" kern="1200" baseline="0" dirty="0" smtClean="0">
                <a:solidFill>
                  <a:schemeClr val="tx1"/>
                </a:solidFill>
                <a:latin typeface="+mn-lt"/>
                <a:ea typeface="+mn-ea"/>
                <a:cs typeface="+mn-cs"/>
              </a:rPr>
              <a:t>owns or that one of its groups owns.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Figure 15.10b shows the general structure of a security descriptor, which includes</a:t>
            </a:r>
          </a:p>
          <a:p>
            <a:r>
              <a:rPr lang="en-US" sz="1200" kern="1200" baseline="0" dirty="0" smtClean="0">
                <a:solidFill>
                  <a:schemeClr val="tx1"/>
                </a:solidFill>
                <a:latin typeface="+mn-lt"/>
                <a:ea typeface="+mn-ea"/>
                <a:cs typeface="+mn-cs"/>
              </a:rPr>
              <a:t>the following parameters: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Flags:  Define the type and contents of a security descriptor. They indicate</a:t>
            </a:r>
          </a:p>
          <a:p>
            <a:r>
              <a:rPr lang="en-US" sz="1200" kern="1200" baseline="0" dirty="0" smtClean="0">
                <a:solidFill>
                  <a:schemeClr val="tx1"/>
                </a:solidFill>
                <a:latin typeface="+mn-lt"/>
                <a:ea typeface="+mn-ea"/>
                <a:cs typeface="+mn-cs"/>
              </a:rPr>
              <a:t>whether or not the SACL and DACL are present, whether or not they were</a:t>
            </a:r>
          </a:p>
          <a:p>
            <a:r>
              <a:rPr lang="en-US" sz="1200" kern="1200" baseline="0" dirty="0" smtClean="0">
                <a:solidFill>
                  <a:schemeClr val="tx1"/>
                </a:solidFill>
                <a:latin typeface="+mn-lt"/>
                <a:ea typeface="+mn-ea"/>
                <a:cs typeface="+mn-cs"/>
              </a:rPr>
              <a:t>placed on the object by a defaulting mechanism, and whether the pointers in</a:t>
            </a:r>
          </a:p>
          <a:p>
            <a:r>
              <a:rPr lang="en-US" sz="1200" kern="1200" baseline="0" dirty="0" smtClean="0">
                <a:solidFill>
                  <a:schemeClr val="tx1"/>
                </a:solidFill>
                <a:latin typeface="+mn-lt"/>
                <a:ea typeface="+mn-ea"/>
                <a:cs typeface="+mn-cs"/>
              </a:rPr>
              <a:t>the descriptor use absolute or relative addressing. Relative descriptors are required</a:t>
            </a:r>
          </a:p>
          <a:p>
            <a:r>
              <a:rPr lang="en-US" sz="1200" kern="1200" baseline="0" dirty="0" smtClean="0">
                <a:solidFill>
                  <a:schemeClr val="tx1"/>
                </a:solidFill>
                <a:latin typeface="+mn-lt"/>
                <a:ea typeface="+mn-ea"/>
                <a:cs typeface="+mn-cs"/>
              </a:rPr>
              <a:t>for objects that are transmitted over a network, such as information</a:t>
            </a:r>
          </a:p>
          <a:p>
            <a:r>
              <a:rPr lang="en-US" sz="1200" kern="1200" baseline="0" dirty="0" smtClean="0">
                <a:solidFill>
                  <a:schemeClr val="tx1"/>
                </a:solidFill>
                <a:latin typeface="+mn-lt"/>
                <a:ea typeface="+mn-ea"/>
                <a:cs typeface="+mn-cs"/>
              </a:rPr>
              <a:t>transmitted in an RPC.</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Owner: The owner of the object can generally perform any action on the security</a:t>
            </a:r>
          </a:p>
          <a:p>
            <a:r>
              <a:rPr lang="en-US" sz="1200" kern="1200" baseline="0" dirty="0" smtClean="0">
                <a:solidFill>
                  <a:schemeClr val="tx1"/>
                </a:solidFill>
                <a:latin typeface="+mn-lt"/>
                <a:ea typeface="+mn-ea"/>
                <a:cs typeface="+mn-cs"/>
              </a:rPr>
              <a:t>descriptor. The owner can be an individual or a group SID. The owner has</a:t>
            </a:r>
          </a:p>
          <a:p>
            <a:r>
              <a:rPr lang="en-US" sz="1200" kern="1200" baseline="0" dirty="0" smtClean="0">
                <a:solidFill>
                  <a:schemeClr val="tx1"/>
                </a:solidFill>
                <a:latin typeface="+mn-lt"/>
                <a:ea typeface="+mn-ea"/>
                <a:cs typeface="+mn-cs"/>
              </a:rPr>
              <a:t>the authority to change the contents of the DACL.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System access control list (SACL): Specifies what kinds of operations on the</a:t>
            </a:r>
          </a:p>
          <a:p>
            <a:r>
              <a:rPr lang="en-US" sz="1200" kern="1200" baseline="0" dirty="0" smtClean="0">
                <a:solidFill>
                  <a:schemeClr val="tx1"/>
                </a:solidFill>
                <a:latin typeface="+mn-lt"/>
                <a:ea typeface="+mn-ea"/>
                <a:cs typeface="+mn-cs"/>
              </a:rPr>
              <a:t>object should generate audit messages. An application must have the corresponding</a:t>
            </a:r>
          </a:p>
          <a:p>
            <a:r>
              <a:rPr lang="en-US" sz="1200" kern="1200" baseline="0" dirty="0" smtClean="0">
                <a:solidFill>
                  <a:schemeClr val="tx1"/>
                </a:solidFill>
                <a:latin typeface="+mn-lt"/>
                <a:ea typeface="+mn-ea"/>
                <a:cs typeface="+mn-cs"/>
              </a:rPr>
              <a:t>privilege in its access token to read or write the SACL of any object.</a:t>
            </a:r>
          </a:p>
          <a:p>
            <a:r>
              <a:rPr lang="en-US" sz="1200" kern="1200" baseline="0" dirty="0" smtClean="0">
                <a:solidFill>
                  <a:schemeClr val="tx1"/>
                </a:solidFill>
                <a:latin typeface="+mn-lt"/>
                <a:ea typeface="+mn-ea"/>
                <a:cs typeface="+mn-cs"/>
              </a:rPr>
              <a:t>This is to prevent unauthorized applications from reading </a:t>
            </a:r>
            <a:r>
              <a:rPr lang="en-US" sz="1200" kern="1200" baseline="0" dirty="0" err="1" smtClean="0">
                <a:solidFill>
                  <a:schemeClr val="tx1"/>
                </a:solidFill>
                <a:latin typeface="+mn-lt"/>
                <a:ea typeface="+mn-ea"/>
                <a:cs typeface="+mn-cs"/>
              </a:rPr>
              <a:t>SACLs</a:t>
            </a:r>
            <a:r>
              <a:rPr lang="en-US" sz="1200" kern="1200" baseline="0" dirty="0" smtClean="0">
                <a:solidFill>
                  <a:schemeClr val="tx1"/>
                </a:solidFill>
                <a:latin typeface="+mn-lt"/>
                <a:ea typeface="+mn-ea"/>
                <a:cs typeface="+mn-cs"/>
              </a:rPr>
              <a:t> (thereby</a:t>
            </a:r>
          </a:p>
          <a:p>
            <a:r>
              <a:rPr lang="en-US" sz="1200" kern="1200" baseline="0" dirty="0" smtClean="0">
                <a:solidFill>
                  <a:schemeClr val="tx1"/>
                </a:solidFill>
                <a:latin typeface="+mn-lt"/>
                <a:ea typeface="+mn-ea"/>
                <a:cs typeface="+mn-cs"/>
              </a:rPr>
              <a:t>learning what not to do to avoid generating audits) or writing them (to generate</a:t>
            </a:r>
          </a:p>
          <a:p>
            <a:r>
              <a:rPr lang="en-US" sz="1200" kern="1200" baseline="0" dirty="0" smtClean="0">
                <a:solidFill>
                  <a:schemeClr val="tx1"/>
                </a:solidFill>
                <a:latin typeface="+mn-lt"/>
                <a:ea typeface="+mn-ea"/>
                <a:cs typeface="+mn-cs"/>
              </a:rPr>
              <a:t>many audits to cause an illicit operation to go unnoticed). The SACL also</a:t>
            </a:r>
          </a:p>
          <a:p>
            <a:r>
              <a:rPr lang="en-US" sz="1200" kern="1200" baseline="0" dirty="0" smtClean="0">
                <a:solidFill>
                  <a:schemeClr val="tx1"/>
                </a:solidFill>
                <a:latin typeface="+mn-lt"/>
                <a:ea typeface="+mn-ea"/>
                <a:cs typeface="+mn-cs"/>
              </a:rPr>
              <a:t>specifies the object integrity level. Processes cannot modify an object unless</a:t>
            </a:r>
          </a:p>
          <a:p>
            <a:r>
              <a:rPr lang="en-US" sz="1200" kern="1200" baseline="0" dirty="0" smtClean="0">
                <a:solidFill>
                  <a:schemeClr val="tx1"/>
                </a:solidFill>
                <a:latin typeface="+mn-lt"/>
                <a:ea typeface="+mn-ea"/>
                <a:cs typeface="+mn-cs"/>
              </a:rPr>
              <a:t>the process integrity level meets or exceeds the level on the object.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Discretionary access control list (DACL): Determines which users and groups</a:t>
            </a:r>
          </a:p>
          <a:p>
            <a:r>
              <a:rPr lang="en-US" sz="1200" kern="1200" baseline="0" dirty="0" smtClean="0">
                <a:solidFill>
                  <a:schemeClr val="tx1"/>
                </a:solidFill>
                <a:latin typeface="+mn-lt"/>
                <a:ea typeface="+mn-ea"/>
                <a:cs typeface="+mn-cs"/>
              </a:rPr>
              <a:t>can access this object for which operations. It consists of a list of access control</a:t>
            </a:r>
          </a:p>
          <a:p>
            <a:r>
              <a:rPr lang="en-US" sz="1200" kern="1200" baseline="0" dirty="0" smtClean="0">
                <a:solidFill>
                  <a:schemeClr val="tx1"/>
                </a:solidFill>
                <a:latin typeface="+mn-lt"/>
                <a:ea typeface="+mn-ea"/>
                <a:cs typeface="+mn-cs"/>
              </a:rPr>
              <a:t>entries (</a:t>
            </a:r>
            <a:r>
              <a:rPr lang="en-US" sz="1200" kern="1200" baseline="0" dirty="0" err="1" smtClean="0">
                <a:solidFill>
                  <a:schemeClr val="tx1"/>
                </a:solidFill>
                <a:latin typeface="+mn-lt"/>
                <a:ea typeface="+mn-ea"/>
                <a:cs typeface="+mn-cs"/>
              </a:rPr>
              <a:t>ACEs</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When an object is created, the creating process can assign as owner its own</a:t>
            </a:r>
          </a:p>
          <a:p>
            <a:r>
              <a:rPr lang="en-US" sz="1200" kern="1200" baseline="0" dirty="0" smtClean="0">
                <a:solidFill>
                  <a:schemeClr val="tx1"/>
                </a:solidFill>
                <a:latin typeface="+mn-lt"/>
                <a:ea typeface="+mn-ea"/>
                <a:cs typeface="+mn-cs"/>
              </a:rPr>
              <a:t>SID or any group SID in its access token. The creating process cannot assign an</a:t>
            </a:r>
          </a:p>
          <a:p>
            <a:r>
              <a:rPr lang="en-US" sz="1200" kern="1200" baseline="0" dirty="0" smtClean="0">
                <a:solidFill>
                  <a:schemeClr val="tx1"/>
                </a:solidFill>
                <a:latin typeface="+mn-lt"/>
                <a:ea typeface="+mn-ea"/>
                <a:cs typeface="+mn-cs"/>
              </a:rPr>
              <a:t>owner that is not in the current access token. Subsequently, any process that has</a:t>
            </a:r>
          </a:p>
          <a:p>
            <a:r>
              <a:rPr lang="en-US" sz="1200" kern="1200" baseline="0" dirty="0" smtClean="0">
                <a:solidFill>
                  <a:schemeClr val="tx1"/>
                </a:solidFill>
                <a:latin typeface="+mn-lt"/>
                <a:ea typeface="+mn-ea"/>
                <a:cs typeface="+mn-cs"/>
              </a:rPr>
              <a:t>been granted the right to change the owner of an object may do so, but again with</a:t>
            </a:r>
          </a:p>
          <a:p>
            <a:r>
              <a:rPr lang="en-US" sz="1200" kern="1200" baseline="0" dirty="0" smtClean="0">
                <a:solidFill>
                  <a:schemeClr val="tx1"/>
                </a:solidFill>
                <a:latin typeface="+mn-lt"/>
                <a:ea typeface="+mn-ea"/>
                <a:cs typeface="+mn-cs"/>
              </a:rPr>
              <a:t>the same restriction. The reason for the restriction is to prevent a user from covering</a:t>
            </a:r>
          </a:p>
          <a:p>
            <a:r>
              <a:rPr lang="en-US" sz="1200" kern="1200" baseline="0" dirty="0" smtClean="0">
                <a:solidFill>
                  <a:schemeClr val="tx1"/>
                </a:solidFill>
                <a:latin typeface="+mn-lt"/>
                <a:ea typeface="+mn-ea"/>
                <a:cs typeface="+mn-cs"/>
              </a:rPr>
              <a:t>his or her tracks after attempting some unauthorized action.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Let us look in more detail at the structure of access control lists, because</a:t>
            </a:r>
          </a:p>
          <a:p>
            <a:r>
              <a:rPr lang="en-US" sz="1200" kern="1200" baseline="0" dirty="0" smtClean="0">
                <a:solidFill>
                  <a:schemeClr val="tx1"/>
                </a:solidFill>
                <a:latin typeface="+mn-lt"/>
                <a:ea typeface="+mn-ea"/>
                <a:cs typeface="+mn-cs"/>
              </a:rPr>
              <a:t>these are at the heart of the Windows access control facility (Figure 15.10c). Each</a:t>
            </a:r>
          </a:p>
          <a:p>
            <a:r>
              <a:rPr lang="en-US" sz="1200" kern="1200" baseline="0" dirty="0" smtClean="0">
                <a:solidFill>
                  <a:schemeClr val="tx1"/>
                </a:solidFill>
                <a:latin typeface="+mn-lt"/>
                <a:ea typeface="+mn-ea"/>
                <a:cs typeface="+mn-cs"/>
              </a:rPr>
              <a:t>list consists of an overall header and a variable number of access control entries.</a:t>
            </a:r>
          </a:p>
          <a:p>
            <a:r>
              <a:rPr lang="en-US" sz="1200" kern="1200" baseline="0" dirty="0" smtClean="0">
                <a:solidFill>
                  <a:schemeClr val="tx1"/>
                </a:solidFill>
                <a:latin typeface="+mn-lt"/>
                <a:ea typeface="+mn-ea"/>
                <a:cs typeface="+mn-cs"/>
              </a:rPr>
              <a:t>Each entry specifies an individual or a group SID and an access mask that defines</a:t>
            </a:r>
          </a:p>
          <a:p>
            <a:r>
              <a:rPr lang="en-US" sz="1200" kern="1200" baseline="0" dirty="0" smtClean="0">
                <a:solidFill>
                  <a:schemeClr val="tx1"/>
                </a:solidFill>
                <a:latin typeface="+mn-lt"/>
                <a:ea typeface="+mn-ea"/>
                <a:cs typeface="+mn-cs"/>
              </a:rPr>
              <a:t>the rights to be granted to this SID. When a process attempts to access an object,</a:t>
            </a:r>
          </a:p>
          <a:p>
            <a:r>
              <a:rPr lang="en-US" sz="1200" kern="1200" baseline="0" dirty="0" smtClean="0">
                <a:solidFill>
                  <a:schemeClr val="tx1"/>
                </a:solidFill>
                <a:latin typeface="+mn-lt"/>
                <a:ea typeface="+mn-ea"/>
                <a:cs typeface="+mn-cs"/>
              </a:rPr>
              <a:t>the object manager in the Windows Executive reads the SID and group </a:t>
            </a:r>
            <a:r>
              <a:rPr lang="en-US" sz="1200" kern="1200" baseline="0" dirty="0" err="1" smtClean="0">
                <a:solidFill>
                  <a:schemeClr val="tx1"/>
                </a:solidFill>
                <a:latin typeface="+mn-lt"/>
                <a:ea typeface="+mn-ea"/>
                <a:cs typeface="+mn-cs"/>
              </a:rPr>
              <a:t>SIDs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from the access token along with the integrity level SID. If the access requested</a:t>
            </a:r>
          </a:p>
          <a:p>
            <a:r>
              <a:rPr lang="en-US" sz="1200" kern="1200" baseline="0" dirty="0" smtClean="0">
                <a:solidFill>
                  <a:schemeClr val="tx1"/>
                </a:solidFill>
                <a:latin typeface="+mn-lt"/>
                <a:ea typeface="+mn-ea"/>
                <a:cs typeface="+mn-cs"/>
              </a:rPr>
              <a:t>includes modifying the object, the integrity level is checked against the object integrity</a:t>
            </a:r>
          </a:p>
          <a:p>
            <a:r>
              <a:rPr lang="en-US" sz="1200" kern="1200" baseline="0" dirty="0" smtClean="0">
                <a:solidFill>
                  <a:schemeClr val="tx1"/>
                </a:solidFill>
                <a:latin typeface="+mn-lt"/>
                <a:ea typeface="+mn-ea"/>
                <a:cs typeface="+mn-cs"/>
              </a:rPr>
              <a:t>level in the SACL. If that test passes, the object manager then scans down the</a:t>
            </a:r>
          </a:p>
          <a:p>
            <a:r>
              <a:rPr lang="en-US" sz="1200" kern="1200" baseline="0" dirty="0" smtClean="0">
                <a:solidFill>
                  <a:schemeClr val="tx1"/>
                </a:solidFill>
                <a:latin typeface="+mn-lt"/>
                <a:ea typeface="+mn-ea"/>
                <a:cs typeface="+mn-cs"/>
              </a:rPr>
              <a:t>object’s DACL. If a match is found—that is, if an ACE is found with an SID that</a:t>
            </a:r>
          </a:p>
          <a:p>
            <a:r>
              <a:rPr lang="en-US" sz="1200" kern="1200" baseline="0" dirty="0" smtClean="0">
                <a:solidFill>
                  <a:schemeClr val="tx1"/>
                </a:solidFill>
                <a:latin typeface="+mn-lt"/>
                <a:ea typeface="+mn-ea"/>
                <a:cs typeface="+mn-cs"/>
              </a:rPr>
              <a:t>matches one of the </a:t>
            </a:r>
            <a:r>
              <a:rPr lang="en-US" sz="1200" kern="1200" baseline="0" dirty="0" err="1" smtClean="0">
                <a:solidFill>
                  <a:schemeClr val="tx1"/>
                </a:solidFill>
                <a:latin typeface="+mn-lt"/>
                <a:ea typeface="+mn-ea"/>
                <a:cs typeface="+mn-cs"/>
              </a:rPr>
              <a:t>SIDs</a:t>
            </a:r>
            <a:r>
              <a:rPr lang="en-US" sz="1200" kern="1200" baseline="0" dirty="0" smtClean="0">
                <a:solidFill>
                  <a:schemeClr val="tx1"/>
                </a:solidFill>
                <a:latin typeface="+mn-lt"/>
                <a:ea typeface="+mn-ea"/>
                <a:cs typeface="+mn-cs"/>
              </a:rPr>
              <a:t> from the access token—then the process can have the access</a:t>
            </a:r>
          </a:p>
          <a:p>
            <a:r>
              <a:rPr lang="en-US" sz="1200" kern="1200" baseline="0" dirty="0" smtClean="0">
                <a:solidFill>
                  <a:schemeClr val="tx1"/>
                </a:solidFill>
                <a:latin typeface="+mn-lt"/>
                <a:ea typeface="+mn-ea"/>
                <a:cs typeface="+mn-cs"/>
              </a:rPr>
              <a:t>rights specified by the access mask in that ACE. This also may include denying</a:t>
            </a:r>
          </a:p>
          <a:p>
            <a:r>
              <a:rPr lang="en-US" sz="1200" kern="1200" baseline="0" dirty="0" smtClean="0">
                <a:solidFill>
                  <a:schemeClr val="tx1"/>
                </a:solidFill>
                <a:latin typeface="+mn-lt"/>
                <a:ea typeface="+mn-ea"/>
                <a:cs typeface="+mn-cs"/>
              </a:rPr>
              <a:t>access, in which case the access request fails. The first matching ACE determines the</a:t>
            </a:r>
          </a:p>
          <a:p>
            <a:r>
              <a:rPr lang="en-US" sz="1200" kern="1200" baseline="0" dirty="0" smtClean="0">
                <a:solidFill>
                  <a:schemeClr val="tx1"/>
                </a:solidFill>
                <a:latin typeface="+mn-lt"/>
                <a:ea typeface="+mn-ea"/>
                <a:cs typeface="+mn-cs"/>
              </a:rPr>
              <a:t>result of the access check.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Perhaps the most sophisticated types of threats to computer</a:t>
            </a:r>
          </a:p>
          <a:p>
            <a:r>
              <a:rPr lang="en-US" sz="1200" kern="1200" baseline="0" dirty="0" smtClean="0">
                <a:solidFill>
                  <a:schemeClr val="tx1"/>
                </a:solidFill>
                <a:latin typeface="+mn-lt"/>
                <a:ea typeface="+mn-ea"/>
                <a:cs typeface="+mn-cs"/>
              </a:rPr>
              <a:t>systems are presented by programs that exploit vulnerabilities in computing systems.</a:t>
            </a:r>
          </a:p>
          <a:p>
            <a:r>
              <a:rPr lang="en-US" sz="1200" kern="1200" baseline="0" dirty="0" smtClean="0">
                <a:solidFill>
                  <a:schemeClr val="tx1"/>
                </a:solidFill>
                <a:latin typeface="+mn-lt"/>
                <a:ea typeface="+mn-ea"/>
                <a:cs typeface="+mn-cs"/>
              </a:rPr>
              <a:t>Such threats are referred to as malicious software , or malware.  In this context, we</a:t>
            </a:r>
          </a:p>
          <a:p>
            <a:r>
              <a:rPr lang="en-US" sz="1200" kern="1200" baseline="0" dirty="0" smtClean="0">
                <a:solidFill>
                  <a:schemeClr val="tx1"/>
                </a:solidFill>
                <a:latin typeface="+mn-lt"/>
                <a:ea typeface="+mn-ea"/>
                <a:cs typeface="+mn-cs"/>
              </a:rPr>
              <a:t>are concerned with threats to application programs as well as utility programs, such</a:t>
            </a:r>
          </a:p>
          <a:p>
            <a:r>
              <a:rPr lang="en-US" sz="1200" kern="1200" baseline="0" dirty="0" smtClean="0">
                <a:solidFill>
                  <a:schemeClr val="tx1"/>
                </a:solidFill>
                <a:latin typeface="+mn-lt"/>
                <a:ea typeface="+mn-ea"/>
                <a:cs typeface="+mn-cs"/>
              </a:rPr>
              <a:t>as editors and compilers, and kernel-level programs.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Malicious software can be divided into two categories: those that need a host</a:t>
            </a:r>
          </a:p>
          <a:p>
            <a:r>
              <a:rPr lang="en-US" sz="1200" kern="1200" baseline="0" dirty="0" smtClean="0">
                <a:solidFill>
                  <a:schemeClr val="tx1"/>
                </a:solidFill>
                <a:latin typeface="+mn-lt"/>
                <a:ea typeface="+mn-ea"/>
                <a:cs typeface="+mn-cs"/>
              </a:rPr>
              <a:t>program and those that are independent. The former, referred to as parasitic , are</a:t>
            </a:r>
          </a:p>
          <a:p>
            <a:r>
              <a:rPr lang="en-US" sz="1200" kern="1200" baseline="0" dirty="0" smtClean="0">
                <a:solidFill>
                  <a:schemeClr val="tx1"/>
                </a:solidFill>
                <a:latin typeface="+mn-lt"/>
                <a:ea typeface="+mn-ea"/>
                <a:cs typeface="+mn-cs"/>
              </a:rPr>
              <a:t>essentially fragments of programs that cannot exist independently of some actual</a:t>
            </a:r>
          </a:p>
          <a:p>
            <a:r>
              <a:rPr lang="en-US" sz="1200" kern="1200" baseline="0" dirty="0" smtClean="0">
                <a:solidFill>
                  <a:schemeClr val="tx1"/>
                </a:solidFill>
                <a:latin typeface="+mn-lt"/>
                <a:ea typeface="+mn-ea"/>
                <a:cs typeface="+mn-cs"/>
              </a:rPr>
              <a:t>application program, utility, or system program. Viruses, logic bombs, and backdoors</a:t>
            </a:r>
          </a:p>
          <a:p>
            <a:r>
              <a:rPr lang="en-US" sz="1200" kern="1200" baseline="0" dirty="0" smtClean="0">
                <a:solidFill>
                  <a:schemeClr val="tx1"/>
                </a:solidFill>
                <a:latin typeface="+mn-lt"/>
                <a:ea typeface="+mn-ea"/>
                <a:cs typeface="+mn-cs"/>
              </a:rPr>
              <a:t>are examples. The latter are self-contained programs that can be scheduled and run</a:t>
            </a:r>
          </a:p>
          <a:p>
            <a:r>
              <a:rPr lang="en-US" sz="1200" kern="1200" baseline="0" dirty="0" smtClean="0">
                <a:solidFill>
                  <a:schemeClr val="tx1"/>
                </a:solidFill>
                <a:latin typeface="+mn-lt"/>
                <a:ea typeface="+mn-ea"/>
                <a:cs typeface="+mn-cs"/>
              </a:rPr>
              <a:t>by the operating system. Worms and </a:t>
            </a:r>
            <a:r>
              <a:rPr lang="en-US" sz="1200" kern="1200" baseline="0" dirty="0" err="1" smtClean="0">
                <a:solidFill>
                  <a:schemeClr val="tx1"/>
                </a:solidFill>
                <a:latin typeface="+mn-lt"/>
                <a:ea typeface="+mn-ea"/>
                <a:cs typeface="+mn-cs"/>
              </a:rPr>
              <a:t>bot</a:t>
            </a:r>
            <a:r>
              <a:rPr lang="en-US" sz="1200" kern="1200" baseline="0" dirty="0" smtClean="0">
                <a:solidFill>
                  <a:schemeClr val="tx1"/>
                </a:solidFill>
                <a:latin typeface="+mn-lt"/>
                <a:ea typeface="+mn-ea"/>
                <a:cs typeface="+mn-cs"/>
              </a:rPr>
              <a:t> programs are examples.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can also differentiate between those software threats that do not replicate</a:t>
            </a:r>
          </a:p>
          <a:p>
            <a:r>
              <a:rPr lang="en-US" sz="1200" kern="1200" baseline="0" dirty="0" smtClean="0">
                <a:solidFill>
                  <a:schemeClr val="tx1"/>
                </a:solidFill>
                <a:latin typeface="+mn-lt"/>
                <a:ea typeface="+mn-ea"/>
                <a:cs typeface="+mn-cs"/>
              </a:rPr>
              <a:t>and those that do. The former are programs or fragments of programs</a:t>
            </a:r>
          </a:p>
          <a:p>
            <a:r>
              <a:rPr lang="en-US" sz="1200" kern="1200" baseline="0" dirty="0" smtClean="0">
                <a:solidFill>
                  <a:schemeClr val="tx1"/>
                </a:solidFill>
                <a:latin typeface="+mn-lt"/>
                <a:ea typeface="+mn-ea"/>
                <a:cs typeface="+mn-cs"/>
              </a:rPr>
              <a:t>that are activated by a trigger. Examples are logic bombs, backdoors, and </a:t>
            </a:r>
            <a:r>
              <a:rPr lang="en-US" sz="1200" kern="1200" baseline="0" dirty="0" err="1" smtClean="0">
                <a:solidFill>
                  <a:schemeClr val="tx1"/>
                </a:solidFill>
                <a:latin typeface="+mn-lt"/>
                <a:ea typeface="+mn-ea"/>
                <a:cs typeface="+mn-cs"/>
              </a:rPr>
              <a:t>bot</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programs. The latter consists of either a program fragment or an independent</a:t>
            </a:r>
          </a:p>
          <a:p>
            <a:r>
              <a:rPr lang="en-US" sz="1200" kern="1200" baseline="0" dirty="0" smtClean="0">
                <a:solidFill>
                  <a:schemeClr val="tx1"/>
                </a:solidFill>
                <a:latin typeface="+mn-lt"/>
                <a:ea typeface="+mn-ea"/>
                <a:cs typeface="+mn-cs"/>
              </a:rPr>
              <a:t>program that, when executed, may produce one or more copies of itself to be</a:t>
            </a:r>
          </a:p>
          <a:p>
            <a:r>
              <a:rPr lang="en-US" sz="1200" kern="1200" baseline="0" dirty="0" smtClean="0">
                <a:solidFill>
                  <a:schemeClr val="tx1"/>
                </a:solidFill>
                <a:latin typeface="+mn-lt"/>
                <a:ea typeface="+mn-ea"/>
                <a:cs typeface="+mn-cs"/>
              </a:rPr>
              <a:t>activated later on the same system or some other system. Viruses and worms are</a:t>
            </a:r>
          </a:p>
          <a:p>
            <a:r>
              <a:rPr lang="en-US" sz="1200" kern="1200" baseline="0" dirty="0" smtClean="0">
                <a:solidFill>
                  <a:schemeClr val="tx1"/>
                </a:solidFill>
                <a:latin typeface="+mn-lt"/>
                <a:ea typeface="+mn-ea"/>
                <a:cs typeface="+mn-cs"/>
              </a:rPr>
              <a:t>examples.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Malicious software can be relatively harmless or may perform one or more of</a:t>
            </a:r>
          </a:p>
          <a:p>
            <a:r>
              <a:rPr lang="en-US" sz="1200" kern="1200" baseline="0" dirty="0" smtClean="0">
                <a:solidFill>
                  <a:schemeClr val="tx1"/>
                </a:solidFill>
                <a:latin typeface="+mn-lt"/>
                <a:ea typeface="+mn-ea"/>
                <a:cs typeface="+mn-cs"/>
              </a:rPr>
              <a:t>a number of harmful actions, including destroying files and data in main memory,</a:t>
            </a:r>
          </a:p>
          <a:p>
            <a:r>
              <a:rPr lang="en-US" sz="1200" kern="1200" baseline="0" dirty="0" smtClean="0">
                <a:solidFill>
                  <a:schemeClr val="tx1"/>
                </a:solidFill>
                <a:latin typeface="+mn-lt"/>
                <a:ea typeface="+mn-ea"/>
                <a:cs typeface="+mn-cs"/>
              </a:rPr>
              <a:t>bypassing controls to gain privileged access, and providing a means for intruders to</a:t>
            </a:r>
          </a:p>
          <a:p>
            <a:r>
              <a:rPr lang="en-US" sz="1200" kern="1200" baseline="0" dirty="0" smtClean="0">
                <a:solidFill>
                  <a:schemeClr val="tx1"/>
                </a:solidFill>
                <a:latin typeface="+mn-lt"/>
                <a:ea typeface="+mn-ea"/>
                <a:cs typeface="+mn-cs"/>
              </a:rPr>
              <a:t>bypass access controls.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smtClean="0">
                <a:solidFill>
                  <a:schemeClr val="tx1"/>
                </a:solidFill>
                <a:latin typeface="+mn-lt"/>
                <a:ea typeface="+mn-ea"/>
                <a:cs typeface="+mn-cs"/>
              </a:rPr>
              <a:t> Figure 15.11 shows the contents of the access mask. The least significant 16 bits</a:t>
            </a:r>
          </a:p>
          <a:p>
            <a:r>
              <a:rPr lang="en-US" sz="1200" kern="1200" baseline="0" dirty="0" smtClean="0">
                <a:solidFill>
                  <a:schemeClr val="tx1"/>
                </a:solidFill>
                <a:latin typeface="+mn-lt"/>
                <a:ea typeface="+mn-ea"/>
                <a:cs typeface="+mn-cs"/>
              </a:rPr>
              <a:t>specify access rights that apply to a particular type of object. For example, bit 0 for a</a:t>
            </a:r>
          </a:p>
          <a:p>
            <a:r>
              <a:rPr lang="en-US" sz="1200" kern="1200" baseline="0" dirty="0" smtClean="0">
                <a:solidFill>
                  <a:schemeClr val="tx1"/>
                </a:solidFill>
                <a:latin typeface="+mn-lt"/>
                <a:ea typeface="+mn-ea"/>
                <a:cs typeface="+mn-cs"/>
              </a:rPr>
              <a:t>file object is FILE_READ_DATA access and bit 0 for an event object is EVENT_</a:t>
            </a:r>
          </a:p>
          <a:p>
            <a:r>
              <a:rPr lang="en-US" sz="1200" kern="1200" baseline="0" dirty="0" smtClean="0">
                <a:solidFill>
                  <a:schemeClr val="tx1"/>
                </a:solidFill>
                <a:latin typeface="+mn-lt"/>
                <a:ea typeface="+mn-ea"/>
                <a:cs typeface="+mn-cs"/>
              </a:rPr>
              <a:t>QUERY_STATE access.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most significant 16 bits of the mask contain bits that apply to all types of</a:t>
            </a:r>
          </a:p>
          <a:p>
            <a:r>
              <a:rPr lang="en-US" sz="1200" kern="1200" baseline="0" dirty="0" smtClean="0">
                <a:solidFill>
                  <a:schemeClr val="tx1"/>
                </a:solidFill>
                <a:latin typeface="+mn-lt"/>
                <a:ea typeface="+mn-ea"/>
                <a:cs typeface="+mn-cs"/>
              </a:rPr>
              <a:t>objects. Five of these are referred to as standard access types: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Synchronize:  Gives permission to synchronize execution with some event associated</a:t>
            </a:r>
          </a:p>
          <a:p>
            <a:r>
              <a:rPr lang="en-US" sz="1200" kern="1200" baseline="0" dirty="0" smtClean="0">
                <a:solidFill>
                  <a:schemeClr val="tx1"/>
                </a:solidFill>
                <a:latin typeface="+mn-lt"/>
                <a:ea typeface="+mn-ea"/>
                <a:cs typeface="+mn-cs"/>
              </a:rPr>
              <a:t>with this object. In particular, this object can be used in a wait function.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Write_owner</a:t>
            </a:r>
            <a:r>
              <a:rPr lang="en-US" sz="1200" kern="1200" baseline="0" dirty="0" smtClean="0">
                <a:solidFill>
                  <a:schemeClr val="tx1"/>
                </a:solidFill>
                <a:latin typeface="+mn-lt"/>
                <a:ea typeface="+mn-ea"/>
                <a:cs typeface="+mn-cs"/>
              </a:rPr>
              <a:t>:  Allows a program to modify the owner of the object. This is useful</a:t>
            </a:r>
          </a:p>
          <a:p>
            <a:r>
              <a:rPr lang="en-US" sz="1200" kern="1200" baseline="0" dirty="0" smtClean="0">
                <a:solidFill>
                  <a:schemeClr val="tx1"/>
                </a:solidFill>
                <a:latin typeface="+mn-lt"/>
                <a:ea typeface="+mn-ea"/>
                <a:cs typeface="+mn-cs"/>
              </a:rPr>
              <a:t>because the owner of an object can always change the protection on the</a:t>
            </a:r>
          </a:p>
          <a:p>
            <a:r>
              <a:rPr lang="en-US" sz="1200" kern="1200" baseline="0" dirty="0" smtClean="0">
                <a:solidFill>
                  <a:schemeClr val="tx1"/>
                </a:solidFill>
                <a:latin typeface="+mn-lt"/>
                <a:ea typeface="+mn-ea"/>
                <a:cs typeface="+mn-cs"/>
              </a:rPr>
              <a:t>object. (The owner may not be denied Write DAC access.)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Write_DAC</a:t>
            </a:r>
            <a:r>
              <a:rPr lang="en-US" sz="1200" kern="1200" baseline="0" dirty="0" smtClean="0">
                <a:solidFill>
                  <a:schemeClr val="tx1"/>
                </a:solidFill>
                <a:latin typeface="+mn-lt"/>
                <a:ea typeface="+mn-ea"/>
                <a:cs typeface="+mn-cs"/>
              </a:rPr>
              <a:t>: Allows the application to modify the DACL and hence the protection</a:t>
            </a:r>
          </a:p>
          <a:p>
            <a:r>
              <a:rPr lang="en-US" sz="1200" kern="1200" baseline="0" dirty="0" smtClean="0">
                <a:solidFill>
                  <a:schemeClr val="tx1"/>
                </a:solidFill>
                <a:latin typeface="+mn-lt"/>
                <a:ea typeface="+mn-ea"/>
                <a:cs typeface="+mn-cs"/>
              </a:rPr>
              <a:t>on this object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Read_control</a:t>
            </a:r>
            <a:r>
              <a:rPr lang="en-US" sz="1200" kern="1200" baseline="0" dirty="0" smtClean="0">
                <a:solidFill>
                  <a:schemeClr val="tx1"/>
                </a:solidFill>
                <a:latin typeface="+mn-lt"/>
                <a:ea typeface="+mn-ea"/>
                <a:cs typeface="+mn-cs"/>
              </a:rPr>
              <a:t>: Allows the application to query the owner and DACL fields of</a:t>
            </a:r>
          </a:p>
          <a:p>
            <a:r>
              <a:rPr lang="en-US" sz="1200" kern="1200" baseline="0" dirty="0" smtClean="0">
                <a:solidFill>
                  <a:schemeClr val="tx1"/>
                </a:solidFill>
                <a:latin typeface="+mn-lt"/>
                <a:ea typeface="+mn-ea"/>
                <a:cs typeface="+mn-cs"/>
              </a:rPr>
              <a:t>the security descriptor of this object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Delete: Allows the application to delete this object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high-order half of the access mask also contains the four generic access</a:t>
            </a:r>
          </a:p>
          <a:p>
            <a:r>
              <a:rPr lang="en-US" sz="1200" kern="1200" baseline="0" dirty="0" smtClean="0">
                <a:solidFill>
                  <a:schemeClr val="tx1"/>
                </a:solidFill>
                <a:latin typeface="+mn-lt"/>
                <a:ea typeface="+mn-ea"/>
                <a:cs typeface="+mn-cs"/>
              </a:rPr>
              <a:t>types. These bits provide a convenient way to set specific access types in a number of</a:t>
            </a:r>
          </a:p>
          <a:p>
            <a:r>
              <a:rPr lang="en-US" sz="1200" kern="1200" baseline="0" dirty="0" smtClean="0">
                <a:solidFill>
                  <a:schemeClr val="tx1"/>
                </a:solidFill>
                <a:latin typeface="+mn-lt"/>
                <a:ea typeface="+mn-ea"/>
                <a:cs typeface="+mn-cs"/>
              </a:rPr>
              <a:t>different object types. For example, suppose an application wishes to create several</a:t>
            </a:r>
          </a:p>
          <a:p>
            <a:r>
              <a:rPr lang="en-US" sz="1200" kern="1200" baseline="0" dirty="0" smtClean="0">
                <a:solidFill>
                  <a:schemeClr val="tx1"/>
                </a:solidFill>
                <a:latin typeface="+mn-lt"/>
                <a:ea typeface="+mn-ea"/>
                <a:cs typeface="+mn-cs"/>
              </a:rPr>
              <a:t>types of objects and ensure that users have read access to the objects, even though</a:t>
            </a:r>
          </a:p>
          <a:p>
            <a:r>
              <a:rPr lang="en-US" sz="1200" kern="1200" baseline="0" dirty="0" smtClean="0">
                <a:solidFill>
                  <a:schemeClr val="tx1"/>
                </a:solidFill>
                <a:latin typeface="+mn-lt"/>
                <a:ea typeface="+mn-ea"/>
                <a:cs typeface="+mn-cs"/>
              </a:rPr>
              <a:t>read has a somewhat different meaning for each object type. To protect each object</a:t>
            </a:r>
          </a:p>
          <a:p>
            <a:r>
              <a:rPr lang="en-US" sz="1200" kern="1200" baseline="0" dirty="0" smtClean="0">
                <a:solidFill>
                  <a:schemeClr val="tx1"/>
                </a:solidFill>
                <a:latin typeface="+mn-lt"/>
                <a:ea typeface="+mn-ea"/>
                <a:cs typeface="+mn-cs"/>
              </a:rPr>
              <a:t>of each type without the generic access bits, the application would have to construct</a:t>
            </a:r>
          </a:p>
          <a:p>
            <a:r>
              <a:rPr lang="en-US" sz="1200" kern="1200" baseline="0" dirty="0" smtClean="0">
                <a:solidFill>
                  <a:schemeClr val="tx1"/>
                </a:solidFill>
                <a:latin typeface="+mn-lt"/>
                <a:ea typeface="+mn-ea"/>
                <a:cs typeface="+mn-cs"/>
              </a:rPr>
              <a:t>a different ACE for each type of object and be careful to pass the correct ACE when</a:t>
            </a:r>
          </a:p>
          <a:p>
            <a:r>
              <a:rPr lang="en-US" sz="1200" kern="1200" baseline="0" dirty="0" smtClean="0">
                <a:solidFill>
                  <a:schemeClr val="tx1"/>
                </a:solidFill>
                <a:latin typeface="+mn-lt"/>
                <a:ea typeface="+mn-ea"/>
                <a:cs typeface="+mn-cs"/>
              </a:rPr>
              <a:t>creating each object. It is more convenient to create a single ACE that expresses the</a:t>
            </a:r>
          </a:p>
          <a:p>
            <a:r>
              <a:rPr lang="en-US" sz="1200" kern="1200" baseline="0" dirty="0" smtClean="0">
                <a:solidFill>
                  <a:schemeClr val="tx1"/>
                </a:solidFill>
                <a:latin typeface="+mn-lt"/>
                <a:ea typeface="+mn-ea"/>
                <a:cs typeface="+mn-cs"/>
              </a:rPr>
              <a:t>generic concept “allow read,” and simply apply this ACE to each object that is created,</a:t>
            </a:r>
          </a:p>
          <a:p>
            <a:r>
              <a:rPr lang="en-US" sz="1200" kern="1200" baseline="0" dirty="0" smtClean="0">
                <a:solidFill>
                  <a:schemeClr val="tx1"/>
                </a:solidFill>
                <a:latin typeface="+mn-lt"/>
                <a:ea typeface="+mn-ea"/>
                <a:cs typeface="+mn-cs"/>
              </a:rPr>
              <a:t>and have the right thing happen. That is the purpose of the generic access bits,</a:t>
            </a:r>
          </a:p>
          <a:p>
            <a:r>
              <a:rPr lang="en-US" sz="1200" kern="1200" baseline="0" dirty="0" smtClean="0">
                <a:solidFill>
                  <a:schemeClr val="tx1"/>
                </a:solidFill>
                <a:latin typeface="+mn-lt"/>
                <a:ea typeface="+mn-ea"/>
                <a:cs typeface="+mn-cs"/>
              </a:rPr>
              <a:t>which are as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Generic_all</a:t>
            </a:r>
            <a:r>
              <a:rPr lang="en-US" sz="1200" kern="1200" baseline="0" dirty="0" smtClean="0">
                <a:solidFill>
                  <a:schemeClr val="tx1"/>
                </a:solidFill>
                <a:latin typeface="+mn-lt"/>
                <a:ea typeface="+mn-ea"/>
                <a:cs typeface="+mn-cs"/>
              </a:rPr>
              <a:t>: Allows all access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Generic_execute</a:t>
            </a:r>
            <a:r>
              <a:rPr lang="en-US" sz="1200" kern="1200" baseline="0" dirty="0" smtClean="0">
                <a:solidFill>
                  <a:schemeClr val="tx1"/>
                </a:solidFill>
                <a:latin typeface="+mn-lt"/>
                <a:ea typeface="+mn-ea"/>
                <a:cs typeface="+mn-cs"/>
              </a:rPr>
              <a:t>: Allows execution if executable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Generic_write</a:t>
            </a:r>
            <a:r>
              <a:rPr lang="en-US" sz="1200" kern="1200" baseline="0" dirty="0" smtClean="0">
                <a:solidFill>
                  <a:schemeClr val="tx1"/>
                </a:solidFill>
                <a:latin typeface="+mn-lt"/>
                <a:ea typeface="+mn-ea"/>
                <a:cs typeface="+mn-cs"/>
              </a:rPr>
              <a:t>: Allows write access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Generic_read</a:t>
            </a:r>
            <a:r>
              <a:rPr lang="en-US" sz="1200" kern="1200" baseline="0" dirty="0" smtClean="0">
                <a:solidFill>
                  <a:schemeClr val="tx1"/>
                </a:solidFill>
                <a:latin typeface="+mn-lt"/>
                <a:ea typeface="+mn-ea"/>
                <a:cs typeface="+mn-cs"/>
              </a:rPr>
              <a:t>: Allows read-only access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generic bits also affect the standard access types. For example, for a</a:t>
            </a:r>
          </a:p>
          <a:p>
            <a:r>
              <a:rPr lang="en-US" sz="1200" kern="1200" baseline="0" dirty="0" smtClean="0">
                <a:solidFill>
                  <a:schemeClr val="tx1"/>
                </a:solidFill>
                <a:latin typeface="+mn-lt"/>
                <a:ea typeface="+mn-ea"/>
                <a:cs typeface="+mn-cs"/>
              </a:rPr>
              <a:t>file object, the </a:t>
            </a:r>
            <a:r>
              <a:rPr lang="en-US" sz="1200" kern="1200" baseline="0" dirty="0" err="1" smtClean="0">
                <a:solidFill>
                  <a:schemeClr val="tx1"/>
                </a:solidFill>
                <a:latin typeface="+mn-lt"/>
                <a:ea typeface="+mn-ea"/>
                <a:cs typeface="+mn-cs"/>
              </a:rPr>
              <a:t>Generic_Read</a:t>
            </a:r>
            <a:r>
              <a:rPr lang="en-US" sz="1200" kern="1200" baseline="0" dirty="0" smtClean="0">
                <a:solidFill>
                  <a:schemeClr val="tx1"/>
                </a:solidFill>
                <a:latin typeface="+mn-lt"/>
                <a:ea typeface="+mn-ea"/>
                <a:cs typeface="+mn-cs"/>
              </a:rPr>
              <a:t> bit maps to the standard bits </a:t>
            </a:r>
            <a:r>
              <a:rPr lang="en-US" sz="1200" kern="1200" baseline="0" dirty="0" err="1" smtClean="0">
                <a:solidFill>
                  <a:schemeClr val="tx1"/>
                </a:solidFill>
                <a:latin typeface="+mn-lt"/>
                <a:ea typeface="+mn-ea"/>
                <a:cs typeface="+mn-cs"/>
              </a:rPr>
              <a:t>Read_Control</a:t>
            </a:r>
            <a:r>
              <a:rPr lang="en-US" sz="1200" kern="1200" baseline="0" dirty="0" smtClean="0">
                <a:solidFill>
                  <a:schemeClr val="tx1"/>
                </a:solidFill>
                <a:latin typeface="+mn-lt"/>
                <a:ea typeface="+mn-ea"/>
                <a:cs typeface="+mn-cs"/>
              </a:rPr>
              <a:t> and</a:t>
            </a:r>
          </a:p>
          <a:p>
            <a:r>
              <a:rPr lang="en-US" sz="1200" kern="1200" baseline="0" dirty="0" smtClean="0">
                <a:solidFill>
                  <a:schemeClr val="tx1"/>
                </a:solidFill>
                <a:latin typeface="+mn-lt"/>
                <a:ea typeface="+mn-ea"/>
                <a:cs typeface="+mn-cs"/>
              </a:rPr>
              <a:t>Synchronize and to the object-specific bits </a:t>
            </a:r>
            <a:r>
              <a:rPr lang="en-US" sz="1200" kern="1200" baseline="0" dirty="0" err="1" smtClean="0">
                <a:solidFill>
                  <a:schemeClr val="tx1"/>
                </a:solidFill>
                <a:latin typeface="+mn-lt"/>
                <a:ea typeface="+mn-ea"/>
                <a:cs typeface="+mn-cs"/>
              </a:rPr>
              <a:t>File_Read_Data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File_Read_Attributes</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and </a:t>
            </a:r>
            <a:r>
              <a:rPr lang="en-US" sz="1200" kern="1200" baseline="0" dirty="0" err="1" smtClean="0">
                <a:solidFill>
                  <a:schemeClr val="tx1"/>
                </a:solidFill>
                <a:latin typeface="+mn-lt"/>
                <a:ea typeface="+mn-ea"/>
                <a:cs typeface="+mn-cs"/>
              </a:rPr>
              <a:t>File_Read_EA</a:t>
            </a:r>
            <a:r>
              <a:rPr lang="en-US" sz="1200" kern="1200" baseline="0" dirty="0" smtClean="0">
                <a:solidFill>
                  <a:schemeClr val="tx1"/>
                </a:solidFill>
                <a:latin typeface="+mn-lt"/>
                <a:ea typeface="+mn-ea"/>
                <a:cs typeface="+mn-cs"/>
              </a:rPr>
              <a:t>. Placing an ACE on a file object that grants some SID Generic_</a:t>
            </a:r>
          </a:p>
          <a:p>
            <a:r>
              <a:rPr lang="en-US" sz="1200" kern="1200" baseline="0" dirty="0" smtClean="0">
                <a:solidFill>
                  <a:schemeClr val="tx1"/>
                </a:solidFill>
                <a:latin typeface="+mn-lt"/>
                <a:ea typeface="+mn-ea"/>
                <a:cs typeface="+mn-cs"/>
              </a:rPr>
              <a:t>Read grants those five access rights as if they had been specified individually in the</a:t>
            </a:r>
          </a:p>
          <a:p>
            <a:r>
              <a:rPr lang="en-US" sz="1200" kern="1200" baseline="0" dirty="0" smtClean="0">
                <a:solidFill>
                  <a:schemeClr val="tx1"/>
                </a:solidFill>
                <a:latin typeface="+mn-lt"/>
                <a:ea typeface="+mn-ea"/>
                <a:cs typeface="+mn-cs"/>
              </a:rPr>
              <a:t>access mask.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remaining two bits in the access mask have special meanings. The Access_</a:t>
            </a:r>
          </a:p>
          <a:p>
            <a:r>
              <a:rPr lang="en-US" sz="1200" kern="1200" baseline="0" dirty="0" err="1" smtClean="0">
                <a:solidFill>
                  <a:schemeClr val="tx1"/>
                </a:solidFill>
                <a:latin typeface="+mn-lt"/>
                <a:ea typeface="+mn-ea"/>
                <a:cs typeface="+mn-cs"/>
              </a:rPr>
              <a:t>System_Security</a:t>
            </a:r>
            <a:r>
              <a:rPr lang="en-US" sz="1200" kern="1200" baseline="0" dirty="0" smtClean="0">
                <a:solidFill>
                  <a:schemeClr val="tx1"/>
                </a:solidFill>
                <a:latin typeface="+mn-lt"/>
                <a:ea typeface="+mn-ea"/>
                <a:cs typeface="+mn-cs"/>
              </a:rPr>
              <a:t> bit allows modifying audit and alarm control for this object.</a:t>
            </a:r>
          </a:p>
          <a:p>
            <a:r>
              <a:rPr lang="en-US" sz="1200" kern="1200" baseline="0" dirty="0" smtClean="0">
                <a:solidFill>
                  <a:schemeClr val="tx1"/>
                </a:solidFill>
                <a:latin typeface="+mn-lt"/>
                <a:ea typeface="+mn-ea"/>
                <a:cs typeface="+mn-cs"/>
              </a:rPr>
              <a:t>However, not only must this bit be set in the ACE for an SID but the access token</a:t>
            </a:r>
          </a:p>
          <a:p>
            <a:r>
              <a:rPr lang="en-US" sz="1200" kern="1200" baseline="0" dirty="0" smtClean="0">
                <a:solidFill>
                  <a:schemeClr val="tx1"/>
                </a:solidFill>
                <a:latin typeface="+mn-lt"/>
                <a:ea typeface="+mn-ea"/>
                <a:cs typeface="+mn-cs"/>
              </a:rPr>
              <a:t>for the process with that SID must have the corresponding privilege enabled.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Finally, the </a:t>
            </a:r>
            <a:r>
              <a:rPr lang="en-US" sz="1200" kern="1200" baseline="0" dirty="0" err="1" smtClean="0">
                <a:solidFill>
                  <a:schemeClr val="tx1"/>
                </a:solidFill>
                <a:latin typeface="+mn-lt"/>
                <a:ea typeface="+mn-ea"/>
                <a:cs typeface="+mn-cs"/>
              </a:rPr>
              <a:t>Maximum_Allowed</a:t>
            </a:r>
            <a:r>
              <a:rPr lang="en-US" sz="1200" kern="1200" baseline="0" dirty="0" smtClean="0">
                <a:solidFill>
                  <a:schemeClr val="tx1"/>
                </a:solidFill>
                <a:latin typeface="+mn-lt"/>
                <a:ea typeface="+mn-ea"/>
                <a:cs typeface="+mn-cs"/>
              </a:rPr>
              <a:t> bit is not really an access bit, but a bit that</a:t>
            </a:r>
          </a:p>
          <a:p>
            <a:r>
              <a:rPr lang="en-US" sz="1200" kern="1200" baseline="0" dirty="0" smtClean="0">
                <a:solidFill>
                  <a:schemeClr val="tx1"/>
                </a:solidFill>
                <a:latin typeface="+mn-lt"/>
                <a:ea typeface="+mn-ea"/>
                <a:cs typeface="+mn-cs"/>
              </a:rPr>
              <a:t>modifies the algorithm for scanning the DACL for this SID. Normally, Windows will</a:t>
            </a:r>
          </a:p>
          <a:p>
            <a:r>
              <a:rPr lang="en-US" sz="1200" kern="1200" baseline="0" dirty="0" smtClean="0">
                <a:solidFill>
                  <a:schemeClr val="tx1"/>
                </a:solidFill>
                <a:latin typeface="+mn-lt"/>
                <a:ea typeface="+mn-ea"/>
                <a:cs typeface="+mn-cs"/>
              </a:rPr>
              <a:t>scan through the DACL until it reaches an ACE that specifically grants (bit set) or</a:t>
            </a:r>
          </a:p>
          <a:p>
            <a:r>
              <a:rPr lang="en-US" sz="1200" kern="1200" baseline="0" dirty="0" smtClean="0">
                <a:solidFill>
                  <a:schemeClr val="tx1"/>
                </a:solidFill>
                <a:latin typeface="+mn-lt"/>
                <a:ea typeface="+mn-ea"/>
                <a:cs typeface="+mn-cs"/>
              </a:rPr>
              <a:t>denies (bit not set) the access requested by the requesting process or until it reaches</a:t>
            </a:r>
          </a:p>
          <a:p>
            <a:r>
              <a:rPr lang="en-US" sz="1200" kern="1200" baseline="0" dirty="0" smtClean="0">
                <a:solidFill>
                  <a:schemeClr val="tx1"/>
                </a:solidFill>
                <a:latin typeface="+mn-lt"/>
                <a:ea typeface="+mn-ea"/>
                <a:cs typeface="+mn-cs"/>
              </a:rPr>
              <a:t>the end of the DACL; in the latter case access is denied. The </a:t>
            </a:r>
            <a:r>
              <a:rPr lang="en-US" sz="1200" kern="1200" baseline="0" dirty="0" err="1" smtClean="0">
                <a:solidFill>
                  <a:schemeClr val="tx1"/>
                </a:solidFill>
                <a:latin typeface="+mn-lt"/>
                <a:ea typeface="+mn-ea"/>
                <a:cs typeface="+mn-cs"/>
              </a:rPr>
              <a:t>Maximum_Allowed</a:t>
            </a:r>
            <a:r>
              <a:rPr lang="en-US" sz="1200" kern="1200" baseline="0" dirty="0" smtClean="0">
                <a:solidFill>
                  <a:schemeClr val="tx1"/>
                </a:solidFill>
                <a:latin typeface="+mn-lt"/>
                <a:ea typeface="+mn-ea"/>
                <a:cs typeface="+mn-cs"/>
              </a:rPr>
              <a:t> bit</a:t>
            </a:r>
          </a:p>
          <a:p>
            <a:r>
              <a:rPr lang="en-US" sz="1200" kern="1200" baseline="0" dirty="0" smtClean="0">
                <a:solidFill>
                  <a:schemeClr val="tx1"/>
                </a:solidFill>
                <a:latin typeface="+mn-lt"/>
                <a:ea typeface="+mn-ea"/>
                <a:cs typeface="+mn-cs"/>
              </a:rPr>
              <a:t>allows the object’s owner to define a set of access rights that is the maximum that</a:t>
            </a:r>
          </a:p>
          <a:p>
            <a:r>
              <a:rPr lang="en-US" sz="1200" kern="1200" baseline="0" dirty="0" smtClean="0">
                <a:solidFill>
                  <a:schemeClr val="tx1"/>
                </a:solidFill>
                <a:latin typeface="+mn-lt"/>
                <a:ea typeface="+mn-ea"/>
                <a:cs typeface="+mn-cs"/>
              </a:rPr>
              <a:t>will be allowed to a given user. With this in mind, suppose that an application does</a:t>
            </a:r>
          </a:p>
          <a:p>
            <a:r>
              <a:rPr lang="en-US" sz="1200" kern="1200" baseline="0" dirty="0" smtClean="0">
                <a:solidFill>
                  <a:schemeClr val="tx1"/>
                </a:solidFill>
                <a:latin typeface="+mn-lt"/>
                <a:ea typeface="+mn-ea"/>
                <a:cs typeface="+mn-cs"/>
              </a:rPr>
              <a:t>not know all of the operations that it is going to be asked to perform on an object</a:t>
            </a:r>
          </a:p>
          <a:p>
            <a:r>
              <a:rPr lang="en-US" sz="1200" kern="1200" baseline="0" dirty="0" smtClean="0">
                <a:solidFill>
                  <a:schemeClr val="tx1"/>
                </a:solidFill>
                <a:latin typeface="+mn-lt"/>
                <a:ea typeface="+mn-ea"/>
                <a:cs typeface="+mn-cs"/>
              </a:rPr>
              <a:t>during a session. There are three options for requesting access: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1.  Attempt to open the object for all possible accesses. The disadvantage of this</a:t>
            </a:r>
          </a:p>
          <a:p>
            <a:r>
              <a:rPr lang="en-US" sz="1200" kern="1200" baseline="0" dirty="0" smtClean="0">
                <a:solidFill>
                  <a:schemeClr val="tx1"/>
                </a:solidFill>
                <a:latin typeface="+mn-lt"/>
                <a:ea typeface="+mn-ea"/>
                <a:cs typeface="+mn-cs"/>
              </a:rPr>
              <a:t>approach is that access may be denied even though the application may have</a:t>
            </a:r>
          </a:p>
          <a:p>
            <a:r>
              <a:rPr lang="en-US" sz="1200" kern="1200" baseline="0" dirty="0" smtClean="0">
                <a:solidFill>
                  <a:schemeClr val="tx1"/>
                </a:solidFill>
                <a:latin typeface="+mn-lt"/>
                <a:ea typeface="+mn-ea"/>
                <a:cs typeface="+mn-cs"/>
              </a:rPr>
              <a:t>all of the access rights actually required for this session.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2.  Only open the object when a specific access is requested, and open a new handle</a:t>
            </a:r>
          </a:p>
          <a:p>
            <a:r>
              <a:rPr lang="en-US" sz="1200" kern="1200" baseline="0" dirty="0" smtClean="0">
                <a:solidFill>
                  <a:schemeClr val="tx1"/>
                </a:solidFill>
                <a:latin typeface="+mn-lt"/>
                <a:ea typeface="+mn-ea"/>
                <a:cs typeface="+mn-cs"/>
              </a:rPr>
              <a:t>to the object for each different type of request. This is generally the preferred</a:t>
            </a:r>
          </a:p>
          <a:p>
            <a:r>
              <a:rPr lang="en-US" sz="1200" kern="1200" baseline="0" dirty="0" smtClean="0">
                <a:solidFill>
                  <a:schemeClr val="tx1"/>
                </a:solidFill>
                <a:latin typeface="+mn-lt"/>
                <a:ea typeface="+mn-ea"/>
                <a:cs typeface="+mn-cs"/>
              </a:rPr>
              <a:t>method because it will not unnecessarily deny access, nor will it allow</a:t>
            </a:r>
          </a:p>
          <a:p>
            <a:r>
              <a:rPr lang="en-US" sz="1200" kern="1200" baseline="0" dirty="0" smtClean="0">
                <a:solidFill>
                  <a:schemeClr val="tx1"/>
                </a:solidFill>
                <a:latin typeface="+mn-lt"/>
                <a:ea typeface="+mn-ea"/>
                <a:cs typeface="+mn-cs"/>
              </a:rPr>
              <a:t>more access than necessary. In many cases the object itself does not need to</a:t>
            </a:r>
          </a:p>
          <a:p>
            <a:r>
              <a:rPr lang="en-US" sz="1200" kern="1200" baseline="0" dirty="0" smtClean="0">
                <a:solidFill>
                  <a:schemeClr val="tx1"/>
                </a:solidFill>
                <a:latin typeface="+mn-lt"/>
                <a:ea typeface="+mn-ea"/>
                <a:cs typeface="+mn-cs"/>
              </a:rPr>
              <a:t>be referenced a second time, but the </a:t>
            </a:r>
            <a:r>
              <a:rPr lang="en-US" sz="1200" kern="1200" baseline="0" dirty="0" err="1" smtClean="0">
                <a:solidFill>
                  <a:schemeClr val="tx1"/>
                </a:solidFill>
                <a:latin typeface="+mn-lt"/>
                <a:ea typeface="+mn-ea"/>
                <a:cs typeface="+mn-cs"/>
              </a:rPr>
              <a:t>DuplicateHandle</a:t>
            </a:r>
            <a:r>
              <a:rPr lang="en-US" sz="1200" kern="1200" baseline="0" dirty="0" smtClean="0">
                <a:solidFill>
                  <a:schemeClr val="tx1"/>
                </a:solidFill>
                <a:latin typeface="+mn-lt"/>
                <a:ea typeface="+mn-ea"/>
                <a:cs typeface="+mn-cs"/>
              </a:rPr>
              <a:t> function can be used to</a:t>
            </a:r>
          </a:p>
          <a:p>
            <a:r>
              <a:rPr lang="en-US" sz="1200" kern="1200" baseline="0" dirty="0" smtClean="0">
                <a:solidFill>
                  <a:schemeClr val="tx1"/>
                </a:solidFill>
                <a:latin typeface="+mn-lt"/>
                <a:ea typeface="+mn-ea"/>
                <a:cs typeface="+mn-cs"/>
              </a:rPr>
              <a:t>make a copy of the handle with a lower level of access.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3.  Attempt to open the object for as much access as the object will allow this</a:t>
            </a:r>
          </a:p>
          <a:p>
            <a:r>
              <a:rPr lang="en-US" sz="1200" kern="1200" baseline="0" dirty="0" smtClean="0">
                <a:solidFill>
                  <a:schemeClr val="tx1"/>
                </a:solidFill>
                <a:latin typeface="+mn-lt"/>
                <a:ea typeface="+mn-ea"/>
                <a:cs typeface="+mn-cs"/>
              </a:rPr>
              <a:t>SID. The advantage is that the client application will not be artificially denied</a:t>
            </a:r>
          </a:p>
          <a:p>
            <a:r>
              <a:rPr lang="en-US" sz="1200" kern="1200" baseline="0" dirty="0" smtClean="0">
                <a:solidFill>
                  <a:schemeClr val="tx1"/>
                </a:solidFill>
                <a:latin typeface="+mn-lt"/>
                <a:ea typeface="+mn-ea"/>
                <a:cs typeface="+mn-cs"/>
              </a:rPr>
              <a:t>access, but the application may have more access than it needs. This latter situation</a:t>
            </a:r>
          </a:p>
          <a:p>
            <a:r>
              <a:rPr lang="en-US" sz="1200" kern="1200" baseline="0" dirty="0" smtClean="0">
                <a:solidFill>
                  <a:schemeClr val="tx1"/>
                </a:solidFill>
                <a:latin typeface="+mn-lt"/>
                <a:ea typeface="+mn-ea"/>
                <a:cs typeface="+mn-cs"/>
              </a:rPr>
              <a:t>may mask bugs in the application.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 important feature of Windows security is that applications can make use</a:t>
            </a:r>
          </a:p>
          <a:p>
            <a:r>
              <a:rPr lang="en-US" sz="1200" kern="1200" baseline="0" dirty="0" smtClean="0">
                <a:solidFill>
                  <a:schemeClr val="tx1"/>
                </a:solidFill>
                <a:latin typeface="+mn-lt"/>
                <a:ea typeface="+mn-ea"/>
                <a:cs typeface="+mn-cs"/>
              </a:rPr>
              <a:t>of the Windows security framework for user-defined objects. For example, a database</a:t>
            </a:r>
          </a:p>
          <a:p>
            <a:r>
              <a:rPr lang="en-US" sz="1200" kern="1200" baseline="0" dirty="0" smtClean="0">
                <a:solidFill>
                  <a:schemeClr val="tx1"/>
                </a:solidFill>
                <a:latin typeface="+mn-lt"/>
                <a:ea typeface="+mn-ea"/>
                <a:cs typeface="+mn-cs"/>
              </a:rPr>
              <a:t>server might create its own security descriptors and attach them to portions</a:t>
            </a:r>
          </a:p>
          <a:p>
            <a:r>
              <a:rPr lang="en-US" sz="1200" kern="1200" baseline="0" dirty="0" smtClean="0">
                <a:solidFill>
                  <a:schemeClr val="tx1"/>
                </a:solidFill>
                <a:latin typeface="+mn-lt"/>
                <a:ea typeface="+mn-ea"/>
                <a:cs typeface="+mn-cs"/>
              </a:rPr>
              <a:t>of a database. In addition to normal read/write access constraints, the server could</a:t>
            </a:r>
          </a:p>
          <a:p>
            <a:r>
              <a:rPr lang="en-US" sz="1200" kern="1200" baseline="0" dirty="0" smtClean="0">
                <a:solidFill>
                  <a:schemeClr val="tx1"/>
                </a:solidFill>
                <a:latin typeface="+mn-lt"/>
                <a:ea typeface="+mn-ea"/>
                <a:cs typeface="+mn-cs"/>
              </a:rPr>
              <a:t>secure database-specific operations, such as scrolling within a result set or performing</a:t>
            </a:r>
          </a:p>
          <a:p>
            <a:r>
              <a:rPr lang="en-US" sz="1200" kern="1200" baseline="0" dirty="0" smtClean="0">
                <a:solidFill>
                  <a:schemeClr val="tx1"/>
                </a:solidFill>
                <a:latin typeface="+mn-lt"/>
                <a:ea typeface="+mn-ea"/>
                <a:cs typeface="+mn-cs"/>
              </a:rPr>
              <a:t>a join. It would be the server’s responsibility to define the meaning of special</a:t>
            </a:r>
          </a:p>
          <a:p>
            <a:r>
              <a:rPr lang="en-US" sz="1200" kern="1200" baseline="0" dirty="0" smtClean="0">
                <a:solidFill>
                  <a:schemeClr val="tx1"/>
                </a:solidFill>
                <a:latin typeface="+mn-lt"/>
                <a:ea typeface="+mn-ea"/>
                <a:cs typeface="+mn-cs"/>
              </a:rPr>
              <a:t>rights and perform access checks. But the checks would occur in a standard context,</a:t>
            </a:r>
          </a:p>
          <a:p>
            <a:r>
              <a:rPr lang="en-US" sz="1200" kern="1200" baseline="0" dirty="0" smtClean="0">
                <a:solidFill>
                  <a:schemeClr val="tx1"/>
                </a:solidFill>
                <a:latin typeface="+mn-lt"/>
                <a:ea typeface="+mn-ea"/>
                <a:cs typeface="+mn-cs"/>
              </a:rPr>
              <a:t>using system-wide user/group accounts and audit logs. The extensible security</a:t>
            </a:r>
          </a:p>
          <a:p>
            <a:r>
              <a:rPr lang="en-US" sz="1200" kern="1200" baseline="0" dirty="0" smtClean="0">
                <a:solidFill>
                  <a:schemeClr val="tx1"/>
                </a:solidFill>
                <a:latin typeface="+mn-lt"/>
                <a:ea typeface="+mn-ea"/>
                <a:cs typeface="+mn-cs"/>
              </a:rPr>
              <a:t>model should also prove useful to implementers of non-Microsoft file 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Summary of Chapter 15.</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RFC 4949 (Internet Security Glossary ) defines intrusion</a:t>
            </a:r>
          </a:p>
          <a:p>
            <a:r>
              <a:rPr lang="en-US" sz="1200" kern="1200" baseline="0" dirty="0" smtClean="0">
                <a:solidFill>
                  <a:schemeClr val="tx1"/>
                </a:solidFill>
                <a:latin typeface="+mn-lt"/>
                <a:ea typeface="+mn-ea"/>
                <a:cs typeface="+mn-cs"/>
              </a:rPr>
              <a:t>detection as follows: A security service that monitors and analyzes system events</a:t>
            </a:r>
          </a:p>
          <a:p>
            <a:r>
              <a:rPr lang="en-US" sz="1200" kern="1200" baseline="0" dirty="0" smtClean="0">
                <a:solidFill>
                  <a:schemeClr val="tx1"/>
                </a:solidFill>
                <a:latin typeface="+mn-lt"/>
                <a:ea typeface="+mn-ea"/>
                <a:cs typeface="+mn-cs"/>
              </a:rPr>
              <a:t>for the purpose of finding, and providing real-time or near real-time warning of,</a:t>
            </a:r>
          </a:p>
          <a:p>
            <a:r>
              <a:rPr lang="en-US" sz="1200" kern="1200" baseline="0" dirty="0" smtClean="0">
                <a:solidFill>
                  <a:schemeClr val="tx1"/>
                </a:solidFill>
                <a:latin typeface="+mn-lt"/>
                <a:ea typeface="+mn-ea"/>
                <a:cs typeface="+mn-cs"/>
              </a:rPr>
              <a:t>attempts to access system resources in an unauthorized manner.</a:t>
            </a:r>
          </a:p>
          <a:p>
            <a:r>
              <a:rPr lang="en-US" sz="1200" kern="1200" baseline="0" dirty="0" smtClean="0">
                <a:solidFill>
                  <a:schemeClr val="tx1"/>
                </a:solidFill>
                <a:latin typeface="+mn-lt"/>
                <a:ea typeface="+mn-ea"/>
                <a:cs typeface="+mn-cs"/>
              </a:rPr>
              <a:t>Intrusion detection systems (</a:t>
            </a:r>
            <a:r>
              <a:rPr lang="en-US" sz="1200" kern="1200" baseline="0" dirty="0" err="1" smtClean="0">
                <a:solidFill>
                  <a:schemeClr val="tx1"/>
                </a:solidFill>
                <a:latin typeface="+mn-lt"/>
                <a:ea typeface="+mn-ea"/>
                <a:cs typeface="+mn-cs"/>
              </a:rPr>
              <a:t>IDSs</a:t>
            </a:r>
            <a:r>
              <a:rPr lang="en-US" sz="1200" kern="1200" baseline="0" dirty="0" smtClean="0">
                <a:solidFill>
                  <a:schemeClr val="tx1"/>
                </a:solidFill>
                <a:latin typeface="+mn-lt"/>
                <a:ea typeface="+mn-ea"/>
                <a:cs typeface="+mn-cs"/>
              </a:rPr>
              <a:t>) can be classified as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Host-based IDS:  Monitors the characteristics of a single host and the events</a:t>
            </a:r>
          </a:p>
          <a:p>
            <a:r>
              <a:rPr lang="en-US" sz="1200" kern="1200" baseline="0" dirty="0" smtClean="0">
                <a:solidFill>
                  <a:schemeClr val="tx1"/>
                </a:solidFill>
                <a:latin typeface="+mn-lt"/>
                <a:ea typeface="+mn-ea"/>
                <a:cs typeface="+mn-cs"/>
              </a:rPr>
              <a:t>occurring within that host for suspicious activity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Network-based IDS:  Monitors network traffic for particular network segments</a:t>
            </a:r>
          </a:p>
          <a:p>
            <a:r>
              <a:rPr lang="en-US" sz="1200" kern="1200" baseline="0" dirty="0" smtClean="0">
                <a:solidFill>
                  <a:schemeClr val="tx1"/>
                </a:solidFill>
                <a:latin typeface="+mn-lt"/>
                <a:ea typeface="+mn-ea"/>
                <a:cs typeface="+mn-cs"/>
              </a:rPr>
              <a:t>or devices and analyzes network, transport, and application protocols to</a:t>
            </a:r>
          </a:p>
          <a:p>
            <a:r>
              <a:rPr lang="en-US" sz="1200" kern="1200" baseline="0" dirty="0" smtClean="0">
                <a:solidFill>
                  <a:schemeClr val="tx1"/>
                </a:solidFill>
                <a:latin typeface="+mn-lt"/>
                <a:ea typeface="+mn-ea"/>
                <a:cs typeface="+mn-cs"/>
              </a:rPr>
              <a:t>identify suspicious activity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 An IDS comprises three logical components: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Sensors:  Sensors are responsible for collecting data. The input for a sensor</a:t>
            </a:r>
          </a:p>
          <a:p>
            <a:r>
              <a:rPr lang="en-US" sz="1200" kern="1200" baseline="0" dirty="0" smtClean="0">
                <a:solidFill>
                  <a:schemeClr val="tx1"/>
                </a:solidFill>
                <a:latin typeface="+mn-lt"/>
                <a:ea typeface="+mn-ea"/>
                <a:cs typeface="+mn-cs"/>
              </a:rPr>
              <a:t>may be any part of a system that could contain evidence of an intrusion. Types</a:t>
            </a:r>
          </a:p>
          <a:p>
            <a:r>
              <a:rPr lang="en-US" sz="1200" kern="1200" baseline="0" dirty="0" smtClean="0">
                <a:solidFill>
                  <a:schemeClr val="tx1"/>
                </a:solidFill>
                <a:latin typeface="+mn-lt"/>
                <a:ea typeface="+mn-ea"/>
                <a:cs typeface="+mn-cs"/>
              </a:rPr>
              <a:t>of input to a sensor include network packets, log files, and system call traces.</a:t>
            </a:r>
          </a:p>
          <a:p>
            <a:r>
              <a:rPr lang="en-US" sz="1200" kern="1200" baseline="0" dirty="0" smtClean="0">
                <a:solidFill>
                  <a:schemeClr val="tx1"/>
                </a:solidFill>
                <a:latin typeface="+mn-lt"/>
                <a:ea typeface="+mn-ea"/>
                <a:cs typeface="+mn-cs"/>
              </a:rPr>
              <a:t>Sensors collect and forward this information to the analyzer.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Analyzers:  Analyzers receive input from one or more sensors or from other</a:t>
            </a:r>
          </a:p>
          <a:p>
            <a:r>
              <a:rPr lang="en-US" sz="1200" kern="1200" baseline="0" dirty="0" smtClean="0">
                <a:solidFill>
                  <a:schemeClr val="tx1"/>
                </a:solidFill>
                <a:latin typeface="+mn-lt"/>
                <a:ea typeface="+mn-ea"/>
                <a:cs typeface="+mn-cs"/>
              </a:rPr>
              <a:t>analyzers. The analyzer is responsible for determining if an intrusion has occurred.</a:t>
            </a:r>
          </a:p>
          <a:p>
            <a:r>
              <a:rPr lang="en-US" sz="1200" kern="1200" baseline="0" dirty="0" smtClean="0">
                <a:solidFill>
                  <a:schemeClr val="tx1"/>
                </a:solidFill>
                <a:latin typeface="+mn-lt"/>
                <a:ea typeface="+mn-ea"/>
                <a:cs typeface="+mn-cs"/>
              </a:rPr>
              <a:t>The output of this component is an indication that an intrusion has</a:t>
            </a:r>
          </a:p>
          <a:p>
            <a:r>
              <a:rPr lang="en-US" sz="1200" kern="1200" baseline="0" dirty="0" smtClean="0">
                <a:solidFill>
                  <a:schemeClr val="tx1"/>
                </a:solidFill>
                <a:latin typeface="+mn-lt"/>
                <a:ea typeface="+mn-ea"/>
                <a:cs typeface="+mn-cs"/>
              </a:rPr>
              <a:t>occurred. The output may include evidence supporting the conclusion that an</a:t>
            </a:r>
          </a:p>
          <a:p>
            <a:r>
              <a:rPr lang="en-US" sz="1200" kern="1200" baseline="0" dirty="0" smtClean="0">
                <a:solidFill>
                  <a:schemeClr val="tx1"/>
                </a:solidFill>
                <a:latin typeface="+mn-lt"/>
                <a:ea typeface="+mn-ea"/>
                <a:cs typeface="+mn-cs"/>
              </a:rPr>
              <a:t>intrusion occurred. The analyzer may provide guidance about what actions to</a:t>
            </a:r>
          </a:p>
          <a:p>
            <a:r>
              <a:rPr lang="en-US" sz="1200" kern="1200" baseline="0" dirty="0" smtClean="0">
                <a:solidFill>
                  <a:schemeClr val="tx1"/>
                </a:solidFill>
                <a:latin typeface="+mn-lt"/>
                <a:ea typeface="+mn-ea"/>
                <a:cs typeface="+mn-cs"/>
              </a:rPr>
              <a:t>take as a result of the intrusion.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User interface:  The user interface to an IDS enables a user to view output</a:t>
            </a:r>
          </a:p>
          <a:p>
            <a:r>
              <a:rPr lang="en-US" sz="1200" kern="1200" baseline="0" dirty="0" smtClean="0">
                <a:solidFill>
                  <a:schemeClr val="tx1"/>
                </a:solidFill>
                <a:latin typeface="+mn-lt"/>
                <a:ea typeface="+mn-ea"/>
                <a:cs typeface="+mn-cs"/>
              </a:rPr>
              <a:t>from the system or control the behavior of the system. In some systems, the</a:t>
            </a:r>
          </a:p>
          <a:p>
            <a:r>
              <a:rPr lang="en-US" sz="1200" kern="1200" baseline="0" dirty="0" smtClean="0">
                <a:solidFill>
                  <a:schemeClr val="tx1"/>
                </a:solidFill>
                <a:latin typeface="+mn-lt"/>
                <a:ea typeface="+mn-ea"/>
                <a:cs typeface="+mn-cs"/>
              </a:rPr>
              <a:t>user interface may equate to a manager, director, or console component.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Intrusion detection systems are typically designed to detect human intruder</a:t>
            </a:r>
          </a:p>
          <a:p>
            <a:r>
              <a:rPr lang="en-US" sz="1200" kern="1200" baseline="0" dirty="0" smtClean="0">
                <a:solidFill>
                  <a:schemeClr val="tx1"/>
                </a:solidFill>
                <a:latin typeface="+mn-lt"/>
                <a:ea typeface="+mn-ea"/>
                <a:cs typeface="+mn-cs"/>
              </a:rPr>
              <a:t>behavior as well as malicious software behavior.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most computer security contexts, user authentication is the</a:t>
            </a:r>
          </a:p>
          <a:p>
            <a:r>
              <a:rPr lang="en-US" sz="1200" kern="1200" baseline="0" dirty="0" smtClean="0">
                <a:solidFill>
                  <a:schemeClr val="tx1"/>
                </a:solidFill>
                <a:latin typeface="+mn-lt"/>
                <a:ea typeface="+mn-ea"/>
                <a:cs typeface="+mn-cs"/>
              </a:rPr>
              <a:t>fundamental building block and the primary line of defense. User authentication</a:t>
            </a:r>
          </a:p>
          <a:p>
            <a:r>
              <a:rPr lang="en-US" sz="1200" kern="1200" baseline="0" dirty="0" smtClean="0">
                <a:solidFill>
                  <a:schemeClr val="tx1"/>
                </a:solidFill>
                <a:latin typeface="+mn-lt"/>
                <a:ea typeface="+mn-ea"/>
                <a:cs typeface="+mn-cs"/>
              </a:rPr>
              <a:t>is the basis for most types of access control and for user accountability. RFC 4949</a:t>
            </a:r>
          </a:p>
          <a:p>
            <a:r>
              <a:rPr lang="en-US" sz="1200" kern="1200" baseline="0" dirty="0" smtClean="0">
                <a:solidFill>
                  <a:schemeClr val="tx1"/>
                </a:solidFill>
                <a:latin typeface="+mn-lt"/>
                <a:ea typeface="+mn-ea"/>
                <a:cs typeface="+mn-cs"/>
              </a:rPr>
              <a:t>defines user authentication as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process of verifying an identity claimed by or for a system entity. An authentication</a:t>
            </a:r>
          </a:p>
          <a:p>
            <a:r>
              <a:rPr lang="en-US" sz="1200" kern="1200" baseline="0" dirty="0" smtClean="0">
                <a:solidFill>
                  <a:schemeClr val="tx1"/>
                </a:solidFill>
                <a:latin typeface="+mn-lt"/>
                <a:ea typeface="+mn-ea"/>
                <a:cs typeface="+mn-cs"/>
              </a:rPr>
              <a:t>process consists of two steps: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Identification step:  Presenting an identifier to the security system (Identifiers</a:t>
            </a:r>
          </a:p>
          <a:p>
            <a:r>
              <a:rPr lang="en-US" sz="1200" kern="1200" baseline="0" dirty="0" smtClean="0">
                <a:solidFill>
                  <a:schemeClr val="tx1"/>
                </a:solidFill>
                <a:latin typeface="+mn-lt"/>
                <a:ea typeface="+mn-ea"/>
                <a:cs typeface="+mn-cs"/>
              </a:rPr>
              <a:t>should be assigned carefully, because authenticated identities are the basis for</a:t>
            </a:r>
          </a:p>
          <a:p>
            <a:r>
              <a:rPr lang="en-US" sz="1200" kern="1200" baseline="0" dirty="0" smtClean="0">
                <a:solidFill>
                  <a:schemeClr val="tx1"/>
                </a:solidFill>
                <a:latin typeface="+mn-lt"/>
                <a:ea typeface="+mn-ea"/>
                <a:cs typeface="+mn-cs"/>
              </a:rPr>
              <a:t>other security services, such as access control service.)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Verification step:  Presenting or generating authentication information that</a:t>
            </a:r>
          </a:p>
          <a:p>
            <a:r>
              <a:rPr lang="en-US" sz="1200" kern="1200" baseline="0" dirty="0" smtClean="0">
                <a:solidFill>
                  <a:schemeClr val="tx1"/>
                </a:solidFill>
                <a:latin typeface="+mn-lt"/>
                <a:ea typeface="+mn-ea"/>
                <a:cs typeface="+mn-cs"/>
              </a:rPr>
              <a:t>corroborates the binding between the entity and the identifier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There are four general means of authenticating a user’s identity, which can be</a:t>
            </a:r>
          </a:p>
          <a:p>
            <a:r>
              <a:rPr lang="en-US" sz="1200" kern="1200" baseline="0" dirty="0" smtClean="0">
                <a:solidFill>
                  <a:schemeClr val="tx1"/>
                </a:solidFill>
                <a:latin typeface="+mn-lt"/>
                <a:ea typeface="+mn-ea"/>
                <a:cs typeface="+mn-cs"/>
              </a:rPr>
              <a:t>used alone or in combination: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Something the individual knows:  Examples include a password, a personal</a:t>
            </a:r>
          </a:p>
          <a:p>
            <a:r>
              <a:rPr lang="en-US" sz="1200" kern="1200" baseline="0" dirty="0" smtClean="0">
                <a:solidFill>
                  <a:schemeClr val="tx1"/>
                </a:solidFill>
                <a:latin typeface="+mn-lt"/>
                <a:ea typeface="+mn-ea"/>
                <a:cs typeface="+mn-cs"/>
              </a:rPr>
              <a:t>identification number (PIN), or answers to a prearranged set of questions.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Something the individual possesses:  Examples include electronic keycards,</a:t>
            </a:r>
          </a:p>
          <a:p>
            <a:r>
              <a:rPr lang="en-US" sz="1200" kern="1200" baseline="0" dirty="0" smtClean="0">
                <a:solidFill>
                  <a:schemeClr val="tx1"/>
                </a:solidFill>
                <a:latin typeface="+mn-lt"/>
                <a:ea typeface="+mn-ea"/>
                <a:cs typeface="+mn-cs"/>
              </a:rPr>
              <a:t>smart cards, and physical keys. This type of authenticator is referred to as a</a:t>
            </a:r>
          </a:p>
          <a:p>
            <a:r>
              <a:rPr lang="en-US" sz="1200" kern="1200" baseline="0" dirty="0" smtClean="0">
                <a:solidFill>
                  <a:schemeClr val="tx1"/>
                </a:solidFill>
                <a:latin typeface="+mn-lt"/>
                <a:ea typeface="+mn-ea"/>
                <a:cs typeface="+mn-cs"/>
              </a:rPr>
              <a:t>token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Something the individual is (static biometrics):  Examples include recognition</a:t>
            </a:r>
          </a:p>
          <a:p>
            <a:r>
              <a:rPr lang="en-US" sz="1200" kern="1200" baseline="0" dirty="0" smtClean="0">
                <a:solidFill>
                  <a:schemeClr val="tx1"/>
                </a:solidFill>
                <a:latin typeface="+mn-lt"/>
                <a:ea typeface="+mn-ea"/>
                <a:cs typeface="+mn-cs"/>
              </a:rPr>
              <a:t>by fingerprint, retina, and face.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Something the individual does (dynamic biometrics):  Examples include recognition</a:t>
            </a:r>
          </a:p>
          <a:p>
            <a:r>
              <a:rPr lang="en-US" sz="1200" kern="1200" baseline="0" dirty="0" smtClean="0">
                <a:solidFill>
                  <a:schemeClr val="tx1"/>
                </a:solidFill>
                <a:latin typeface="+mn-lt"/>
                <a:ea typeface="+mn-ea"/>
                <a:cs typeface="+mn-cs"/>
              </a:rPr>
              <a:t>by voice pattern, handwriting characteristics, and typing rhythm.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All of these methods, properly implemented and used, can provide secure user</a:t>
            </a:r>
          </a:p>
          <a:p>
            <a:r>
              <a:rPr lang="en-US" sz="1200" kern="1200" baseline="0" dirty="0" smtClean="0">
                <a:solidFill>
                  <a:schemeClr val="tx1"/>
                </a:solidFill>
                <a:latin typeface="+mn-lt"/>
                <a:ea typeface="+mn-ea"/>
                <a:cs typeface="+mn-cs"/>
              </a:rPr>
              <a:t>authentication. However, each method has problems. An adversary may be able to</a:t>
            </a:r>
          </a:p>
          <a:p>
            <a:r>
              <a:rPr lang="en-US" sz="1200" kern="1200" baseline="0" dirty="0" smtClean="0">
                <a:solidFill>
                  <a:schemeClr val="tx1"/>
                </a:solidFill>
                <a:latin typeface="+mn-lt"/>
                <a:ea typeface="+mn-ea"/>
                <a:cs typeface="+mn-cs"/>
              </a:rPr>
              <a:t>guess or steal a password. Similarly, an adversary may be able to forge or steal a</a:t>
            </a:r>
          </a:p>
          <a:p>
            <a:r>
              <a:rPr lang="en-US" sz="1200" kern="1200" baseline="0" dirty="0" smtClean="0">
                <a:solidFill>
                  <a:schemeClr val="tx1"/>
                </a:solidFill>
                <a:latin typeface="+mn-lt"/>
                <a:ea typeface="+mn-ea"/>
                <a:cs typeface="+mn-cs"/>
              </a:rPr>
              <a:t>token. A user may forget a password or lose a token. Further, there is a significant</a:t>
            </a:r>
          </a:p>
          <a:p>
            <a:r>
              <a:rPr lang="en-US" sz="1200" kern="1200" baseline="0" dirty="0" smtClean="0">
                <a:solidFill>
                  <a:schemeClr val="tx1"/>
                </a:solidFill>
                <a:latin typeface="+mn-lt"/>
                <a:ea typeface="+mn-ea"/>
                <a:cs typeface="+mn-cs"/>
              </a:rPr>
              <a:t>administrative overhead for managing password and token information on systems</a:t>
            </a:r>
          </a:p>
          <a:p>
            <a:r>
              <a:rPr lang="en-US" sz="1200" kern="1200" baseline="0" dirty="0" smtClean="0">
                <a:solidFill>
                  <a:schemeClr val="tx1"/>
                </a:solidFill>
                <a:latin typeface="+mn-lt"/>
                <a:ea typeface="+mn-ea"/>
                <a:cs typeface="+mn-cs"/>
              </a:rPr>
              <a:t>and securing such information on systems. With respect to biometric authenticators,</a:t>
            </a:r>
          </a:p>
          <a:p>
            <a:r>
              <a:rPr lang="en-US" sz="1200" kern="1200" baseline="0" dirty="0" smtClean="0">
                <a:solidFill>
                  <a:schemeClr val="tx1"/>
                </a:solidFill>
                <a:latin typeface="+mn-lt"/>
                <a:ea typeface="+mn-ea"/>
                <a:cs typeface="+mn-cs"/>
              </a:rPr>
              <a:t>there are a variety of problems, including dealing with false positives and false negatives,</a:t>
            </a:r>
          </a:p>
          <a:p>
            <a:r>
              <a:rPr lang="en-US" sz="1200" kern="1200" baseline="0" dirty="0" smtClean="0">
                <a:solidFill>
                  <a:schemeClr val="tx1"/>
                </a:solidFill>
                <a:latin typeface="+mn-lt"/>
                <a:ea typeface="+mn-ea"/>
                <a:cs typeface="+mn-cs"/>
              </a:rPr>
              <a:t>user acceptance, cost, and convenience.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Access control implements a security policy that specifies who</a:t>
            </a:r>
          </a:p>
          <a:p>
            <a:r>
              <a:rPr lang="en-US" sz="1200" kern="1200" baseline="0" dirty="0" smtClean="0">
                <a:solidFill>
                  <a:schemeClr val="tx1"/>
                </a:solidFill>
                <a:latin typeface="+mn-lt"/>
                <a:ea typeface="+mn-ea"/>
                <a:cs typeface="+mn-cs"/>
              </a:rPr>
              <a:t>or what (e.g., in the case of a process) may have access to each specific system</a:t>
            </a:r>
          </a:p>
          <a:p>
            <a:r>
              <a:rPr lang="en-US" sz="1200" kern="1200" baseline="0" dirty="0" smtClean="0">
                <a:solidFill>
                  <a:schemeClr val="tx1"/>
                </a:solidFill>
                <a:latin typeface="+mn-lt"/>
                <a:ea typeface="+mn-ea"/>
                <a:cs typeface="+mn-cs"/>
              </a:rPr>
              <a:t>resource and the type of access that is permitted in each instance.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 access control mechanism mediates between a user (or a process executing</a:t>
            </a:r>
          </a:p>
          <a:p>
            <a:r>
              <a:rPr lang="en-US" sz="1200" kern="1200" baseline="0" dirty="0" smtClean="0">
                <a:solidFill>
                  <a:schemeClr val="tx1"/>
                </a:solidFill>
                <a:latin typeface="+mn-lt"/>
                <a:ea typeface="+mn-ea"/>
                <a:cs typeface="+mn-cs"/>
              </a:rPr>
              <a:t>on behalf of a user) and system resources, such as applications, operating systems,</a:t>
            </a:r>
          </a:p>
          <a:p>
            <a:r>
              <a:rPr lang="en-US" sz="1200" kern="1200" baseline="0" dirty="0" smtClean="0">
                <a:solidFill>
                  <a:schemeClr val="tx1"/>
                </a:solidFill>
                <a:latin typeface="+mn-lt"/>
                <a:ea typeface="+mn-ea"/>
                <a:cs typeface="+mn-cs"/>
              </a:rPr>
              <a:t>firewalls, routers, files, and databases. The system must first authenticate a user</a:t>
            </a:r>
          </a:p>
          <a:p>
            <a:r>
              <a:rPr lang="en-US" sz="1200" kern="1200" baseline="0" dirty="0" smtClean="0">
                <a:solidFill>
                  <a:schemeClr val="tx1"/>
                </a:solidFill>
                <a:latin typeface="+mn-lt"/>
                <a:ea typeface="+mn-ea"/>
                <a:cs typeface="+mn-cs"/>
              </a:rPr>
              <a:t>seeking access. Typically, the authentication function determines whether the user</a:t>
            </a:r>
          </a:p>
          <a:p>
            <a:r>
              <a:rPr lang="en-US" sz="1200" kern="1200" baseline="0" dirty="0" smtClean="0">
                <a:solidFill>
                  <a:schemeClr val="tx1"/>
                </a:solidFill>
                <a:latin typeface="+mn-lt"/>
                <a:ea typeface="+mn-ea"/>
                <a:cs typeface="+mn-cs"/>
              </a:rPr>
              <a:t>is permitted to access the system at all. Then the access control function determines</a:t>
            </a:r>
          </a:p>
          <a:p>
            <a:r>
              <a:rPr lang="en-US" sz="1200" kern="1200" baseline="0" dirty="0" smtClean="0">
                <a:solidFill>
                  <a:schemeClr val="tx1"/>
                </a:solidFill>
                <a:latin typeface="+mn-lt"/>
                <a:ea typeface="+mn-ea"/>
                <a:cs typeface="+mn-cs"/>
              </a:rPr>
              <a:t>if the specific requested access by this user is permitted. A security administrator</a:t>
            </a:r>
          </a:p>
          <a:p>
            <a:r>
              <a:rPr lang="en-US" sz="1200" kern="1200" baseline="0" dirty="0" smtClean="0">
                <a:solidFill>
                  <a:schemeClr val="tx1"/>
                </a:solidFill>
                <a:latin typeface="+mn-lt"/>
                <a:ea typeface="+mn-ea"/>
                <a:cs typeface="+mn-cs"/>
              </a:rPr>
              <a:t>maintains an authorization database that specifies what type of access to which resources</a:t>
            </a:r>
          </a:p>
          <a:p>
            <a:r>
              <a:rPr lang="en-US" sz="1200" kern="1200" baseline="0" dirty="0" smtClean="0">
                <a:solidFill>
                  <a:schemeClr val="tx1"/>
                </a:solidFill>
                <a:latin typeface="+mn-lt"/>
                <a:ea typeface="+mn-ea"/>
                <a:cs typeface="+mn-cs"/>
              </a:rPr>
              <a:t>is allowed for this user. The access control function consults this database</a:t>
            </a:r>
          </a:p>
          <a:p>
            <a:r>
              <a:rPr lang="en-US" sz="1200" kern="1200" baseline="0" dirty="0" smtClean="0">
                <a:solidFill>
                  <a:schemeClr val="tx1"/>
                </a:solidFill>
                <a:latin typeface="+mn-lt"/>
                <a:ea typeface="+mn-ea"/>
                <a:cs typeface="+mn-cs"/>
              </a:rPr>
              <a:t>to determine whether to grant access. An auditing function monitors and keeps a</a:t>
            </a:r>
          </a:p>
          <a:p>
            <a:r>
              <a:rPr lang="en-US" sz="1200" kern="1200" baseline="0" dirty="0" smtClean="0">
                <a:solidFill>
                  <a:schemeClr val="tx1"/>
                </a:solidFill>
                <a:latin typeface="+mn-lt"/>
                <a:ea typeface="+mn-ea"/>
                <a:cs typeface="+mn-cs"/>
              </a:rPr>
              <a:t>record of user accesses to system resources.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jpeg"/><Relationship Id="rId3" Type="http://schemas.openxmlformats.org/officeDocument/2006/relationships/image" Target="../media/image7.jpe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jpe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2/17/14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2/17/14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2/17/14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2/17/14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2/17/14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2/17/14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2/17/14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2/17/14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2/17/14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2/17/14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2/17/14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cstate="print"/>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cstate="print"/>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cstate="print"/>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2/17/14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2/17/14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2/17/14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EF5D2D3F-B0F1-446B-B7CC-19B90EB0017B}" type="datetimeFigureOut">
              <a:rPr lang="en-US" smtClean="0"/>
              <a:pPr>
                <a:defRPr/>
              </a:pPr>
              <a:t>2/17/14</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Tree>
  </p:cSld>
  <p:clrMapOvr>
    <a:masterClrMapping/>
  </p:clrMapOvr>
  <p:transition xmlns:p14="http://schemas.microsoft.com/office/powerpoint/2010/mai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120D744-A176-4DCB-9147-2AE7B7E87481}" type="datetimeFigureOut">
              <a:rPr lang="en-US" smtClean="0"/>
              <a:pPr/>
              <a:t>2/17/14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FF1679-83E0-4571-98D7-4BB535B5F505}" type="slidenum">
              <a:rPr lang="en-US" smtClean="0"/>
              <a:pPr/>
              <a:t>‹#›</a:t>
            </a:fld>
            <a:endParaRPr lang="en-US" dirty="0"/>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xmlns:p14="http://schemas.microsoft.com/office/powerpoint/2010/mai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0F29AB0-274B-47BE-985F-46164E2F9B8D}" type="datetimeFigureOut">
              <a:rPr lang="en-US" smtClean="0"/>
              <a:pPr>
                <a:defRPr/>
              </a:pPr>
              <a:t>2/17/14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xmlns:p14="http://schemas.microsoft.com/office/powerpoint/2010/mai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76F0B030-1580-4866-BCBB-5B9DCBDFAB68}" type="datetimeFigureOut">
              <a:rPr lang="en-US" smtClean="0"/>
              <a:pPr>
                <a:defRPr/>
              </a:pPr>
              <a:t>2/17/14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pPr>
                <a:defRPr/>
              </a:pPr>
              <a:t>2/17/14</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xmlns:p14="http://schemas.microsoft.com/office/powerpoint/2010/mai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2/17/14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xmlns:p14="http://schemas.microsoft.com/office/powerpoint/2010/mai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2/17/14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2/17/14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2/17/14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xmlns:p14="http://schemas.microsoft.com/office/powerpoint/2010/mai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pPr>
                <a:defRPr/>
              </a:pPr>
              <a:t>2/17/14</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5B242E86-E886-49FE-9E81-CBA74FDF21F4}" type="datetimeFigureOut">
              <a:rPr lang="en-US" smtClean="0"/>
              <a:pPr>
                <a:defRPr/>
              </a:pPr>
              <a:t>2/17/14</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2/17/14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BFCA2E3-A4EC-4D3C-A723-C30C7527518B}" type="datetimeFigureOut">
              <a:rPr lang="en-US" smtClean="0"/>
              <a:pPr>
                <a:defRPr/>
              </a:pPr>
              <a:t>2/17/14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smtClean="0"/>
              <a:t>Click icon to add picture</a:t>
            </a:r>
            <a:endParaRPr dirty="0"/>
          </a:p>
        </p:txBody>
      </p:sp>
    </p:spTree>
  </p:cSld>
  <p:clrMapOvr>
    <a:masterClrMapping/>
  </p:clrMapOvr>
  <p:transition xmlns:p14="http://schemas.microsoft.com/office/powerpoint/2010/mai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pPr>
                <a:defRPr/>
              </a:pPr>
              <a:t>2/17/14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pPr>
                <a:defRPr/>
              </a:pPr>
              <a:t>2/17/14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2/17/14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2/17/14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2/17/14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2/17/14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2/17/14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2/17/14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Relationship Id="rId15" Type="http://schemas.openxmlformats.org/officeDocument/2006/relationships/theme" Target="../theme/theme3.xml"/><Relationship Id="rId16" Type="http://schemas.openxmlformats.org/officeDocument/2006/relationships/image" Target="../media/image1.jpeg"/><Relationship Id="rId17" Type="http://schemas.openxmlformats.org/officeDocument/2006/relationships/image" Target="../media/image5.jpe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2/17/14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xmlns:p14="http://schemas.microsoft.com/office/powerpoint/2010/main"/>
  <p:timing>
    <p:tnLst>
      <p:par>
        <p:cTn xmlns:p14="http://schemas.microsoft.com/office/powerpoint/2010/mai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2/17/14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xmlns:p14="http://schemas.microsoft.com/office/powerpoint/2010/main"/>
  <p:timing>
    <p:tnLst>
      <p:par>
        <p:cTn xmlns:p14="http://schemas.microsoft.com/office/powerpoint/2010/mai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5E62B1BE-7229-4612-B077-302E9FB27D58}" type="datetimeFigureOut">
              <a:rPr lang="en-US" smtClean="0"/>
              <a:pPr>
                <a:defRPr/>
              </a:pPr>
              <a:t>2/17/14</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Lst>
  <p:transition xmlns:p14="http://schemas.microsoft.com/office/powerpoint/2010/main"/>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xml"/><Relationship Id="rId3" Type="http://schemas.openxmlformats.org/officeDocument/2006/relationships/image" Target="../media/image12.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3.xml"/><Relationship Id="rId3" Type="http://schemas.openxmlformats.org/officeDocument/2006/relationships/image" Target="../media/image13.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xml"/><Relationship Id="rId3" Type="http://schemas.openxmlformats.org/officeDocument/2006/relationships/image" Target="../media/image14.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7.xml"/><Relationship Id="rId3" Type="http://schemas.openxmlformats.org/officeDocument/2006/relationships/image" Target="../media/image15.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8.xml"/><Relationship Id="rId3" Type="http://schemas.openxmlformats.org/officeDocument/2006/relationships/image" Target="../media/image16.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0.xml"/><Relationship Id="rId3" Type="http://schemas.openxmlformats.org/officeDocument/2006/relationships/image" Target="../media/image17.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1.xml"/><Relationship Id="rId3" Type="http://schemas.openxmlformats.org/officeDocument/2006/relationships/image" Target="../media/image18.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2.xml"/><Relationship Id="rId3" Type="http://schemas.openxmlformats.org/officeDocument/2006/relationships/image" Target="../media/image19.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3.xml"/><Relationship Id="rId3" Type="http://schemas.openxmlformats.org/officeDocument/2006/relationships/image" Target="../media/image20.emf"/></Relationships>
</file>

<file path=ppt/slides/_rels/slide24.xml.rels><?xml version="1.0" encoding="UTF-8" standalone="yes"?>
<Relationships xmlns="http://schemas.openxmlformats.org/package/2006/relationships"><Relationship Id="rId3" Type="http://schemas.openxmlformats.org/officeDocument/2006/relationships/image" Target="../media/image21.emf"/><Relationship Id="rId4" Type="http://schemas.openxmlformats.org/officeDocument/2006/relationships/image" Target="../media/image22.png"/><Relationship Id="rId5" Type="http://schemas.openxmlformats.org/officeDocument/2006/relationships/image" Target="../media/image23.emf"/><Relationship Id="rId6" Type="http://schemas.openxmlformats.org/officeDocument/2006/relationships/image" Target="../media/image24.emf"/><Relationship Id="rId7" Type="http://schemas.openxmlformats.org/officeDocument/2006/relationships/image" Target="../media/image25.emf"/><Relationship Id="rId8" Type="http://schemas.openxmlformats.org/officeDocument/2006/relationships/image" Target="../media/image26.emf"/><Relationship Id="rId1" Type="http://schemas.openxmlformats.org/officeDocument/2006/relationships/slideLayout" Target="../slideLayouts/slideLayout3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5.xml"/><Relationship Id="rId3" Type="http://schemas.openxmlformats.org/officeDocument/2006/relationships/image" Target="../media/image27.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6.xml"/><Relationship Id="rId3" Type="http://schemas.openxmlformats.org/officeDocument/2006/relationships/image" Target="../media/image28.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7.xml"/><Relationship Id="rId3" Type="http://schemas.openxmlformats.org/officeDocument/2006/relationships/image" Target="../media/image29.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2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2.xml"/><Relationship Id="rId3" Type="http://schemas.openxmlformats.org/officeDocument/2006/relationships/image" Target="../media/image30.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2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28.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9.xml"/><Relationship Id="rId3" Type="http://schemas.openxmlformats.org/officeDocument/2006/relationships/image" Target="../media/image3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 Id="rId3" Type="http://schemas.openxmlformats.org/officeDocument/2006/relationships/image" Target="../media/image10.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40.xml"/><Relationship Id="rId3" Type="http://schemas.openxmlformats.org/officeDocument/2006/relationships/image" Target="../media/image32.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 Id="rId3" Type="http://schemas.openxmlformats.org/officeDocument/2006/relationships/image" Target="../media/image11.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a:xfrm>
            <a:off x="2438400" y="2209800"/>
            <a:ext cx="6284912" cy="2483467"/>
          </a:xfrm>
        </p:spPr>
        <p:txBody>
          <a:bodyPr/>
          <a:lstStyle/>
          <a:p>
            <a:r>
              <a:rPr lang="en-US" dirty="0" smtClean="0"/>
              <a:t>Chapter 15</a:t>
            </a:r>
            <a:br>
              <a:rPr lang="en-US" dirty="0" smtClean="0"/>
            </a:br>
            <a:r>
              <a:rPr lang="en-US" dirty="0" smtClean="0"/>
              <a:t>Operating System Security</a:t>
            </a:r>
          </a:p>
        </p:txBody>
      </p:sp>
      <p:sp>
        <p:nvSpPr>
          <p:cNvPr id="3" name="Subtitle 2"/>
          <p:cNvSpPr>
            <a:spLocks noGrp="1"/>
          </p:cNvSpPr>
          <p:nvPr>
            <p:ph type="body" idx="1"/>
          </p:nvPr>
        </p:nvSpPr>
        <p:spPr>
          <a:xfrm>
            <a:off x="3276600" y="4800600"/>
            <a:ext cx="5396671" cy="810904"/>
          </a:xfrm>
        </p:spPr>
        <p:txBody>
          <a:bodyPr rtlCol="0">
            <a:normAutofit/>
          </a:bodyPr>
          <a:lstStyle/>
          <a:p>
            <a:pPr fontAlgn="auto">
              <a:spcAft>
                <a:spcPts val="0"/>
              </a:spcAft>
              <a:defRPr/>
            </a:pPr>
            <a:r>
              <a:rPr lang="en-US" dirty="0" smtClean="0"/>
              <a:t>Eighth Edition</a:t>
            </a:r>
            <a:br>
              <a:rPr lang="en-US" dirty="0" smtClean="0"/>
            </a:br>
            <a:r>
              <a:rPr lang="en-US" dirty="0" smtClean="0"/>
              <a:t>By William Stallings</a:t>
            </a:r>
          </a:p>
        </p:txBody>
      </p:sp>
      <p:sp>
        <p:nvSpPr>
          <p:cNvPr id="6" name="Rectangle 5"/>
          <p:cNvSpPr/>
          <p:nvPr/>
        </p:nvSpPr>
        <p:spPr>
          <a:xfrm>
            <a:off x="609600" y="1600200"/>
            <a:ext cx="1905000" cy="3046988"/>
          </a:xfrm>
          <a:prstGeom prst="rect">
            <a:avLst/>
          </a:prstGeom>
        </p:spPr>
        <p:txBody>
          <a:bodyPr wrap="square">
            <a:spAutoFit/>
          </a:bodyPr>
          <a:lstStyle/>
          <a:p>
            <a:pPr algn="ctr" fontAlgn="auto">
              <a:spcBef>
                <a:spcPct val="20000"/>
              </a:spcBef>
              <a:spcAft>
                <a:spcPts val="0"/>
              </a:spcAft>
              <a:defRPr/>
            </a:pPr>
            <a:r>
              <a:rPr lang="en-US" sz="3200" i="1" dirty="0" smtClean="0">
                <a:solidFill>
                  <a:schemeClr val="bg2">
                    <a:lumMod val="25000"/>
                  </a:schemeClr>
                </a:solidFill>
                <a:latin typeface="+mn-lt"/>
              </a:rPr>
              <a:t>Operating Systems:</a:t>
            </a:r>
            <a:br>
              <a:rPr lang="en-US" sz="3200" i="1" dirty="0" smtClean="0">
                <a:solidFill>
                  <a:schemeClr val="bg2">
                    <a:lumMod val="25000"/>
                  </a:schemeClr>
                </a:solidFill>
                <a:latin typeface="+mn-lt"/>
              </a:rPr>
            </a:br>
            <a:r>
              <a:rPr lang="en-US" sz="3200" i="1" dirty="0" smtClean="0">
                <a:solidFill>
                  <a:schemeClr val="bg2">
                    <a:lumMod val="25000"/>
                  </a:schemeClr>
                </a:solidFill>
                <a:latin typeface="+mn-lt"/>
              </a:rPr>
              <a:t>Internals and Design Principles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l"/>
            <a:r>
              <a:rPr lang="en-US" dirty="0" smtClean="0">
                <a:solidFill>
                  <a:schemeClr val="accent3">
                    <a:lumMod val="50000"/>
                  </a:schemeClr>
                </a:solidFill>
              </a:rPr>
              <a:t>Firewalls </a:t>
            </a:r>
          </a:p>
        </p:txBody>
      </p:sp>
      <p:sp>
        <p:nvSpPr>
          <p:cNvPr id="5" name="Content Placeholder 4"/>
          <p:cNvSpPr>
            <a:spLocks noGrp="1"/>
          </p:cNvSpPr>
          <p:nvPr>
            <p:ph sz="half" idx="1"/>
          </p:nvPr>
        </p:nvSpPr>
        <p:spPr/>
        <p:txBody>
          <a:bodyPr>
            <a:normAutofit lnSpcReduction="10000"/>
          </a:bodyPr>
          <a:lstStyle/>
          <a:p>
            <a:pPr>
              <a:buClr>
                <a:schemeClr val="accent3">
                  <a:lumMod val="50000"/>
                </a:schemeClr>
              </a:buClr>
            </a:pPr>
            <a:r>
              <a:rPr lang="en-US" dirty="0" smtClean="0"/>
              <a:t>Can be an effective means of protecting a local system or network of systems from network-based security threats while affording access to the outside world via wide area networks and the Internet</a:t>
            </a:r>
            <a:endParaRPr lang="en-US" dirty="0"/>
          </a:p>
        </p:txBody>
      </p:sp>
      <p:sp>
        <p:nvSpPr>
          <p:cNvPr id="6" name="Content Placeholder 5"/>
          <p:cNvSpPr>
            <a:spLocks noGrp="1"/>
          </p:cNvSpPr>
          <p:nvPr>
            <p:ph sz="half" idx="13"/>
          </p:nvPr>
        </p:nvSpPr>
        <p:spPr/>
        <p:txBody>
          <a:bodyPr>
            <a:normAutofit fontScale="92500" lnSpcReduction="10000"/>
          </a:bodyPr>
          <a:lstStyle/>
          <a:p>
            <a:pPr>
              <a:buClr>
                <a:schemeClr val="accent3">
                  <a:lumMod val="50000"/>
                </a:schemeClr>
              </a:buClr>
            </a:pPr>
            <a:r>
              <a:rPr lang="en-US" dirty="0" smtClean="0"/>
              <a:t>Traditionally, a firewall is a dedicated computer that interfaces with computers outside a network and has special security precautions built into it in order to protect sensitive files on computers within the network</a:t>
            </a:r>
            <a:endParaRPr lang="en-US" dirty="0"/>
          </a:p>
        </p:txBody>
      </p:sp>
      <p:sp>
        <p:nvSpPr>
          <p:cNvPr id="7" name="Content Placeholder 6"/>
          <p:cNvSpPr>
            <a:spLocks noGrp="1"/>
          </p:cNvSpPr>
          <p:nvPr>
            <p:ph sz="half" idx="14"/>
          </p:nvPr>
        </p:nvSpPr>
        <p:spPr/>
        <p:txBody>
          <a:bodyPr/>
          <a:lstStyle/>
          <a:p>
            <a:pPr>
              <a:buClr>
                <a:schemeClr val="accent3">
                  <a:lumMod val="50000"/>
                </a:schemeClr>
              </a:buClr>
              <a:buNone/>
            </a:pPr>
            <a:r>
              <a:rPr lang="en-US" dirty="0" smtClean="0"/>
              <a:t>Design goals:</a:t>
            </a:r>
          </a:p>
          <a:p>
            <a:pPr marL="342900" indent="-342900">
              <a:buClr>
                <a:schemeClr val="accent3">
                  <a:lumMod val="50000"/>
                </a:schemeClr>
              </a:buClr>
              <a:buSzPct val="103000"/>
              <a:buFont typeface="+mj-lt"/>
              <a:buAutoNum type="arabicParenR"/>
            </a:pPr>
            <a:r>
              <a:rPr lang="en-US" dirty="0" smtClean="0"/>
              <a:t>The firewall acts as a choke point, so that all incoming traffic and all outgoing traffic must pass through the firewall</a:t>
            </a:r>
          </a:p>
          <a:p>
            <a:pPr marL="342900" indent="-342900">
              <a:buClr>
                <a:schemeClr val="accent3">
                  <a:lumMod val="50000"/>
                </a:schemeClr>
              </a:buClr>
              <a:buSzPct val="103000"/>
              <a:buFont typeface="+mj-lt"/>
              <a:buAutoNum type="arabicParenR"/>
            </a:pPr>
            <a:r>
              <a:rPr lang="en-US" dirty="0" smtClean="0"/>
              <a:t>The firewall enforces the local security policy, which defines the traffic that is authorized to pass</a:t>
            </a:r>
          </a:p>
          <a:p>
            <a:pPr marL="342900" indent="-342900">
              <a:buClr>
                <a:schemeClr val="accent3">
                  <a:lumMod val="50000"/>
                </a:schemeClr>
              </a:buClr>
              <a:buSzPct val="103000"/>
              <a:buFont typeface="+mj-lt"/>
              <a:buAutoNum type="arabicParenR"/>
            </a:pPr>
            <a:r>
              <a:rPr lang="en-US" dirty="0" smtClean="0"/>
              <a:t>The firewall is secure against attacks</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1">
                    <a:lumMod val="75000"/>
                  </a:schemeClr>
                </a:solidFill>
              </a:rPr>
              <a:t>Buffer Overflow Attacks</a:t>
            </a:r>
          </a:p>
        </p:txBody>
      </p:sp>
      <p:sp>
        <p:nvSpPr>
          <p:cNvPr id="5" name="Content Placeholder 4"/>
          <p:cNvSpPr>
            <a:spLocks noGrp="1"/>
          </p:cNvSpPr>
          <p:nvPr>
            <p:ph sz="half" idx="1"/>
          </p:nvPr>
        </p:nvSpPr>
        <p:spPr>
          <a:xfrm>
            <a:off x="654050" y="2286000"/>
            <a:ext cx="7848600" cy="3124200"/>
          </a:xfrm>
        </p:spPr>
        <p:txBody>
          <a:bodyPr>
            <a:normAutofit/>
          </a:bodyPr>
          <a:lstStyle/>
          <a:p>
            <a:r>
              <a:rPr lang="en-US" sz="2118" dirty="0" smtClean="0"/>
              <a:t>Also known as a </a:t>
            </a:r>
            <a:r>
              <a:rPr lang="en-US" sz="2118" b="1" i="1" dirty="0" smtClean="0"/>
              <a:t>buffer overrun</a:t>
            </a:r>
          </a:p>
          <a:p>
            <a:r>
              <a:rPr lang="en-US" sz="2118" dirty="0" smtClean="0"/>
              <a:t>Defined in the NIST (National Institute of Standards and Technology) </a:t>
            </a:r>
            <a:r>
              <a:rPr lang="en-US" sz="2118" i="1" dirty="0" smtClean="0"/>
              <a:t>Glossary of Key Information Security Terms </a:t>
            </a:r>
            <a:r>
              <a:rPr lang="en-US" sz="2118" dirty="0" smtClean="0"/>
              <a:t>as:</a:t>
            </a:r>
            <a:endParaRPr lang="en-US" sz="973" dirty="0" smtClean="0"/>
          </a:p>
          <a:p>
            <a:pPr lvl="4">
              <a:buNone/>
            </a:pPr>
            <a:endParaRPr lang="en-US" sz="1500" dirty="0" smtClean="0"/>
          </a:p>
          <a:p>
            <a:pPr lvl="4">
              <a:buNone/>
            </a:pPr>
            <a:r>
              <a:rPr lang="en-US" sz="1500" dirty="0" smtClean="0"/>
              <a:t>“A condition at an interface under which more input can be placed </a:t>
            </a:r>
          </a:p>
          <a:p>
            <a:pPr lvl="4">
              <a:buNone/>
            </a:pPr>
            <a:r>
              <a:rPr lang="en-US" sz="1500" dirty="0" smtClean="0"/>
              <a:t>into a buffer or data-holding area than the capacity allocated, overwriting </a:t>
            </a:r>
          </a:p>
          <a:p>
            <a:pPr lvl="4">
              <a:buNone/>
            </a:pPr>
            <a:r>
              <a:rPr lang="en-US" sz="1500" dirty="0" smtClean="0"/>
              <a:t>other information. Attackers exploit such a condition to crash a system or </a:t>
            </a:r>
          </a:p>
          <a:p>
            <a:pPr lvl="4">
              <a:buNone/>
            </a:pPr>
            <a:r>
              <a:rPr lang="en-US" sz="1500" dirty="0" smtClean="0"/>
              <a:t>to insert specially crafted code that allows them to gain control of the system”</a:t>
            </a:r>
            <a:endParaRPr lang="en-US" sz="1500" dirty="0"/>
          </a:p>
        </p:txBody>
      </p:sp>
      <p:sp>
        <p:nvSpPr>
          <p:cNvPr id="6" name="Content Placeholder 5"/>
          <p:cNvSpPr>
            <a:spLocks noGrp="1"/>
          </p:cNvSpPr>
          <p:nvPr>
            <p:ph sz="half" idx="13"/>
          </p:nvPr>
        </p:nvSpPr>
        <p:spPr>
          <a:xfrm>
            <a:off x="654050" y="5638800"/>
            <a:ext cx="7848600" cy="762000"/>
          </a:xfrm>
        </p:spPr>
        <p:txBody>
          <a:bodyPr/>
          <a:lstStyle/>
          <a:p>
            <a:r>
              <a:rPr lang="en-US" dirty="0" smtClean="0"/>
              <a:t>One of the most prevalent and dangerous types of security attacks</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pdf"/>
          <p:cNvPicPr>
            <a:picLocks noChangeAspect="1"/>
          </p:cNvPicPr>
          <p:nvPr/>
        </p:nvPicPr>
        <p:blipFill>
          <a:blip r:embed="rId3"/>
          <a:srcRect l="7059" t="9091" r="5882" b="41818"/>
          <a:stretch>
            <a:fillRect/>
          </a:stretch>
        </p:blipFill>
        <p:spPr>
          <a:xfrm>
            <a:off x="457200" y="609600"/>
            <a:ext cx="8240363" cy="601339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xmlns:p14="http://schemas.microsoft.com/office/powerpoint/2010/main" spd="slow">
        <p:circl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2.pdf"/>
          <p:cNvPicPr>
            <a:picLocks noChangeAspect="1"/>
          </p:cNvPicPr>
          <p:nvPr/>
        </p:nvPicPr>
        <p:blipFill>
          <a:blip r:embed="rId3"/>
          <a:srcRect l="16471" t="10000" r="16471" b="40909"/>
          <a:stretch>
            <a:fillRect/>
          </a:stretch>
        </p:blipFill>
        <p:spPr>
          <a:xfrm>
            <a:off x="1371600" y="685800"/>
            <a:ext cx="6354065" cy="601980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50000"/>
                  </a:schemeClr>
                </a:solidFill>
              </a:rPr>
              <a:t>Exploiting Buffer Overflow</a:t>
            </a:r>
          </a:p>
        </p:txBody>
      </p:sp>
      <p:sp>
        <p:nvSpPr>
          <p:cNvPr id="3" name="Content Placeholder 2"/>
          <p:cNvSpPr>
            <a:spLocks noGrp="1"/>
          </p:cNvSpPr>
          <p:nvPr>
            <p:ph sz="half" idx="1"/>
          </p:nvPr>
        </p:nvSpPr>
        <p:spPr>
          <a:xfrm>
            <a:off x="685800" y="2362200"/>
            <a:ext cx="3657600" cy="3306763"/>
          </a:xfrm>
        </p:spPr>
        <p:txBody>
          <a:bodyPr>
            <a:normAutofit/>
          </a:bodyPr>
          <a:lstStyle/>
          <a:p>
            <a:pPr>
              <a:buClr>
                <a:schemeClr val="accent3">
                  <a:lumMod val="50000"/>
                </a:schemeClr>
              </a:buClr>
            </a:pPr>
            <a:r>
              <a:rPr lang="en-US" sz="3200" dirty="0" smtClean="0"/>
              <a:t>To exploit any type of buffer overflow the attacker needs:</a:t>
            </a:r>
            <a:endParaRPr lang="en-US" sz="3200" dirty="0"/>
          </a:p>
        </p:txBody>
      </p:sp>
      <p:sp>
        <p:nvSpPr>
          <p:cNvPr id="4" name="Content Placeholder 3"/>
          <p:cNvSpPr>
            <a:spLocks noGrp="1"/>
          </p:cNvSpPr>
          <p:nvPr>
            <p:ph sz="half" idx="2"/>
          </p:nvPr>
        </p:nvSpPr>
        <p:spPr/>
        <p:txBody>
          <a:bodyPr/>
          <a:lstStyle/>
          <a:p>
            <a:pPr>
              <a:buClr>
                <a:schemeClr val="accent3">
                  <a:lumMod val="50000"/>
                </a:schemeClr>
              </a:buClr>
            </a:pPr>
            <a:r>
              <a:rPr lang="en-US" dirty="0" smtClean="0"/>
              <a:t>To identify a buffer overflow vulnerability in some program that can be triggered using externally sourced data under the attackers control</a:t>
            </a:r>
          </a:p>
          <a:p>
            <a:pPr>
              <a:buClr>
                <a:schemeClr val="accent3">
                  <a:lumMod val="50000"/>
                </a:schemeClr>
              </a:buClr>
            </a:pPr>
            <a:r>
              <a:rPr lang="en-US" dirty="0" smtClean="0"/>
              <a:t>To understand how that buffer will be stored in the processes memory, and hence the potential for corrupting adjacent memory locations and potentially altering the flow of execution of the program</a:t>
            </a:r>
            <a:endParaRPr lang="en-US" dirty="0"/>
          </a:p>
        </p:txBody>
      </p:sp>
      <p:pic>
        <p:nvPicPr>
          <p:cNvPr id="5" name="Picture 4"/>
          <p:cNvPicPr>
            <a:picLocks noChangeAspect="1"/>
          </p:cNvPicPr>
          <p:nvPr/>
        </p:nvPicPr>
        <p:blipFill>
          <a:blip r:embed="rId3"/>
          <a:stretch>
            <a:fillRect/>
          </a:stretch>
        </p:blipFill>
        <p:spPr>
          <a:xfrm>
            <a:off x="3200400" y="4419600"/>
            <a:ext cx="1676400" cy="2026534"/>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1">
                    <a:lumMod val="75000"/>
                  </a:schemeClr>
                </a:solidFill>
              </a:rPr>
              <a:t>Compile-Time Defenses</a:t>
            </a:r>
          </a:p>
        </p:txBody>
      </p:sp>
      <p:sp>
        <p:nvSpPr>
          <p:cNvPr id="5" name="Content Placeholder 4"/>
          <p:cNvSpPr>
            <a:spLocks noGrp="1"/>
          </p:cNvSpPr>
          <p:nvPr>
            <p:ph sz="half" idx="1"/>
          </p:nvPr>
        </p:nvSpPr>
        <p:spPr>
          <a:xfrm>
            <a:off x="654050" y="2286000"/>
            <a:ext cx="7848600" cy="3962399"/>
          </a:xfrm>
        </p:spPr>
        <p:txBody>
          <a:bodyPr>
            <a:noAutofit/>
          </a:bodyPr>
          <a:lstStyle/>
          <a:p>
            <a:r>
              <a:rPr lang="en-US" sz="2400" dirty="0" smtClean="0"/>
              <a:t>Countermeasures can be broadly classified into two categories:</a:t>
            </a:r>
          </a:p>
          <a:p>
            <a:pPr marL="457200" indent="-457200">
              <a:spcBef>
                <a:spcPts val="0"/>
              </a:spcBef>
              <a:buSzPct val="100000"/>
              <a:buFont typeface="+mj-lt"/>
              <a:buAutoNum type="arabicParenR"/>
            </a:pPr>
            <a:endParaRPr lang="en-US" sz="2400" dirty="0" smtClean="0"/>
          </a:p>
          <a:p>
            <a:pPr marL="1035050" lvl="2" indent="-457200">
              <a:spcBef>
                <a:spcPts val="0"/>
              </a:spcBef>
              <a:buSzPct val="100000"/>
              <a:buFont typeface="+mj-lt"/>
              <a:buAutoNum type="arabicParenR"/>
            </a:pPr>
            <a:r>
              <a:rPr lang="en-US" sz="2400" dirty="0" smtClean="0"/>
              <a:t>Compile-time defenses, which aim to harden programs to resist attacks</a:t>
            </a:r>
          </a:p>
          <a:p>
            <a:pPr marL="1035050" lvl="2" indent="-457200">
              <a:spcBef>
                <a:spcPts val="0"/>
              </a:spcBef>
              <a:buSzPct val="100000"/>
              <a:buFont typeface="+mj-lt"/>
              <a:buAutoNum type="arabicParenR"/>
            </a:pPr>
            <a:endParaRPr lang="en-US" sz="2400" dirty="0" smtClean="0"/>
          </a:p>
          <a:p>
            <a:pPr marL="1035050" lvl="2" indent="-457200">
              <a:spcBef>
                <a:spcPts val="0"/>
              </a:spcBef>
              <a:buSzPct val="100000"/>
              <a:buFont typeface="+mj-lt"/>
              <a:buAutoNum type="arabicParenR"/>
            </a:pPr>
            <a:r>
              <a:rPr lang="en-US" sz="2400" dirty="0" smtClean="0"/>
              <a:t>Runtime defenses, which aim to detect and abort attacks in executing programs</a:t>
            </a:r>
            <a:endParaRPr lang="en-US" sz="24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58813" y="456253"/>
            <a:ext cx="7824788" cy="1143948"/>
          </a:xfrm>
        </p:spPr>
        <p:txBody>
          <a:bodyPr/>
          <a:lstStyle/>
          <a:p>
            <a:pPr algn="ctr"/>
            <a:r>
              <a:rPr lang="en-US" dirty="0" smtClean="0">
                <a:solidFill>
                  <a:schemeClr val="accent1">
                    <a:lumMod val="75000"/>
                  </a:schemeClr>
                </a:solidFill>
              </a:rPr>
              <a:t>Defenses </a:t>
            </a:r>
          </a:p>
        </p:txBody>
      </p:sp>
      <p:sp>
        <p:nvSpPr>
          <p:cNvPr id="6" name="Text Placeholder 5"/>
          <p:cNvSpPr>
            <a:spLocks noGrp="1"/>
          </p:cNvSpPr>
          <p:nvPr>
            <p:ph type="body" idx="1"/>
          </p:nvPr>
        </p:nvSpPr>
        <p:spPr/>
        <p:txBody>
          <a:bodyPr/>
          <a:lstStyle/>
          <a:p>
            <a:r>
              <a:rPr lang="en-US" dirty="0" smtClean="0"/>
              <a:t>Compile-time</a:t>
            </a:r>
            <a:endParaRPr lang="en-US" dirty="0"/>
          </a:p>
        </p:txBody>
      </p:sp>
      <p:sp>
        <p:nvSpPr>
          <p:cNvPr id="7" name="Content Placeholder 6"/>
          <p:cNvSpPr>
            <a:spLocks noGrp="1"/>
          </p:cNvSpPr>
          <p:nvPr>
            <p:ph sz="half" idx="2"/>
          </p:nvPr>
        </p:nvSpPr>
        <p:spPr/>
        <p:txBody>
          <a:bodyPr>
            <a:normAutofit fontScale="92500" lnSpcReduction="20000"/>
          </a:bodyPr>
          <a:lstStyle/>
          <a:p>
            <a:r>
              <a:rPr lang="en-US" dirty="0" smtClean="0"/>
              <a:t>Aim to prevent or detect buffer overflows by instrumenting programs when they are compiled</a:t>
            </a:r>
          </a:p>
          <a:p>
            <a:r>
              <a:rPr lang="en-US" dirty="0" smtClean="0"/>
              <a:t>Possibilities:</a:t>
            </a:r>
          </a:p>
          <a:p>
            <a:pPr lvl="1"/>
            <a:r>
              <a:rPr lang="en-US" dirty="0" smtClean="0"/>
              <a:t>choose a high-level language that does not permit buffer overflows</a:t>
            </a:r>
          </a:p>
          <a:p>
            <a:pPr lvl="1"/>
            <a:r>
              <a:rPr lang="en-US" dirty="0" smtClean="0"/>
              <a:t>encourage safe coding standards</a:t>
            </a:r>
          </a:p>
          <a:p>
            <a:pPr lvl="1"/>
            <a:r>
              <a:rPr lang="en-US" dirty="0" smtClean="0"/>
              <a:t>use safe standard libraries</a:t>
            </a:r>
          </a:p>
          <a:p>
            <a:pPr lvl="1"/>
            <a:r>
              <a:rPr lang="en-US" dirty="0" smtClean="0"/>
              <a:t>include additional code to detect corruption of the stack frame</a:t>
            </a:r>
            <a:endParaRPr lang="en-US" dirty="0"/>
          </a:p>
        </p:txBody>
      </p:sp>
      <p:sp>
        <p:nvSpPr>
          <p:cNvPr id="8" name="Text Placeholder 7"/>
          <p:cNvSpPr>
            <a:spLocks noGrp="1"/>
          </p:cNvSpPr>
          <p:nvPr>
            <p:ph type="body" sz="quarter" idx="3"/>
          </p:nvPr>
        </p:nvSpPr>
        <p:spPr/>
        <p:txBody>
          <a:bodyPr/>
          <a:lstStyle/>
          <a:p>
            <a:r>
              <a:rPr lang="en-US" dirty="0" smtClean="0"/>
              <a:t>Runtime </a:t>
            </a:r>
            <a:endParaRPr lang="en-US" dirty="0"/>
          </a:p>
        </p:txBody>
      </p:sp>
      <p:sp>
        <p:nvSpPr>
          <p:cNvPr id="9" name="Content Placeholder 8"/>
          <p:cNvSpPr>
            <a:spLocks noGrp="1"/>
          </p:cNvSpPr>
          <p:nvPr>
            <p:ph sz="quarter" idx="4"/>
          </p:nvPr>
        </p:nvSpPr>
        <p:spPr>
          <a:xfrm>
            <a:off x="4828032" y="2797174"/>
            <a:ext cx="3657600" cy="3679825"/>
          </a:xfrm>
        </p:spPr>
        <p:txBody>
          <a:bodyPr>
            <a:normAutofit fontScale="92500" lnSpcReduction="20000"/>
          </a:bodyPr>
          <a:lstStyle/>
          <a:p>
            <a:r>
              <a:rPr lang="en-US" dirty="0" smtClean="0"/>
              <a:t>Can be deployed in operating systems and updates and can provide some protection for existing vulnerable programs</a:t>
            </a:r>
          </a:p>
          <a:p>
            <a:r>
              <a:rPr lang="en-US" dirty="0" smtClean="0"/>
              <a:t>These defenses involve changes to the memory management of the virtual address space of processes</a:t>
            </a:r>
          </a:p>
          <a:p>
            <a:pPr lvl="1"/>
            <a:r>
              <a:rPr lang="en-US" dirty="0" smtClean="0"/>
              <a:t>these changes act either to:</a:t>
            </a:r>
          </a:p>
          <a:p>
            <a:pPr lvl="2"/>
            <a:r>
              <a:rPr lang="en-US" dirty="0" smtClean="0"/>
              <a:t>alter the properties of regions of memory </a:t>
            </a:r>
          </a:p>
          <a:p>
            <a:pPr lvl="2"/>
            <a:r>
              <a:rPr lang="en-US" dirty="0" smtClean="0"/>
              <a:t>or to make predicting the location of targeted buffers sufficiently difficult to thwart many types of attacks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r>
              <a:rPr lang="en-US" dirty="0" smtClean="0">
                <a:solidFill>
                  <a:schemeClr val="accent1">
                    <a:lumMod val="75000"/>
                  </a:schemeClr>
                </a:solidFill>
              </a:rPr>
              <a:t>Compile-time Techniques</a:t>
            </a:r>
          </a:p>
        </p:txBody>
      </p:sp>
      <p:sp>
        <p:nvSpPr>
          <p:cNvPr id="3" name="Content Placeholder 2"/>
          <p:cNvSpPr>
            <a:spLocks noGrp="1"/>
          </p:cNvSpPr>
          <p:nvPr>
            <p:ph sz="half" idx="1"/>
          </p:nvPr>
        </p:nvSpPr>
        <p:spPr/>
        <p:txBody>
          <a:bodyPr>
            <a:normAutofit fontScale="62500" lnSpcReduction="20000"/>
          </a:bodyPr>
          <a:lstStyle/>
          <a:p>
            <a:r>
              <a:rPr lang="en-US" sz="2240" b="1" dirty="0" smtClean="0"/>
              <a:t>Language extensions and use of safe libraries</a:t>
            </a:r>
          </a:p>
          <a:p>
            <a:pPr lvl="1"/>
            <a:r>
              <a:rPr lang="en-US" dirty="0"/>
              <a:t>t</a:t>
            </a:r>
            <a:r>
              <a:rPr lang="en-US" dirty="0" smtClean="0"/>
              <a:t>here </a:t>
            </a:r>
            <a:r>
              <a:rPr lang="en-US" dirty="0" smtClean="0"/>
              <a:t>have been a number of proposals to augment compilers to automatically insert range checks on pointer references</a:t>
            </a:r>
          </a:p>
          <a:p>
            <a:pPr lvl="1"/>
            <a:r>
              <a:rPr lang="en-US" dirty="0" err="1" smtClean="0"/>
              <a:t>Libsafe</a:t>
            </a:r>
            <a:r>
              <a:rPr lang="en-US" dirty="0" smtClean="0"/>
              <a:t> is an example that implements the standard semantics but includes additional checks to ensure that the copy operations do not extend beyond the local variable space in the stack frame</a:t>
            </a:r>
            <a:endParaRPr lang="en-US" dirty="0"/>
          </a:p>
        </p:txBody>
      </p:sp>
      <p:sp>
        <p:nvSpPr>
          <p:cNvPr id="4" name="Content Placeholder 3"/>
          <p:cNvSpPr>
            <a:spLocks noGrp="1"/>
          </p:cNvSpPr>
          <p:nvPr>
            <p:ph sz="half" idx="13"/>
          </p:nvPr>
        </p:nvSpPr>
        <p:spPr/>
        <p:txBody>
          <a:bodyPr>
            <a:normAutofit fontScale="62500" lnSpcReduction="20000"/>
          </a:bodyPr>
          <a:lstStyle/>
          <a:p>
            <a:r>
              <a:rPr lang="en-US" sz="2240" b="1" dirty="0" smtClean="0"/>
              <a:t>Stack protection mechanisms</a:t>
            </a:r>
          </a:p>
          <a:p>
            <a:pPr lvl="1"/>
            <a:r>
              <a:rPr lang="en-US" dirty="0"/>
              <a:t>a</a:t>
            </a:r>
            <a:r>
              <a:rPr lang="en-US" dirty="0" smtClean="0"/>
              <a:t>n </a:t>
            </a:r>
            <a:r>
              <a:rPr lang="en-US" dirty="0" smtClean="0"/>
              <a:t>effective method for protecting programs against classic stack overflow attacks is to instrument the function entry and exit code to set up and then check its stack frame for any evidence of corruption</a:t>
            </a:r>
          </a:p>
          <a:p>
            <a:pPr lvl="1"/>
            <a:r>
              <a:rPr lang="en-US" dirty="0" err="1" smtClean="0"/>
              <a:t>Stackguard</a:t>
            </a:r>
            <a:r>
              <a:rPr lang="en-US" dirty="0" smtClean="0"/>
              <a:t>, one of the best-known protection mechanisms, is a GNU Compile Collection (GCC) compiler extension that inserts additional function entry and exit code</a:t>
            </a:r>
          </a:p>
        </p:txBody>
      </p:sp>
      <p:sp>
        <p:nvSpPr>
          <p:cNvPr id="5" name="Content Placeholder 4"/>
          <p:cNvSpPr>
            <a:spLocks noGrp="1"/>
          </p:cNvSpPr>
          <p:nvPr>
            <p:ph sz="half" idx="14"/>
          </p:nvPr>
        </p:nvSpPr>
        <p:spPr/>
        <p:txBody>
          <a:bodyPr>
            <a:normAutofit fontScale="62500" lnSpcReduction="20000"/>
          </a:bodyPr>
          <a:lstStyle/>
          <a:p>
            <a:r>
              <a:rPr lang="en-US" sz="2240" b="1" dirty="0" smtClean="0"/>
              <a:t>Choice of programming language</a:t>
            </a:r>
          </a:p>
          <a:p>
            <a:pPr lvl="1"/>
            <a:r>
              <a:rPr lang="en-US" dirty="0" smtClean="0"/>
              <a:t>one possibility is to write the program using a modern high-level programming language that has a strong notion of variable type and what constitutes permissible operations on them</a:t>
            </a:r>
          </a:p>
          <a:p>
            <a:pPr lvl="1"/>
            <a:r>
              <a:rPr lang="en-US" dirty="0"/>
              <a:t>t</a:t>
            </a:r>
            <a:r>
              <a:rPr lang="en-US" dirty="0" smtClean="0"/>
              <a:t>he </a:t>
            </a:r>
            <a:r>
              <a:rPr lang="en-US" dirty="0" smtClean="0"/>
              <a:t>flexibility and safety provided by these languages does come at a cost in resource use, both at compile time and also in additional code that must execute at runtime</a:t>
            </a:r>
            <a:endParaRPr lang="en-US" dirty="0"/>
          </a:p>
        </p:txBody>
      </p:sp>
      <p:sp>
        <p:nvSpPr>
          <p:cNvPr id="6" name="Content Placeholder 5"/>
          <p:cNvSpPr>
            <a:spLocks noGrp="1"/>
          </p:cNvSpPr>
          <p:nvPr>
            <p:ph sz="half" idx="15"/>
          </p:nvPr>
        </p:nvSpPr>
        <p:spPr/>
        <p:txBody>
          <a:bodyPr>
            <a:normAutofit fontScale="62500" lnSpcReduction="20000"/>
          </a:bodyPr>
          <a:lstStyle/>
          <a:p>
            <a:r>
              <a:rPr lang="en-US" sz="2240" b="1" dirty="0" smtClean="0"/>
              <a:t>Safe coding techniques</a:t>
            </a:r>
          </a:p>
          <a:p>
            <a:pPr lvl="1"/>
            <a:r>
              <a:rPr lang="en-US" dirty="0"/>
              <a:t>p</a:t>
            </a:r>
            <a:r>
              <a:rPr lang="en-US" dirty="0" smtClean="0"/>
              <a:t>rogrammers </a:t>
            </a:r>
            <a:r>
              <a:rPr lang="en-US" dirty="0" smtClean="0"/>
              <a:t>need to inspect the code and rewrite any unsafe coding constructs</a:t>
            </a:r>
          </a:p>
          <a:p>
            <a:pPr lvl="1"/>
            <a:r>
              <a:rPr lang="en-US" dirty="0"/>
              <a:t>a</a:t>
            </a:r>
            <a:r>
              <a:rPr lang="en-US" dirty="0" smtClean="0"/>
              <a:t>n </a:t>
            </a:r>
            <a:r>
              <a:rPr lang="en-US" dirty="0" smtClean="0"/>
              <a:t>example is the </a:t>
            </a:r>
            <a:r>
              <a:rPr lang="en-US" dirty="0" err="1" smtClean="0"/>
              <a:t>OpenBSD</a:t>
            </a:r>
            <a:r>
              <a:rPr lang="en-US" dirty="0" smtClean="0"/>
              <a:t> project which produces a free, multiplatform 4.4BSD-based UNIX-like operating system</a:t>
            </a:r>
          </a:p>
          <a:p>
            <a:pPr lvl="1"/>
            <a:r>
              <a:rPr lang="en-US" dirty="0"/>
              <a:t>a</a:t>
            </a:r>
            <a:r>
              <a:rPr lang="en-US" dirty="0" smtClean="0"/>
              <a:t>mong </a:t>
            </a:r>
            <a:r>
              <a:rPr lang="en-US" dirty="0" smtClean="0"/>
              <a:t>other technology changes, programmers have under-taken an extensive audit of the existing code base, including the operating system, standard libraries, and common utilities</a:t>
            </a:r>
          </a:p>
        </p:txBody>
      </p:sp>
      <p:pic>
        <p:nvPicPr>
          <p:cNvPr id="7" name="Picture 6"/>
          <p:cNvPicPr>
            <a:picLocks noChangeAspect="1"/>
          </p:cNvPicPr>
          <p:nvPr/>
        </p:nvPicPr>
        <p:blipFill>
          <a:blip r:embed="rId3"/>
          <a:stretch>
            <a:fillRect/>
          </a:stretch>
        </p:blipFill>
        <p:spPr>
          <a:xfrm>
            <a:off x="3810000" y="3581400"/>
            <a:ext cx="1219200" cy="1368489"/>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58813" y="456253"/>
            <a:ext cx="7824788" cy="1143948"/>
          </a:xfrm>
        </p:spPr>
        <p:txBody>
          <a:bodyPr/>
          <a:lstStyle/>
          <a:p>
            <a:pPr algn="ctr"/>
            <a:r>
              <a:rPr lang="en-US" dirty="0" smtClean="0">
                <a:solidFill>
                  <a:schemeClr val="accent1">
                    <a:lumMod val="75000"/>
                  </a:schemeClr>
                </a:solidFill>
              </a:rPr>
              <a:t>Runtime Techniques</a:t>
            </a:r>
          </a:p>
        </p:txBody>
      </p:sp>
      <p:sp>
        <p:nvSpPr>
          <p:cNvPr id="6" name="Content Placeholder 5"/>
          <p:cNvSpPr>
            <a:spLocks noGrp="1"/>
          </p:cNvSpPr>
          <p:nvPr>
            <p:ph sz="half" idx="1"/>
          </p:nvPr>
        </p:nvSpPr>
        <p:spPr/>
        <p:txBody>
          <a:bodyPr>
            <a:normAutofit fontScale="62500" lnSpcReduction="20000"/>
          </a:bodyPr>
          <a:lstStyle/>
          <a:p>
            <a:r>
              <a:rPr lang="en-US" sz="2240" b="1" dirty="0" smtClean="0"/>
              <a:t>Guard pages</a:t>
            </a:r>
          </a:p>
          <a:p>
            <a:pPr lvl="1"/>
            <a:r>
              <a:rPr lang="en-US" dirty="0"/>
              <a:t>c</a:t>
            </a:r>
            <a:r>
              <a:rPr lang="en-US" dirty="0" smtClean="0"/>
              <a:t>aps </a:t>
            </a:r>
            <a:r>
              <a:rPr lang="en-US" dirty="0" smtClean="0"/>
              <a:t>are placed between the ranges of addresses used for each of the components of the address space</a:t>
            </a:r>
          </a:p>
          <a:p>
            <a:pPr lvl="1"/>
            <a:r>
              <a:rPr lang="en-US" dirty="0"/>
              <a:t>t</a:t>
            </a:r>
            <a:r>
              <a:rPr lang="en-US" dirty="0" smtClean="0"/>
              <a:t>hese </a:t>
            </a:r>
            <a:r>
              <a:rPr lang="en-US" dirty="0" smtClean="0"/>
              <a:t>gaps, or guard pages, are flagged in the MMU as illegal addresses and any attempt to access them results in the process being aborted</a:t>
            </a:r>
          </a:p>
          <a:p>
            <a:pPr lvl="1"/>
            <a:r>
              <a:rPr lang="en-US" dirty="0"/>
              <a:t>a</a:t>
            </a:r>
            <a:r>
              <a:rPr lang="en-US" dirty="0" smtClean="0"/>
              <a:t> </a:t>
            </a:r>
            <a:r>
              <a:rPr lang="en-US" dirty="0" smtClean="0"/>
              <a:t>further extension places guard pages between stack frames or between different </a:t>
            </a:r>
            <a:r>
              <a:rPr lang="en-US" dirty="0" smtClean="0"/>
              <a:t>allocations </a:t>
            </a:r>
            <a:r>
              <a:rPr lang="en-US" dirty="0" smtClean="0"/>
              <a:t>on the heap</a:t>
            </a:r>
          </a:p>
        </p:txBody>
      </p:sp>
      <p:sp>
        <p:nvSpPr>
          <p:cNvPr id="8" name="Content Placeholder 7"/>
          <p:cNvSpPr>
            <a:spLocks noGrp="1"/>
          </p:cNvSpPr>
          <p:nvPr>
            <p:ph sz="half" idx="14"/>
          </p:nvPr>
        </p:nvSpPr>
        <p:spPr/>
        <p:txBody>
          <a:bodyPr>
            <a:normAutofit fontScale="62500" lnSpcReduction="20000"/>
          </a:bodyPr>
          <a:lstStyle/>
          <a:p>
            <a:r>
              <a:rPr lang="en-US" sz="2240" b="1" dirty="0" smtClean="0"/>
              <a:t>Executable address space protection</a:t>
            </a:r>
          </a:p>
          <a:p>
            <a:pPr lvl="1"/>
            <a:r>
              <a:rPr lang="en-US" dirty="0"/>
              <a:t>a</a:t>
            </a:r>
            <a:r>
              <a:rPr lang="en-US" dirty="0" smtClean="0"/>
              <a:t> </a:t>
            </a:r>
            <a:r>
              <a:rPr lang="en-US" dirty="0" smtClean="0"/>
              <a:t>possible defense is to block the execution of code on the stack, on the assumption that executable code should only be found elsewhere in the processes address space</a:t>
            </a:r>
          </a:p>
          <a:p>
            <a:pPr lvl="1"/>
            <a:r>
              <a:rPr lang="en-US" dirty="0"/>
              <a:t>e</a:t>
            </a:r>
            <a:r>
              <a:rPr lang="en-US" dirty="0" smtClean="0"/>
              <a:t>xtensions </a:t>
            </a:r>
            <a:r>
              <a:rPr lang="en-US" dirty="0" smtClean="0"/>
              <a:t>have been made available to Linux, BSD, and other UNIX-style systems to support the addition of the no-execute bit</a:t>
            </a:r>
            <a:endParaRPr lang="en-US" dirty="0"/>
          </a:p>
        </p:txBody>
      </p:sp>
      <p:sp>
        <p:nvSpPr>
          <p:cNvPr id="9" name="Content Placeholder 8"/>
          <p:cNvSpPr>
            <a:spLocks noGrp="1"/>
          </p:cNvSpPr>
          <p:nvPr>
            <p:ph sz="half" idx="15"/>
          </p:nvPr>
        </p:nvSpPr>
        <p:spPr>
          <a:xfrm>
            <a:off x="658906" y="4302966"/>
            <a:ext cx="3657600" cy="2174034"/>
          </a:xfrm>
        </p:spPr>
        <p:txBody>
          <a:bodyPr>
            <a:normAutofit fontScale="62500" lnSpcReduction="20000"/>
          </a:bodyPr>
          <a:lstStyle/>
          <a:p>
            <a:r>
              <a:rPr lang="en-US" sz="2240" b="1" dirty="0" smtClean="0"/>
              <a:t>Address space randomization</a:t>
            </a:r>
          </a:p>
          <a:p>
            <a:pPr lvl="1"/>
            <a:r>
              <a:rPr lang="en-US" dirty="0"/>
              <a:t>a</a:t>
            </a:r>
            <a:r>
              <a:rPr lang="en-US" dirty="0" smtClean="0"/>
              <a:t> </a:t>
            </a:r>
            <a:r>
              <a:rPr lang="en-US" dirty="0" smtClean="0"/>
              <a:t>runtime technique that can be used to thwart attacks involves manipulation of the location of key data structures in the address space of a process</a:t>
            </a:r>
          </a:p>
          <a:p>
            <a:pPr lvl="1"/>
            <a:r>
              <a:rPr lang="en-US" dirty="0"/>
              <a:t>m</a:t>
            </a:r>
            <a:r>
              <a:rPr lang="en-US" dirty="0" smtClean="0"/>
              <a:t>oving </a:t>
            </a:r>
            <a:r>
              <a:rPr lang="en-US" dirty="0" smtClean="0"/>
              <a:t>the stack memory region around by a megabyte or so has minimal impact on most programs but makes predicting the targeted buffer’s address almost impossible</a:t>
            </a:r>
          </a:p>
          <a:p>
            <a:pPr lvl="1"/>
            <a:r>
              <a:rPr lang="en-US" dirty="0"/>
              <a:t>a</a:t>
            </a:r>
            <a:r>
              <a:rPr lang="en-US" dirty="0" smtClean="0"/>
              <a:t>nother </a:t>
            </a:r>
            <a:r>
              <a:rPr lang="en-US" dirty="0" smtClean="0"/>
              <a:t>technique is to use a security extension that </a:t>
            </a:r>
            <a:r>
              <a:rPr lang="en-US" dirty="0" smtClean="0"/>
              <a:t>randomizes </a:t>
            </a:r>
            <a:r>
              <a:rPr lang="en-US" dirty="0" smtClean="0"/>
              <a:t>the order of loading standard libraries by a program and their virtual memory address locations</a:t>
            </a:r>
          </a:p>
        </p:txBody>
      </p:sp>
      <p:pic>
        <p:nvPicPr>
          <p:cNvPr id="14" name="Picture 13"/>
          <p:cNvPicPr>
            <a:picLocks noChangeAspect="1"/>
          </p:cNvPicPr>
          <p:nvPr/>
        </p:nvPicPr>
        <p:blipFill>
          <a:blip r:embed="rId3"/>
          <a:stretch>
            <a:fillRect/>
          </a:stretch>
        </p:blipFill>
        <p:spPr>
          <a:xfrm>
            <a:off x="5791200" y="4648200"/>
            <a:ext cx="2224216" cy="137160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3">
                    <a:lumMod val="50000"/>
                  </a:schemeClr>
                </a:solidFill>
              </a:rPr>
              <a:t>File System Access Control</a:t>
            </a:r>
          </a:p>
        </p:txBody>
      </p:sp>
      <p:sp>
        <p:nvSpPr>
          <p:cNvPr id="5" name="Content Placeholder 4"/>
          <p:cNvSpPr>
            <a:spLocks noGrp="1"/>
          </p:cNvSpPr>
          <p:nvPr>
            <p:ph sz="half" idx="1"/>
          </p:nvPr>
        </p:nvSpPr>
        <p:spPr>
          <a:xfrm>
            <a:off x="654050" y="2286000"/>
            <a:ext cx="7880350" cy="4038599"/>
          </a:xfrm>
        </p:spPr>
        <p:txBody>
          <a:bodyPr/>
          <a:lstStyle/>
          <a:p>
            <a:pPr>
              <a:buClr>
                <a:schemeClr val="accent3">
                  <a:lumMod val="50000"/>
                </a:schemeClr>
              </a:buClr>
            </a:pPr>
            <a:r>
              <a:rPr lang="en-US" dirty="0" smtClean="0"/>
              <a:t>Identifies a user to the system</a:t>
            </a:r>
          </a:p>
          <a:p>
            <a:pPr>
              <a:buClr>
                <a:schemeClr val="accent3">
                  <a:lumMod val="50000"/>
                </a:schemeClr>
              </a:buClr>
            </a:pPr>
            <a:r>
              <a:rPr lang="en-US" dirty="0" smtClean="0"/>
              <a:t>Associated with each user there can be a profile that specifies permissible operations and file accesses</a:t>
            </a:r>
          </a:p>
          <a:p>
            <a:pPr>
              <a:buClr>
                <a:schemeClr val="accent3">
                  <a:lumMod val="50000"/>
                </a:schemeClr>
              </a:buClr>
            </a:pPr>
            <a:r>
              <a:rPr lang="en-US" dirty="0" smtClean="0"/>
              <a:t>The operating system can then enforce rules based on the user profile</a:t>
            </a:r>
          </a:p>
          <a:p>
            <a:pPr>
              <a:buClr>
                <a:schemeClr val="accent3">
                  <a:lumMod val="50000"/>
                </a:schemeClr>
              </a:buClr>
            </a:pPr>
            <a:r>
              <a:rPr lang="en-US" dirty="0" smtClean="0"/>
              <a:t>The database management system, however, must control access to specific records or even portions of records</a:t>
            </a:r>
          </a:p>
          <a:p>
            <a:pPr>
              <a:buClr>
                <a:schemeClr val="accent3">
                  <a:lumMod val="50000"/>
                </a:schemeClr>
              </a:buClr>
            </a:pPr>
            <a:r>
              <a:rPr lang="en-US" dirty="0" smtClean="0"/>
              <a:t>The database management system decision for access depends not only on the user’s identity but also on the specific parts of the data being accessed and even on the information already divulged to the user</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8813" y="456253"/>
            <a:ext cx="7824788" cy="1220148"/>
          </a:xfrm>
        </p:spPr>
        <p:txBody>
          <a:bodyPr/>
          <a:lstStyle/>
          <a:p>
            <a:pPr algn="ctr"/>
            <a:r>
              <a:rPr lang="en-US" dirty="0" smtClean="0">
                <a:solidFill>
                  <a:schemeClr val="accent3">
                    <a:lumMod val="50000"/>
                  </a:schemeClr>
                </a:solidFill>
              </a:rPr>
              <a:t>System Access Threats</a:t>
            </a:r>
          </a:p>
        </p:txBody>
      </p:sp>
      <p:graphicFrame>
        <p:nvGraphicFramePr>
          <p:cNvPr id="10" name="Content Placeholder 9"/>
          <p:cNvGraphicFramePr>
            <a:graphicFrameLocks noGrp="1"/>
          </p:cNvGraphicFramePr>
          <p:nvPr>
            <p:ph sz="half" idx="1"/>
            <p:extLst>
              <p:ext uri="{D42A27DB-BD31-4B8C-83A1-F6EECF244321}">
                <p14:modId xmlns:p14="http://schemas.microsoft.com/office/powerpoint/2010/main" val="2763933585"/>
              </p:ext>
            </p:extLst>
          </p:nvPr>
        </p:nvGraphicFramePr>
        <p:xfrm>
          <a:off x="658904" y="2286000"/>
          <a:ext cx="7875496"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3.pdf"/>
          <p:cNvPicPr>
            <a:picLocks noChangeAspect="1"/>
          </p:cNvPicPr>
          <p:nvPr/>
        </p:nvPicPr>
        <p:blipFill>
          <a:blip r:embed="rId3"/>
          <a:srcRect l="5882" t="13636" r="4706" b="13636"/>
          <a:stretch>
            <a:fillRect/>
          </a:stretch>
        </p:blipFill>
        <p:spPr>
          <a:xfrm>
            <a:off x="1828800" y="609600"/>
            <a:ext cx="5752388" cy="605518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4.pdf"/>
          <p:cNvPicPr>
            <a:picLocks noChangeAspect="1"/>
          </p:cNvPicPr>
          <p:nvPr/>
        </p:nvPicPr>
        <p:blipFill>
          <a:blip r:embed="rId3"/>
          <a:srcRect l="11765" t="23636" r="10588" b="21818"/>
          <a:stretch>
            <a:fillRect/>
          </a:stretch>
        </p:blipFill>
        <p:spPr>
          <a:xfrm>
            <a:off x="1517130" y="685800"/>
            <a:ext cx="6537809" cy="59435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5.pdf"/>
          <p:cNvPicPr>
            <a:picLocks noChangeAspect="1"/>
          </p:cNvPicPr>
          <p:nvPr/>
        </p:nvPicPr>
        <p:blipFill>
          <a:blip r:embed="rId3"/>
          <a:srcRect l="3529" t="26364" r="2353" b="36364"/>
          <a:stretch>
            <a:fillRect/>
          </a:stretch>
        </p:blipFill>
        <p:spPr>
          <a:xfrm>
            <a:off x="228600" y="1066800"/>
            <a:ext cx="8772437" cy="44957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6.pdf"/>
          <p:cNvPicPr>
            <a:picLocks noChangeAspect="1"/>
          </p:cNvPicPr>
          <p:nvPr/>
        </p:nvPicPr>
        <p:blipFill>
          <a:blip r:embed="rId3"/>
          <a:srcRect t="8182" b="13636"/>
          <a:stretch>
            <a:fillRect/>
          </a:stretch>
        </p:blipFill>
        <p:spPr>
          <a:xfrm>
            <a:off x="1600200" y="609600"/>
            <a:ext cx="5910044" cy="59795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304800" y="838200"/>
            <a:ext cx="1066800" cy="2000548"/>
          </a:xfrm>
          <a:prstGeom prst="rect">
            <a:avLst/>
          </a:prstGeom>
        </p:spPr>
        <p:txBody>
          <a:bodyPr wrap="square">
            <a:spAutoFit/>
          </a:bodyPr>
          <a:lstStyle/>
          <a:p>
            <a:pPr algn="ctr"/>
            <a:r>
              <a:rPr lang="en-US" sz="2400" b="1" dirty="0" smtClean="0">
                <a:solidFill>
                  <a:schemeClr val="accent3">
                    <a:lumMod val="50000"/>
                  </a:schemeClr>
                </a:solidFill>
                <a:effectLst>
                  <a:outerShdw blurRad="50800" dist="38100" dir="2700000" algn="tl" rotWithShape="0">
                    <a:prstClr val="black">
                      <a:alpha val="40000"/>
                    </a:prstClr>
                  </a:outerShdw>
                </a:effectLst>
                <a:latin typeface="+mj-lt"/>
                <a:ea typeface="+mj-ea"/>
                <a:cs typeface="+mj-cs"/>
              </a:rPr>
              <a:t>Table 15.1  </a:t>
            </a:r>
            <a:endParaRPr lang="en-US" sz="6000" b="1" dirty="0" smtClean="0">
              <a:solidFill>
                <a:schemeClr val="accent3">
                  <a:lumMod val="50000"/>
                </a:schemeClr>
              </a:solidFill>
              <a:effectLst>
                <a:outerShdw blurRad="50800" dist="38100" dir="2700000" algn="tl" rotWithShape="0">
                  <a:prstClr val="black">
                    <a:alpha val="40000"/>
                  </a:prstClr>
                </a:outerShdw>
              </a:effectLst>
              <a:latin typeface="+mj-lt"/>
              <a:ea typeface="+mj-ea"/>
              <a:cs typeface="+mj-cs"/>
            </a:endParaRPr>
          </a:p>
          <a:p>
            <a:pPr algn="ctr"/>
            <a:endParaRPr lang="en-US" sz="2400" b="1" dirty="0" smtClean="0">
              <a:solidFill>
                <a:schemeClr val="accent3">
                  <a:lumMod val="50000"/>
                </a:schemeClr>
              </a:solidFill>
              <a:effectLst>
                <a:outerShdw blurRad="50800" dist="38100" dir="2700000" algn="tl" rotWithShape="0">
                  <a:prstClr val="black">
                    <a:alpha val="40000"/>
                  </a:prstClr>
                </a:outerShdw>
              </a:effectLst>
              <a:latin typeface="+mj-lt"/>
              <a:ea typeface="+mj-ea"/>
              <a:cs typeface="+mj-cs"/>
            </a:endParaRPr>
          </a:p>
          <a:p>
            <a:pPr algn="ctr"/>
            <a:r>
              <a:rPr lang="en-US" sz="1300" b="1" dirty="0" smtClean="0">
                <a:solidFill>
                  <a:schemeClr val="accent3">
                    <a:lumMod val="50000"/>
                  </a:schemeClr>
                </a:solidFill>
                <a:effectLst>
                  <a:outerShdw blurRad="50800" dist="38100" dir="2700000" algn="tl" rotWithShape="0">
                    <a:prstClr val="black">
                      <a:alpha val="40000"/>
                    </a:prstClr>
                  </a:outerShdw>
                </a:effectLst>
                <a:latin typeface="+mj-lt"/>
                <a:ea typeface="+mj-ea"/>
                <a:cs typeface="+mj-cs"/>
              </a:rPr>
              <a:t>Access Control System Commands </a:t>
            </a:r>
          </a:p>
        </p:txBody>
      </p:sp>
      <p:pic>
        <p:nvPicPr>
          <p:cNvPr id="16" name="Picture 15"/>
          <p:cNvPicPr>
            <a:picLocks noChangeAspect="1"/>
          </p:cNvPicPr>
          <p:nvPr/>
        </p:nvPicPr>
        <p:blipFill>
          <a:blip r:embed="rId3"/>
          <a:srcRect l="-1538" r="73846"/>
          <a:stretch>
            <a:fillRect/>
          </a:stretch>
        </p:blipFill>
        <p:spPr>
          <a:xfrm>
            <a:off x="2133600" y="1752600"/>
            <a:ext cx="1787017" cy="533400"/>
          </a:xfrm>
          <a:prstGeom prst="rect">
            <a:avLst/>
          </a:prstGeom>
          <a:solidFill>
            <a:srgbClr val="CCFFCC"/>
          </a:solidFill>
        </p:spPr>
      </p:pic>
      <p:pic>
        <p:nvPicPr>
          <p:cNvPr id="20" name="Picture 19"/>
          <p:cNvPicPr>
            <a:picLocks noChangeAspect="1"/>
          </p:cNvPicPr>
          <p:nvPr/>
        </p:nvPicPr>
        <p:blipFill>
          <a:blip r:embed="rId4"/>
          <a:srcRect b="3820"/>
          <a:stretch>
            <a:fillRect/>
          </a:stretch>
        </p:blipFill>
        <p:spPr>
          <a:xfrm>
            <a:off x="1350982" y="685800"/>
            <a:ext cx="7358049" cy="5570009"/>
          </a:xfrm>
          <a:prstGeom prst="rect">
            <a:avLst/>
          </a:prstGeom>
        </p:spPr>
      </p:pic>
      <p:pic>
        <p:nvPicPr>
          <p:cNvPr id="22" name="Picture 21"/>
          <p:cNvPicPr>
            <a:picLocks noChangeAspect="1"/>
          </p:cNvPicPr>
          <p:nvPr/>
        </p:nvPicPr>
        <p:blipFill>
          <a:blip r:embed="rId5"/>
          <a:srcRect l="-4615" r="73846"/>
          <a:stretch>
            <a:fillRect/>
          </a:stretch>
        </p:blipFill>
        <p:spPr>
          <a:xfrm>
            <a:off x="6553200" y="1066800"/>
            <a:ext cx="1969542" cy="533400"/>
          </a:xfrm>
          <a:prstGeom prst="rect">
            <a:avLst/>
          </a:prstGeom>
          <a:solidFill>
            <a:srgbClr val="CCFFCC"/>
          </a:solidFill>
        </p:spPr>
      </p:pic>
      <p:pic>
        <p:nvPicPr>
          <p:cNvPr id="23" name="Picture 22"/>
          <p:cNvPicPr>
            <a:picLocks noChangeAspect="1"/>
          </p:cNvPicPr>
          <p:nvPr/>
        </p:nvPicPr>
        <p:blipFill>
          <a:blip r:embed="rId6"/>
          <a:srcRect l="-4615" r="73846"/>
          <a:stretch>
            <a:fillRect/>
          </a:stretch>
        </p:blipFill>
        <p:spPr>
          <a:xfrm>
            <a:off x="6553200" y="1687405"/>
            <a:ext cx="1744193" cy="472371"/>
          </a:xfrm>
          <a:prstGeom prst="rect">
            <a:avLst/>
          </a:prstGeom>
          <a:solidFill>
            <a:srgbClr val="CCFFCC"/>
          </a:solidFill>
        </p:spPr>
      </p:pic>
      <p:pic>
        <p:nvPicPr>
          <p:cNvPr id="25" name="Picture 24"/>
          <p:cNvPicPr>
            <a:picLocks noChangeAspect="1"/>
          </p:cNvPicPr>
          <p:nvPr/>
        </p:nvPicPr>
        <p:blipFill>
          <a:blip r:embed="rId7"/>
          <a:srcRect r="73846"/>
          <a:stretch>
            <a:fillRect/>
          </a:stretch>
        </p:blipFill>
        <p:spPr>
          <a:xfrm>
            <a:off x="2133600" y="1143000"/>
            <a:ext cx="1554480" cy="469900"/>
          </a:xfrm>
          <a:prstGeom prst="rect">
            <a:avLst/>
          </a:prstGeom>
        </p:spPr>
      </p:pic>
      <p:pic>
        <p:nvPicPr>
          <p:cNvPr id="27" name="Picture 26"/>
          <p:cNvPicPr>
            <a:picLocks noChangeAspect="1"/>
          </p:cNvPicPr>
          <p:nvPr/>
        </p:nvPicPr>
        <p:blipFill>
          <a:blip r:embed="rId8"/>
          <a:srcRect r="73846"/>
          <a:stretch>
            <a:fillRect/>
          </a:stretch>
        </p:blipFill>
        <p:spPr>
          <a:xfrm>
            <a:off x="2286000" y="1676400"/>
            <a:ext cx="1554480" cy="4953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xmlns:p14="http://schemas.microsoft.com/office/powerpoint/2010/main" spd="slow">
        <p:circl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7.pdf"/>
          <p:cNvPicPr>
            <a:picLocks noChangeAspect="1"/>
          </p:cNvPicPr>
          <p:nvPr/>
        </p:nvPicPr>
        <p:blipFill>
          <a:blip r:embed="rId3"/>
          <a:srcRect t="6364" b="10000"/>
          <a:stretch>
            <a:fillRect/>
          </a:stretch>
        </p:blipFill>
        <p:spPr>
          <a:xfrm>
            <a:off x="1828800" y="609600"/>
            <a:ext cx="5562600" cy="602064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8.pdf"/>
          <p:cNvPicPr>
            <a:picLocks noChangeAspect="1"/>
          </p:cNvPicPr>
          <p:nvPr/>
        </p:nvPicPr>
        <p:blipFill>
          <a:blip r:embed="rId3"/>
          <a:srcRect l="3529" t="5455" r="1176" b="5455"/>
          <a:stretch>
            <a:fillRect/>
          </a:stretch>
        </p:blipFill>
        <p:spPr>
          <a:xfrm>
            <a:off x="2083987" y="653856"/>
            <a:ext cx="4832122" cy="5846181"/>
          </a:xfrm>
          <a:prstGeom prst="rect">
            <a:avLst/>
          </a:prstGeom>
          <a:solidFill>
            <a:schemeClr val="bg1"/>
          </a:solidFill>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xmlns:p14="http://schemas.microsoft.com/office/powerpoint/2010/main" spd="slow">
        <p:blinds dir="vert"/>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9.pdf"/>
          <p:cNvPicPr>
            <a:picLocks noChangeAspect="1"/>
          </p:cNvPicPr>
          <p:nvPr/>
        </p:nvPicPr>
        <p:blipFill>
          <a:blip r:embed="rId3"/>
          <a:srcRect t="5455" b="10000"/>
          <a:stretch>
            <a:fillRect/>
          </a:stretch>
        </p:blipFill>
        <p:spPr>
          <a:xfrm>
            <a:off x="1905000" y="526229"/>
            <a:ext cx="5514856" cy="603381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xmlns:p14="http://schemas.microsoft.com/office/powerpoint/2010/main" spd="slow">
        <p:checker/>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6252"/>
            <a:ext cx="8534400" cy="1323041"/>
          </a:xfrm>
        </p:spPr>
        <p:txBody>
          <a:bodyPr/>
          <a:lstStyle/>
          <a:p>
            <a:pPr algn="ctr"/>
            <a:r>
              <a:rPr lang="en-US" dirty="0" smtClean="0">
                <a:solidFill>
                  <a:schemeClr val="accent3">
                    <a:lumMod val="50000"/>
                  </a:schemeClr>
                </a:solidFill>
              </a:rPr>
              <a:t>Operating Systems Hardening</a:t>
            </a:r>
          </a:p>
        </p:txBody>
      </p:sp>
      <p:sp>
        <p:nvSpPr>
          <p:cNvPr id="5" name="Content Placeholder 4"/>
          <p:cNvSpPr>
            <a:spLocks noGrp="1"/>
          </p:cNvSpPr>
          <p:nvPr>
            <p:ph sz="half" idx="1"/>
          </p:nvPr>
        </p:nvSpPr>
        <p:spPr>
          <a:xfrm>
            <a:off x="654050" y="2286000"/>
            <a:ext cx="7848600" cy="4114799"/>
          </a:xfrm>
        </p:spPr>
        <p:txBody>
          <a:bodyPr/>
          <a:lstStyle/>
          <a:p>
            <a:pPr>
              <a:buClr>
                <a:schemeClr val="accent3">
                  <a:lumMod val="50000"/>
                </a:schemeClr>
              </a:buClr>
            </a:pPr>
            <a:r>
              <a:rPr lang="en-US" dirty="0" smtClean="0"/>
              <a:t>Basic steps to use to secure an operating system:</a:t>
            </a:r>
          </a:p>
          <a:p>
            <a:pPr lvl="2">
              <a:buClr>
                <a:schemeClr val="accent3">
                  <a:lumMod val="50000"/>
                </a:schemeClr>
              </a:buClr>
            </a:pPr>
            <a:r>
              <a:rPr lang="en-US" dirty="0" smtClean="0"/>
              <a:t>Install and patch the operating system</a:t>
            </a:r>
          </a:p>
          <a:p>
            <a:pPr lvl="2">
              <a:buClr>
                <a:schemeClr val="accent3">
                  <a:lumMod val="50000"/>
                </a:schemeClr>
              </a:buClr>
            </a:pPr>
            <a:r>
              <a:rPr lang="en-US" dirty="0" smtClean="0"/>
              <a:t>Harden and configure the operating system to adequately address the identified security needs of the system by:</a:t>
            </a:r>
          </a:p>
          <a:p>
            <a:pPr lvl="4">
              <a:buClr>
                <a:schemeClr val="accent3">
                  <a:lumMod val="50000"/>
                </a:schemeClr>
              </a:buClr>
            </a:pPr>
            <a:r>
              <a:rPr lang="en-US" dirty="0" smtClean="0"/>
              <a:t>removing unnecessary services, applications, and protocols</a:t>
            </a:r>
          </a:p>
          <a:p>
            <a:pPr lvl="4">
              <a:buClr>
                <a:schemeClr val="accent3">
                  <a:lumMod val="50000"/>
                </a:schemeClr>
              </a:buClr>
            </a:pPr>
            <a:r>
              <a:rPr lang="en-US" dirty="0" smtClean="0"/>
              <a:t>configuring users, groups and permissions</a:t>
            </a:r>
          </a:p>
          <a:p>
            <a:pPr lvl="4">
              <a:buClr>
                <a:schemeClr val="accent3">
                  <a:lumMod val="50000"/>
                </a:schemeClr>
              </a:buClr>
            </a:pPr>
            <a:r>
              <a:rPr lang="en-US" dirty="0" smtClean="0"/>
              <a:t>configuring resource controls</a:t>
            </a:r>
          </a:p>
          <a:p>
            <a:pPr lvl="2">
              <a:buClr>
                <a:schemeClr val="accent3">
                  <a:lumMod val="50000"/>
                </a:schemeClr>
              </a:buClr>
            </a:pPr>
            <a:r>
              <a:rPr lang="en-US" dirty="0" smtClean="0"/>
              <a:t>Install and configure additional security controls, such as antivirus, host-based firewalls, and intrusion detection systems (IDS), if needed</a:t>
            </a:r>
          </a:p>
          <a:p>
            <a:pPr lvl="2">
              <a:buClr>
                <a:schemeClr val="accent3">
                  <a:lumMod val="50000"/>
                </a:schemeClr>
              </a:buClr>
            </a:pPr>
            <a:r>
              <a:rPr lang="en-US" dirty="0" smtClean="0"/>
              <a:t>Test the security of the basic operating system to ensure that the steps taken adequately address its security needs</a:t>
            </a:r>
          </a:p>
          <a:p>
            <a:pPr lvl="4"/>
            <a:endParaRPr lang="en-US" dirty="0" smtClean="0"/>
          </a:p>
          <a:p>
            <a:pPr lvl="4"/>
            <a:endParaRPr lang="en-US" dirty="0" smtClean="0"/>
          </a:p>
          <a:p>
            <a:pPr lvl="4"/>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solidFill>
                  <a:schemeClr val="accent3">
                    <a:lumMod val="50000"/>
                  </a:schemeClr>
                </a:solidFill>
              </a:rPr>
              <a:t>Operating System Installation:</a:t>
            </a:r>
            <a:br>
              <a:rPr lang="en-US" sz="4400" dirty="0" smtClean="0">
                <a:solidFill>
                  <a:schemeClr val="accent3">
                    <a:lumMod val="50000"/>
                  </a:schemeClr>
                </a:solidFill>
              </a:rPr>
            </a:br>
            <a:r>
              <a:rPr lang="en-US" sz="4400" dirty="0" smtClean="0">
                <a:solidFill>
                  <a:schemeClr val="accent3">
                    <a:lumMod val="50000"/>
                  </a:schemeClr>
                </a:solidFill>
              </a:rPr>
              <a:t>Initial Setup and Patching</a:t>
            </a:r>
          </a:p>
        </p:txBody>
      </p:sp>
      <p:graphicFrame>
        <p:nvGraphicFramePr>
          <p:cNvPr id="12" name="Content Placeholder 11"/>
          <p:cNvGraphicFramePr>
            <a:graphicFrameLocks noGrp="1"/>
          </p:cNvGraphicFramePr>
          <p:nvPr>
            <p:ph sz="half" idx="1"/>
            <p:extLst>
              <p:ext uri="{D42A27DB-BD31-4B8C-83A1-F6EECF244321}">
                <p14:modId xmlns:p14="http://schemas.microsoft.com/office/powerpoint/2010/main" val="3316424515"/>
              </p:ext>
            </p:extLst>
          </p:nvPr>
        </p:nvGraphicFramePr>
        <p:xfrm>
          <a:off x="654050" y="2133600"/>
          <a:ext cx="7848600" cy="4267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50000"/>
                  </a:schemeClr>
                </a:solidFill>
              </a:rPr>
              <a:t>Intruders </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2954561658"/>
              </p:ext>
            </p:extLst>
          </p:nvPr>
        </p:nvGraphicFramePr>
        <p:xfrm>
          <a:off x="658904" y="2286000"/>
          <a:ext cx="7951696" cy="3840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solidFill>
                  <a:schemeClr val="accent3">
                    <a:lumMod val="50000"/>
                  </a:schemeClr>
                </a:solidFill>
              </a:rPr>
              <a:t>Remove Unnecessary Services, Applications, and Protocols</a:t>
            </a:r>
          </a:p>
        </p:txBody>
      </p:sp>
      <p:sp>
        <p:nvSpPr>
          <p:cNvPr id="5" name="Content Placeholder 4"/>
          <p:cNvSpPr>
            <a:spLocks noGrp="1"/>
          </p:cNvSpPr>
          <p:nvPr>
            <p:ph sz="half" idx="1"/>
          </p:nvPr>
        </p:nvSpPr>
        <p:spPr>
          <a:xfrm>
            <a:off x="685800" y="2057400"/>
            <a:ext cx="7848600" cy="4419600"/>
          </a:xfrm>
        </p:spPr>
        <p:txBody>
          <a:bodyPr>
            <a:normAutofit fontScale="92500" lnSpcReduction="20000"/>
          </a:bodyPr>
          <a:lstStyle/>
          <a:p>
            <a:pPr>
              <a:buClr>
                <a:schemeClr val="accent3">
                  <a:lumMod val="50000"/>
                </a:schemeClr>
              </a:buClr>
            </a:pPr>
            <a:r>
              <a:rPr lang="en-US" dirty="0" smtClean="0"/>
              <a:t>The system planning process should identify what is actually required for a given system so that a suitable level of functionality is provided, while eliminating software that is not required to improve security</a:t>
            </a:r>
          </a:p>
          <a:p>
            <a:pPr>
              <a:buClr>
                <a:schemeClr val="accent3">
                  <a:lumMod val="50000"/>
                </a:schemeClr>
              </a:buClr>
            </a:pPr>
            <a:r>
              <a:rPr lang="en-US" dirty="0" smtClean="0"/>
              <a:t>When performing the initial installation the supplied defaults should not be used, but rather the installation should be customized so that only the required packages are installed</a:t>
            </a:r>
          </a:p>
          <a:p>
            <a:pPr>
              <a:buClr>
                <a:schemeClr val="accent3">
                  <a:lumMod val="50000"/>
                </a:schemeClr>
              </a:buClr>
            </a:pPr>
            <a:r>
              <a:rPr lang="en-US" dirty="0" smtClean="0"/>
              <a:t>Many of the security-hardening guides provide lists of services, applications, and protocols that should not be installed if not required</a:t>
            </a:r>
          </a:p>
          <a:p>
            <a:pPr>
              <a:buClr>
                <a:schemeClr val="accent3">
                  <a:lumMod val="50000"/>
                </a:schemeClr>
              </a:buClr>
            </a:pPr>
            <a:r>
              <a:rPr lang="en-US" dirty="0" smtClean="0"/>
              <a:t>Strong preference is stated for not installing unwanted software, rather than installing and then later removing or disabling it as many uninstall scripts fail to completely remove all components of a package</a:t>
            </a:r>
          </a:p>
          <a:p>
            <a:pPr lvl="2">
              <a:buClr>
                <a:schemeClr val="accent3">
                  <a:lumMod val="50000"/>
                </a:schemeClr>
              </a:buClr>
            </a:pPr>
            <a:r>
              <a:rPr lang="en-US" dirty="0" smtClean="0"/>
              <a:t>should an attacker succeed in gaining some access to a system, disabled software could be re-enabled and used to further compromise a system</a:t>
            </a:r>
          </a:p>
          <a:p>
            <a:pPr lvl="2">
              <a:buClr>
                <a:schemeClr val="accent3">
                  <a:lumMod val="50000"/>
                </a:schemeClr>
              </a:buClr>
            </a:pPr>
            <a:r>
              <a:rPr lang="en-US" dirty="0" smtClean="0"/>
              <a:t>it is better for security if unwanted software is not installed, and thus not available for use at all</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solidFill>
                  <a:schemeClr val="accent3">
                    <a:lumMod val="50000"/>
                  </a:schemeClr>
                </a:solidFill>
              </a:rPr>
              <a:t>Configure Users, Groups, and Authentication</a:t>
            </a:r>
          </a:p>
        </p:txBody>
      </p:sp>
      <p:sp>
        <p:nvSpPr>
          <p:cNvPr id="5" name="Content Placeholder 4"/>
          <p:cNvSpPr>
            <a:spLocks noGrp="1"/>
          </p:cNvSpPr>
          <p:nvPr>
            <p:ph sz="half" idx="1"/>
          </p:nvPr>
        </p:nvSpPr>
        <p:spPr>
          <a:xfrm>
            <a:off x="457200" y="2362200"/>
            <a:ext cx="8305800" cy="4648200"/>
          </a:xfrm>
        </p:spPr>
        <p:txBody>
          <a:bodyPr>
            <a:normAutofit fontScale="70000" lnSpcReduction="20000"/>
          </a:bodyPr>
          <a:lstStyle/>
          <a:p>
            <a:pPr marL="282575" lvl="2">
              <a:spcBef>
                <a:spcPts val="1200"/>
              </a:spcBef>
              <a:buClr>
                <a:schemeClr val="accent3">
                  <a:lumMod val="50000"/>
                </a:schemeClr>
              </a:buClr>
            </a:pPr>
            <a:endParaRPr lang="en-US" sz="2065" dirty="0" smtClean="0"/>
          </a:p>
          <a:p>
            <a:pPr marL="282575" lvl="2">
              <a:spcBef>
                <a:spcPts val="1200"/>
              </a:spcBef>
              <a:buClr>
                <a:schemeClr val="accent3">
                  <a:lumMod val="50000"/>
                </a:schemeClr>
              </a:buClr>
            </a:pPr>
            <a:endParaRPr lang="en-US" sz="2065" dirty="0"/>
          </a:p>
          <a:p>
            <a:pPr marL="282575" lvl="2">
              <a:spcBef>
                <a:spcPts val="1200"/>
              </a:spcBef>
              <a:buClr>
                <a:schemeClr val="accent3">
                  <a:lumMod val="50000"/>
                </a:schemeClr>
              </a:buClr>
            </a:pPr>
            <a:endParaRPr lang="en-US" sz="2065" dirty="0" smtClean="0"/>
          </a:p>
          <a:p>
            <a:pPr marL="282575" lvl="2">
              <a:spcBef>
                <a:spcPts val="1200"/>
              </a:spcBef>
              <a:buClr>
                <a:schemeClr val="accent3">
                  <a:lumMod val="50000"/>
                </a:schemeClr>
              </a:buClr>
            </a:pPr>
            <a:endParaRPr lang="en-US" sz="2065" dirty="0"/>
          </a:p>
          <a:p>
            <a:pPr marL="0" lvl="2" indent="0">
              <a:spcBef>
                <a:spcPts val="1200"/>
              </a:spcBef>
              <a:buClr>
                <a:schemeClr val="accent3">
                  <a:lumMod val="50000"/>
                </a:schemeClr>
              </a:buClr>
              <a:buNone/>
            </a:pPr>
            <a:endParaRPr lang="en-US" sz="2065" dirty="0" smtClean="0"/>
          </a:p>
          <a:p>
            <a:pPr marL="0" lvl="2" indent="0">
              <a:spcBef>
                <a:spcPts val="1200"/>
              </a:spcBef>
              <a:buClr>
                <a:schemeClr val="accent3">
                  <a:lumMod val="50000"/>
                </a:schemeClr>
              </a:buClr>
              <a:buNone/>
            </a:pPr>
            <a:endParaRPr lang="en-US" sz="2065" dirty="0" smtClean="0"/>
          </a:p>
          <a:p>
            <a:pPr marL="282575" lvl="2">
              <a:spcBef>
                <a:spcPts val="1200"/>
              </a:spcBef>
              <a:buClr>
                <a:schemeClr val="accent3">
                  <a:lumMod val="50000"/>
                </a:schemeClr>
              </a:buClr>
            </a:pPr>
            <a:r>
              <a:rPr lang="en-US" sz="2065" dirty="0" smtClean="0"/>
              <a:t>Restrict elevated privileges to only those users that require them</a:t>
            </a:r>
          </a:p>
          <a:p>
            <a:pPr marL="282575" lvl="2">
              <a:spcBef>
                <a:spcPts val="1200"/>
              </a:spcBef>
              <a:buClr>
                <a:schemeClr val="accent3">
                  <a:lumMod val="50000"/>
                </a:schemeClr>
              </a:buClr>
            </a:pPr>
            <a:r>
              <a:rPr lang="en-US" sz="2065" dirty="0" smtClean="0"/>
              <a:t>At this stage any default accounts included as part of the system installation should be secured</a:t>
            </a:r>
          </a:p>
          <a:p>
            <a:pPr marL="282575" lvl="2">
              <a:spcBef>
                <a:spcPts val="1200"/>
              </a:spcBef>
              <a:buClr>
                <a:schemeClr val="accent3">
                  <a:lumMod val="50000"/>
                </a:schemeClr>
              </a:buClr>
            </a:pPr>
            <a:r>
              <a:rPr lang="en-US" sz="2065" dirty="0" smtClean="0"/>
              <a:t>Those accounts which are not required should be either removed or at least disabled</a:t>
            </a:r>
          </a:p>
          <a:p>
            <a:pPr marL="282575" lvl="2">
              <a:spcBef>
                <a:spcPts val="1200"/>
              </a:spcBef>
              <a:buClr>
                <a:schemeClr val="accent3">
                  <a:lumMod val="50000"/>
                </a:schemeClr>
              </a:buClr>
            </a:pPr>
            <a:r>
              <a:rPr lang="en-US" sz="2065" dirty="0" smtClean="0"/>
              <a:t>System accounts that manage services on the system should be set so they cannot be used for interactive logins</a:t>
            </a:r>
          </a:p>
          <a:p>
            <a:pPr marL="282575" lvl="2">
              <a:spcBef>
                <a:spcPts val="1200"/>
              </a:spcBef>
              <a:buClr>
                <a:schemeClr val="accent3">
                  <a:lumMod val="50000"/>
                </a:schemeClr>
              </a:buClr>
            </a:pPr>
            <a:r>
              <a:rPr lang="en-US" sz="2065" dirty="0" smtClean="0"/>
              <a:t>Any passwords installed by default should be changed to new values with appropriate security</a:t>
            </a:r>
          </a:p>
          <a:p>
            <a:pPr marL="282575" lvl="2">
              <a:spcBef>
                <a:spcPts val="1200"/>
              </a:spcBef>
              <a:buClr>
                <a:schemeClr val="accent3">
                  <a:lumMod val="50000"/>
                </a:schemeClr>
              </a:buClr>
            </a:pPr>
            <a:r>
              <a:rPr lang="en-US" sz="2065" dirty="0" smtClean="0"/>
              <a:t>Any policy that applies to authentication credentials and to password security is configured</a:t>
            </a:r>
          </a:p>
          <a:p>
            <a:pPr lvl="2"/>
            <a:endParaRPr lang="en-US" dirty="0"/>
          </a:p>
        </p:txBody>
      </p:sp>
      <p:graphicFrame>
        <p:nvGraphicFramePr>
          <p:cNvPr id="3" name="Diagram 2"/>
          <p:cNvGraphicFramePr/>
          <p:nvPr>
            <p:extLst>
              <p:ext uri="{D42A27DB-BD31-4B8C-83A1-F6EECF244321}">
                <p14:modId xmlns:p14="http://schemas.microsoft.com/office/powerpoint/2010/main" val="3967572800"/>
              </p:ext>
            </p:extLst>
          </p:nvPr>
        </p:nvGraphicFramePr>
        <p:xfrm>
          <a:off x="990600" y="2590800"/>
          <a:ext cx="6096000" cy="165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457200" y="2057400"/>
            <a:ext cx="6019800" cy="646331"/>
          </a:xfrm>
          <a:prstGeom prst="rect">
            <a:avLst/>
          </a:prstGeom>
          <a:noFill/>
        </p:spPr>
        <p:txBody>
          <a:bodyPr wrap="square" rtlCol="0">
            <a:spAutoFit/>
          </a:bodyPr>
          <a:lstStyle/>
          <a:p>
            <a:pPr lvl="0"/>
            <a:r>
              <a:rPr lang="en-US" dirty="0"/>
              <a:t>The system planning process should consider: </a:t>
            </a:r>
          </a:p>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456253"/>
            <a:ext cx="8534400" cy="1220148"/>
          </a:xfrm>
        </p:spPr>
        <p:txBody>
          <a:bodyPr/>
          <a:lstStyle/>
          <a:p>
            <a:pPr algn="ctr"/>
            <a:r>
              <a:rPr lang="en-US" dirty="0" smtClean="0">
                <a:solidFill>
                  <a:schemeClr val="accent3">
                    <a:lumMod val="50000"/>
                  </a:schemeClr>
                </a:solidFill>
              </a:rPr>
              <a:t>Configure Resource Controls</a:t>
            </a:r>
          </a:p>
        </p:txBody>
      </p:sp>
      <p:sp>
        <p:nvSpPr>
          <p:cNvPr id="6" name="Content Placeholder 5"/>
          <p:cNvSpPr>
            <a:spLocks noGrp="1"/>
          </p:cNvSpPr>
          <p:nvPr>
            <p:ph sz="half" idx="1"/>
          </p:nvPr>
        </p:nvSpPr>
        <p:spPr>
          <a:xfrm>
            <a:off x="654050" y="2286000"/>
            <a:ext cx="7848600" cy="4038599"/>
          </a:xfrm>
        </p:spPr>
        <p:txBody>
          <a:bodyPr/>
          <a:lstStyle/>
          <a:p>
            <a:pPr>
              <a:buClr>
                <a:schemeClr val="accent3">
                  <a:lumMod val="50000"/>
                </a:schemeClr>
              </a:buClr>
            </a:pPr>
            <a:r>
              <a:rPr lang="en-US" dirty="0" smtClean="0"/>
              <a:t>Once the users and their associated groups are defined, appropriate permissions can be set on data and resources to match the specified policy</a:t>
            </a:r>
          </a:p>
          <a:p>
            <a:pPr>
              <a:buClr>
                <a:schemeClr val="accent3">
                  <a:lumMod val="50000"/>
                </a:schemeClr>
              </a:buClr>
            </a:pPr>
            <a:r>
              <a:rPr lang="en-US" dirty="0" smtClean="0"/>
              <a:t>This may be to limit which users can execute some programs or to limit which users can read or write data in certain directory trees</a:t>
            </a:r>
          </a:p>
          <a:p>
            <a:pPr>
              <a:buClr>
                <a:schemeClr val="accent3">
                  <a:lumMod val="50000"/>
                </a:schemeClr>
              </a:buClr>
            </a:pPr>
            <a:r>
              <a:rPr lang="en-US" dirty="0" smtClean="0"/>
              <a:t>Many of the security-hardening guides provide lists of recommended changes to the default access configuration to improve security</a:t>
            </a:r>
            <a:endParaRPr lang="en-US" dirty="0"/>
          </a:p>
        </p:txBody>
      </p:sp>
      <p:pic>
        <p:nvPicPr>
          <p:cNvPr id="2" name="Picture 1"/>
          <p:cNvPicPr>
            <a:picLocks noChangeAspect="1"/>
          </p:cNvPicPr>
          <p:nvPr/>
        </p:nvPicPr>
        <p:blipFill>
          <a:blip r:embed="rId3"/>
          <a:stretch>
            <a:fillRect/>
          </a:stretch>
        </p:blipFill>
        <p:spPr>
          <a:xfrm>
            <a:off x="6248400" y="4343400"/>
            <a:ext cx="2298700" cy="209550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3">
                    <a:lumMod val="50000"/>
                  </a:schemeClr>
                </a:solidFill>
              </a:rPr>
              <a:t>Install Additional Security Controls</a:t>
            </a:r>
          </a:p>
        </p:txBody>
      </p:sp>
      <p:sp>
        <p:nvSpPr>
          <p:cNvPr id="3" name="Content Placeholder 2"/>
          <p:cNvSpPr>
            <a:spLocks noGrp="1"/>
          </p:cNvSpPr>
          <p:nvPr>
            <p:ph sz="half" idx="1"/>
          </p:nvPr>
        </p:nvSpPr>
        <p:spPr/>
        <p:txBody>
          <a:bodyPr>
            <a:normAutofit fontScale="92500"/>
          </a:bodyPr>
          <a:lstStyle/>
          <a:p>
            <a:pPr>
              <a:buClr>
                <a:schemeClr val="accent3">
                  <a:lumMod val="50000"/>
                </a:schemeClr>
              </a:buClr>
            </a:pPr>
            <a:r>
              <a:rPr lang="en-US" dirty="0" smtClean="0"/>
              <a:t>Further security improvement may be possible by installing and configuring additional security tools such as antivirus software, host-based firewall, IDS or IPS software, or application white-listing</a:t>
            </a:r>
          </a:p>
          <a:p>
            <a:pPr>
              <a:buClr>
                <a:schemeClr val="accent3">
                  <a:lumMod val="50000"/>
                </a:schemeClr>
              </a:buClr>
            </a:pPr>
            <a:r>
              <a:rPr lang="en-US" dirty="0" smtClean="0"/>
              <a:t>Some of these may be supplied as part of the operating systems installation, but not configured and enabled by default</a:t>
            </a:r>
            <a:endParaRPr lang="en-US" dirty="0"/>
          </a:p>
        </p:txBody>
      </p:sp>
      <p:sp>
        <p:nvSpPr>
          <p:cNvPr id="4" name="Content Placeholder 3"/>
          <p:cNvSpPr>
            <a:spLocks noGrp="1"/>
          </p:cNvSpPr>
          <p:nvPr>
            <p:ph sz="half" idx="2"/>
          </p:nvPr>
        </p:nvSpPr>
        <p:spPr/>
        <p:txBody>
          <a:bodyPr>
            <a:normAutofit fontScale="92500"/>
          </a:bodyPr>
          <a:lstStyle/>
          <a:p>
            <a:pPr>
              <a:buClr>
                <a:schemeClr val="accent3">
                  <a:lumMod val="50000"/>
                </a:schemeClr>
              </a:buClr>
            </a:pPr>
            <a:r>
              <a:rPr lang="en-US" dirty="0" smtClean="0"/>
              <a:t>Given the wide-spread prevalence of malware, appropriate antivirus is a critical security component</a:t>
            </a:r>
          </a:p>
          <a:p>
            <a:pPr>
              <a:buClr>
                <a:schemeClr val="accent3">
                  <a:lumMod val="50000"/>
                </a:schemeClr>
              </a:buClr>
            </a:pPr>
            <a:r>
              <a:rPr lang="en-US" dirty="0" smtClean="0"/>
              <a:t>IDS and IPS software may include additional mechanisms such as traffic monitoring or file integrity checking to identify and even respond to some types of attack</a:t>
            </a:r>
          </a:p>
          <a:p>
            <a:pPr>
              <a:buClr>
                <a:schemeClr val="accent3">
                  <a:lumMod val="50000"/>
                </a:schemeClr>
              </a:buClr>
            </a:pPr>
            <a:r>
              <a:rPr lang="en-US" dirty="0" smtClean="0"/>
              <a:t>White-listing applications limits the programs that can execute in the the system to just those in an explicit list</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solidFill>
                  <a:schemeClr val="accent3">
                    <a:lumMod val="50000"/>
                  </a:schemeClr>
                </a:solidFill>
              </a:rPr>
              <a:t>Test the System Security</a:t>
            </a:r>
          </a:p>
        </p:txBody>
      </p:sp>
      <p:sp>
        <p:nvSpPr>
          <p:cNvPr id="6" name="Content Placeholder 5"/>
          <p:cNvSpPr>
            <a:spLocks noGrp="1"/>
          </p:cNvSpPr>
          <p:nvPr>
            <p:ph sz="half" idx="1"/>
          </p:nvPr>
        </p:nvSpPr>
        <p:spPr/>
        <p:txBody>
          <a:bodyPr/>
          <a:lstStyle/>
          <a:p>
            <a:pPr>
              <a:buClr>
                <a:schemeClr val="accent3">
                  <a:lumMod val="50000"/>
                </a:schemeClr>
              </a:buClr>
            </a:pPr>
            <a:r>
              <a:rPr lang="en-US" dirty="0" smtClean="0"/>
              <a:t>The final step in the process of initially securing the base operating system is security testing</a:t>
            </a:r>
          </a:p>
          <a:p>
            <a:pPr>
              <a:buClr>
                <a:schemeClr val="accent3">
                  <a:lumMod val="50000"/>
                </a:schemeClr>
              </a:buClr>
            </a:pPr>
            <a:r>
              <a:rPr lang="en-US" dirty="0" smtClean="0"/>
              <a:t>The goal is to ensure that the previous security configuration steps are correctly implemented and to identify any possible vulnerabilities that must be corrected or managed</a:t>
            </a:r>
            <a:endParaRPr lang="en-US" dirty="0"/>
          </a:p>
        </p:txBody>
      </p:sp>
      <p:sp>
        <p:nvSpPr>
          <p:cNvPr id="7" name="Content Placeholder 6"/>
          <p:cNvSpPr>
            <a:spLocks noGrp="1"/>
          </p:cNvSpPr>
          <p:nvPr>
            <p:ph sz="half" idx="13"/>
          </p:nvPr>
        </p:nvSpPr>
        <p:spPr>
          <a:xfrm>
            <a:off x="654050" y="4114800"/>
            <a:ext cx="7848600" cy="2362200"/>
          </a:xfrm>
        </p:spPr>
        <p:txBody>
          <a:bodyPr>
            <a:normAutofit/>
          </a:bodyPr>
          <a:lstStyle/>
          <a:p>
            <a:pPr>
              <a:buClr>
                <a:schemeClr val="accent3">
                  <a:lumMod val="50000"/>
                </a:schemeClr>
              </a:buClr>
            </a:pPr>
            <a:r>
              <a:rPr lang="en-US" dirty="0" smtClean="0"/>
              <a:t>Suitable checklists are included in many security-hardening guides</a:t>
            </a:r>
          </a:p>
          <a:p>
            <a:pPr>
              <a:buClr>
                <a:schemeClr val="accent3">
                  <a:lumMod val="50000"/>
                </a:schemeClr>
              </a:buClr>
            </a:pPr>
            <a:r>
              <a:rPr lang="en-US" dirty="0" smtClean="0"/>
              <a:t>There are also programs specifically designed to review a system to ensure that a system meets the basic security requirements and to scan for known vulnerabilities and poor configuration practices</a:t>
            </a:r>
          </a:p>
          <a:p>
            <a:pPr>
              <a:buClr>
                <a:schemeClr val="accent3">
                  <a:lumMod val="50000"/>
                </a:schemeClr>
              </a:buClr>
            </a:pPr>
            <a:r>
              <a:rPr lang="en-US" dirty="0" smtClean="0"/>
              <a:t>This should be done following the initial hardening of the system </a:t>
            </a:r>
            <a:r>
              <a:rPr lang="en-US" dirty="0" smtClean="0"/>
              <a:t>and </a:t>
            </a:r>
            <a:r>
              <a:rPr lang="en-US" dirty="0" smtClean="0"/>
              <a:t>then repeated periodically as part of the security maintenance process</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smtClean="0">
                <a:solidFill>
                  <a:schemeClr val="accent3">
                    <a:lumMod val="50000"/>
                  </a:schemeClr>
                </a:solidFill>
              </a:rPr>
              <a:t>Security Maintenance</a:t>
            </a:r>
          </a:p>
        </p:txBody>
      </p:sp>
      <p:sp>
        <p:nvSpPr>
          <p:cNvPr id="3" name="Content Placeholder 2"/>
          <p:cNvSpPr>
            <a:spLocks noGrp="1"/>
          </p:cNvSpPr>
          <p:nvPr>
            <p:ph sz="half" idx="1"/>
          </p:nvPr>
        </p:nvSpPr>
        <p:spPr>
          <a:xfrm>
            <a:off x="304800" y="2057400"/>
            <a:ext cx="3124200" cy="990600"/>
          </a:xfrm>
        </p:spPr>
        <p:txBody>
          <a:bodyPr>
            <a:normAutofit/>
          </a:bodyPr>
          <a:lstStyle/>
          <a:p>
            <a:pPr>
              <a:buClr>
                <a:schemeClr val="accent3">
                  <a:lumMod val="50000"/>
                </a:schemeClr>
              </a:buClr>
            </a:pPr>
            <a:r>
              <a:rPr lang="en-US" dirty="0" smtClean="0"/>
              <a:t>The process of security maintenance includes the following steps:</a:t>
            </a:r>
          </a:p>
        </p:txBody>
      </p:sp>
      <p:graphicFrame>
        <p:nvGraphicFramePr>
          <p:cNvPr id="4" name="Diagram 3"/>
          <p:cNvGraphicFramePr/>
          <p:nvPr>
            <p:extLst>
              <p:ext uri="{D42A27DB-BD31-4B8C-83A1-F6EECF244321}">
                <p14:modId xmlns:p14="http://schemas.microsoft.com/office/powerpoint/2010/main" val="1446573214"/>
              </p:ext>
            </p:extLst>
          </p:nvPr>
        </p:nvGraphicFramePr>
        <p:xfrm>
          <a:off x="381000" y="2057400"/>
          <a:ext cx="8361001" cy="43798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58813" y="456253"/>
            <a:ext cx="7824788" cy="1220148"/>
          </a:xfrm>
        </p:spPr>
        <p:txBody>
          <a:bodyPr/>
          <a:lstStyle/>
          <a:p>
            <a:pPr algn="l"/>
            <a:r>
              <a:rPr lang="en-US" sz="5400" dirty="0" smtClean="0">
                <a:solidFill>
                  <a:schemeClr val="accent3">
                    <a:lumMod val="50000"/>
                  </a:schemeClr>
                </a:solidFill>
              </a:rPr>
              <a:t>Logging </a:t>
            </a:r>
          </a:p>
        </p:txBody>
      </p:sp>
      <p:sp>
        <p:nvSpPr>
          <p:cNvPr id="6" name="Content Placeholder 5"/>
          <p:cNvSpPr>
            <a:spLocks noGrp="1"/>
          </p:cNvSpPr>
          <p:nvPr>
            <p:ph sz="half" idx="1"/>
          </p:nvPr>
        </p:nvSpPr>
        <p:spPr>
          <a:xfrm>
            <a:off x="4828032" y="2286000"/>
            <a:ext cx="3657600" cy="2209799"/>
          </a:xfrm>
        </p:spPr>
        <p:txBody>
          <a:bodyPr>
            <a:normAutofit fontScale="92500" lnSpcReduction="20000"/>
          </a:bodyPr>
          <a:lstStyle/>
          <a:p>
            <a:pPr>
              <a:buClr>
                <a:schemeClr val="accent4">
                  <a:lumMod val="50000"/>
                </a:schemeClr>
              </a:buClr>
            </a:pPr>
            <a:r>
              <a:rPr lang="en-US" dirty="0" smtClean="0"/>
              <a:t>Logging can generate significant volumes of information so it is important that sufficient space is allocated for them</a:t>
            </a:r>
          </a:p>
          <a:p>
            <a:pPr>
              <a:buClr>
                <a:schemeClr val="accent4">
                  <a:lumMod val="50000"/>
                </a:schemeClr>
              </a:buClr>
            </a:pPr>
            <a:r>
              <a:rPr lang="en-US" dirty="0" smtClean="0"/>
              <a:t>A suitable automatic log rotation and archive system should be configured to assist in managing the overall size of the logging information</a:t>
            </a:r>
            <a:endParaRPr lang="en-US" dirty="0"/>
          </a:p>
        </p:txBody>
      </p:sp>
      <p:sp>
        <p:nvSpPr>
          <p:cNvPr id="7" name="Content Placeholder 6"/>
          <p:cNvSpPr>
            <a:spLocks noGrp="1"/>
          </p:cNvSpPr>
          <p:nvPr>
            <p:ph sz="half" idx="13"/>
          </p:nvPr>
        </p:nvSpPr>
        <p:spPr>
          <a:xfrm>
            <a:off x="4724400" y="4648200"/>
            <a:ext cx="3657600" cy="1828800"/>
          </a:xfrm>
        </p:spPr>
        <p:txBody>
          <a:bodyPr>
            <a:normAutofit fontScale="92500" lnSpcReduction="10000"/>
          </a:bodyPr>
          <a:lstStyle/>
          <a:p>
            <a:pPr>
              <a:buClr>
                <a:schemeClr val="accent3">
                  <a:lumMod val="50000"/>
                </a:schemeClr>
              </a:buClr>
            </a:pPr>
            <a:r>
              <a:rPr lang="en-US" dirty="0" smtClean="0"/>
              <a:t>Some form of automated analysis is preferred as it is more likely to identify abnormal activity</a:t>
            </a:r>
          </a:p>
          <a:p>
            <a:pPr lvl="2">
              <a:buClr>
                <a:schemeClr val="accent3">
                  <a:lumMod val="50000"/>
                </a:schemeClr>
              </a:buClr>
            </a:pPr>
            <a:r>
              <a:rPr lang="en-US" dirty="0" smtClean="0"/>
              <a:t>manual analysis of logs is tedious and is not a reliable means of detecting adverse events</a:t>
            </a:r>
            <a:endParaRPr lang="en-US" dirty="0"/>
          </a:p>
        </p:txBody>
      </p:sp>
      <p:sp>
        <p:nvSpPr>
          <p:cNvPr id="8" name="Content Placeholder 7"/>
          <p:cNvSpPr>
            <a:spLocks noGrp="1"/>
          </p:cNvSpPr>
          <p:nvPr>
            <p:ph sz="half" idx="14"/>
          </p:nvPr>
        </p:nvSpPr>
        <p:spPr/>
        <p:txBody>
          <a:bodyPr>
            <a:normAutofit fontScale="92500" lnSpcReduction="10000"/>
          </a:bodyPr>
          <a:lstStyle/>
          <a:p>
            <a:pPr>
              <a:buClr>
                <a:schemeClr val="accent3">
                  <a:lumMod val="50000"/>
                </a:schemeClr>
              </a:buClr>
            </a:pPr>
            <a:r>
              <a:rPr lang="en-US" dirty="0" smtClean="0"/>
              <a:t>Effective logging helps ensure that in the event of a system breach or failure, system administrators can more quickly and accurately identify what happened and more effectively focus their remediation and recovery efforts</a:t>
            </a:r>
          </a:p>
          <a:p>
            <a:pPr>
              <a:buClr>
                <a:schemeClr val="accent3">
                  <a:lumMod val="50000"/>
                </a:schemeClr>
              </a:buClr>
            </a:pPr>
            <a:r>
              <a:rPr lang="en-US" dirty="0" smtClean="0"/>
              <a:t>Logging information can be generated by the system, network, and applications</a:t>
            </a:r>
          </a:p>
          <a:p>
            <a:pPr>
              <a:buClr>
                <a:schemeClr val="accent3">
                  <a:lumMod val="50000"/>
                </a:schemeClr>
              </a:buClr>
            </a:pPr>
            <a:r>
              <a:rPr lang="en-US" dirty="0" smtClean="0"/>
              <a:t>The range of logging data acquired should be determined during the system planning stage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smtClean="0">
                <a:solidFill>
                  <a:schemeClr val="accent3">
                    <a:lumMod val="50000"/>
                  </a:schemeClr>
                </a:solidFill>
              </a:rPr>
              <a:t>Data Backup and Archive</a:t>
            </a:r>
            <a:endParaRPr lang="en-US" sz="5400" dirty="0">
              <a:solidFill>
                <a:schemeClr val="accent3">
                  <a:lumMod val="50000"/>
                </a:schemeClr>
              </a:solidFill>
            </a:endParaRPr>
          </a:p>
        </p:txBody>
      </p:sp>
      <p:sp>
        <p:nvSpPr>
          <p:cNvPr id="3" name="Content Placeholder 2"/>
          <p:cNvSpPr>
            <a:spLocks noGrp="1"/>
          </p:cNvSpPr>
          <p:nvPr>
            <p:ph sz="half" idx="1"/>
          </p:nvPr>
        </p:nvSpPr>
        <p:spPr>
          <a:xfrm>
            <a:off x="654050" y="2286000"/>
            <a:ext cx="7848600" cy="4114799"/>
          </a:xfrm>
        </p:spPr>
        <p:txBody>
          <a:bodyPr>
            <a:normAutofit fontScale="92500" lnSpcReduction="20000"/>
          </a:bodyPr>
          <a:lstStyle/>
          <a:p>
            <a:pPr>
              <a:buClr>
                <a:schemeClr val="accent3">
                  <a:lumMod val="50000"/>
                </a:schemeClr>
              </a:buClr>
            </a:pPr>
            <a:r>
              <a:rPr lang="en-US" dirty="0" smtClean="0"/>
              <a:t>Performing regular backups of data on a system is another critical control that assists with maintaining the integrity of the system and user data</a:t>
            </a:r>
          </a:p>
          <a:p>
            <a:pPr>
              <a:buClr>
                <a:schemeClr val="accent3">
                  <a:lumMod val="50000"/>
                </a:schemeClr>
              </a:buClr>
            </a:pPr>
            <a:r>
              <a:rPr lang="en-US" dirty="0" smtClean="0"/>
              <a:t>The needs and policy relating to backup and archive should be determined during the system planning stage</a:t>
            </a:r>
          </a:p>
          <a:p>
            <a:pPr lvl="2">
              <a:buClr>
                <a:schemeClr val="accent3">
                  <a:lumMod val="50000"/>
                </a:schemeClr>
              </a:buClr>
            </a:pPr>
            <a:r>
              <a:rPr lang="en-US" dirty="0" smtClean="0"/>
              <a:t>key decisions include whether the copies should be kept online or offline and whether copies should be stored locally or transported to a remote site</a:t>
            </a:r>
          </a:p>
          <a:p>
            <a:pPr>
              <a:buClr>
                <a:schemeClr val="accent3">
                  <a:lumMod val="50000"/>
                </a:schemeClr>
              </a:buClr>
            </a:pPr>
            <a:r>
              <a:rPr lang="en-US" dirty="0" smtClean="0"/>
              <a:t>Backup</a:t>
            </a:r>
          </a:p>
          <a:p>
            <a:pPr lvl="2">
              <a:buClr>
                <a:schemeClr val="accent3">
                  <a:lumMod val="50000"/>
                </a:schemeClr>
              </a:buClr>
            </a:pPr>
            <a:r>
              <a:rPr lang="en-US" dirty="0" smtClean="0"/>
              <a:t>the process of making copies of data at regular intervals, allowing the recovery of lost or corrupted data over relatively </a:t>
            </a:r>
            <a:r>
              <a:rPr lang="en-US" smtClean="0"/>
              <a:t>short </a:t>
            </a:r>
            <a:r>
              <a:rPr lang="en-US" smtClean="0"/>
              <a:t>time </a:t>
            </a:r>
            <a:r>
              <a:rPr lang="en-US" dirty="0" smtClean="0"/>
              <a:t>periods of a few hours to some weeks</a:t>
            </a:r>
          </a:p>
          <a:p>
            <a:pPr marL="282575" lvl="2">
              <a:spcBef>
                <a:spcPts val="1800"/>
              </a:spcBef>
              <a:buClr>
                <a:schemeClr val="accent3">
                  <a:lumMod val="50000"/>
                </a:schemeClr>
              </a:buClr>
            </a:pPr>
            <a:r>
              <a:rPr lang="en-US" dirty="0" smtClean="0"/>
              <a:t>Archive</a:t>
            </a:r>
          </a:p>
          <a:p>
            <a:pPr lvl="2">
              <a:buClr>
                <a:schemeClr val="accent3">
                  <a:lumMod val="50000"/>
                </a:schemeClr>
              </a:buClr>
            </a:pPr>
            <a:r>
              <a:rPr lang="en-US" dirty="0" smtClean="0"/>
              <a:t>the process of retaining copies of data over extended periods of time, being months or years, in order to meet legal and operational requirements to access past data</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5400" dirty="0" smtClean="0">
                <a:solidFill>
                  <a:schemeClr val="accent3">
                    <a:lumMod val="50000"/>
                  </a:schemeClr>
                </a:solidFill>
              </a:rPr>
              <a:t>Access Control Scheme</a:t>
            </a:r>
          </a:p>
        </p:txBody>
      </p:sp>
      <p:sp>
        <p:nvSpPr>
          <p:cNvPr id="3" name="Content Placeholder 2"/>
          <p:cNvSpPr>
            <a:spLocks noGrp="1"/>
          </p:cNvSpPr>
          <p:nvPr>
            <p:ph sz="half" idx="1"/>
          </p:nvPr>
        </p:nvSpPr>
        <p:spPr>
          <a:xfrm>
            <a:off x="685800" y="2133600"/>
            <a:ext cx="7848600" cy="4191000"/>
          </a:xfrm>
        </p:spPr>
        <p:txBody>
          <a:bodyPr>
            <a:normAutofit/>
          </a:bodyPr>
          <a:lstStyle/>
          <a:p>
            <a:pPr>
              <a:lnSpc>
                <a:spcPct val="80000"/>
              </a:lnSpc>
              <a:buClr>
                <a:schemeClr val="accent3">
                  <a:lumMod val="50000"/>
                </a:schemeClr>
              </a:buClr>
            </a:pPr>
            <a:r>
              <a:rPr lang="en-US" sz="1700" dirty="0" smtClean="0"/>
              <a:t>When a user logs on to a Windows system a name/password scheme is used to authenticate the user</a:t>
            </a:r>
          </a:p>
          <a:p>
            <a:pPr>
              <a:lnSpc>
                <a:spcPct val="80000"/>
              </a:lnSpc>
              <a:buClr>
                <a:schemeClr val="accent3">
                  <a:lumMod val="50000"/>
                </a:schemeClr>
              </a:buClr>
            </a:pPr>
            <a:r>
              <a:rPr lang="en-US" sz="1700" dirty="0" smtClean="0"/>
              <a:t>If the logon is accepted a process is created for the user and an access token is associated with that process object</a:t>
            </a:r>
          </a:p>
          <a:p>
            <a:pPr lvl="2">
              <a:lnSpc>
                <a:spcPct val="80000"/>
              </a:lnSpc>
              <a:buClr>
                <a:schemeClr val="accent3">
                  <a:lumMod val="50000"/>
                </a:schemeClr>
              </a:buClr>
            </a:pPr>
            <a:r>
              <a:rPr lang="en-US" sz="1700" dirty="0" smtClean="0"/>
              <a:t>the access token includes a security ID (SID) which is the identifier by which this user is known to the the system for purposes of security</a:t>
            </a:r>
          </a:p>
          <a:p>
            <a:pPr lvl="2">
              <a:lnSpc>
                <a:spcPct val="80000"/>
              </a:lnSpc>
              <a:buClr>
                <a:schemeClr val="accent3">
                  <a:lumMod val="50000"/>
                </a:schemeClr>
              </a:buClr>
            </a:pPr>
            <a:r>
              <a:rPr lang="en-US" sz="1700" dirty="0" smtClean="0"/>
              <a:t>the token also contains </a:t>
            </a:r>
            <a:r>
              <a:rPr lang="en-US" sz="1700" dirty="0" err="1" smtClean="0"/>
              <a:t>SIDs</a:t>
            </a:r>
            <a:r>
              <a:rPr lang="en-US" sz="1700" dirty="0" smtClean="0"/>
              <a:t> for the security groups to which the user belongs</a:t>
            </a:r>
          </a:p>
          <a:p>
            <a:pPr lvl="2">
              <a:lnSpc>
                <a:spcPct val="80000"/>
              </a:lnSpc>
              <a:buClr>
                <a:schemeClr val="accent3">
                  <a:lumMod val="50000"/>
                </a:schemeClr>
              </a:buClr>
            </a:pPr>
            <a:endParaRPr lang="en-US" sz="1700" dirty="0" smtClean="0"/>
          </a:p>
        </p:txBody>
      </p:sp>
      <p:graphicFrame>
        <p:nvGraphicFramePr>
          <p:cNvPr id="4" name="Diagram 3"/>
          <p:cNvGraphicFramePr/>
          <p:nvPr>
            <p:extLst>
              <p:ext uri="{D42A27DB-BD31-4B8C-83A1-F6EECF244321}">
                <p14:modId xmlns:p14="http://schemas.microsoft.com/office/powerpoint/2010/main" val="4041070184"/>
              </p:ext>
            </p:extLst>
          </p:nvPr>
        </p:nvGraphicFramePr>
        <p:xfrm>
          <a:off x="533400" y="4419600"/>
          <a:ext cx="8153400" cy="203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0.pdf"/>
          <p:cNvPicPr>
            <a:picLocks noChangeAspect="1"/>
          </p:cNvPicPr>
          <p:nvPr/>
        </p:nvPicPr>
        <p:blipFill>
          <a:blip r:embed="rId3"/>
          <a:srcRect l="4706" t="22727" r="4706" b="23636"/>
          <a:stretch>
            <a:fillRect/>
          </a:stretch>
        </p:blipFill>
        <p:spPr>
          <a:xfrm>
            <a:off x="533400" y="533400"/>
            <a:ext cx="8055140" cy="6172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Malicious Software</a:t>
            </a:r>
          </a:p>
        </p:txBody>
      </p:sp>
      <p:sp>
        <p:nvSpPr>
          <p:cNvPr id="3" name="Content Placeholder 2"/>
          <p:cNvSpPr>
            <a:spLocks noGrp="1"/>
          </p:cNvSpPr>
          <p:nvPr>
            <p:ph sz="half" idx="1"/>
          </p:nvPr>
        </p:nvSpPr>
        <p:spPr>
          <a:xfrm>
            <a:off x="658904" y="2286000"/>
            <a:ext cx="7951696" cy="3840163"/>
          </a:xfrm>
        </p:spPr>
        <p:txBody>
          <a:bodyPr>
            <a:normAutofit lnSpcReduction="10000"/>
          </a:bodyPr>
          <a:lstStyle/>
          <a:p>
            <a:r>
              <a:rPr lang="en-US" dirty="0" smtClean="0"/>
              <a:t>Programs that exploit vulnerabilities in computing systems</a:t>
            </a:r>
          </a:p>
          <a:p>
            <a:r>
              <a:rPr lang="en-US" dirty="0" smtClean="0"/>
              <a:t>Also referred to as malware</a:t>
            </a:r>
          </a:p>
          <a:p>
            <a:r>
              <a:rPr lang="en-US" dirty="0" smtClean="0"/>
              <a:t>Can be divided into two categories:</a:t>
            </a:r>
          </a:p>
          <a:p>
            <a:pPr lvl="2"/>
            <a:r>
              <a:rPr lang="en-US" dirty="0" smtClean="0"/>
              <a:t>parasitic</a:t>
            </a:r>
          </a:p>
          <a:p>
            <a:pPr lvl="4"/>
            <a:r>
              <a:rPr lang="en-US" dirty="0" smtClean="0"/>
              <a:t>fragments of programs that cannot exist independently of some actual application program, utility, or system program</a:t>
            </a:r>
          </a:p>
          <a:p>
            <a:pPr lvl="4"/>
            <a:r>
              <a:rPr lang="en-US" dirty="0" smtClean="0"/>
              <a:t>viruses, logic bombs, and backdoors are examples</a:t>
            </a:r>
          </a:p>
          <a:p>
            <a:pPr lvl="2"/>
            <a:r>
              <a:rPr lang="en-US" dirty="0" smtClean="0"/>
              <a:t>independent</a:t>
            </a:r>
          </a:p>
          <a:p>
            <a:pPr lvl="4"/>
            <a:r>
              <a:rPr lang="en-US" dirty="0" smtClean="0"/>
              <a:t>self-contained programs that can be scheduled and run by the operating system</a:t>
            </a:r>
          </a:p>
          <a:p>
            <a:pPr lvl="4"/>
            <a:r>
              <a:rPr lang="en-US" dirty="0" smtClean="0"/>
              <a:t>worms and </a:t>
            </a:r>
            <a:r>
              <a:rPr lang="en-US" dirty="0" err="1" smtClean="0"/>
              <a:t>bot</a:t>
            </a:r>
            <a:r>
              <a:rPr lang="en-US" dirty="0" smtClean="0"/>
              <a:t> programs are examples</a:t>
            </a:r>
          </a:p>
          <a:p>
            <a:pPr lvl="2"/>
            <a:endParaRPr lang="en-US" dirty="0"/>
          </a:p>
        </p:txBody>
      </p:sp>
      <p:pic>
        <p:nvPicPr>
          <p:cNvPr id="5" name="Picture 4"/>
          <p:cNvPicPr>
            <a:picLocks noChangeAspect="1"/>
          </p:cNvPicPr>
          <p:nvPr/>
        </p:nvPicPr>
        <p:blipFill>
          <a:blip r:embed="rId3"/>
          <a:stretch>
            <a:fillRect/>
          </a:stretch>
        </p:blipFill>
        <p:spPr>
          <a:xfrm>
            <a:off x="6705600" y="2362200"/>
            <a:ext cx="1892300" cy="135890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11.pdf"/>
          <p:cNvPicPr>
            <a:picLocks noChangeAspect="1"/>
          </p:cNvPicPr>
          <p:nvPr/>
        </p:nvPicPr>
        <p:blipFill>
          <a:blip r:embed="rId3"/>
          <a:srcRect t="21818" b="26364"/>
          <a:stretch>
            <a:fillRect/>
          </a:stretch>
        </p:blipFill>
        <p:spPr>
          <a:xfrm>
            <a:off x="152400" y="685800"/>
            <a:ext cx="8780264" cy="5887900"/>
          </a:xfrm>
          <a:prstGeom prst="rect">
            <a:avLst/>
          </a:prstGeom>
        </p:spPr>
      </p:pic>
    </p:spTree>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sz="6600" b="1" dirty="0" smtClean="0">
                <a:ln w="1905"/>
                <a:solidFill>
                  <a:schemeClr val="accent3">
                    <a:lumMod val="50000"/>
                  </a:schemeClr>
                </a:solidFill>
                <a:effectLst>
                  <a:innerShdw blurRad="69850" dist="43180" dir="5400000">
                    <a:srgbClr val="000000">
                      <a:alpha val="65000"/>
                    </a:srgbClr>
                  </a:innerShdw>
                </a:effectLst>
              </a:rPr>
              <a:t>Summary</a:t>
            </a:r>
          </a:p>
        </p:txBody>
      </p:sp>
      <p:sp>
        <p:nvSpPr>
          <p:cNvPr id="4" name="Content Placeholder 3"/>
          <p:cNvSpPr>
            <a:spLocks noGrp="1"/>
          </p:cNvSpPr>
          <p:nvPr>
            <p:ph sz="half" idx="1"/>
          </p:nvPr>
        </p:nvSpPr>
        <p:spPr>
          <a:xfrm>
            <a:off x="658904" y="2286000"/>
            <a:ext cx="3657600" cy="4114800"/>
          </a:xfrm>
        </p:spPr>
        <p:txBody>
          <a:bodyPr>
            <a:normAutofit fontScale="77500" lnSpcReduction="20000"/>
          </a:bodyPr>
          <a:lstStyle/>
          <a:p>
            <a:pPr>
              <a:buClr>
                <a:schemeClr val="accent3">
                  <a:lumMod val="50000"/>
                </a:schemeClr>
              </a:buClr>
            </a:pPr>
            <a:r>
              <a:rPr lang="en-US" dirty="0" smtClean="0"/>
              <a:t>Intruders and malicious software</a:t>
            </a:r>
          </a:p>
          <a:p>
            <a:pPr lvl="1">
              <a:buClr>
                <a:schemeClr val="accent3">
                  <a:lumMod val="50000"/>
                </a:schemeClr>
              </a:buClr>
            </a:pPr>
            <a:r>
              <a:rPr lang="en-US" dirty="0" smtClean="0"/>
              <a:t>system access threats</a:t>
            </a:r>
          </a:p>
          <a:p>
            <a:pPr lvl="1">
              <a:buClr>
                <a:schemeClr val="accent3">
                  <a:lumMod val="50000"/>
                </a:schemeClr>
              </a:buClr>
            </a:pPr>
            <a:r>
              <a:rPr lang="en-US" dirty="0" smtClean="0"/>
              <a:t>countermeasures </a:t>
            </a:r>
          </a:p>
          <a:p>
            <a:pPr>
              <a:buClr>
                <a:schemeClr val="accent3">
                  <a:lumMod val="50000"/>
                </a:schemeClr>
              </a:buClr>
            </a:pPr>
            <a:r>
              <a:rPr lang="en-US" dirty="0" smtClean="0"/>
              <a:t>Buffer overflow</a:t>
            </a:r>
          </a:p>
          <a:p>
            <a:pPr lvl="1">
              <a:buClr>
                <a:schemeClr val="accent3">
                  <a:lumMod val="50000"/>
                </a:schemeClr>
              </a:buClr>
            </a:pPr>
            <a:r>
              <a:rPr lang="en-US" dirty="0" smtClean="0"/>
              <a:t>buffer overflow attacks</a:t>
            </a:r>
          </a:p>
          <a:p>
            <a:pPr lvl="1">
              <a:buClr>
                <a:schemeClr val="accent3">
                  <a:lumMod val="50000"/>
                </a:schemeClr>
              </a:buClr>
            </a:pPr>
            <a:r>
              <a:rPr lang="en-US" dirty="0" smtClean="0"/>
              <a:t>compile time defenses</a:t>
            </a:r>
          </a:p>
          <a:p>
            <a:pPr lvl="1">
              <a:buClr>
                <a:schemeClr val="accent3">
                  <a:lumMod val="50000"/>
                </a:schemeClr>
              </a:buClr>
            </a:pPr>
            <a:r>
              <a:rPr lang="en-US" dirty="0" smtClean="0"/>
              <a:t>runtime defenses</a:t>
            </a:r>
          </a:p>
          <a:p>
            <a:pPr>
              <a:buClr>
                <a:schemeClr val="accent3">
                  <a:lumMod val="50000"/>
                </a:schemeClr>
              </a:buClr>
            </a:pPr>
            <a:r>
              <a:rPr lang="en-US" dirty="0" smtClean="0"/>
              <a:t>Access control</a:t>
            </a:r>
          </a:p>
          <a:p>
            <a:pPr lvl="1">
              <a:buClr>
                <a:schemeClr val="accent3">
                  <a:lumMod val="50000"/>
                </a:schemeClr>
              </a:buClr>
            </a:pPr>
            <a:r>
              <a:rPr lang="en-US" dirty="0" smtClean="0"/>
              <a:t>file system access control</a:t>
            </a:r>
          </a:p>
          <a:p>
            <a:pPr lvl="1">
              <a:buClr>
                <a:schemeClr val="accent3">
                  <a:lumMod val="50000"/>
                </a:schemeClr>
              </a:buClr>
            </a:pPr>
            <a:r>
              <a:rPr lang="en-US" dirty="0" smtClean="0"/>
              <a:t>access control policies</a:t>
            </a:r>
          </a:p>
          <a:p>
            <a:pPr>
              <a:buClr>
                <a:schemeClr val="accent3">
                  <a:lumMod val="50000"/>
                </a:schemeClr>
              </a:buClr>
            </a:pPr>
            <a:r>
              <a:rPr lang="en-US" dirty="0" smtClean="0"/>
              <a:t>UNIX access control</a:t>
            </a:r>
          </a:p>
          <a:p>
            <a:pPr lvl="1">
              <a:buClr>
                <a:schemeClr val="accent3">
                  <a:lumMod val="50000"/>
                </a:schemeClr>
              </a:buClr>
            </a:pPr>
            <a:r>
              <a:rPr lang="en-US" dirty="0" smtClean="0"/>
              <a:t>traditional UNIX file access control</a:t>
            </a:r>
          </a:p>
          <a:p>
            <a:pPr lvl="1">
              <a:buClr>
                <a:schemeClr val="accent3">
                  <a:lumMod val="50000"/>
                </a:schemeClr>
              </a:buClr>
            </a:pPr>
            <a:r>
              <a:rPr lang="en-US" dirty="0" smtClean="0"/>
              <a:t>access control lists in UNIX</a:t>
            </a:r>
            <a:endParaRPr lang="en-US" dirty="0"/>
          </a:p>
        </p:txBody>
      </p:sp>
      <p:sp>
        <p:nvSpPr>
          <p:cNvPr id="5" name="Content Placeholder 4"/>
          <p:cNvSpPr>
            <a:spLocks noGrp="1"/>
          </p:cNvSpPr>
          <p:nvPr>
            <p:ph sz="half" idx="2"/>
          </p:nvPr>
        </p:nvSpPr>
        <p:spPr>
          <a:xfrm>
            <a:off x="4831308" y="2286000"/>
            <a:ext cx="3657600" cy="4191000"/>
          </a:xfrm>
        </p:spPr>
        <p:txBody>
          <a:bodyPr>
            <a:normAutofit fontScale="77500" lnSpcReduction="20000"/>
          </a:bodyPr>
          <a:lstStyle/>
          <a:p>
            <a:pPr>
              <a:buClr>
                <a:schemeClr val="accent3">
                  <a:lumMod val="50000"/>
                </a:schemeClr>
              </a:buClr>
            </a:pPr>
            <a:r>
              <a:rPr lang="en-US" sz="1838" dirty="0" smtClean="0"/>
              <a:t>Operating systems hardening</a:t>
            </a:r>
          </a:p>
          <a:p>
            <a:pPr lvl="1">
              <a:buClr>
                <a:schemeClr val="accent3">
                  <a:lumMod val="50000"/>
                </a:schemeClr>
              </a:buClr>
            </a:pPr>
            <a:r>
              <a:rPr lang="en-US" sz="1838" dirty="0" smtClean="0"/>
              <a:t>OS installation: initial setup and patching</a:t>
            </a:r>
          </a:p>
          <a:p>
            <a:pPr lvl="1">
              <a:buClr>
                <a:schemeClr val="accent3">
                  <a:lumMod val="50000"/>
                </a:schemeClr>
              </a:buClr>
            </a:pPr>
            <a:r>
              <a:rPr lang="en-US" sz="1838" dirty="0" smtClean="0"/>
              <a:t>remove unnecessary services, application, and protocols</a:t>
            </a:r>
          </a:p>
          <a:p>
            <a:pPr lvl="1">
              <a:buClr>
                <a:schemeClr val="accent3">
                  <a:lumMod val="50000"/>
                </a:schemeClr>
              </a:buClr>
            </a:pPr>
            <a:r>
              <a:rPr lang="en-US" sz="1838" dirty="0" smtClean="0"/>
              <a:t>configure users, groups and authentication</a:t>
            </a:r>
          </a:p>
          <a:p>
            <a:pPr lvl="1">
              <a:buClr>
                <a:schemeClr val="accent3">
                  <a:lumMod val="50000"/>
                </a:schemeClr>
              </a:buClr>
            </a:pPr>
            <a:r>
              <a:rPr lang="en-US" sz="1838" dirty="0" smtClean="0"/>
              <a:t>install additional security controls</a:t>
            </a:r>
          </a:p>
          <a:p>
            <a:pPr lvl="1">
              <a:buClr>
                <a:schemeClr val="accent3">
                  <a:lumMod val="50000"/>
                </a:schemeClr>
              </a:buClr>
            </a:pPr>
            <a:r>
              <a:rPr lang="en-US" sz="1838" dirty="0" smtClean="0"/>
              <a:t>test the system security</a:t>
            </a:r>
          </a:p>
          <a:p>
            <a:pPr>
              <a:buClr>
                <a:schemeClr val="accent3">
                  <a:lumMod val="50000"/>
                </a:schemeClr>
              </a:buClr>
            </a:pPr>
            <a:r>
              <a:rPr lang="en-US" sz="1838" dirty="0" smtClean="0"/>
              <a:t>Security maintenance</a:t>
            </a:r>
          </a:p>
          <a:p>
            <a:pPr lvl="1">
              <a:buClr>
                <a:schemeClr val="accent3">
                  <a:lumMod val="50000"/>
                </a:schemeClr>
              </a:buClr>
            </a:pPr>
            <a:r>
              <a:rPr lang="en-US" sz="1838" dirty="0" smtClean="0"/>
              <a:t>logging</a:t>
            </a:r>
          </a:p>
          <a:p>
            <a:pPr lvl="1">
              <a:buClr>
                <a:schemeClr val="accent3">
                  <a:lumMod val="50000"/>
                </a:schemeClr>
              </a:buClr>
            </a:pPr>
            <a:r>
              <a:rPr lang="en-US" sz="1838" dirty="0" smtClean="0"/>
              <a:t>data backup and archive</a:t>
            </a:r>
          </a:p>
          <a:p>
            <a:pPr>
              <a:buClr>
                <a:schemeClr val="accent3">
                  <a:lumMod val="50000"/>
                </a:schemeClr>
              </a:buClr>
            </a:pPr>
            <a:r>
              <a:rPr lang="en-US" sz="1838" dirty="0" smtClean="0"/>
              <a:t>Windows security</a:t>
            </a:r>
          </a:p>
          <a:p>
            <a:pPr lvl="1">
              <a:buClr>
                <a:schemeClr val="accent3">
                  <a:lumMod val="50000"/>
                </a:schemeClr>
              </a:buClr>
            </a:pPr>
            <a:r>
              <a:rPr lang="en-US" sz="1838" dirty="0" smtClean="0"/>
              <a:t>access control scheme</a:t>
            </a:r>
          </a:p>
          <a:p>
            <a:pPr lvl="1">
              <a:buClr>
                <a:schemeClr val="accent3">
                  <a:lumMod val="50000"/>
                </a:schemeClr>
              </a:buClr>
            </a:pPr>
            <a:r>
              <a:rPr lang="en-US" sz="1838" dirty="0" smtClean="0"/>
              <a:t>access token</a:t>
            </a:r>
          </a:p>
          <a:p>
            <a:pPr lvl="1">
              <a:buClr>
                <a:schemeClr val="accent3">
                  <a:lumMod val="50000"/>
                </a:schemeClr>
              </a:buClr>
            </a:pPr>
            <a:r>
              <a:rPr lang="en-US" sz="1838" dirty="0" smtClean="0"/>
              <a:t>security descriptors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Countermeasures </a:t>
            </a:r>
          </a:p>
        </p:txBody>
      </p:sp>
      <p:sp>
        <p:nvSpPr>
          <p:cNvPr id="3" name="Content Placeholder 2"/>
          <p:cNvSpPr>
            <a:spLocks noGrp="1"/>
          </p:cNvSpPr>
          <p:nvPr>
            <p:ph sz="half" idx="1"/>
          </p:nvPr>
        </p:nvSpPr>
        <p:spPr>
          <a:xfrm>
            <a:off x="658904" y="2286000"/>
            <a:ext cx="7875496" cy="3840163"/>
          </a:xfrm>
        </p:spPr>
        <p:txBody>
          <a:bodyPr>
            <a:normAutofit lnSpcReduction="10000"/>
          </a:bodyPr>
          <a:lstStyle/>
          <a:p>
            <a:r>
              <a:rPr lang="en-US" dirty="0" smtClean="0"/>
              <a:t>RFC 4949 (</a:t>
            </a:r>
            <a:r>
              <a:rPr lang="en-US" i="1" dirty="0" smtClean="0"/>
              <a:t>Internet Security Glossary) </a:t>
            </a:r>
            <a:r>
              <a:rPr lang="en-US" dirty="0" smtClean="0"/>
              <a:t>defines intrusion detection as a security service that monitors and analyzes system events for the purpose of finding, and providing real-time or near real-time warning of, attempts to access system resources in an unauthorized manner</a:t>
            </a:r>
          </a:p>
          <a:p>
            <a:r>
              <a:rPr lang="en-US" dirty="0" smtClean="0"/>
              <a:t>Intrusion detection systems (</a:t>
            </a:r>
            <a:r>
              <a:rPr lang="en-US" dirty="0" err="1" smtClean="0"/>
              <a:t>IDSs</a:t>
            </a:r>
            <a:r>
              <a:rPr lang="en-US" dirty="0" smtClean="0"/>
              <a:t>) can be classified as:</a:t>
            </a:r>
          </a:p>
          <a:p>
            <a:pPr lvl="2"/>
            <a:r>
              <a:rPr lang="en-US" dirty="0" smtClean="0"/>
              <a:t>host-based IDS</a:t>
            </a:r>
          </a:p>
          <a:p>
            <a:pPr lvl="4"/>
            <a:r>
              <a:rPr lang="en-US" dirty="0" smtClean="0"/>
              <a:t>monitors the characteristics of a single host and the events occurring within that host for suspicious activity</a:t>
            </a:r>
          </a:p>
          <a:p>
            <a:pPr lvl="2"/>
            <a:r>
              <a:rPr lang="en-US" dirty="0" smtClean="0"/>
              <a:t>network-based IDS</a:t>
            </a:r>
          </a:p>
          <a:p>
            <a:pPr lvl="4"/>
            <a:r>
              <a:rPr lang="en-US" dirty="0" smtClean="0"/>
              <a:t>monitors network traffic for particular network segments or devices and analyzes network, transport, and application protocols to identify suspicious activity</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dirty="0" smtClean="0">
                <a:solidFill>
                  <a:schemeClr val="accent3">
                    <a:lumMod val="50000"/>
                  </a:schemeClr>
                </a:solidFill>
              </a:rPr>
              <a:t>IDS Components</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2295691352"/>
              </p:ext>
            </p:extLst>
          </p:nvPr>
        </p:nvGraphicFramePr>
        <p:xfrm>
          <a:off x="76200" y="2057400"/>
          <a:ext cx="89154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Authentication </a:t>
            </a:r>
          </a:p>
        </p:txBody>
      </p:sp>
      <p:sp>
        <p:nvSpPr>
          <p:cNvPr id="3" name="Content Placeholder 2"/>
          <p:cNvSpPr>
            <a:spLocks noGrp="1"/>
          </p:cNvSpPr>
          <p:nvPr>
            <p:ph sz="half" idx="1"/>
          </p:nvPr>
        </p:nvSpPr>
        <p:spPr>
          <a:xfrm>
            <a:off x="658904" y="2286000"/>
            <a:ext cx="7951696" cy="3840163"/>
          </a:xfrm>
        </p:spPr>
        <p:txBody>
          <a:bodyPr/>
          <a:lstStyle/>
          <a:p>
            <a:r>
              <a:rPr lang="en-US" dirty="0" smtClean="0"/>
              <a:t>In most computer security contexts, user authentication is the fundamental building block and the primary line of defense</a:t>
            </a:r>
          </a:p>
          <a:p>
            <a:r>
              <a:rPr lang="en-US" dirty="0" smtClean="0"/>
              <a:t>RFC 4949 defines user authentication as the process of verifying an identity claimed by or for a system entity</a:t>
            </a:r>
          </a:p>
          <a:p>
            <a:r>
              <a:rPr lang="en-US" dirty="0" smtClean="0"/>
              <a:t>An authentication process consists of two steps:</a:t>
            </a:r>
          </a:p>
          <a:p>
            <a:pPr lvl="2"/>
            <a:r>
              <a:rPr lang="en-US" dirty="0" smtClean="0"/>
              <a:t>identification step</a:t>
            </a:r>
          </a:p>
          <a:p>
            <a:pPr lvl="4"/>
            <a:r>
              <a:rPr lang="en-US" dirty="0" smtClean="0"/>
              <a:t>presenting an identifier to the security system</a:t>
            </a:r>
          </a:p>
          <a:p>
            <a:pPr lvl="2"/>
            <a:r>
              <a:rPr lang="en-US" dirty="0" smtClean="0"/>
              <a:t>verification step</a:t>
            </a:r>
          </a:p>
          <a:p>
            <a:pPr lvl="4"/>
            <a:r>
              <a:rPr lang="en-US" dirty="0" smtClean="0"/>
              <a:t>presenting or generating authentication information that corroborates the binding between the entity and the identifier</a:t>
            </a:r>
          </a:p>
        </p:txBody>
      </p:sp>
      <p:pic>
        <p:nvPicPr>
          <p:cNvPr id="4" name="Picture 3"/>
          <p:cNvPicPr>
            <a:picLocks noChangeAspect="1"/>
          </p:cNvPicPr>
          <p:nvPr/>
        </p:nvPicPr>
        <p:blipFill>
          <a:blip r:embed="rId3"/>
          <a:stretch>
            <a:fillRect/>
          </a:stretch>
        </p:blipFill>
        <p:spPr>
          <a:xfrm>
            <a:off x="6934200" y="3657600"/>
            <a:ext cx="1644805" cy="1427238"/>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58813" y="456253"/>
            <a:ext cx="7824788" cy="1143948"/>
          </a:xfrm>
        </p:spPr>
        <p:txBody>
          <a:bodyPr/>
          <a:lstStyle/>
          <a:p>
            <a:pPr algn="ctr"/>
            <a:r>
              <a:rPr lang="en-US" dirty="0" smtClean="0">
                <a:solidFill>
                  <a:schemeClr val="accent1">
                    <a:lumMod val="75000"/>
                  </a:schemeClr>
                </a:solidFill>
              </a:rPr>
              <a:t>M</a:t>
            </a:r>
            <a:r>
              <a:rPr lang="en-US" dirty="0" smtClean="0">
                <a:solidFill>
                  <a:schemeClr val="accent1">
                    <a:lumMod val="50000"/>
                  </a:schemeClr>
                </a:solidFill>
              </a:rPr>
              <a:t>eans</a:t>
            </a:r>
            <a:r>
              <a:rPr lang="en-US" dirty="0" smtClean="0">
                <a:solidFill>
                  <a:schemeClr val="accent1">
                    <a:lumMod val="75000"/>
                  </a:schemeClr>
                </a:solidFill>
              </a:rPr>
              <a:t> of Authentication</a:t>
            </a:r>
          </a:p>
        </p:txBody>
      </p:sp>
      <p:sp>
        <p:nvSpPr>
          <p:cNvPr id="6" name="Content Placeholder 5"/>
          <p:cNvSpPr>
            <a:spLocks noGrp="1"/>
          </p:cNvSpPr>
          <p:nvPr>
            <p:ph sz="half" idx="1"/>
          </p:nvPr>
        </p:nvSpPr>
        <p:spPr/>
        <p:txBody>
          <a:bodyPr/>
          <a:lstStyle/>
          <a:p>
            <a:r>
              <a:rPr lang="en-US" dirty="0" smtClean="0"/>
              <a:t>Something the individual is (static biometrics)</a:t>
            </a:r>
          </a:p>
          <a:p>
            <a:pPr lvl="1"/>
            <a:r>
              <a:rPr lang="en-US" dirty="0" smtClean="0"/>
              <a:t>examples include recognition by fingerprint, retina, and face</a:t>
            </a:r>
            <a:endParaRPr lang="en-US" dirty="0"/>
          </a:p>
        </p:txBody>
      </p:sp>
      <p:sp>
        <p:nvSpPr>
          <p:cNvPr id="7" name="Content Placeholder 6"/>
          <p:cNvSpPr>
            <a:spLocks noGrp="1"/>
          </p:cNvSpPr>
          <p:nvPr>
            <p:ph sz="half" idx="13"/>
          </p:nvPr>
        </p:nvSpPr>
        <p:spPr/>
        <p:txBody>
          <a:bodyPr/>
          <a:lstStyle/>
          <a:p>
            <a:r>
              <a:rPr lang="en-US" dirty="0" smtClean="0"/>
              <a:t>Something the individual does (dynamic biometrics)</a:t>
            </a:r>
          </a:p>
          <a:p>
            <a:pPr lvl="1"/>
            <a:r>
              <a:rPr lang="en-US" dirty="0" smtClean="0"/>
              <a:t>examples include recognition by voice pattern, handwriting characteristics, and typing rhythm</a:t>
            </a:r>
            <a:endParaRPr lang="en-US" dirty="0"/>
          </a:p>
        </p:txBody>
      </p:sp>
      <p:sp>
        <p:nvSpPr>
          <p:cNvPr id="8" name="Content Placeholder 7"/>
          <p:cNvSpPr>
            <a:spLocks noGrp="1"/>
          </p:cNvSpPr>
          <p:nvPr>
            <p:ph sz="half" idx="14"/>
          </p:nvPr>
        </p:nvSpPr>
        <p:spPr/>
        <p:txBody>
          <a:bodyPr/>
          <a:lstStyle/>
          <a:p>
            <a:r>
              <a:rPr lang="en-US" dirty="0" smtClean="0"/>
              <a:t>Something the individual knows</a:t>
            </a:r>
          </a:p>
          <a:p>
            <a:pPr lvl="1"/>
            <a:r>
              <a:rPr lang="en-US" dirty="0" smtClean="0"/>
              <a:t>examples include a password, a personal identification number (PIN), or answers to a prearranged set of questions</a:t>
            </a:r>
            <a:endParaRPr lang="en-US" dirty="0"/>
          </a:p>
        </p:txBody>
      </p:sp>
      <p:sp>
        <p:nvSpPr>
          <p:cNvPr id="9" name="Content Placeholder 8"/>
          <p:cNvSpPr>
            <a:spLocks noGrp="1"/>
          </p:cNvSpPr>
          <p:nvPr>
            <p:ph sz="half" idx="15"/>
          </p:nvPr>
        </p:nvSpPr>
        <p:spPr/>
        <p:txBody>
          <a:bodyPr>
            <a:normAutofit lnSpcReduction="10000"/>
          </a:bodyPr>
          <a:lstStyle/>
          <a:p>
            <a:r>
              <a:rPr lang="en-US" dirty="0" smtClean="0"/>
              <a:t>Something the individual possesses</a:t>
            </a:r>
          </a:p>
          <a:p>
            <a:pPr lvl="1"/>
            <a:r>
              <a:rPr lang="en-US" dirty="0" smtClean="0"/>
              <a:t>examples include electronic keycards, smart cards, and physical keys</a:t>
            </a:r>
          </a:p>
          <a:p>
            <a:pPr lvl="1"/>
            <a:r>
              <a:rPr lang="en-US" dirty="0" smtClean="0"/>
              <a:t>referred to as a </a:t>
            </a:r>
            <a:r>
              <a:rPr lang="en-US" b="1" i="1" dirty="0" smtClean="0"/>
              <a:t>token</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3">
                    <a:lumMod val="50000"/>
                  </a:schemeClr>
                </a:solidFill>
              </a:rPr>
              <a:t>Access Control</a:t>
            </a:r>
          </a:p>
        </p:txBody>
      </p:sp>
      <p:sp>
        <p:nvSpPr>
          <p:cNvPr id="6" name="Content Placeholder 5"/>
          <p:cNvSpPr>
            <a:spLocks noGrp="1"/>
          </p:cNvSpPr>
          <p:nvPr>
            <p:ph sz="half" idx="1"/>
          </p:nvPr>
        </p:nvSpPr>
        <p:spPr/>
        <p:txBody>
          <a:bodyPr/>
          <a:lstStyle/>
          <a:p>
            <a:pPr>
              <a:buClr>
                <a:schemeClr val="accent3">
                  <a:lumMod val="50000"/>
                </a:schemeClr>
              </a:buClr>
            </a:pPr>
            <a:r>
              <a:rPr lang="en-US" dirty="0" smtClean="0"/>
              <a:t>Implements a security policy that specifies who or what may have access to each specific system resource and the type of access that is permitted in each instance</a:t>
            </a:r>
          </a:p>
          <a:p>
            <a:pPr>
              <a:buClr>
                <a:schemeClr val="accent3">
                  <a:lumMod val="50000"/>
                </a:schemeClr>
              </a:buClr>
            </a:pPr>
            <a:r>
              <a:rPr lang="en-US" dirty="0" smtClean="0"/>
              <a:t>Mediates between a user and system resources, such as applications, operating systems, firewalls, routers, files, and databases</a:t>
            </a:r>
            <a:endParaRPr lang="en-US" dirty="0"/>
          </a:p>
        </p:txBody>
      </p:sp>
      <p:sp>
        <p:nvSpPr>
          <p:cNvPr id="7" name="Content Placeholder 6"/>
          <p:cNvSpPr>
            <a:spLocks noGrp="1"/>
          </p:cNvSpPr>
          <p:nvPr>
            <p:ph sz="half" idx="13"/>
          </p:nvPr>
        </p:nvSpPr>
        <p:spPr>
          <a:xfrm>
            <a:off x="654050" y="4191000"/>
            <a:ext cx="7848600" cy="2057400"/>
          </a:xfrm>
        </p:spPr>
        <p:txBody>
          <a:bodyPr>
            <a:normAutofit/>
          </a:bodyPr>
          <a:lstStyle/>
          <a:p>
            <a:pPr>
              <a:buClr>
                <a:schemeClr val="accent3">
                  <a:lumMod val="50000"/>
                </a:schemeClr>
              </a:buClr>
            </a:pPr>
            <a:r>
              <a:rPr lang="en-US" dirty="0" smtClean="0"/>
              <a:t>A security administrator maintains an authorization database that specifies what type of access to which resources is allowed for this user</a:t>
            </a:r>
          </a:p>
          <a:p>
            <a:pPr lvl="2">
              <a:buClr>
                <a:schemeClr val="accent3">
                  <a:lumMod val="50000"/>
                </a:schemeClr>
              </a:buClr>
            </a:pPr>
            <a:r>
              <a:rPr lang="en-US" sz="1600" dirty="0" smtClean="0"/>
              <a:t>the access control function consults this database to determine whether to grant access</a:t>
            </a:r>
          </a:p>
          <a:p>
            <a:pPr>
              <a:buClr>
                <a:schemeClr val="accent3">
                  <a:lumMod val="50000"/>
                </a:schemeClr>
              </a:buClr>
            </a:pPr>
            <a:r>
              <a:rPr lang="en-US" dirty="0" smtClean="0"/>
              <a:t>An auditing function monitors and keeps a record of user accesses to system resources</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16842</Words>
  <Application>Microsoft Macintosh PowerPoint</Application>
  <PresentationFormat>On-screen Show (4:3)</PresentationFormat>
  <Paragraphs>1470</Paragraphs>
  <Slides>41</Slides>
  <Notes>41</Notes>
  <HiddenSlides>0</HiddenSlides>
  <MMClips>0</MMClips>
  <ScaleCrop>false</ScaleCrop>
  <HeadingPairs>
    <vt:vector size="4" baseType="variant">
      <vt:variant>
        <vt:lpstr>Theme</vt:lpstr>
      </vt:variant>
      <vt:variant>
        <vt:i4>3</vt:i4>
      </vt:variant>
      <vt:variant>
        <vt:lpstr>Slide Titles</vt:lpstr>
      </vt:variant>
      <vt:variant>
        <vt:i4>41</vt:i4>
      </vt:variant>
    </vt:vector>
  </HeadingPairs>
  <TitlesOfParts>
    <vt:vector size="44" baseType="lpstr">
      <vt:lpstr>Office Theme</vt:lpstr>
      <vt:lpstr>Custom Design</vt:lpstr>
      <vt:lpstr>Codex</vt:lpstr>
      <vt:lpstr>Chapter 15 Operating System Security</vt:lpstr>
      <vt:lpstr>System Access Threats</vt:lpstr>
      <vt:lpstr>Intruders </vt:lpstr>
      <vt:lpstr>Malicious Software</vt:lpstr>
      <vt:lpstr>Countermeasures </vt:lpstr>
      <vt:lpstr>IDS Components</vt:lpstr>
      <vt:lpstr>Authentication </vt:lpstr>
      <vt:lpstr>Means of Authentication</vt:lpstr>
      <vt:lpstr>Access Control</vt:lpstr>
      <vt:lpstr>Firewalls </vt:lpstr>
      <vt:lpstr>Buffer Overflow Attacks</vt:lpstr>
      <vt:lpstr>PowerPoint Presentation</vt:lpstr>
      <vt:lpstr>PowerPoint Presentation</vt:lpstr>
      <vt:lpstr>Exploiting Buffer Overflow</vt:lpstr>
      <vt:lpstr>Compile-Time Defenses</vt:lpstr>
      <vt:lpstr>Defenses </vt:lpstr>
      <vt:lpstr>Compile-time Techniques</vt:lpstr>
      <vt:lpstr>Runtime Techniques</vt:lpstr>
      <vt:lpstr>File System Access Control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Operating Systems Hardening</vt:lpstr>
      <vt:lpstr>Operating System Installation: Initial Setup and Patching</vt:lpstr>
      <vt:lpstr>Remove Unnecessary Services, Applications, and Protocols</vt:lpstr>
      <vt:lpstr>Configure Users, Groups, and Authentication</vt:lpstr>
      <vt:lpstr>Configure Resource Controls</vt:lpstr>
      <vt:lpstr>Install Additional Security Controls</vt:lpstr>
      <vt:lpstr>Test the System Security</vt:lpstr>
      <vt:lpstr>Security Maintenance</vt:lpstr>
      <vt:lpstr>Logging </vt:lpstr>
      <vt:lpstr>Data Backup and Archive</vt:lpstr>
      <vt:lpstr>Access Control Scheme</vt:lpstr>
      <vt:lpstr>PowerPoint Presentation</vt:lpstr>
      <vt:lpstr>PowerPoint Presentation</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2014-02-09T21:55:19Z</dcterms:created>
  <dcterms:modified xsi:type="dcterms:W3CDTF">2014-02-18T05:22:49Z</dcterms:modified>
</cp:coreProperties>
</file>