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56" r:id="rId2"/>
    <p:sldMasterId id="2147483771" r:id="rId3"/>
  </p:sldMasterIdLst>
  <p:notesMasterIdLst>
    <p:notesMasterId r:id="rId40"/>
  </p:notesMasterIdLst>
  <p:sldIdLst>
    <p:sldId id="256" r:id="rId4"/>
    <p:sldId id="306" r:id="rId5"/>
    <p:sldId id="297" r:id="rId6"/>
    <p:sldId id="258" r:id="rId7"/>
    <p:sldId id="259" r:id="rId8"/>
    <p:sldId id="260" r:id="rId9"/>
    <p:sldId id="261" r:id="rId10"/>
    <p:sldId id="262" r:id="rId11"/>
    <p:sldId id="263" r:id="rId12"/>
    <p:sldId id="299" r:id="rId13"/>
    <p:sldId id="307" r:id="rId14"/>
    <p:sldId id="264" r:id="rId15"/>
    <p:sldId id="265" r:id="rId16"/>
    <p:sldId id="268" r:id="rId17"/>
    <p:sldId id="302" r:id="rId18"/>
    <p:sldId id="269" r:id="rId19"/>
    <p:sldId id="308" r:id="rId20"/>
    <p:sldId id="303" r:id="rId21"/>
    <p:sldId id="272" r:id="rId22"/>
    <p:sldId id="275" r:id="rId23"/>
    <p:sldId id="276" r:id="rId24"/>
    <p:sldId id="277" r:id="rId25"/>
    <p:sldId id="278" r:id="rId26"/>
    <p:sldId id="281" r:id="rId27"/>
    <p:sldId id="282" r:id="rId28"/>
    <p:sldId id="285" r:id="rId29"/>
    <p:sldId id="309" r:id="rId30"/>
    <p:sldId id="294" r:id="rId31"/>
    <p:sldId id="288" r:id="rId32"/>
    <p:sldId id="290" r:id="rId33"/>
    <p:sldId id="292" r:id="rId34"/>
    <p:sldId id="289" r:id="rId35"/>
    <p:sldId id="317" r:id="rId36"/>
    <p:sldId id="318" r:id="rId37"/>
    <p:sldId id="310" r:id="rId38"/>
    <p:sldId id="31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7" autoAdjust="0"/>
    <p:restoredTop sz="91353" autoAdjust="0"/>
  </p:normalViewPr>
  <p:slideViewPr>
    <p:cSldViewPr>
      <p:cViewPr>
        <p:scale>
          <a:sx n="88" d="100"/>
          <a:sy n="88" d="100"/>
        </p:scale>
        <p:origin x="-1784" y="-8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smtClean="0"/>
            <a:t>Programs are written in modules</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smtClean="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smtClean="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smtClean="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t>
        <a:bodyPr/>
        <a:lstStyle/>
        <a:p>
          <a:endParaRPr lang="en-US"/>
        </a:p>
      </dgm:t>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t>
        <a:bodyPr/>
        <a:lstStyle/>
        <a:p>
          <a:endParaRPr lang="en-US"/>
        </a:p>
      </dgm:t>
    </dgm:pt>
    <dgm:pt modelId="{7B231396-7652-0541-A496-2537BE7F010F}" type="pres">
      <dgm:prSet presAssocID="{F7D9E317-E96A-8F48-9BFD-FBD175380725}" presName="desTx" presStyleLbl="alignAccFollowNode1" presStyleIdx="0" presStyleCnt="1">
        <dgm:presLayoutVars>
          <dgm:bulletEnabled val="1"/>
        </dgm:presLayoutVars>
      </dgm:prSet>
      <dgm:spPr/>
      <dgm:t>
        <a:bodyPr/>
        <a:lstStyle/>
        <a:p>
          <a:endParaRPr lang="en-US"/>
        </a:p>
      </dgm:t>
    </dgm:pt>
  </dgm:ptLst>
  <dgm:cxnLst>
    <dgm:cxn modelId="{1E56D556-3062-9444-8320-202CE9C86A2D}" srcId="{F7D9E317-E96A-8F48-9BFD-FBD175380725}" destId="{5B87985D-768B-DC44-8FF5-B494D1A296E1}" srcOrd="1" destOrd="0" parTransId="{E7DDB814-C877-4A46-88E6-5D1B71686589}" sibTransId="{96556E07-6761-CF4F-9301-87BF281EB7B1}"/>
    <dgm:cxn modelId="{B6C2FE04-64F9-7943-BFD4-434D29EA826D}" srcId="{F7D9E317-E96A-8F48-9BFD-FBD175380725}" destId="{1C7C63AB-06D3-0241-920D-B97768525412}" srcOrd="0" destOrd="0" parTransId="{F741D7E0-A918-2841-8387-EEE252900975}" sibTransId="{CF58A067-688F-2744-AE12-E10F8E99A363}"/>
    <dgm:cxn modelId="{857EF8BE-BADD-CB4C-A55E-FA0AFCC012EE}" type="presOf" srcId="{5B87985D-768B-DC44-8FF5-B494D1A296E1}" destId="{7B231396-7652-0541-A496-2537BE7F010F}" srcOrd="0" destOrd="1"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7D20A988-C1F2-AF4A-B9D5-D78BC8454577}" type="presOf" srcId="{914781B9-B76E-DE48-B6CD-1871E6686F03}" destId="{3E1BEDC8-350A-874B-8364-625D062A1AF4}" srcOrd="0" destOrd="0" presId="urn:microsoft.com/office/officeart/2005/8/layout/hList1"/>
    <dgm:cxn modelId="{05C698C1-6351-AB40-91FB-B5A285653ADF}" type="presOf" srcId="{F7D9E317-E96A-8F48-9BFD-FBD175380725}" destId="{334D193C-839A-0E44-B28B-3AFED529D922}" srcOrd="0" destOrd="0" presId="urn:microsoft.com/office/officeart/2005/8/layout/hList1"/>
    <dgm:cxn modelId="{5A54DD07-AB5B-5248-95A6-7C2EBEDC1608}" type="presOf" srcId="{1C7C63AB-06D3-0241-920D-B97768525412}" destId="{7B231396-7652-0541-A496-2537BE7F010F}" srcOrd="0" destOrd="0" presId="urn:microsoft.com/office/officeart/2005/8/layout/hList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smtClean="0"/>
            <a:t>Cannot leave the programmer with the responsibility to manage memory</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smtClean="0"/>
            <a:t>Memory available for a program plus its data may be insufficient</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smtClean="0"/>
            <a:t>overlaying</a:t>
          </a:r>
          <a:r>
            <a:rPr lang="en-US" dirty="0" smtClean="0"/>
            <a:t> allows various modules to be assigned the same region of memory but is time consuming to program</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smtClean="0"/>
            <a:t>Programmer does not know how much space will be available</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t>
        <a:bodyPr/>
        <a:lstStyle/>
        <a:p>
          <a:endParaRPr lang="en-US"/>
        </a:p>
      </dgm:t>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t>
        <a:bodyPr/>
        <a:lstStyle/>
        <a:p>
          <a:endParaRPr lang="en-US"/>
        </a:p>
      </dgm:t>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t>
        <a:bodyPr/>
        <a:lstStyle/>
        <a:p>
          <a:endParaRPr lang="en-US"/>
        </a:p>
      </dgm:t>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t>
        <a:bodyPr/>
        <a:lstStyle/>
        <a:p>
          <a:endParaRPr lang="en-US"/>
        </a:p>
      </dgm:t>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t>
        <a:bodyPr/>
        <a:lstStyle/>
        <a:p>
          <a:endParaRPr lang="en-US"/>
        </a:p>
      </dgm:t>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t>
        <a:bodyPr/>
        <a:lstStyle/>
        <a:p>
          <a:endParaRPr lang="en-US"/>
        </a:p>
      </dgm:t>
    </dgm:pt>
    <dgm:pt modelId="{B3789610-2E99-7D46-AD31-BB1D9AA6CA3B}" type="pres">
      <dgm:prSet presAssocID="{339CD5B9-B496-F944-B7FF-858ACFA82FEF}" presName="hierChild2" presStyleCnt="0"/>
      <dgm:spPr/>
    </dgm:pt>
  </dgm:ptLst>
  <dgm:cxnLst>
    <dgm:cxn modelId="{73C642DB-4AA9-5E4C-80B1-CAC93552D1A4}" type="presOf" srcId="{90223A1A-F998-AD4B-B5EA-B1841813D9D0}" destId="{7F9F8578-2F5D-3F45-B52D-7BB5EC4A2206}" srcOrd="0" destOrd="0" presId="urn:microsoft.com/office/officeart/2005/8/layout/hierarchy1"/>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86C39DC5-3674-634C-80DC-408EA7507149}" srcId="{BA275269-8790-2648-BB18-E82260BC0144}" destId="{90223A1A-F998-AD4B-B5EA-B1841813D9D0}" srcOrd="0" destOrd="0" parTransId="{05585182-54FE-5441-A3DC-E97E0B33673B}" sibTransId="{5E4A9523-B14F-6C4D-93EF-9870D62B9D09}"/>
    <dgm:cxn modelId="{435901A0-276A-704C-B707-1F8DBA33CFE0}" srcId="{AE8F8C9F-57D8-AE42-81D9-B91C0DAF6E39}" destId="{339CD5B9-B496-F944-B7FF-858ACFA82FEF}" srcOrd="2" destOrd="0" parTransId="{0F3C152E-618B-DA41-B2DB-48DC7B7FC8F1}" sibTransId="{70990F35-F2A7-0C48-8E1C-2D1CE3FD11B6}"/>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smtClean="0"/>
            <a:t>memory becomes more and more fragmented</a:t>
          </a:r>
          <a:endParaRPr lang="en-NZ" dirty="0" smtClean="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smtClean="0"/>
            <a:t>time consuming and wastes CPU time</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323C02D0-485E-C844-826A-5AD40BCC539B}" srcId="{1415E6DC-9DD3-0642-8F56-4D3A35AC3679}" destId="{A8FC406A-186F-1F4E-96E1-B75D1DA97A3E}" srcOrd="0" destOrd="0" parTransId="{B9BAEC2A-811B-E043-BE36-55D3BF1C400B}" sibTransId="{069E2B24-96F3-4441-BD96-3D16DD060F92}"/>
    <dgm:cxn modelId="{5C11A3B7-9566-0848-A98D-30CB1C2B5091}" type="presOf" srcId="{C656067F-6308-0946-9224-7579E500CA19}" destId="{4B6B4C5E-5223-0843-B5C6-1C59E8EA8399}" srcOrd="0" destOrd="3"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9286BAC5-53B7-AA47-B6FB-4B5D9AC4E481}" type="presOf" srcId="{A8FC406A-186F-1F4E-96E1-B75D1DA97A3E}" destId="{AC90047A-3CB1-3B4B-9B72-82F93A5A00C5}"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18891A17-0924-D94D-9E94-DC76F2AFCA95}" type="presOf" srcId="{CFA757D8-5B4A-8344-844C-50374B0AA18A}" destId="{78569E4E-ADA1-6D4A-B56A-01059BBD2C01}" srcOrd="0" destOrd="0" presId="urn:microsoft.com/office/officeart/2005/8/layout/list1"/>
    <dgm:cxn modelId="{C114D3C1-627F-A246-AACD-328C92F4C7B3}" type="presOf" srcId="{925627CF-133A-A441-9898-007F531F1EB1}" destId="{4B6B4C5E-5223-0843-B5C6-1C59E8EA8399}" srcOrd="0" destOrd="2" presId="urn:microsoft.com/office/officeart/2005/8/layout/list1"/>
    <dgm:cxn modelId="{ABFFF813-24B3-8F4A-A499-07947C93F2B2}" type="presOf" srcId="{1415E6DC-9DD3-0642-8F56-4D3A35AC3679}" destId="{E79C046D-0599-6A47-B1B9-B02280642755}" srcOrd="0" destOrd="0" presId="urn:microsoft.com/office/officeart/2005/8/layout/list1"/>
    <dgm:cxn modelId="{DDAEEFFC-E8DF-A948-9186-35E0044B0AAE}" type="presOf" srcId="{9E92A628-284B-0A4D-AF4A-A3E0CC5903D2}" destId="{4B6B4C5E-5223-0843-B5C6-1C59E8EA8399}" srcOrd="0" destOrd="0" presId="urn:microsoft.com/office/officeart/2005/8/layout/list1"/>
    <dgm:cxn modelId="{AC52A857-1045-D547-AAEC-467B1D6175AE}" type="presOf" srcId="{5BA5D4FC-88C5-694E-8CDC-E40067D32F36}" destId="{AF2C0A7A-BF2F-CB4A-AE7D-877EB948880B}"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A3BF8D00-71A0-FD46-A722-96E5F874B9BA}" type="presOf" srcId="{A8FC406A-186F-1F4E-96E1-B75D1DA97A3E}" destId="{E3F070B9-6919-BD46-80FE-BAF6D53D2FD9}" srcOrd="1"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36194E7-4526-7548-9470-6704CAD2B02D}" type="presOf" srcId="{0DE43C26-AC74-1A44-B67B-60C02D894803}" destId="{AF2C0A7A-BF2F-CB4A-AE7D-877EB948880B}" srcOrd="0" destOrd="1"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7F06866E-8471-9A48-BE1B-D1139AE27F24}" srcId="{DC1194C7-6483-D74A-B3EE-E7C2B2CD1382}" destId="{67F380B8-4A46-A940-A35E-A8E090324DD2}" srcOrd="0" destOrd="0" parTransId="{DCDEEE8D-7E75-5443-B673-0CE1E4FDA5E4}" sibTransId="{B5CF5095-BF26-D648-B0A9-81F01ABABF07}"/>
    <dgm:cxn modelId="{0ADE20D8-8DDC-EE4C-92FF-42FB575A8471}" type="presOf" srcId="{DB9EFF8C-196F-5247-B65F-3BF933E46C11}" destId="{861E1F7D-27A7-E044-A6C8-58B87E7DADD2}"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BF517144-8102-7041-B61C-8974C5414136}" type="presOf" srcId="{46AD3565-A1BA-784F-AD34-7E4BF4E37363}" destId="{265FA6A5-EDA7-7A42-B476-3F18F161237D}"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C61EC451-1BD8-B24B-BD01-AB754379B80B}" type="presOf" srcId="{58147522-5139-114D-8051-5D74E57ED8DC}" destId="{4D33AD13-58A2-6C4C-8ED2-4EC037E1447F}"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3AADAB1B-BC1B-204D-810F-B2F5AB74FFC0}" type="presOf" srcId="{DC1194C7-6483-D74A-B3EE-E7C2B2CD1382}" destId="{E17189DE-CD6F-C941-875A-D5F01CE45548}" srcOrd="0" destOrd="0" presId="urn:microsoft.com/office/officeart/2005/8/layout/hList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477C4B19-5757-A344-A22A-E7DCA796D57D}" type="presOf" srcId="{EDBE8867-7758-3D40-B369-E92A59C78254}" destId="{62188342-F933-5546-8BB3-C1B3099F523F}" srcOrd="1"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7CBBAA5F-1D78-FD49-913C-20C3904C9E54}" type="presOf" srcId="{B89FE6C2-077F-4741-8F16-B5795B7063E1}" destId="{A032DD78-5CE7-214D-8E24-37D69D65FBC4}"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B8949C1-C410-F64A-83CE-4E286C200947}" type="presOf" srcId="{CBDD8360-C17A-D744-93D2-006C349A759D}" destId="{ACFD1858-5182-EC41-AD4F-BB7EB502C119}"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B3CB20A4-0368-BF40-98A2-B2A95ACABDBF}" type="presOf" srcId="{CD39444C-1B21-EF4A-B5D4-958159C7B42D}" destId="{23981AB3-A7C5-304C-B5DD-3C6A0BA47400}" srcOrd="0" destOrd="0" presId="urn:microsoft.com/office/officeart/2005/8/layout/list1"/>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24914EDD-F887-F145-A25D-9C1F499EEC64}" srcId="{98984BBF-D090-D94A-958C-707853D134BE}" destId="{5BAEB20B-3695-E348-9F13-AECB8D7EFA27}" srcOrd="1" destOrd="0" parTransId="{F35B4B62-4741-964F-9F55-8BAE5A6BA9A5}" sibTransId="{E89D1576-1C84-A941-A5F3-6A6E595B57D7}"/>
    <dgm:cxn modelId="{6D229A09-1324-424E-A246-48A59282A263}" type="presOf" srcId="{5BAEB20B-3695-E348-9F13-AECB8D7EFA27}" destId="{E43E3212-8A7F-3040-93CF-F261BAF43BC6}" srcOrd="0" destOrd="0" presId="urn:microsoft.com/office/officeart/2005/8/layout/hList1"/>
    <dgm:cxn modelId="{9E6EA001-3F24-B24B-9B43-2CBB0F1A61BF}" type="presOf" srcId="{7AA8A9FF-58E2-CB47-ADA1-DE9E3BDCDC0F}" destId="{46D6853D-8FF8-D64F-9F4D-3F18C7AC2088}"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848D44E0-2886-AF45-92D3-0D6D99B8E890}" type="presOf" srcId="{097D4EAE-CD21-C547-B935-47F8B18B09F5}" destId="{A1162212-C3C8-3A47-829A-648CCE353B98}"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51466DEE-7137-6746-8626-C7E5EE11618B}" type="presOf" srcId="{98984BBF-D090-D94A-958C-707853D134BE}" destId="{7427F0B0-35E5-664A-9214-512C0B3A33C3}"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smtClean="0"/>
            <a:t>Extract the segment number as the leftmost </a:t>
          </a:r>
          <a:r>
            <a:rPr lang="en-US" i="1" smtClean="0"/>
            <a:t>n</a:t>
          </a:r>
          <a:r>
            <a:rPr lang="en-US" smtClean="0"/>
            <a:t> bits of the logical address</a:t>
          </a:r>
          <a:endParaRPr lang="en-US"/>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E4C5E856-16CC-8F4A-89FB-5E9922E948E5}" type="presOf" srcId="{AC374B7D-944F-104D-B17A-59E6A717DA1E}" destId="{4476A394-1578-B443-9923-9E9465C6DB9E}" srcOrd="0" destOrd="0" presId="urn:microsoft.com/office/officeart/2005/8/layout/hProcess9"/>
    <dgm:cxn modelId="{36EFC141-1523-DA4F-A8C1-095F63004DAE}" type="presOf" srcId="{78C684FE-1A2B-254D-8FD5-947512C78C87}" destId="{51DF321D-3BBA-4545-8424-1BB44DD484AB}"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982B9DA3-2C1B-2B45-A7C2-5B32DCBFDD4A}" srcId="{78C684FE-1A2B-254D-8FD5-947512C78C87}" destId="{AC374B7D-944F-104D-B17A-59E6A717DA1E}" srcOrd="3" destOrd="0" parTransId="{1D928906-A2FD-0141-A634-325A68E11C78}" sibTransId="{0F191AD9-64E3-EE4A-9DB1-D2B24C8B629B}"/>
    <dgm:cxn modelId="{258C30C1-69A2-3841-B704-B6887C48ED9C}" srcId="{78C684FE-1A2B-254D-8FD5-947512C78C87}" destId="{32FAFF03-C02A-0E43-BCDB-A43F13E6EC27}" srcOrd="1" destOrd="0" parTransId="{444ED70A-0E9F-A34A-B482-5592059AD382}" sibTransId="{ECB7C8B8-67FB-8340-B9F4-25BD06517BAF}"/>
    <dgm:cxn modelId="{E3EEB70D-8291-8D42-B647-A8DA54C76DF0}" srcId="{78C684FE-1A2B-254D-8FD5-947512C78C87}" destId="{52084027-B071-9247-B390-B891DE1DBD40}" srcOrd="0" destOrd="0" parTransId="{DA58F419-FD4F-1F4B-B328-D1FFC44240CD}" sibTransId="{542C242A-BC0E-FE48-86B4-0089FD42B71F}"/>
    <dgm:cxn modelId="{0CAE04B2-1676-4941-A1A5-588758A32793}" type="presOf" srcId="{52084027-B071-9247-B390-B891DE1DBD40}" destId="{66418308-D9BF-C14F-A46B-F4AAAFE89B91}"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576000"/>
        </a:xfrm>
        <a:prstGeom prst="rect">
          <a:avLst/>
        </a:prstGeom>
        <a:solidFill>
          <a:schemeClr val="accent4">
            <a:lumMod val="75000"/>
          </a:schemeClr>
        </a:solidFill>
        <a:ln w="9525" cap="flat" cmpd="sng" algn="ctr">
          <a:solidFill>
            <a:schemeClr val="accent4">
              <a:lumMod val="75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Programs are written in modules</a:t>
          </a:r>
          <a:endParaRPr lang="en-US" sz="2500" kern="1200" dirty="0"/>
        </a:p>
      </dsp:txBody>
      <dsp:txXfrm>
        <a:off x="0" y="0"/>
        <a:ext cx="7620000" cy="576000"/>
      </dsp:txXfrm>
    </dsp:sp>
    <dsp:sp modelId="{7B231396-7652-0541-A496-2537BE7F010F}">
      <dsp:nvSpPr>
        <dsp:cNvPr id="0" name=""/>
        <dsp:cNvSpPr/>
      </dsp:nvSpPr>
      <dsp:spPr>
        <a:xfrm>
          <a:off x="0" y="616099"/>
          <a:ext cx="7620000" cy="1756800"/>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modules can be written and compiled independently</a:t>
          </a:r>
        </a:p>
        <a:p>
          <a:pPr marL="228600" lvl="1" indent="-228600" algn="l" defTabSz="889000">
            <a:lnSpc>
              <a:spcPct val="90000"/>
            </a:lnSpc>
            <a:spcBef>
              <a:spcPct val="0"/>
            </a:spcBef>
            <a:spcAft>
              <a:spcPct val="15000"/>
            </a:spcAft>
            <a:buChar char="••"/>
          </a:pPr>
          <a:r>
            <a:rPr lang="en-US" sz="2000" kern="1200" dirty="0" smtClean="0"/>
            <a:t>different degrees of protection given to modules (read-only, execute-only)</a:t>
          </a:r>
        </a:p>
        <a:p>
          <a:pPr marL="228600" lvl="1" indent="-228600" algn="l" defTabSz="889000">
            <a:lnSpc>
              <a:spcPct val="90000"/>
            </a:lnSpc>
            <a:spcBef>
              <a:spcPct val="0"/>
            </a:spcBef>
            <a:spcAft>
              <a:spcPct val="15000"/>
            </a:spcAft>
            <a:buChar char="••"/>
          </a:pPr>
          <a:r>
            <a:rPr lang="en-US" sz="2000" kern="1200" dirty="0" smtClean="0"/>
            <a:t>sharing on a module level corresponds to the user’s way of viewing the problem</a:t>
          </a:r>
        </a:p>
      </dsp:txBody>
      <dsp:txXfrm>
        <a:off x="0" y="616099"/>
        <a:ext cx="7620000" cy="175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Cannot leave the programmer with the responsibility to manage memory</a:t>
          </a:r>
          <a:endParaRPr lang="en-US" sz="15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Memory available for a program plus its data may be insufficient</a:t>
          </a:r>
          <a:endParaRPr lang="en-US" sz="15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i="1" kern="1200" dirty="0" smtClean="0"/>
            <a:t>overlaying</a:t>
          </a:r>
          <a:r>
            <a:rPr lang="en-US" sz="1500" kern="1200" dirty="0" smtClean="0"/>
            <a:t> allows various modules to be assigned the same region of memory but is time consuming to program</a:t>
          </a:r>
          <a:endParaRPr lang="en-US" sz="15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Programmer does not know how much space will be available</a:t>
          </a:r>
          <a:endParaRPr lang="en-US" sz="1500" kern="1200" dirty="0"/>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memory becomes more and more fragmented</a:t>
          </a:r>
          <a:endParaRPr lang="en-NZ" sz="2200" kern="1200" dirty="0" smtClean="0"/>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952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47692"/>
          <a:ext cx="2298501" cy="633600"/>
        </a:xfrm>
        <a:prstGeom prst="rect">
          <a:avLst/>
        </a:prstGeom>
        <a:solidFill>
          <a:schemeClr val="accent6">
            <a:lumMod val="50000"/>
          </a:schemeClr>
        </a:solidFill>
        <a:ln w="9525" cap="flat" cmpd="sng" algn="ctr">
          <a:solidFill>
            <a:schemeClr val="accent6">
              <a:lumMod val="75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Best-fit</a:t>
          </a:r>
          <a:endParaRPr lang="en-US" sz="2200" kern="1200" dirty="0"/>
        </a:p>
      </dsp:txBody>
      <dsp:txXfrm>
        <a:off x="2357" y="47692"/>
        <a:ext cx="2298501" cy="633600"/>
      </dsp:txXfrm>
    </dsp:sp>
    <dsp:sp modelId="{4D33AD13-58A2-6C4C-8ED2-4EC037E1447F}">
      <dsp:nvSpPr>
        <dsp:cNvPr id="0" name=""/>
        <dsp:cNvSpPr/>
      </dsp:nvSpPr>
      <dsp:spPr>
        <a:xfrm>
          <a:off x="2357" y="681292"/>
          <a:ext cx="2298501" cy="3335014"/>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chooses the block that is closest in size to the request</a:t>
          </a:r>
        </a:p>
      </dsp:txBody>
      <dsp:txXfrm>
        <a:off x="2357" y="681292"/>
        <a:ext cx="2298501" cy="3335014"/>
      </dsp:txXfrm>
    </dsp:sp>
    <dsp:sp modelId="{861E1F7D-27A7-E044-A6C8-58B87E7DADD2}">
      <dsp:nvSpPr>
        <dsp:cNvPr id="0" name=""/>
        <dsp:cNvSpPr/>
      </dsp:nvSpPr>
      <dsp:spPr>
        <a:xfrm>
          <a:off x="2622649" y="47692"/>
          <a:ext cx="2298501" cy="633600"/>
        </a:xfrm>
        <a:prstGeom prst="rect">
          <a:avLst/>
        </a:prstGeom>
        <a:solidFill>
          <a:schemeClr val="accent4">
            <a:lumMod val="50000"/>
          </a:schemeClr>
        </a:solidFill>
        <a:ln w="9525" cap="flat" cmpd="sng" algn="ctr">
          <a:solidFill>
            <a:schemeClr val="accent4">
              <a:lumMod val="50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First-fit</a:t>
          </a:r>
        </a:p>
      </dsp:txBody>
      <dsp:txXfrm>
        <a:off x="2622649" y="47692"/>
        <a:ext cx="2298501" cy="633600"/>
      </dsp:txXfrm>
    </dsp:sp>
    <dsp:sp modelId="{5A54EFAA-A113-0C47-AF78-4821543B24FF}">
      <dsp:nvSpPr>
        <dsp:cNvPr id="0" name=""/>
        <dsp:cNvSpPr/>
      </dsp:nvSpPr>
      <dsp:spPr>
        <a:xfrm>
          <a:off x="2622649" y="681292"/>
          <a:ext cx="2298501" cy="3335014"/>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beginning and chooses the first available block that is large enough </a:t>
          </a:r>
        </a:p>
      </dsp:txBody>
      <dsp:txXfrm>
        <a:off x="2622649" y="681292"/>
        <a:ext cx="2298501" cy="3335014"/>
      </dsp:txXfrm>
    </dsp:sp>
    <dsp:sp modelId="{265FA6A5-EDA7-7A42-B476-3F18F161237D}">
      <dsp:nvSpPr>
        <dsp:cNvPr id="0" name=""/>
        <dsp:cNvSpPr/>
      </dsp:nvSpPr>
      <dsp:spPr>
        <a:xfrm>
          <a:off x="5242941" y="47692"/>
          <a:ext cx="2298501" cy="633600"/>
        </a:xfrm>
        <a:prstGeom prst="rect">
          <a:avLst/>
        </a:prstGeom>
        <a:solidFill>
          <a:schemeClr val="accent2">
            <a:lumMod val="50000"/>
          </a:schemeClr>
        </a:solidFill>
        <a:ln w="9525" cap="flat" cmpd="sng" algn="ctr">
          <a:solidFill>
            <a:schemeClr val="accent2">
              <a:lumMod val="50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Next-fit</a:t>
          </a:r>
        </a:p>
      </dsp:txBody>
      <dsp:txXfrm>
        <a:off x="5242941" y="47692"/>
        <a:ext cx="2298501" cy="633600"/>
      </dsp:txXfrm>
    </dsp:sp>
    <dsp:sp modelId="{F02FE02C-078E-2342-80A7-769674C16284}">
      <dsp:nvSpPr>
        <dsp:cNvPr id="0" name=""/>
        <dsp:cNvSpPr/>
      </dsp:nvSpPr>
      <dsp:spPr>
        <a:xfrm>
          <a:off x="5242941" y="681292"/>
          <a:ext cx="2298501" cy="3335014"/>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location of the last placement and chooses the next available block that is large enough</a:t>
          </a:r>
          <a:endParaRPr lang="en-US" sz="2200" kern="1200" dirty="0"/>
        </a:p>
      </dsp:txBody>
      <dsp:txXfrm>
        <a:off x="5242941" y="681292"/>
        <a:ext cx="2298501" cy="3335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18749"/>
          <a:ext cx="7924800" cy="113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318749"/>
        <a:ext cx="7924800" cy="1134000"/>
      </dsp:txXfrm>
    </dsp:sp>
    <dsp:sp modelId="{62188342-F933-5546-8BB3-C1B3099F523F}">
      <dsp:nvSpPr>
        <dsp:cNvPr id="0" name=""/>
        <dsp:cNvSpPr/>
      </dsp:nvSpPr>
      <dsp:spPr>
        <a:xfrm>
          <a:off x="396240" y="23549"/>
          <a:ext cx="5547360" cy="590400"/>
        </a:xfrm>
        <a:prstGeom prst="roundRect">
          <a:avLst/>
        </a:prstGeom>
        <a:solidFill>
          <a:schemeClr val="accent2">
            <a:lumMod val="50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425061" y="52370"/>
        <a:ext cx="5489718" cy="532758"/>
      </dsp:txXfrm>
    </dsp:sp>
    <dsp:sp modelId="{AD976998-883A-B44B-AA40-16EA334E3B09}">
      <dsp:nvSpPr>
        <dsp:cNvPr id="0" name=""/>
        <dsp:cNvSpPr/>
      </dsp:nvSpPr>
      <dsp:spPr>
        <a:xfrm>
          <a:off x="0" y="1855950"/>
          <a:ext cx="7924800" cy="113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address is expressed as a location relative to some known point</a:t>
          </a:r>
        </a:p>
      </dsp:txBody>
      <dsp:txXfrm>
        <a:off x="0" y="1855950"/>
        <a:ext cx="7924800" cy="1134000"/>
      </dsp:txXfrm>
    </dsp:sp>
    <dsp:sp modelId="{56B37D08-27E9-6348-A4E7-27939D35EA56}">
      <dsp:nvSpPr>
        <dsp:cNvPr id="0" name=""/>
        <dsp:cNvSpPr/>
      </dsp:nvSpPr>
      <dsp:spPr>
        <a:xfrm>
          <a:off x="396240" y="1560750"/>
          <a:ext cx="5547360" cy="590400"/>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425061" y="1589571"/>
        <a:ext cx="5489718" cy="532758"/>
      </dsp:txXfrm>
    </dsp:sp>
    <dsp:sp modelId="{E5E2D93A-0FAC-8648-A220-3E52BE154C5F}">
      <dsp:nvSpPr>
        <dsp:cNvPr id="0" name=""/>
        <dsp:cNvSpPr/>
      </dsp:nvSpPr>
      <dsp:spPr>
        <a:xfrm>
          <a:off x="0" y="3393150"/>
          <a:ext cx="7924800" cy="850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393150"/>
        <a:ext cx="7924800" cy="850500"/>
      </dsp:txXfrm>
    </dsp:sp>
    <dsp:sp modelId="{B3028417-3BB4-804F-B830-21EC724B50AF}">
      <dsp:nvSpPr>
        <dsp:cNvPr id="0" name=""/>
        <dsp:cNvSpPr/>
      </dsp:nvSpPr>
      <dsp:spPr>
        <a:xfrm>
          <a:off x="396240" y="3097950"/>
          <a:ext cx="5547360" cy="590400"/>
        </a:xfrm>
        <a:prstGeom prst="roundRect">
          <a:avLst/>
        </a:prstGeom>
        <a:solidFill>
          <a:schemeClr val="accent4">
            <a:lumMod val="5000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425061" y="3126771"/>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20549"/>
          <a:ext cx="2528106" cy="720000"/>
        </a:xfrm>
        <a:prstGeom prst="rect">
          <a:avLst/>
        </a:prstGeom>
        <a:solidFill>
          <a:schemeClr val="accent4">
            <a:lumMod val="50000"/>
          </a:schemeClr>
        </a:solidFill>
        <a:ln w="9525" cap="flat" cmpd="sng" algn="ctr">
          <a:solidFill>
            <a:schemeClr val="accent4">
              <a:lumMod val="50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20549"/>
        <a:ext cx="2528106" cy="720000"/>
      </dsp:txXfrm>
    </dsp:sp>
    <dsp:sp modelId="{46D6853D-8FF8-D64F-9F4D-3F18C7AC2088}">
      <dsp:nvSpPr>
        <dsp:cNvPr id="0" name=""/>
        <dsp:cNvSpPr/>
      </dsp:nvSpPr>
      <dsp:spPr>
        <a:xfrm>
          <a:off x="26" y="740550"/>
          <a:ext cx="2528106" cy="1372500"/>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40550"/>
        <a:ext cx="2528106" cy="1372500"/>
      </dsp:txXfrm>
    </dsp:sp>
    <dsp:sp modelId="{E43E3212-8A7F-3040-93CF-F261BAF43BC6}">
      <dsp:nvSpPr>
        <dsp:cNvPr id="0" name=""/>
        <dsp:cNvSpPr/>
      </dsp:nvSpPr>
      <dsp:spPr>
        <a:xfrm>
          <a:off x="2882067" y="20549"/>
          <a:ext cx="2528106" cy="720000"/>
        </a:xfrm>
        <a:prstGeom prst="rect">
          <a:avLst/>
        </a:prstGeom>
        <a:solidFill>
          <a:schemeClr val="accent2">
            <a:lumMod val="50000"/>
          </a:schemeClr>
        </a:solidFill>
        <a:ln w="9525" cap="flat" cmpd="sng" algn="ctr">
          <a:solidFill>
            <a:schemeClr val="accent2">
              <a:lumMod val="75000"/>
            </a:schemeClr>
          </a:solidFill>
          <a:prstDash val="solid"/>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20549"/>
        <a:ext cx="2528106" cy="720000"/>
      </dsp:txXfrm>
    </dsp:sp>
    <dsp:sp modelId="{A1162212-C3C8-3A47-829A-648CCE353B98}">
      <dsp:nvSpPr>
        <dsp:cNvPr id="0" name=""/>
        <dsp:cNvSpPr/>
      </dsp:nvSpPr>
      <dsp:spPr>
        <a:xfrm>
          <a:off x="2882067" y="740550"/>
          <a:ext cx="2528106" cy="1372500"/>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40550"/>
        <a:ext cx="2528106" cy="13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tint val="40000"/>
              <a:hueOff val="0"/>
              <a:satOff val="0"/>
              <a:lumOff val="0"/>
              <a:alphaOff val="0"/>
              <a:shade val="70000"/>
              <a:satMod val="105000"/>
            </a:schemeClr>
          </a:contourClr>
        </a:sp3d>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Extract the segment number as the leftmost </a:t>
          </a:r>
          <a:r>
            <a:rPr lang="en-US" sz="1200" i="1" kern="1200" smtClean="0"/>
            <a:t>n</a:t>
          </a:r>
          <a:r>
            <a:rPr lang="en-US" sz="1200" kern="1200" smtClean="0"/>
            <a:t> bits of the logical address</a:t>
          </a:r>
          <a:endParaRPr lang="en-US" sz="1200" kern="120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7 “</a:t>
            </a:r>
            <a:r>
              <a:rPr kumimoji="1" lang="en-GB" dirty="0" smtClean="0">
                <a:latin typeface="Times New Roman" pitchFamily="-106" charset="0"/>
                <a:ea typeface="ＭＳ Ｐゴシック" pitchFamily="-106" charset="-128"/>
                <a:cs typeface="ＭＳ Ｐゴシック" pitchFamily="-106" charset="-128"/>
              </a:rPr>
              <a:t>Memory</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6 and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10. The following </a:t>
            </a:r>
            <a:r>
              <a:rPr lang="en-US" sz="1200" kern="1200" baseline="0" dirty="0" smtClean="0">
                <a:solidFill>
                  <a:schemeClr val="tx1"/>
                </a:solidFill>
                <a:latin typeface="+mn-lt"/>
                <a:ea typeface="+mn-ea"/>
                <a:cs typeface="+mn-cs"/>
              </a:rPr>
              <a:t>steps are needed for 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physical address of the frame is </a:t>
            </a:r>
            <a:r>
              <a:rPr lang="en-US" sz="1200" i="1" kern="1200" baseline="0" dirty="0" err="1" smtClean="0">
                <a:solidFill>
                  <a:schemeClr val="tx1"/>
                </a:solidFill>
                <a:latin typeface="+mn-lt"/>
                <a:ea typeface="+mn-ea"/>
                <a:cs typeface="+mn-cs"/>
              </a:rPr>
              <a:t>k</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2</a:t>
            </a:r>
            <a:r>
              <a:rPr lang="en-US" sz="1200" i="1" kern="1200" baseline="-25000" dirty="0" smtClean="0">
                <a:solidFill>
                  <a:schemeClr val="tx1"/>
                </a:solidFill>
                <a:latin typeface="+mn-lt"/>
                <a:ea typeface="+mn-ea"/>
                <a:cs typeface="+mn-cs"/>
              </a:rPr>
              <a:t>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paging, main memory is divided into many small</a:t>
            </a:r>
          </a:p>
          <a:p>
            <a:r>
              <a:rPr lang="en-US" sz="1200" kern="1200" baseline="0" dirty="0" smtClean="0">
                <a:solidFill>
                  <a:schemeClr val="tx1"/>
                </a:solidFill>
                <a:latin typeface="+mn-lt"/>
                <a:ea typeface="+mn-ea"/>
                <a:cs typeface="+mn-cs"/>
              </a:rPr>
              <a:t>equal-size frames. Each process is divided into frame-size pages. Smaller processes</a:t>
            </a:r>
          </a:p>
          <a:p>
            <a:r>
              <a:rPr lang="en-US" sz="1200" kern="1200" baseline="0" dirty="0" smtClean="0">
                <a:solidFill>
                  <a:schemeClr val="tx1"/>
                </a:solidFill>
                <a:latin typeface="+mn-lt"/>
                <a:ea typeface="+mn-ea"/>
                <a:cs typeface="+mn-cs"/>
              </a:rPr>
              <a:t>require fewer pages; larger processes require more. When a process is brought in, all</a:t>
            </a:r>
          </a:p>
          <a:p>
            <a:r>
              <a:rPr lang="en-US" sz="1200" kern="1200" baseline="0" dirty="0" smtClean="0">
                <a:solidFill>
                  <a:schemeClr val="tx1"/>
                </a:solidFill>
                <a:latin typeface="+mn-lt"/>
                <a:ea typeface="+mn-ea"/>
                <a:cs typeface="+mn-cs"/>
              </a:rPr>
              <a:t>of its pages are loaded into available frames, and a page table is set up. This approach</a:t>
            </a:r>
          </a:p>
          <a:p>
            <a:r>
              <a:rPr lang="en-US" sz="1200" kern="1200" baseline="0" dirty="0" smtClean="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segmentation, a process is divided into a number</a:t>
            </a:r>
          </a:p>
          <a:p>
            <a:r>
              <a:rPr lang="en-US" sz="1200" kern="1200" baseline="0" dirty="0" smtClean="0">
                <a:solidFill>
                  <a:schemeClr val="tx1"/>
                </a:solidFill>
                <a:latin typeface="+mn-lt"/>
                <a:ea typeface="+mn-ea"/>
                <a:cs typeface="+mn-cs"/>
              </a:rPr>
              <a:t>of segments that need not be of equal size. When a process is brought in, all</a:t>
            </a:r>
          </a:p>
          <a:p>
            <a:r>
              <a:rPr lang="en-US" sz="1200" kern="1200" baseline="0" dirty="0" smtClean="0">
                <a:solidFill>
                  <a:schemeClr val="tx1"/>
                </a:solidFill>
                <a:latin typeface="+mn-lt"/>
                <a:ea typeface="+mn-ea"/>
                <a:cs typeface="+mn-cs"/>
              </a:rPr>
              <a:t>of its segments are loaded into available regions of memory, and a segment table</a:t>
            </a:r>
          </a:p>
          <a:p>
            <a:r>
              <a:rPr lang="en-US" sz="1200" kern="1200" baseline="0" dirty="0" smtClean="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smtClean="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Modules can be written and compiled independently, with all references from</a:t>
            </a:r>
          </a:p>
          <a:p>
            <a:r>
              <a:rPr lang="en-US" sz="1200" kern="1200" baseline="0" dirty="0" smtClean="0">
                <a:solidFill>
                  <a:schemeClr val="tx1"/>
                </a:solidFill>
                <a:latin typeface="+mn-lt"/>
                <a:ea typeface="+mn-ea"/>
                <a:cs typeface="+mn-cs"/>
              </a:rPr>
              <a:t>one module to another resolved by the system at run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With modest additional overhead, different degrees of protection (read only,</a:t>
            </a:r>
          </a:p>
          <a:p>
            <a:r>
              <a:rPr lang="en-US" sz="1200" kern="1200" baseline="0" dirty="0" smtClean="0">
                <a:solidFill>
                  <a:schemeClr val="tx1"/>
                </a:solidFill>
                <a:latin typeface="+mn-lt"/>
                <a:ea typeface="+mn-ea"/>
                <a:cs typeface="+mn-cs"/>
              </a:rPr>
              <a:t>execute only) can be given to different modules.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possible to introduce mechanisms by which modules can be shared among</a:t>
            </a:r>
          </a:p>
          <a:p>
            <a:r>
              <a:rPr lang="en-US" sz="120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smtClean="0">
                <a:solidFill>
                  <a:schemeClr val="tx1"/>
                </a:solidFill>
                <a:latin typeface="+mn-lt"/>
                <a:ea typeface="+mn-ea"/>
                <a:cs typeface="+mn-cs"/>
              </a:rPr>
              <a:t>the user to specify the sharing that is desired.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main memory available for a program plus its data may be insufficient. In</a:t>
            </a:r>
          </a:p>
          <a:p>
            <a:r>
              <a:rPr lang="en-US" sz="1200" kern="1200" baseline="0" dirty="0" smtClean="0">
                <a:solidFill>
                  <a:schemeClr val="tx1"/>
                </a:solidFill>
                <a:latin typeface="+mn-lt"/>
                <a:ea typeface="+mn-ea"/>
                <a:cs typeface="+mn-cs"/>
              </a:rPr>
              <a:t>that case, the programmer must engage in a practice known as </a:t>
            </a:r>
            <a:r>
              <a:rPr lang="en-US" sz="1200" b="1" kern="1200" baseline="0" dirty="0" smtClean="0">
                <a:solidFill>
                  <a:schemeClr val="tx1"/>
                </a:solidFill>
                <a:latin typeface="+mn-lt"/>
                <a:ea typeface="+mn-ea"/>
                <a:cs typeface="+mn-cs"/>
              </a:rPr>
              <a:t>overlaying , in </a:t>
            </a:r>
            <a:r>
              <a:rPr lang="en-US" sz="1200" kern="1200" baseline="0" dirty="0" smtClean="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multiprogramming environment, the programmer does not know at the </a:t>
            </a:r>
            <a:r>
              <a:rPr lang="en-US" sz="1200" kern="1200" baseline="0" dirty="0" smtClean="0">
                <a:solidFill>
                  <a:schemeClr val="tx1"/>
                </a:solidFill>
                <a:latin typeface="+mn-lt"/>
                <a:ea typeface="+mn-ea"/>
                <a:cs typeface="+mn-cs"/>
              </a:rPr>
              <a:t>time of coding how much space will be available or where that space will be.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5/2/16</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5/2/16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5/2/16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5/2/16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5/2/16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5/2/16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5/2/16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5/2/16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EF5D2D3F-B0F1-446B-B7CC-19B90EB0017B}" type="datetimeFigureOut">
              <a:rPr lang="en-US" smtClean="0"/>
              <a:pPr>
                <a:defRPr/>
              </a:pPr>
              <a:t>5/2/16</a:t>
            </a:fld>
            <a:endParaRPr lang="en-US" dirty="0"/>
          </a:p>
        </p:txBody>
      </p:sp>
      <p:sp>
        <p:nvSpPr>
          <p:cNvPr id="17" name="Footer Placeholder 16"/>
          <p:cNvSpPr>
            <a:spLocks noGrp="1"/>
          </p:cNvSpPr>
          <p:nvPr>
            <p:ph type="ftr" sz="quarter" idx="11"/>
          </p:nvPr>
        </p:nvSpPr>
        <p:spPr/>
        <p:txBody>
          <a:bodyPr/>
          <a:lstStyle/>
          <a:p>
            <a:pPr>
              <a:defRPr/>
            </a:pP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46FA4F69-47FA-46CC-8030-E13D0EF9E852}" type="slidenum">
              <a:rPr lang="en-US" smtClean="0"/>
              <a:pPr>
                <a:defRPr/>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20D744-A176-4DCB-9147-2AE7B7E87481}" type="datetimeFigureOut">
              <a:rPr lang="bg-BG" smtClean="0"/>
              <a:pPr/>
              <a:t>5/2/16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FFF1679-83E0-4571-98D7-4BB535B5F505}" type="slidenum">
              <a:rPr lang="uk-UA" smtClean="0"/>
              <a:pPr/>
              <a:t>‹#›</a:t>
            </a:fld>
            <a:endParaRPr lang="uk-UA"/>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9" name="Picture 8"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10" name="Freeform 9"/>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1" name="Picture 10"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dirty="0"/>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5/2/16</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93238FDB-2D8C-4804-B582-7DB90366B95F}" type="slidenum">
              <a:rPr lang="en-US" smtClean="0"/>
              <a:pPr>
                <a:defRPr/>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fld id="{76F0B030-1580-4866-BCBB-5B9DCBDFAB6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5/2/16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5/2/16</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D56104A5-FF6A-4891-8FE3-D539A7A66E05}" type="slidenum">
              <a:rPr lang="en-US" smtClean="0"/>
              <a:pPr>
                <a:defRPr/>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5/2/16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5/2/16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BAB79F47-3AF0-4617-BC60-2E592392BB48}" type="slidenum">
              <a:rPr lang="en-US" smtClean="0"/>
              <a:pPr>
                <a:defRPr/>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5/2/16</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CADF8B95-FD24-4BC4-B430-69A3136D11E0}" type="slidenum">
              <a:rPr lang="en-US" smtClean="0"/>
              <a:pPr>
                <a:defRPr/>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fld id="{4BFCA2E3-A4EC-4D3C-A723-C30C7527518B}" type="datetimeFigureOut">
              <a:rPr lang="en-US" smtClean="0"/>
              <a:pPr>
                <a:defRPr/>
              </a:pPr>
              <a:t>5/2/16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5/2/16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0E7040A0-6A5C-4BDA-AED7-03967CF0473B}" type="slidenum">
              <a:rPr lang="en-US" smtClean="0"/>
              <a:pPr>
                <a:defRPr/>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5/2/16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5/2/16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5/2/16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5/2/16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5/2/16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5/2/16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5/2/16</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fld id="{201CF5B1-68BC-4F44-89BE-2F24F67B5729}" type="datetimeFigureOut">
              <a:rPr lang="en-US" smtClean="0"/>
              <a:pPr>
                <a:defRPr/>
              </a:pPr>
              <a:t>5/2/16</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F69DAB5F-4C32-47E8-A254-E438E2D0D3F6}" type="slidenum">
              <a:rPr lang="en-US" smtClean="0"/>
              <a:pPr>
                <a:defRPr/>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2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image" Target="../media/image1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2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 Id="rId3" Type="http://schemas.openxmlformats.org/officeDocument/2006/relationships/image" Target="../media/image2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image" Target="../media/image2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 Id="rId3"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 Id="rId3" Type="http://schemas.openxmlformats.org/officeDocument/2006/relationships/image" Target="../media/image3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 Id="rId3" Type="http://schemas.openxmlformats.org/officeDocument/2006/relationships/image" Target="../media/image3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9.xml"/><Relationship Id="rId3" Type="http://schemas.openxmlformats.org/officeDocument/2006/relationships/image" Target="../media/image3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 Id="rId3"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 Id="rId3" Type="http://schemas.openxmlformats.org/officeDocument/2006/relationships/image" Target="../media/image3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3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5.xml"/><Relationship Id="rId3" Type="http://schemas.openxmlformats.org/officeDocument/2006/relationships/image" Target="../media/image3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Eighth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4099" name="Title 1"/>
          <p:cNvSpPr>
            <a:spLocks noGrp="1"/>
          </p:cNvSpPr>
          <p:nvPr>
            <p:ph type="title"/>
          </p:nvPr>
        </p:nvSpPr>
        <p:spPr/>
        <p:txBody>
          <a:bodyPr/>
          <a:lstStyle/>
          <a:p>
            <a:pPr eaLnBrk="1" hangingPunct="1"/>
            <a:r>
              <a:rPr lang="en-US" dirty="0" smtClean="0"/>
              <a:t>Chapter 7</a:t>
            </a:r>
            <a:br>
              <a:rPr lang="en-US" dirty="0" smtClean="0"/>
            </a:br>
            <a:r>
              <a:rPr lang="en-US" dirty="0" smtClean="0"/>
              <a:t>Memory Management</a:t>
            </a:r>
          </a:p>
        </p:txBody>
      </p:sp>
      <p:sp>
        <p:nvSpPr>
          <p:cNvPr id="5" name="Rectangle 4"/>
          <p:cNvSpPr/>
          <p:nvPr/>
        </p:nvSpPr>
        <p:spPr>
          <a:xfrm>
            <a:off x="533400" y="4191000"/>
            <a:ext cx="8229600" cy="1569660"/>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Memory Partitioning</a:t>
            </a:r>
            <a:endParaRPr lang="en-NZ" b="1" dirty="0">
              <a:solidFill>
                <a:schemeClr val="accent4">
                  <a:lumMod val="50000"/>
                </a:schemeClr>
              </a:solidFill>
            </a:endParaRPr>
          </a:p>
        </p:txBody>
      </p:sp>
      <p:sp>
        <p:nvSpPr>
          <p:cNvPr id="3" name="Content Placeholder 2"/>
          <p:cNvSpPr>
            <a:spLocks noGrp="1"/>
          </p:cNvSpPr>
          <p:nvPr>
            <p:ph idx="4294967295"/>
          </p:nvPr>
        </p:nvSpPr>
        <p:spPr>
          <a:xfrm>
            <a:off x="762000" y="2133600"/>
            <a:ext cx="8382000" cy="5029200"/>
          </a:xfrm>
        </p:spPr>
        <p:txBody>
          <a:bodyPr/>
          <a:lstStyle/>
          <a:p>
            <a:r>
              <a:rPr lang="en-NZ" sz="2200" dirty="0" smtClean="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smtClean="0"/>
              <a:t> involves virtual memory</a:t>
            </a:r>
          </a:p>
          <a:p>
            <a:pPr marL="1082675" lvl="3" indent="-346075">
              <a:buClr>
                <a:schemeClr val="accent1">
                  <a:lumMod val="75000"/>
                </a:schemeClr>
              </a:buClr>
              <a:buSzPct val="100000"/>
              <a:buFont typeface="Wingdings" charset="2"/>
              <a:buChar char="§"/>
            </a:pPr>
            <a:r>
              <a:rPr lang="en-NZ" sz="2200" dirty="0" smtClean="0"/>
              <a:t>based on segmentation and paging</a:t>
            </a:r>
          </a:p>
          <a:p>
            <a:pPr marL="342900" lvl="2" indent="-342900"/>
            <a:r>
              <a:rPr lang="en-NZ" sz="2200" dirty="0" smtClean="0"/>
              <a:t>Partitioning</a:t>
            </a:r>
          </a:p>
          <a:p>
            <a:pPr marL="1077913" lvl="5" indent="-277813">
              <a:buClr>
                <a:schemeClr val="accent1">
                  <a:lumMod val="75000"/>
                </a:schemeClr>
              </a:buClr>
              <a:buFont typeface="Wingdings" charset="2"/>
              <a:buChar char="§"/>
            </a:pPr>
            <a:r>
              <a:rPr lang="en-NZ" sz="2200" dirty="0" smtClean="0"/>
              <a:t>used in several variations in some now-obsolete operating systems</a:t>
            </a:r>
          </a:p>
          <a:p>
            <a:pPr marL="1077913" lvl="5" indent="-277813">
              <a:buClr>
                <a:schemeClr val="accent1">
                  <a:lumMod val="75000"/>
                </a:schemeClr>
              </a:buClr>
              <a:buFont typeface="Wingdings" charset="2"/>
              <a:buChar char="§"/>
            </a:pPr>
            <a:r>
              <a:rPr lang="en-NZ" sz="2200" dirty="0" smtClean="0"/>
              <a:t>does not involve virtual memory</a:t>
            </a:r>
          </a:p>
          <a:p>
            <a:pPr lvl="2"/>
            <a:endParaRPr lang="en-NZ" dirty="0" smtClean="0"/>
          </a:p>
          <a:p>
            <a:pPr marL="800100" lvl="3" indent="-342900"/>
            <a:endParaRPr lang="en-NZ" sz="3200" dirty="0" smtClean="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609600"/>
            <a:ext cx="5105400" cy="5906456"/>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smtClean="0">
                <a:latin typeface="+mn-lt"/>
              </a:rPr>
              <a:t>Table 7.2   </a:t>
            </a:r>
          </a:p>
          <a:p>
            <a:pPr algn="ctr"/>
            <a:endParaRPr lang="en-US" sz="3200" dirty="0" smtClean="0">
              <a:latin typeface="+mn-lt"/>
            </a:endParaRPr>
          </a:p>
          <a:p>
            <a:pPr algn="ctr"/>
            <a:r>
              <a:rPr lang="en-US" sz="3200" dirty="0" smtClean="0">
                <a:latin typeface="+mn-lt"/>
              </a:rPr>
              <a:t>Memory Management Techniques </a:t>
            </a:r>
            <a:endParaRPr lang="en-US" sz="3200" dirty="0">
              <a:latin typeface="+mn-lt"/>
            </a:endParaRP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smtClean="0">
                <a:latin typeface="+mn-lt"/>
              </a:rPr>
              <a:t>(Table is on page 315 in textbook)</a:t>
            </a:r>
            <a:endParaRPr lang="en-US" sz="1400" dirty="0">
              <a:latin typeface="+mn-lt"/>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7848600" cy="4953000"/>
          </a:xfrm>
        </p:spPr>
        <p:txBody>
          <a:bodyPr>
            <a:normAutofit/>
          </a:bodyPr>
          <a:lstStyle/>
          <a:p>
            <a:r>
              <a:rPr lang="en-NZ" sz="2800" dirty="0" smtClean="0"/>
              <a:t>The number of partitions specified at system generation time limits the number of active processes in the system</a:t>
            </a:r>
          </a:p>
          <a:p>
            <a:r>
              <a:rPr lang="en-NZ" sz="2800" dirty="0" smtClean="0"/>
              <a:t>Small jobs will not utilize partition space efficiently</a:t>
            </a:r>
          </a:p>
        </p:txBody>
      </p:sp>
      <p:pic>
        <p:nvPicPr>
          <p:cNvPr id="10" name="Picture 9"/>
          <p:cNvPicPr>
            <a:picLocks noChangeAspect="1"/>
          </p:cNvPicPr>
          <p:nvPr/>
        </p:nvPicPr>
        <p:blipFill>
          <a:blip r:embed="rId3"/>
          <a:stretch>
            <a:fillRect/>
          </a:stretch>
        </p:blipFill>
        <p:spPr>
          <a:xfrm>
            <a:off x="6858000" y="4800600"/>
            <a:ext cx="1371600" cy="14962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extLst>
              <p:ext uri="{D42A27DB-BD31-4B8C-83A1-F6EECF244321}">
                <p14:modId xmlns:p14="http://schemas.microsoft.com/office/powerpoint/2010/main" val="1148138074"/>
              </p:ext>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3877978675"/>
              </p:ext>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285523"/>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smtClean="0">
                <a:latin typeface="+mn-lt"/>
              </a:rPr>
              <a:t>Table 7.1  </a:t>
            </a:r>
          </a:p>
          <a:p>
            <a:pPr algn="ctr"/>
            <a:endParaRPr lang="en-US" sz="2800" b="1" dirty="0" smtClean="0">
              <a:latin typeface="+mn-lt"/>
            </a:endParaRPr>
          </a:p>
          <a:p>
            <a:pPr algn="ctr"/>
            <a:r>
              <a:rPr lang="en-US" sz="2800" b="1" dirty="0" smtClean="0">
                <a:latin typeface="+mn-lt"/>
              </a:rPr>
              <a:t>Memory Management Terms </a:t>
            </a:r>
            <a:endParaRPr lang="en-US" sz="28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0" y="2209800"/>
            <a:ext cx="7772400" cy="4419600"/>
          </a:xfrm>
        </p:spPr>
        <p:txBody>
          <a:bodyPr>
            <a:normAutofit lnSpcReduction="10000"/>
          </a:bodyPr>
          <a:lstStyle/>
          <a:p>
            <a:r>
              <a:rPr lang="en-US" sz="3000" dirty="0" smtClean="0"/>
              <a:t>Comprised 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sz="2400" dirty="0" smtClean="0"/>
              <a:t>2</a:t>
            </a:r>
            <a:r>
              <a:rPr lang="en-US" sz="2400" i="1" baseline="30000" dirty="0" smtClean="0"/>
              <a:t>L</a:t>
            </a:r>
            <a:r>
              <a:rPr lang="en-US" sz="2400" i="1" dirty="0" smtClean="0"/>
              <a:t> = </a:t>
            </a:r>
            <a:r>
              <a:rPr lang="en-US" sz="2400" dirty="0" smtClean="0"/>
              <a:t>smallest size block that is allocated </a:t>
            </a:r>
          </a:p>
          <a:p>
            <a:pPr lvl="2"/>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838200" y="2209800"/>
            <a:ext cx="8305800" cy="4267200"/>
          </a:xfrm>
        </p:spPr>
        <p:txBody>
          <a:bodyPr>
            <a:normAutofit/>
          </a:bodyPr>
          <a:lstStyle/>
          <a:p>
            <a:r>
              <a:rPr lang="en-US" sz="2500" dirty="0" smtClean="0"/>
              <a:t>Partition memory into equal fixed-size chunks that are relatively small</a:t>
            </a:r>
          </a:p>
          <a:p>
            <a:r>
              <a:rPr lang="en-US" sz="2500" dirty="0" smtClean="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990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12192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762000" y="2057400"/>
            <a:ext cx="8382000" cy="4419600"/>
          </a:xfrm>
        </p:spPr>
        <p:txBody>
          <a:bodyPr>
            <a:normAutofit/>
          </a:bodyPr>
          <a:lstStyle/>
          <a:p>
            <a:r>
              <a:rPr lang="en-US" sz="3100" dirty="0" smtClean="0"/>
              <a:t>A program can be subdivided into segments</a:t>
            </a:r>
          </a:p>
          <a:p>
            <a:pPr lvl="2">
              <a:buSzPct val="125000"/>
              <a:buFont typeface="Wingdings" charset="2"/>
              <a:buChar char="§"/>
            </a:pPr>
            <a:r>
              <a:rPr lang="en-US" sz="2800" dirty="0" smtClean="0"/>
              <a:t>may vary in length</a:t>
            </a:r>
          </a:p>
          <a:p>
            <a:pPr lvl="2">
              <a:buSzPct val="125000"/>
              <a:buFont typeface="Wingdings" charset="2"/>
              <a:buChar char="§"/>
            </a:pPr>
            <a:r>
              <a:rPr lang="en-US" sz="2800" dirty="0" smtClean="0"/>
              <a:t>there is a maximum length</a:t>
            </a:r>
          </a:p>
          <a:p>
            <a:r>
              <a:rPr lang="en-US" sz="3100" dirty="0" smtClean="0"/>
              <a:t>Addressing consists of two parts:</a:t>
            </a:r>
          </a:p>
          <a:p>
            <a:pPr lvl="2">
              <a:buSzPct val="125000"/>
              <a:buFont typeface="Wingdings" charset="2"/>
              <a:buChar char="§"/>
            </a:pPr>
            <a:r>
              <a:rPr lang="en-US" sz="2800" dirty="0" smtClean="0"/>
              <a:t>segment number </a:t>
            </a:r>
          </a:p>
          <a:p>
            <a:pPr lvl="2">
              <a:buSzPct val="125000"/>
              <a:buFont typeface="Wingdings" charset="2"/>
              <a:buChar char="§"/>
            </a:pPr>
            <a:r>
              <a:rPr lang="en-US" sz="2800" dirty="0" smtClean="0"/>
              <a:t>an offset</a:t>
            </a:r>
          </a:p>
          <a:p>
            <a:r>
              <a:rPr lang="en-US" sz="3100" dirty="0" smtClean="0"/>
              <a:t>Similar to dynamic partitioning</a:t>
            </a:r>
          </a:p>
          <a:p>
            <a:r>
              <a:rPr lang="en-US" sz="3100" dirty="0" smtClean="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smtClean="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smtClean="0"/>
              <a:t>Usually visible </a:t>
            </a:r>
          </a:p>
          <a:p>
            <a:r>
              <a:rPr lang="en-US" sz="2400" dirty="0" smtClean="0"/>
              <a:t>Provided as a convenience for organizing programs and data</a:t>
            </a:r>
          </a:p>
          <a:p>
            <a:r>
              <a:rPr lang="en-US" sz="2400" dirty="0" smtClean="0"/>
              <a:t>Typically the programmer will assign programs and data to different segments</a:t>
            </a:r>
          </a:p>
          <a:p>
            <a:r>
              <a:rPr lang="en-US" sz="2400" dirty="0" smtClean="0"/>
              <a:t>For purposes of modular programming the program or data may be further broken down into multiple segments</a:t>
            </a:r>
          </a:p>
          <a:p>
            <a:pPr lvl="1"/>
            <a:r>
              <a:rPr lang="en-US" sz="2000" dirty="0"/>
              <a:t>t</a:t>
            </a:r>
            <a:r>
              <a:rPr lang="en-US" sz="2000" dirty="0" smtClean="0"/>
              <a:t>he principal inconvenience of this service is that the programmer must be aware of the maximum segment size limitation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smtClean="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a:bodyPr>
          <a:lstStyle/>
          <a:p>
            <a:r>
              <a:rPr lang="en-US" sz="2400" dirty="0" smtClean="0"/>
              <a:t>Another consequence of unequal size segments is that there is no simple relationship between logical addresses and physical addresses</a:t>
            </a:r>
          </a:p>
          <a:p>
            <a:r>
              <a:rPr lang="en-US" sz="2400" dirty="0" smtClean="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77500" lnSpcReduction="20000"/>
          </a:bodyPr>
          <a:lstStyle/>
          <a:p>
            <a:r>
              <a:rPr lang="en-US" sz="3892" dirty="0" smtClean="0"/>
              <a:t>Memory partitioning</a:t>
            </a:r>
          </a:p>
          <a:p>
            <a:pPr lvl="2"/>
            <a:r>
              <a:rPr lang="en-US" sz="3892" dirty="0"/>
              <a:t>f</a:t>
            </a:r>
            <a:r>
              <a:rPr lang="en-US" sz="3892" dirty="0" smtClean="0"/>
              <a:t>ixed partitioning</a:t>
            </a:r>
          </a:p>
          <a:p>
            <a:pPr lvl="2"/>
            <a:r>
              <a:rPr lang="en-US" sz="3892" dirty="0"/>
              <a:t>d</a:t>
            </a:r>
            <a:r>
              <a:rPr lang="en-US" sz="3892" dirty="0" smtClean="0"/>
              <a:t>ynamic partitioning</a:t>
            </a:r>
          </a:p>
          <a:p>
            <a:pPr lvl="2"/>
            <a:r>
              <a:rPr lang="en-US" sz="3892" dirty="0"/>
              <a:t>b</a:t>
            </a:r>
            <a:r>
              <a:rPr lang="en-US" sz="3892" dirty="0" smtClean="0"/>
              <a:t>uddy system</a:t>
            </a:r>
          </a:p>
          <a:p>
            <a:pPr lvl="2"/>
            <a:r>
              <a:rPr lang="en-US" sz="3892" dirty="0"/>
              <a:t>r</a:t>
            </a:r>
            <a:r>
              <a:rPr lang="en-US" sz="3892" smtClean="0"/>
              <a:t>elocation</a:t>
            </a:r>
            <a:endParaRPr lang="en-US" sz="3892" dirty="0" smtClean="0"/>
          </a:p>
          <a:p>
            <a:r>
              <a:rPr lang="en-US" sz="3892" dirty="0" smtClean="0"/>
              <a:t>Segmentation </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smtClean="0"/>
              <a:t>Memory management requirements</a:t>
            </a:r>
          </a:p>
          <a:p>
            <a:pPr lvl="2"/>
            <a:r>
              <a:rPr lang="en-US" sz="3892" dirty="0"/>
              <a:t>r</a:t>
            </a:r>
            <a:r>
              <a:rPr lang="en-US" sz="3892" dirty="0" smtClean="0"/>
              <a:t>elocation</a:t>
            </a:r>
          </a:p>
          <a:p>
            <a:pPr lvl="2"/>
            <a:r>
              <a:rPr lang="en-US" sz="3892" dirty="0"/>
              <a:t>p</a:t>
            </a:r>
            <a:r>
              <a:rPr lang="en-US" sz="3892" dirty="0" smtClean="0"/>
              <a:t>rotection</a:t>
            </a:r>
          </a:p>
          <a:p>
            <a:pPr lvl="2"/>
            <a:r>
              <a:rPr lang="en-US" sz="3892" dirty="0"/>
              <a:t>s</a:t>
            </a:r>
            <a:r>
              <a:rPr lang="en-US" sz="3892" dirty="0" smtClean="0"/>
              <a:t>haring</a:t>
            </a:r>
          </a:p>
          <a:p>
            <a:pPr lvl="2"/>
            <a:r>
              <a:rPr lang="en-US" sz="3892" dirty="0"/>
              <a:t>l</a:t>
            </a:r>
            <a:r>
              <a:rPr lang="en-US" sz="3892" dirty="0" smtClean="0"/>
              <a:t>ogical organization</a:t>
            </a:r>
          </a:p>
          <a:p>
            <a:pPr lvl="2"/>
            <a:r>
              <a:rPr lang="en-US" sz="3892" dirty="0"/>
              <a:t>p</a:t>
            </a:r>
            <a:r>
              <a:rPr lang="en-US" sz="3892" dirty="0" smtClean="0"/>
              <a:t>hysical organization</a:t>
            </a:r>
          </a:p>
          <a:p>
            <a:r>
              <a:rPr lang="en-US" sz="3892" dirty="0" smtClean="0"/>
              <a:t>Paging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0" y="2209800"/>
            <a:ext cx="8229600" cy="5257800"/>
          </a:xfrm>
        </p:spPr>
        <p:txBody>
          <a:bodyPr>
            <a:normAutofit/>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          region when it is swapped back in would be limiting</a:t>
            </a:r>
          </a:p>
          <a:p>
            <a:pPr lvl="2"/>
            <a:r>
              <a:rPr lang="en-US" sz="2000" dirty="0" smtClean="0"/>
              <a:t>may need to </a:t>
            </a:r>
            <a:r>
              <a:rPr lang="en-US" sz="2000" i="1" dirty="0" smtClean="0"/>
              <a:t>relocate </a:t>
            </a:r>
            <a:r>
              <a:rPr lang="en-US" sz="2000" dirty="0" smtClean="0"/>
              <a:t> the process to a different area                          of memory</a:t>
            </a:r>
            <a:endParaRPr lang="en-US" sz="2000" dirty="0"/>
          </a:p>
        </p:txBody>
      </p:sp>
      <p:pic>
        <p:nvPicPr>
          <p:cNvPr id="7" name="Picture 6"/>
          <p:cNvPicPr>
            <a:picLocks noChangeAspect="1"/>
          </p:cNvPicPr>
          <p:nvPr/>
        </p:nvPicPr>
        <p:blipFill>
          <a:blip r:embed="rId3"/>
          <a:stretch>
            <a:fillRect/>
          </a:stretch>
        </p:blipFill>
        <p:spPr>
          <a:xfrm>
            <a:off x="6629400" y="4379324"/>
            <a:ext cx="2514600" cy="24786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0" y="2057400"/>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495800"/>
            <a:ext cx="2965704" cy="204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914400" y="21336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Logical 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86000"/>
            <a:ext cx="8229600" cy="4267200"/>
          </a:xfrm>
        </p:spPr>
        <p:txBody>
          <a:bodyPr>
            <a:normAutofit/>
          </a:bodyPr>
          <a:lstStyle/>
          <a:p>
            <a:r>
              <a:rPr lang="en-US" sz="2300" dirty="0" smtClean="0"/>
              <a:t>Memory is organized as linear</a:t>
            </a:r>
          </a:p>
          <a:p>
            <a:endParaRPr lang="en-US" dirty="0" smtClean="0"/>
          </a:p>
          <a:p>
            <a:endParaRPr lang="en-US" dirty="0" smtClean="0"/>
          </a:p>
          <a:p>
            <a:endParaRPr lang="en-US" dirty="0" smtClean="0"/>
          </a:p>
          <a:p>
            <a:endParaRPr lang="en-US" dirty="0" smtClean="0"/>
          </a:p>
          <a:p>
            <a:pPr>
              <a:buNone/>
            </a:pPr>
            <a:endParaRPr lang="en-US" sz="1200" dirty="0" smtClean="0"/>
          </a:p>
          <a:p>
            <a:pPr>
              <a:buNone/>
            </a:pPr>
            <a:endParaRPr lang="en-US" sz="1200" dirty="0" smtClean="0"/>
          </a:p>
          <a:p>
            <a:r>
              <a:rPr lang="en-US" sz="2300" dirty="0" smtClean="0"/>
              <a:t>Segmentation is the tool that most readily satisfies requirements</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smtClean="0">
                <a:solidFill>
                  <a:schemeClr val="accent1">
                    <a:lumMod val="75000"/>
                  </a:schemeClr>
                </a:solidFill>
              </a:rPr>
              <a:t>Physical Organization</a:t>
            </a:r>
            <a:endParaRPr lang="en-US" b="1" dirty="0">
              <a:solidFill>
                <a:schemeClr val="accent1">
                  <a:lumMod val="75000"/>
                </a:schemeClr>
              </a:solidFill>
            </a:endParaRPr>
          </a:p>
        </p:txBody>
      </p:sp>
      <p:graphicFrame>
        <p:nvGraphicFramePr>
          <p:cNvPr id="5" name="Content Placeholder 4"/>
          <p:cNvGraphicFramePr>
            <a:graphicFrameLocks noGrp="1"/>
          </p:cNvGraphicFramePr>
          <p:nvPr>
            <p:ph idx="4294967295"/>
          </p:nvPr>
        </p:nvGraphicFramePr>
        <p:xfrm>
          <a:off x="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7551</Words>
  <Application>Microsoft Macintosh PowerPoint</Application>
  <PresentationFormat>On-screen Show (4:3)</PresentationFormat>
  <Paragraphs>361</Paragraphs>
  <Slides>36</Slides>
  <Notes>36</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Custom Design</vt:lpstr>
      <vt:lpstr>1_Codex</vt:lpstr>
      <vt:lpstr>Civic</vt:lpstr>
      <vt:lpstr>Chapter 7 Memory Management</vt:lpstr>
      <vt:lpstr>PowerPoint Presentation</vt:lpstr>
      <vt:lpstr>Memory Management Requirements</vt:lpstr>
      <vt:lpstr>Relocation</vt:lpstr>
      <vt:lpstr>PowerPoint Presentation</vt:lpstr>
      <vt:lpstr>Protection</vt:lpstr>
      <vt:lpstr>Sharing</vt:lpstr>
      <vt:lpstr>Logical Organization</vt:lpstr>
      <vt:lpstr>Physical Organization</vt:lpstr>
      <vt:lpstr>Memory Partitioning</vt:lpstr>
      <vt:lpstr>PowerPoint Presentation</vt:lpstr>
      <vt:lpstr>PowerPoint Presentation</vt:lpstr>
      <vt:lpstr>Disadvantages</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PowerPoint Presentation</vt:lpstr>
      <vt:lpstr>PowerPoint Presentation</vt:lpstr>
      <vt:lpstr>PowerPoint Presentation</vt:lpstr>
      <vt:lpstr>Segmentation</vt:lpstr>
      <vt:lpstr>Segmentation</vt:lpstr>
      <vt:lpstr>Address Translation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2014-01-25T03:32:55Z</dcterms:created>
  <dcterms:modified xsi:type="dcterms:W3CDTF">2016-05-02T16:49:26Z</dcterms:modified>
</cp:coreProperties>
</file>