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34"/>
  </p:notesMasterIdLst>
  <p:sldIdLst>
    <p:sldId id="307" r:id="rId3"/>
    <p:sldId id="326" r:id="rId4"/>
    <p:sldId id="299" r:id="rId5"/>
    <p:sldId id="325" r:id="rId6"/>
    <p:sldId id="261" r:id="rId7"/>
    <p:sldId id="327" r:id="rId8"/>
    <p:sldId id="328" r:id="rId9"/>
    <p:sldId id="303" r:id="rId10"/>
    <p:sldId id="329" r:id="rId11"/>
    <p:sldId id="330" r:id="rId12"/>
    <p:sldId id="331" r:id="rId13"/>
    <p:sldId id="332" r:id="rId14"/>
    <p:sldId id="333" r:id="rId15"/>
    <p:sldId id="334" r:id="rId16"/>
    <p:sldId id="335" r:id="rId17"/>
    <p:sldId id="336" r:id="rId18"/>
    <p:sldId id="337" r:id="rId19"/>
    <p:sldId id="338" r:id="rId20"/>
    <p:sldId id="339" r:id="rId21"/>
    <p:sldId id="341" r:id="rId22"/>
    <p:sldId id="340" r:id="rId23"/>
    <p:sldId id="342" r:id="rId24"/>
    <p:sldId id="343" r:id="rId25"/>
    <p:sldId id="344" r:id="rId26"/>
    <p:sldId id="347" r:id="rId27"/>
    <p:sldId id="345" r:id="rId28"/>
    <p:sldId id="346" r:id="rId29"/>
    <p:sldId id="348" r:id="rId30"/>
    <p:sldId id="349" r:id="rId31"/>
    <p:sldId id="350" r:id="rId32"/>
    <p:sldId id="324"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5" autoAdjust="0"/>
    <p:restoredTop sz="88025" autoAdjust="0"/>
  </p:normalViewPr>
  <p:slideViewPr>
    <p:cSldViewPr>
      <p:cViewPr varScale="1">
        <p:scale>
          <a:sx n="122" d="100"/>
          <a:sy n="122" d="100"/>
        </p:scale>
        <p:origin x="-112"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66"/>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9CF1DA-B038-494A-9D78-4E1F9DDF3DFF}" type="doc">
      <dgm:prSet loTypeId="urn:microsoft.com/office/officeart/2005/8/layout/target2" loCatId="" qsTypeId="urn:microsoft.com/office/officeart/2005/8/quickstyle/simple4" qsCatId="simple" csTypeId="urn:microsoft.com/office/officeart/2005/8/colors/accent1_2" csCatId="accent1"/>
      <dgm:spPr/>
      <dgm:t>
        <a:bodyPr/>
        <a:lstStyle/>
        <a:p>
          <a:endParaRPr lang="en-US"/>
        </a:p>
      </dgm:t>
    </dgm:pt>
    <dgm:pt modelId="{2513655C-77D3-C24B-91D0-77D00D79DD1F}">
      <dgm:prSet/>
      <dgm:spPr/>
      <dgm:t>
        <a:bodyPr/>
        <a:lstStyle/>
        <a:p>
          <a:pPr rtl="0"/>
          <a:r>
            <a:rPr lang="en-US" smtClean="0"/>
            <a:t>A Virtual Machine is a software construct that mimics the characteristics of a physical server</a:t>
          </a:r>
          <a:endParaRPr lang="en-US"/>
        </a:p>
      </dgm:t>
    </dgm:pt>
    <dgm:pt modelId="{A8827C15-CB48-DC42-B251-E59DB4210072}" type="parTrans" cxnId="{2AAEB2E5-91CE-EA48-87E4-8E4992EB7C04}">
      <dgm:prSet/>
      <dgm:spPr/>
      <dgm:t>
        <a:bodyPr/>
        <a:lstStyle/>
        <a:p>
          <a:endParaRPr lang="en-US"/>
        </a:p>
      </dgm:t>
    </dgm:pt>
    <dgm:pt modelId="{3F9D0FC2-D8C0-2C45-8D4E-8254353BA007}" type="sibTrans" cxnId="{2AAEB2E5-91CE-EA48-87E4-8E4992EB7C04}">
      <dgm:prSet/>
      <dgm:spPr/>
      <dgm:t>
        <a:bodyPr/>
        <a:lstStyle/>
        <a:p>
          <a:endParaRPr lang="en-US"/>
        </a:p>
      </dgm:t>
    </dgm:pt>
    <dgm:pt modelId="{9E5512E6-8CE0-C34C-A1FF-1684035EB7D6}">
      <dgm:prSet/>
      <dgm:spPr/>
      <dgm:t>
        <a:bodyPr/>
        <a:lstStyle/>
        <a:p>
          <a:pPr rtl="0"/>
          <a:r>
            <a:rPr lang="en-US" smtClean="0"/>
            <a:t>it is configured with some number of processors, some amount of RAM, storage resources, and connectivity through the network ports</a:t>
          </a:r>
          <a:endParaRPr lang="en-US"/>
        </a:p>
      </dgm:t>
    </dgm:pt>
    <dgm:pt modelId="{E9F52B2B-3706-BD4D-98CC-001DE1879BE5}" type="parTrans" cxnId="{DDD96473-1A50-F349-B385-E0C74794C606}">
      <dgm:prSet/>
      <dgm:spPr/>
      <dgm:t>
        <a:bodyPr/>
        <a:lstStyle/>
        <a:p>
          <a:endParaRPr lang="en-US"/>
        </a:p>
      </dgm:t>
    </dgm:pt>
    <dgm:pt modelId="{06FC706E-BC4C-A246-9AD9-1172CF43994A}" type="sibTrans" cxnId="{DDD96473-1A50-F349-B385-E0C74794C606}">
      <dgm:prSet/>
      <dgm:spPr/>
      <dgm:t>
        <a:bodyPr/>
        <a:lstStyle/>
        <a:p>
          <a:endParaRPr lang="en-US"/>
        </a:p>
      </dgm:t>
    </dgm:pt>
    <dgm:pt modelId="{3A1D3954-203D-8B4C-A12B-BC2FC948E783}">
      <dgm:prSet/>
      <dgm:spPr/>
      <dgm:t>
        <a:bodyPr/>
        <a:lstStyle/>
        <a:p>
          <a:pPr rtl="0"/>
          <a:r>
            <a:rPr lang="en-US" smtClean="0"/>
            <a:t>once the VM is created it can be powered on like a physical server, loaded with an operating system and software solutions, and utilized in the manner of a physical server</a:t>
          </a:r>
          <a:endParaRPr lang="en-US"/>
        </a:p>
      </dgm:t>
    </dgm:pt>
    <dgm:pt modelId="{A6AA1C8D-A485-BE44-8FF5-FA380CAED6A7}" type="parTrans" cxnId="{D0A89CCB-4CA6-994A-9EEE-0DBA2ABFCBB6}">
      <dgm:prSet/>
      <dgm:spPr/>
      <dgm:t>
        <a:bodyPr/>
        <a:lstStyle/>
        <a:p>
          <a:endParaRPr lang="en-US"/>
        </a:p>
      </dgm:t>
    </dgm:pt>
    <dgm:pt modelId="{D6D3F0A3-3AE1-7947-8CD9-9676C05AB7C9}" type="sibTrans" cxnId="{D0A89CCB-4CA6-994A-9EEE-0DBA2ABFCBB6}">
      <dgm:prSet/>
      <dgm:spPr/>
      <dgm:t>
        <a:bodyPr/>
        <a:lstStyle/>
        <a:p>
          <a:endParaRPr lang="en-US"/>
        </a:p>
      </dgm:t>
    </dgm:pt>
    <dgm:pt modelId="{CA4DEEFD-B763-E949-B62E-ECE351757C3F}">
      <dgm:prSet/>
      <dgm:spPr/>
      <dgm:t>
        <a:bodyPr/>
        <a:lstStyle/>
        <a:p>
          <a:pPr rtl="0"/>
          <a:r>
            <a:rPr lang="en-US" smtClean="0"/>
            <a:t>unlike a physical server, this virtual server only sees the resources it has been configured with, not all of the resources of the physical host itself</a:t>
          </a:r>
          <a:endParaRPr lang="en-US"/>
        </a:p>
      </dgm:t>
    </dgm:pt>
    <dgm:pt modelId="{BB92C9E5-3085-8E40-A806-046F7CBD08E8}" type="parTrans" cxnId="{B76E1AC5-4AC9-6343-A30D-1BF45A9F3421}">
      <dgm:prSet/>
      <dgm:spPr/>
      <dgm:t>
        <a:bodyPr/>
        <a:lstStyle/>
        <a:p>
          <a:endParaRPr lang="en-US"/>
        </a:p>
      </dgm:t>
    </dgm:pt>
    <dgm:pt modelId="{758A5094-0264-0C43-82F0-89FA3F45291F}" type="sibTrans" cxnId="{B76E1AC5-4AC9-6343-A30D-1BF45A9F3421}">
      <dgm:prSet/>
      <dgm:spPr/>
      <dgm:t>
        <a:bodyPr/>
        <a:lstStyle/>
        <a:p>
          <a:endParaRPr lang="en-US"/>
        </a:p>
      </dgm:t>
    </dgm:pt>
    <dgm:pt modelId="{4658F702-E42F-204F-BC0C-306C6EA2D197}">
      <dgm:prSet/>
      <dgm:spPr/>
      <dgm:t>
        <a:bodyPr/>
        <a:lstStyle/>
        <a:p>
          <a:pPr rtl="0"/>
          <a:r>
            <a:rPr lang="en-US" smtClean="0"/>
            <a:t>the hypervisor facilitates the translation and I/O from the virtual machine to the physical server devices and back again to the correct virtual machine</a:t>
          </a:r>
          <a:endParaRPr lang="en-US"/>
        </a:p>
      </dgm:t>
    </dgm:pt>
    <dgm:pt modelId="{AA40E292-8094-834A-BE4E-25BFAE52B859}" type="parTrans" cxnId="{FAD6EAE4-F232-9441-8E42-C8CC0681AE36}">
      <dgm:prSet/>
      <dgm:spPr/>
      <dgm:t>
        <a:bodyPr/>
        <a:lstStyle/>
        <a:p>
          <a:endParaRPr lang="en-US"/>
        </a:p>
      </dgm:t>
    </dgm:pt>
    <dgm:pt modelId="{2A011DCF-C2F6-224F-8BB0-A7476D8BDDB0}" type="sibTrans" cxnId="{FAD6EAE4-F232-9441-8E42-C8CC0681AE36}">
      <dgm:prSet/>
      <dgm:spPr/>
      <dgm:t>
        <a:bodyPr/>
        <a:lstStyle/>
        <a:p>
          <a:endParaRPr lang="en-US"/>
        </a:p>
      </dgm:t>
    </dgm:pt>
    <dgm:pt modelId="{8E146A81-417E-7541-BE17-EE134F1DF88B}" type="pres">
      <dgm:prSet presAssocID="{359CF1DA-B038-494A-9D78-4E1F9DDF3DFF}" presName="Name0" presStyleCnt="0">
        <dgm:presLayoutVars>
          <dgm:chMax val="3"/>
          <dgm:chPref val="1"/>
          <dgm:dir/>
          <dgm:animLvl val="lvl"/>
          <dgm:resizeHandles/>
        </dgm:presLayoutVars>
      </dgm:prSet>
      <dgm:spPr/>
    </dgm:pt>
    <dgm:pt modelId="{FE0AA8B2-9F32-1F4E-9E7E-C216DF8B068F}" type="pres">
      <dgm:prSet presAssocID="{359CF1DA-B038-494A-9D78-4E1F9DDF3DFF}" presName="outerBox" presStyleCnt="0"/>
      <dgm:spPr/>
    </dgm:pt>
    <dgm:pt modelId="{3D3A4C4C-A16F-A54F-A91C-ACEEE50A9C73}" type="pres">
      <dgm:prSet presAssocID="{359CF1DA-B038-494A-9D78-4E1F9DDF3DFF}" presName="outerBoxParent" presStyleLbl="node1" presStyleIdx="0" presStyleCnt="1"/>
      <dgm:spPr/>
    </dgm:pt>
    <dgm:pt modelId="{13E4FF3A-1405-724D-9325-8337CCE46994}" type="pres">
      <dgm:prSet presAssocID="{359CF1DA-B038-494A-9D78-4E1F9DDF3DFF}" presName="outerBoxChildren" presStyleCnt="0"/>
      <dgm:spPr/>
    </dgm:pt>
    <dgm:pt modelId="{A374601E-CBC7-5C4E-A04F-EB58B4E19350}" type="pres">
      <dgm:prSet presAssocID="{9E5512E6-8CE0-C34C-A1FF-1684035EB7D6}" presName="oChild" presStyleLbl="fgAcc1" presStyleIdx="0" presStyleCnt="4">
        <dgm:presLayoutVars>
          <dgm:bulletEnabled val="1"/>
        </dgm:presLayoutVars>
      </dgm:prSet>
      <dgm:spPr/>
    </dgm:pt>
    <dgm:pt modelId="{6A45C73B-8827-3247-A30F-5DA0B81905D0}" type="pres">
      <dgm:prSet presAssocID="{06FC706E-BC4C-A246-9AD9-1172CF43994A}" presName="outerSibTrans" presStyleCnt="0"/>
      <dgm:spPr/>
    </dgm:pt>
    <dgm:pt modelId="{3BEC1527-9E94-2F48-AF65-0007E8C91294}" type="pres">
      <dgm:prSet presAssocID="{3A1D3954-203D-8B4C-A12B-BC2FC948E783}" presName="oChild" presStyleLbl="fgAcc1" presStyleIdx="1" presStyleCnt="4">
        <dgm:presLayoutVars>
          <dgm:bulletEnabled val="1"/>
        </dgm:presLayoutVars>
      </dgm:prSet>
      <dgm:spPr/>
    </dgm:pt>
    <dgm:pt modelId="{33CB706D-33E2-8040-9263-F8D03A8124E1}" type="pres">
      <dgm:prSet presAssocID="{D6D3F0A3-3AE1-7947-8CD9-9676C05AB7C9}" presName="outerSibTrans" presStyleCnt="0"/>
      <dgm:spPr/>
    </dgm:pt>
    <dgm:pt modelId="{AD0DB663-7511-EA45-9900-1B69594D3596}" type="pres">
      <dgm:prSet presAssocID="{CA4DEEFD-B763-E949-B62E-ECE351757C3F}" presName="oChild" presStyleLbl="fgAcc1" presStyleIdx="2" presStyleCnt="4">
        <dgm:presLayoutVars>
          <dgm:bulletEnabled val="1"/>
        </dgm:presLayoutVars>
      </dgm:prSet>
      <dgm:spPr/>
    </dgm:pt>
    <dgm:pt modelId="{CBE6FEE3-30B7-9848-A9CD-C9D9586F62F4}" type="pres">
      <dgm:prSet presAssocID="{758A5094-0264-0C43-82F0-89FA3F45291F}" presName="outerSibTrans" presStyleCnt="0"/>
      <dgm:spPr/>
    </dgm:pt>
    <dgm:pt modelId="{58592733-DD9D-9949-95A0-6412A4902F7D}" type="pres">
      <dgm:prSet presAssocID="{4658F702-E42F-204F-BC0C-306C6EA2D197}" presName="oChild" presStyleLbl="fgAcc1" presStyleIdx="3" presStyleCnt="4">
        <dgm:presLayoutVars>
          <dgm:bulletEnabled val="1"/>
        </dgm:presLayoutVars>
      </dgm:prSet>
      <dgm:spPr/>
    </dgm:pt>
  </dgm:ptLst>
  <dgm:cxnLst>
    <dgm:cxn modelId="{DDD96473-1A50-F349-B385-E0C74794C606}" srcId="{2513655C-77D3-C24B-91D0-77D00D79DD1F}" destId="{9E5512E6-8CE0-C34C-A1FF-1684035EB7D6}" srcOrd="0" destOrd="0" parTransId="{E9F52B2B-3706-BD4D-98CC-001DE1879BE5}" sibTransId="{06FC706E-BC4C-A246-9AD9-1172CF43994A}"/>
    <dgm:cxn modelId="{376C3752-E589-9F4D-A227-3F91D50278DB}" type="presOf" srcId="{4658F702-E42F-204F-BC0C-306C6EA2D197}" destId="{58592733-DD9D-9949-95A0-6412A4902F7D}" srcOrd="0" destOrd="0" presId="urn:microsoft.com/office/officeart/2005/8/layout/target2"/>
    <dgm:cxn modelId="{D0A89CCB-4CA6-994A-9EEE-0DBA2ABFCBB6}" srcId="{2513655C-77D3-C24B-91D0-77D00D79DD1F}" destId="{3A1D3954-203D-8B4C-A12B-BC2FC948E783}" srcOrd="1" destOrd="0" parTransId="{A6AA1C8D-A485-BE44-8FF5-FA380CAED6A7}" sibTransId="{D6D3F0A3-3AE1-7947-8CD9-9676C05AB7C9}"/>
    <dgm:cxn modelId="{2AAEB2E5-91CE-EA48-87E4-8E4992EB7C04}" srcId="{359CF1DA-B038-494A-9D78-4E1F9DDF3DFF}" destId="{2513655C-77D3-C24B-91D0-77D00D79DD1F}" srcOrd="0" destOrd="0" parTransId="{A8827C15-CB48-DC42-B251-E59DB4210072}" sibTransId="{3F9D0FC2-D8C0-2C45-8D4E-8254353BA007}"/>
    <dgm:cxn modelId="{93C28DB9-7BC2-EB40-A8CF-5BEDA3984132}" type="presOf" srcId="{9E5512E6-8CE0-C34C-A1FF-1684035EB7D6}" destId="{A374601E-CBC7-5C4E-A04F-EB58B4E19350}" srcOrd="0" destOrd="0" presId="urn:microsoft.com/office/officeart/2005/8/layout/target2"/>
    <dgm:cxn modelId="{CC680021-DE54-1A46-B0E0-FD443504C03C}" type="presOf" srcId="{359CF1DA-B038-494A-9D78-4E1F9DDF3DFF}" destId="{8E146A81-417E-7541-BE17-EE134F1DF88B}" srcOrd="0" destOrd="0" presId="urn:microsoft.com/office/officeart/2005/8/layout/target2"/>
    <dgm:cxn modelId="{B76E1AC5-4AC9-6343-A30D-1BF45A9F3421}" srcId="{2513655C-77D3-C24B-91D0-77D00D79DD1F}" destId="{CA4DEEFD-B763-E949-B62E-ECE351757C3F}" srcOrd="2" destOrd="0" parTransId="{BB92C9E5-3085-8E40-A806-046F7CBD08E8}" sibTransId="{758A5094-0264-0C43-82F0-89FA3F45291F}"/>
    <dgm:cxn modelId="{F762436D-F23C-7A45-899C-1D3E302786B6}" type="presOf" srcId="{2513655C-77D3-C24B-91D0-77D00D79DD1F}" destId="{3D3A4C4C-A16F-A54F-A91C-ACEEE50A9C73}" srcOrd="0" destOrd="0" presId="urn:microsoft.com/office/officeart/2005/8/layout/target2"/>
    <dgm:cxn modelId="{5C59E85F-22E1-E34C-82EB-05FF396E56D4}" type="presOf" srcId="{CA4DEEFD-B763-E949-B62E-ECE351757C3F}" destId="{AD0DB663-7511-EA45-9900-1B69594D3596}" srcOrd="0" destOrd="0" presId="urn:microsoft.com/office/officeart/2005/8/layout/target2"/>
    <dgm:cxn modelId="{0E5B81A6-57B5-774D-A1AB-EBD38071E4CC}" type="presOf" srcId="{3A1D3954-203D-8B4C-A12B-BC2FC948E783}" destId="{3BEC1527-9E94-2F48-AF65-0007E8C91294}" srcOrd="0" destOrd="0" presId="urn:microsoft.com/office/officeart/2005/8/layout/target2"/>
    <dgm:cxn modelId="{FAD6EAE4-F232-9441-8E42-C8CC0681AE36}" srcId="{2513655C-77D3-C24B-91D0-77D00D79DD1F}" destId="{4658F702-E42F-204F-BC0C-306C6EA2D197}" srcOrd="3" destOrd="0" parTransId="{AA40E292-8094-834A-BE4E-25BFAE52B859}" sibTransId="{2A011DCF-C2F6-224F-8BB0-A7476D8BDDB0}"/>
    <dgm:cxn modelId="{BF963748-E824-474F-A514-29B4B47FEA64}" type="presParOf" srcId="{8E146A81-417E-7541-BE17-EE134F1DF88B}" destId="{FE0AA8B2-9F32-1F4E-9E7E-C216DF8B068F}" srcOrd="0" destOrd="0" presId="urn:microsoft.com/office/officeart/2005/8/layout/target2"/>
    <dgm:cxn modelId="{096FBB90-6514-AE41-9F83-AA53257A16FA}" type="presParOf" srcId="{FE0AA8B2-9F32-1F4E-9E7E-C216DF8B068F}" destId="{3D3A4C4C-A16F-A54F-A91C-ACEEE50A9C73}" srcOrd="0" destOrd="0" presId="urn:microsoft.com/office/officeart/2005/8/layout/target2"/>
    <dgm:cxn modelId="{EEE17783-D3D0-154F-B107-78227707ECC3}" type="presParOf" srcId="{FE0AA8B2-9F32-1F4E-9E7E-C216DF8B068F}" destId="{13E4FF3A-1405-724D-9325-8337CCE46994}" srcOrd="1" destOrd="0" presId="urn:microsoft.com/office/officeart/2005/8/layout/target2"/>
    <dgm:cxn modelId="{E8FE0082-D1FF-A84C-AF1C-ABA2B2B52490}" type="presParOf" srcId="{13E4FF3A-1405-724D-9325-8337CCE46994}" destId="{A374601E-CBC7-5C4E-A04F-EB58B4E19350}" srcOrd="0" destOrd="0" presId="urn:microsoft.com/office/officeart/2005/8/layout/target2"/>
    <dgm:cxn modelId="{428A8BC3-D6FC-B94B-809D-1EF8DB59F5BF}" type="presParOf" srcId="{13E4FF3A-1405-724D-9325-8337CCE46994}" destId="{6A45C73B-8827-3247-A30F-5DA0B81905D0}" srcOrd="1" destOrd="0" presId="urn:microsoft.com/office/officeart/2005/8/layout/target2"/>
    <dgm:cxn modelId="{A1104214-BB29-574F-913C-DA577B84A86F}" type="presParOf" srcId="{13E4FF3A-1405-724D-9325-8337CCE46994}" destId="{3BEC1527-9E94-2F48-AF65-0007E8C91294}" srcOrd="2" destOrd="0" presId="urn:microsoft.com/office/officeart/2005/8/layout/target2"/>
    <dgm:cxn modelId="{A52B3C9F-A39C-0043-986E-E716333ABE1C}" type="presParOf" srcId="{13E4FF3A-1405-724D-9325-8337CCE46994}" destId="{33CB706D-33E2-8040-9263-F8D03A8124E1}" srcOrd="3" destOrd="0" presId="urn:microsoft.com/office/officeart/2005/8/layout/target2"/>
    <dgm:cxn modelId="{56B93CC8-FA82-0148-B999-CA7542E8F339}" type="presParOf" srcId="{13E4FF3A-1405-724D-9325-8337CCE46994}" destId="{AD0DB663-7511-EA45-9900-1B69594D3596}" srcOrd="4" destOrd="0" presId="urn:microsoft.com/office/officeart/2005/8/layout/target2"/>
    <dgm:cxn modelId="{FDA56E72-9CE7-9B46-B9FA-9FC163492F5B}" type="presParOf" srcId="{13E4FF3A-1405-724D-9325-8337CCE46994}" destId="{CBE6FEE3-30B7-9848-A9CD-C9D9586F62F4}" srcOrd="5" destOrd="0" presId="urn:microsoft.com/office/officeart/2005/8/layout/target2"/>
    <dgm:cxn modelId="{92D1B167-0FBC-D84F-B7CD-3B66265E9F3A}" type="presParOf" srcId="{13E4FF3A-1405-724D-9325-8337CCE46994}" destId="{58592733-DD9D-9949-95A0-6412A4902F7D}" srcOrd="6"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725E30-ACEA-2F42-B19E-93A282D67CCD}" type="doc">
      <dgm:prSet loTypeId="urn:microsoft.com/office/officeart/2005/8/layout/target2" loCatId="" qsTypeId="urn:microsoft.com/office/officeart/2005/8/quickstyle/simple4" qsCatId="simple" csTypeId="urn:microsoft.com/office/officeart/2005/8/colors/accent1_2" csCatId="accent1"/>
      <dgm:spPr/>
      <dgm:t>
        <a:bodyPr/>
        <a:lstStyle/>
        <a:p>
          <a:endParaRPr lang="en-US"/>
        </a:p>
      </dgm:t>
    </dgm:pt>
    <dgm:pt modelId="{DE999312-7E5C-A04E-B0AA-6399BEDF8258}">
      <dgm:prSet/>
      <dgm:spPr/>
      <dgm:t>
        <a:bodyPr/>
        <a:lstStyle/>
        <a:p>
          <a:pPr rtl="0"/>
          <a:r>
            <a:rPr lang="en-US" smtClean="0"/>
            <a:t>Virtual machines are made up of files:</a:t>
          </a:r>
          <a:endParaRPr lang="en-US"/>
        </a:p>
      </dgm:t>
    </dgm:pt>
    <dgm:pt modelId="{299AAA66-6F5A-0F48-9AD3-778978585570}" type="parTrans" cxnId="{58095216-25A7-4044-9B23-FD186B60C9A6}">
      <dgm:prSet/>
      <dgm:spPr/>
      <dgm:t>
        <a:bodyPr/>
        <a:lstStyle/>
        <a:p>
          <a:endParaRPr lang="en-US"/>
        </a:p>
      </dgm:t>
    </dgm:pt>
    <dgm:pt modelId="{F7D14397-9A39-5E49-80A3-B6E1FC2028CB}" type="sibTrans" cxnId="{58095216-25A7-4044-9B23-FD186B60C9A6}">
      <dgm:prSet/>
      <dgm:spPr/>
      <dgm:t>
        <a:bodyPr/>
        <a:lstStyle/>
        <a:p>
          <a:endParaRPr lang="en-US"/>
        </a:p>
      </dgm:t>
    </dgm:pt>
    <dgm:pt modelId="{5FC5E834-9C3D-A048-B1D6-00AB1C47CB2B}">
      <dgm:prSet/>
      <dgm:spPr/>
      <dgm:t>
        <a:bodyPr/>
        <a:lstStyle/>
        <a:p>
          <a:pPr rtl="0"/>
          <a:r>
            <a:rPr lang="en-US" smtClean="0"/>
            <a:t>c</a:t>
          </a:r>
          <a:r>
            <a:rPr lang="en-US" b="0" i="0" baseline="0" smtClean="0"/>
            <a:t>onfiguration file describes the attributes of the virtual machine</a:t>
          </a:r>
          <a:endParaRPr lang="en-US"/>
        </a:p>
      </dgm:t>
    </dgm:pt>
    <dgm:pt modelId="{3E936901-AEF4-194B-BA1B-89C3F9868D35}" type="parTrans" cxnId="{BF551052-9697-6044-91C9-A1B08F66F934}">
      <dgm:prSet/>
      <dgm:spPr/>
      <dgm:t>
        <a:bodyPr/>
        <a:lstStyle/>
        <a:p>
          <a:endParaRPr lang="en-US"/>
        </a:p>
      </dgm:t>
    </dgm:pt>
    <dgm:pt modelId="{B9531DE3-ED41-964D-B4C1-0E32CCF9014E}" type="sibTrans" cxnId="{BF551052-9697-6044-91C9-A1B08F66F934}">
      <dgm:prSet/>
      <dgm:spPr/>
      <dgm:t>
        <a:bodyPr/>
        <a:lstStyle/>
        <a:p>
          <a:endParaRPr lang="en-US"/>
        </a:p>
      </dgm:t>
    </dgm:pt>
    <dgm:pt modelId="{C3B585C2-2E23-C542-B434-18582AB4740E}">
      <dgm:prSet/>
      <dgm:spPr/>
      <dgm:t>
        <a:bodyPr/>
        <a:lstStyle/>
        <a:p>
          <a:pPr rtl="0"/>
          <a:r>
            <a:rPr lang="en-US" smtClean="0"/>
            <a:t>it contains the server definition, how many virtual processors (vCPUs) are allocated to this virtual machine, how much RAM is allocated, which I/O devices the VM has access to, how many network interface cards (NICs) are in the virtual server, and more</a:t>
          </a:r>
          <a:endParaRPr lang="en-US"/>
        </a:p>
      </dgm:t>
    </dgm:pt>
    <dgm:pt modelId="{9EB024DA-5A76-2046-A35E-DFCA443AFB63}" type="parTrans" cxnId="{C2E249C6-9662-844E-8962-7E896EB00DCE}">
      <dgm:prSet/>
      <dgm:spPr/>
      <dgm:t>
        <a:bodyPr/>
        <a:lstStyle/>
        <a:p>
          <a:endParaRPr lang="en-US"/>
        </a:p>
      </dgm:t>
    </dgm:pt>
    <dgm:pt modelId="{7CF840FA-CE9D-DE4F-939D-306AF3231547}" type="sibTrans" cxnId="{C2E249C6-9662-844E-8962-7E896EB00DCE}">
      <dgm:prSet/>
      <dgm:spPr/>
      <dgm:t>
        <a:bodyPr/>
        <a:lstStyle/>
        <a:p>
          <a:endParaRPr lang="en-US"/>
        </a:p>
      </dgm:t>
    </dgm:pt>
    <dgm:pt modelId="{C9175C8F-D3D9-524F-8720-ACB862F55811}">
      <dgm:prSet/>
      <dgm:spPr/>
      <dgm:t>
        <a:bodyPr/>
        <a:lstStyle/>
        <a:p>
          <a:pPr rtl="0"/>
          <a:r>
            <a:rPr lang="en-US" smtClean="0"/>
            <a:t>i</a:t>
          </a:r>
          <a:r>
            <a:rPr lang="en-US" b="0" i="0" baseline="0" smtClean="0"/>
            <a:t>t also describes the storage that the VM can access</a:t>
          </a:r>
          <a:endParaRPr lang="en-US"/>
        </a:p>
      </dgm:t>
    </dgm:pt>
    <dgm:pt modelId="{9EA33EBA-B7A8-1B46-AFE2-B494FEE72625}" type="parTrans" cxnId="{BADDE020-624E-5645-BC40-5D7578A12F74}">
      <dgm:prSet/>
      <dgm:spPr/>
      <dgm:t>
        <a:bodyPr/>
        <a:lstStyle/>
        <a:p>
          <a:endParaRPr lang="en-US"/>
        </a:p>
      </dgm:t>
    </dgm:pt>
    <dgm:pt modelId="{A47356D7-A79C-BE4C-B4F7-25DB09AAC06C}" type="sibTrans" cxnId="{BADDE020-624E-5645-BC40-5D7578A12F74}">
      <dgm:prSet/>
      <dgm:spPr/>
      <dgm:t>
        <a:bodyPr/>
        <a:lstStyle/>
        <a:p>
          <a:endParaRPr lang="en-US"/>
        </a:p>
      </dgm:t>
    </dgm:pt>
    <dgm:pt modelId="{FCEE323C-F46D-F949-9D17-5F0067EB36EA}">
      <dgm:prSet/>
      <dgm:spPr/>
      <dgm:t>
        <a:bodyPr/>
        <a:lstStyle/>
        <a:p>
          <a:pPr rtl="0"/>
          <a:r>
            <a:rPr lang="en-US" smtClean="0"/>
            <a:t>when a virtual machine is powered on, or instantiated, additional files are created for logging, for memory paging, and other functions</a:t>
          </a:r>
          <a:endParaRPr lang="en-US"/>
        </a:p>
      </dgm:t>
    </dgm:pt>
    <dgm:pt modelId="{3EB4481F-767E-5945-9B87-60DE415CBC2B}" type="parTrans" cxnId="{96B78094-BC53-7749-B002-054A3B2C22FD}">
      <dgm:prSet/>
      <dgm:spPr/>
      <dgm:t>
        <a:bodyPr/>
        <a:lstStyle/>
        <a:p>
          <a:endParaRPr lang="en-US"/>
        </a:p>
      </dgm:t>
    </dgm:pt>
    <dgm:pt modelId="{70AF2A67-07EC-7D48-9E7F-F9C1A188B6B3}" type="sibTrans" cxnId="{96B78094-BC53-7749-B002-054A3B2C22FD}">
      <dgm:prSet/>
      <dgm:spPr/>
      <dgm:t>
        <a:bodyPr/>
        <a:lstStyle/>
        <a:p>
          <a:endParaRPr lang="en-US"/>
        </a:p>
      </dgm:t>
    </dgm:pt>
    <dgm:pt modelId="{6B78B25B-60D8-E44F-AFB3-24CAE05470CE}">
      <dgm:prSet/>
      <dgm:spPr/>
      <dgm:t>
        <a:bodyPr/>
        <a:lstStyle/>
        <a:p>
          <a:pPr rtl="0"/>
          <a:r>
            <a:rPr lang="en-US" smtClean="0"/>
            <a:t>s</a:t>
          </a:r>
          <a:r>
            <a:rPr lang="en-US" b="0" i="0" baseline="0" smtClean="0"/>
            <a:t>ince VMs are already files, copying them produces not only a backup of the data but also a copy of the entire server, including the operating system, applications, and the hardware configuration itself</a:t>
          </a:r>
          <a:endParaRPr lang="en-US"/>
        </a:p>
      </dgm:t>
    </dgm:pt>
    <dgm:pt modelId="{E2ECBD4A-3445-A84E-AED4-CD17870F1B92}" type="parTrans" cxnId="{B3602547-AB96-0345-8B00-53E805C9E696}">
      <dgm:prSet/>
      <dgm:spPr/>
      <dgm:t>
        <a:bodyPr/>
        <a:lstStyle/>
        <a:p>
          <a:endParaRPr lang="en-US"/>
        </a:p>
      </dgm:t>
    </dgm:pt>
    <dgm:pt modelId="{9A32B756-67B0-1140-ABA9-C1C8AB46961E}" type="sibTrans" cxnId="{B3602547-AB96-0345-8B00-53E805C9E696}">
      <dgm:prSet/>
      <dgm:spPr/>
      <dgm:t>
        <a:bodyPr/>
        <a:lstStyle/>
        <a:p>
          <a:endParaRPr lang="en-US"/>
        </a:p>
      </dgm:t>
    </dgm:pt>
    <dgm:pt modelId="{E490C691-91A8-0949-BD2E-35ACF7F455DF}" type="pres">
      <dgm:prSet presAssocID="{D0725E30-ACEA-2F42-B19E-93A282D67CCD}" presName="Name0" presStyleCnt="0">
        <dgm:presLayoutVars>
          <dgm:chMax val="3"/>
          <dgm:chPref val="1"/>
          <dgm:dir/>
          <dgm:animLvl val="lvl"/>
          <dgm:resizeHandles/>
        </dgm:presLayoutVars>
      </dgm:prSet>
      <dgm:spPr/>
    </dgm:pt>
    <dgm:pt modelId="{024EEDCA-731D-104D-B55B-22E998D18F6B}" type="pres">
      <dgm:prSet presAssocID="{D0725E30-ACEA-2F42-B19E-93A282D67CCD}" presName="outerBox" presStyleCnt="0"/>
      <dgm:spPr/>
    </dgm:pt>
    <dgm:pt modelId="{2DEDC6FE-4500-9E4F-ACA9-CEC86EAEDE2E}" type="pres">
      <dgm:prSet presAssocID="{D0725E30-ACEA-2F42-B19E-93A282D67CCD}" presName="outerBoxParent" presStyleLbl="node1" presStyleIdx="0" presStyleCnt="1"/>
      <dgm:spPr/>
    </dgm:pt>
    <dgm:pt modelId="{9AA8EAE7-13B1-7A43-B7D7-A7BE0E6BE10F}" type="pres">
      <dgm:prSet presAssocID="{D0725E30-ACEA-2F42-B19E-93A282D67CCD}" presName="outerBoxChildren" presStyleCnt="0"/>
      <dgm:spPr/>
    </dgm:pt>
    <dgm:pt modelId="{9CF1AFFD-6D69-CC48-AFF4-4F6C3BDD85A4}" type="pres">
      <dgm:prSet presAssocID="{5FC5E834-9C3D-A048-B1D6-00AB1C47CB2B}" presName="oChild" presStyleLbl="fgAcc1" presStyleIdx="0" presStyleCnt="5">
        <dgm:presLayoutVars>
          <dgm:bulletEnabled val="1"/>
        </dgm:presLayoutVars>
      </dgm:prSet>
      <dgm:spPr/>
    </dgm:pt>
    <dgm:pt modelId="{E38A6320-15FA-5F4B-8641-A7EA0EC4E2B7}" type="pres">
      <dgm:prSet presAssocID="{B9531DE3-ED41-964D-B4C1-0E32CCF9014E}" presName="outerSibTrans" presStyleCnt="0"/>
      <dgm:spPr/>
    </dgm:pt>
    <dgm:pt modelId="{47FF568D-DE91-9342-857F-837F372C8F60}" type="pres">
      <dgm:prSet presAssocID="{C3B585C2-2E23-C542-B434-18582AB4740E}" presName="oChild" presStyleLbl="fgAcc1" presStyleIdx="1" presStyleCnt="5">
        <dgm:presLayoutVars>
          <dgm:bulletEnabled val="1"/>
        </dgm:presLayoutVars>
      </dgm:prSet>
      <dgm:spPr/>
    </dgm:pt>
    <dgm:pt modelId="{FCD38E68-C4E0-5748-BB94-EC4CD3D8CD69}" type="pres">
      <dgm:prSet presAssocID="{7CF840FA-CE9D-DE4F-939D-306AF3231547}" presName="outerSibTrans" presStyleCnt="0"/>
      <dgm:spPr/>
    </dgm:pt>
    <dgm:pt modelId="{30462B03-EBEC-BE45-A2CC-8E780A4C9A55}" type="pres">
      <dgm:prSet presAssocID="{C9175C8F-D3D9-524F-8720-ACB862F55811}" presName="oChild" presStyleLbl="fgAcc1" presStyleIdx="2" presStyleCnt="5">
        <dgm:presLayoutVars>
          <dgm:bulletEnabled val="1"/>
        </dgm:presLayoutVars>
      </dgm:prSet>
      <dgm:spPr/>
    </dgm:pt>
    <dgm:pt modelId="{97DD8D02-8630-8B41-B3C4-08D2B86BC9FB}" type="pres">
      <dgm:prSet presAssocID="{A47356D7-A79C-BE4C-B4F7-25DB09AAC06C}" presName="outerSibTrans" presStyleCnt="0"/>
      <dgm:spPr/>
    </dgm:pt>
    <dgm:pt modelId="{AF7E60FC-EF3B-6541-94F1-E934E56EF3AF}" type="pres">
      <dgm:prSet presAssocID="{FCEE323C-F46D-F949-9D17-5F0067EB36EA}" presName="oChild" presStyleLbl="fgAcc1" presStyleIdx="3" presStyleCnt="5">
        <dgm:presLayoutVars>
          <dgm:bulletEnabled val="1"/>
        </dgm:presLayoutVars>
      </dgm:prSet>
      <dgm:spPr/>
    </dgm:pt>
    <dgm:pt modelId="{55D1381D-F9D5-D445-9F9E-048A328A69B4}" type="pres">
      <dgm:prSet presAssocID="{70AF2A67-07EC-7D48-9E7F-F9C1A188B6B3}" presName="outerSibTrans" presStyleCnt="0"/>
      <dgm:spPr/>
    </dgm:pt>
    <dgm:pt modelId="{7E329E7C-C8E8-B34F-A227-9E122ADAEF04}" type="pres">
      <dgm:prSet presAssocID="{6B78B25B-60D8-E44F-AFB3-24CAE05470CE}" presName="oChild" presStyleLbl="fgAcc1" presStyleIdx="4" presStyleCnt="5">
        <dgm:presLayoutVars>
          <dgm:bulletEnabled val="1"/>
        </dgm:presLayoutVars>
      </dgm:prSet>
      <dgm:spPr/>
    </dgm:pt>
  </dgm:ptLst>
  <dgm:cxnLst>
    <dgm:cxn modelId="{FEDDA81B-D3A3-4D4C-92A6-460865604DA9}" type="presOf" srcId="{C3B585C2-2E23-C542-B434-18582AB4740E}" destId="{47FF568D-DE91-9342-857F-837F372C8F60}" srcOrd="0" destOrd="0" presId="urn:microsoft.com/office/officeart/2005/8/layout/target2"/>
    <dgm:cxn modelId="{8CFBEA00-0473-1A4D-BADA-4EB14F113A24}" type="presOf" srcId="{6B78B25B-60D8-E44F-AFB3-24CAE05470CE}" destId="{7E329E7C-C8E8-B34F-A227-9E122ADAEF04}" srcOrd="0" destOrd="0" presId="urn:microsoft.com/office/officeart/2005/8/layout/target2"/>
    <dgm:cxn modelId="{C2E249C6-9662-844E-8962-7E896EB00DCE}" srcId="{DE999312-7E5C-A04E-B0AA-6399BEDF8258}" destId="{C3B585C2-2E23-C542-B434-18582AB4740E}" srcOrd="1" destOrd="0" parTransId="{9EB024DA-5A76-2046-A35E-DFCA443AFB63}" sibTransId="{7CF840FA-CE9D-DE4F-939D-306AF3231547}"/>
    <dgm:cxn modelId="{96B78094-BC53-7749-B002-054A3B2C22FD}" srcId="{DE999312-7E5C-A04E-B0AA-6399BEDF8258}" destId="{FCEE323C-F46D-F949-9D17-5F0067EB36EA}" srcOrd="3" destOrd="0" parTransId="{3EB4481F-767E-5945-9B87-60DE415CBC2B}" sibTransId="{70AF2A67-07EC-7D48-9E7F-F9C1A188B6B3}"/>
    <dgm:cxn modelId="{BF551052-9697-6044-91C9-A1B08F66F934}" srcId="{DE999312-7E5C-A04E-B0AA-6399BEDF8258}" destId="{5FC5E834-9C3D-A048-B1D6-00AB1C47CB2B}" srcOrd="0" destOrd="0" parTransId="{3E936901-AEF4-194B-BA1B-89C3F9868D35}" sibTransId="{B9531DE3-ED41-964D-B4C1-0E32CCF9014E}"/>
    <dgm:cxn modelId="{CE3FD535-4033-9844-94DC-8DDFFFC7E1FC}" type="presOf" srcId="{D0725E30-ACEA-2F42-B19E-93A282D67CCD}" destId="{E490C691-91A8-0949-BD2E-35ACF7F455DF}" srcOrd="0" destOrd="0" presId="urn:microsoft.com/office/officeart/2005/8/layout/target2"/>
    <dgm:cxn modelId="{1D935260-CBB1-3845-B1D0-D388D111F622}" type="presOf" srcId="{5FC5E834-9C3D-A048-B1D6-00AB1C47CB2B}" destId="{9CF1AFFD-6D69-CC48-AFF4-4F6C3BDD85A4}" srcOrd="0" destOrd="0" presId="urn:microsoft.com/office/officeart/2005/8/layout/target2"/>
    <dgm:cxn modelId="{B3602547-AB96-0345-8B00-53E805C9E696}" srcId="{DE999312-7E5C-A04E-B0AA-6399BEDF8258}" destId="{6B78B25B-60D8-E44F-AFB3-24CAE05470CE}" srcOrd="4" destOrd="0" parTransId="{E2ECBD4A-3445-A84E-AED4-CD17870F1B92}" sibTransId="{9A32B756-67B0-1140-ABA9-C1C8AB46961E}"/>
    <dgm:cxn modelId="{58095216-25A7-4044-9B23-FD186B60C9A6}" srcId="{D0725E30-ACEA-2F42-B19E-93A282D67CCD}" destId="{DE999312-7E5C-A04E-B0AA-6399BEDF8258}" srcOrd="0" destOrd="0" parTransId="{299AAA66-6F5A-0F48-9AD3-778978585570}" sibTransId="{F7D14397-9A39-5E49-80A3-B6E1FC2028CB}"/>
    <dgm:cxn modelId="{8B0B7E4B-097F-804E-AAB7-A5D7DAC0CE19}" type="presOf" srcId="{DE999312-7E5C-A04E-B0AA-6399BEDF8258}" destId="{2DEDC6FE-4500-9E4F-ACA9-CEC86EAEDE2E}" srcOrd="0" destOrd="0" presId="urn:microsoft.com/office/officeart/2005/8/layout/target2"/>
    <dgm:cxn modelId="{BADDE020-624E-5645-BC40-5D7578A12F74}" srcId="{DE999312-7E5C-A04E-B0AA-6399BEDF8258}" destId="{C9175C8F-D3D9-524F-8720-ACB862F55811}" srcOrd="2" destOrd="0" parTransId="{9EA33EBA-B7A8-1B46-AFE2-B494FEE72625}" sibTransId="{A47356D7-A79C-BE4C-B4F7-25DB09AAC06C}"/>
    <dgm:cxn modelId="{527F0E06-8376-104D-9B1C-BBE3A68C913D}" type="presOf" srcId="{C9175C8F-D3D9-524F-8720-ACB862F55811}" destId="{30462B03-EBEC-BE45-A2CC-8E780A4C9A55}" srcOrd="0" destOrd="0" presId="urn:microsoft.com/office/officeart/2005/8/layout/target2"/>
    <dgm:cxn modelId="{ED53DE25-5531-E442-9834-8A1729E19147}" type="presOf" srcId="{FCEE323C-F46D-F949-9D17-5F0067EB36EA}" destId="{AF7E60FC-EF3B-6541-94F1-E934E56EF3AF}" srcOrd="0" destOrd="0" presId="urn:microsoft.com/office/officeart/2005/8/layout/target2"/>
    <dgm:cxn modelId="{895E7B67-2C2D-5C4E-B339-2830CE91A0DF}" type="presParOf" srcId="{E490C691-91A8-0949-BD2E-35ACF7F455DF}" destId="{024EEDCA-731D-104D-B55B-22E998D18F6B}" srcOrd="0" destOrd="0" presId="urn:microsoft.com/office/officeart/2005/8/layout/target2"/>
    <dgm:cxn modelId="{2609247E-A207-FA46-929E-6B1EE21F808E}" type="presParOf" srcId="{024EEDCA-731D-104D-B55B-22E998D18F6B}" destId="{2DEDC6FE-4500-9E4F-ACA9-CEC86EAEDE2E}" srcOrd="0" destOrd="0" presId="urn:microsoft.com/office/officeart/2005/8/layout/target2"/>
    <dgm:cxn modelId="{7AF8092B-14EA-9B4A-AFFC-B2126F7036B4}" type="presParOf" srcId="{024EEDCA-731D-104D-B55B-22E998D18F6B}" destId="{9AA8EAE7-13B1-7A43-B7D7-A7BE0E6BE10F}" srcOrd="1" destOrd="0" presId="urn:microsoft.com/office/officeart/2005/8/layout/target2"/>
    <dgm:cxn modelId="{3192DCB6-68E4-444F-BCF7-3DBD02B7451D}" type="presParOf" srcId="{9AA8EAE7-13B1-7A43-B7D7-A7BE0E6BE10F}" destId="{9CF1AFFD-6D69-CC48-AFF4-4F6C3BDD85A4}" srcOrd="0" destOrd="0" presId="urn:microsoft.com/office/officeart/2005/8/layout/target2"/>
    <dgm:cxn modelId="{9C49F129-8458-6043-82A0-DF8A53BCF70D}" type="presParOf" srcId="{9AA8EAE7-13B1-7A43-B7D7-A7BE0E6BE10F}" destId="{E38A6320-15FA-5F4B-8641-A7EA0EC4E2B7}" srcOrd="1" destOrd="0" presId="urn:microsoft.com/office/officeart/2005/8/layout/target2"/>
    <dgm:cxn modelId="{445B6D6C-69CE-3344-A372-B0B48C2C1DC1}" type="presParOf" srcId="{9AA8EAE7-13B1-7A43-B7D7-A7BE0E6BE10F}" destId="{47FF568D-DE91-9342-857F-837F372C8F60}" srcOrd="2" destOrd="0" presId="urn:microsoft.com/office/officeart/2005/8/layout/target2"/>
    <dgm:cxn modelId="{2BEA7656-97DC-944E-BB34-50527C27E07C}" type="presParOf" srcId="{9AA8EAE7-13B1-7A43-B7D7-A7BE0E6BE10F}" destId="{FCD38E68-C4E0-5748-BB94-EC4CD3D8CD69}" srcOrd="3" destOrd="0" presId="urn:microsoft.com/office/officeart/2005/8/layout/target2"/>
    <dgm:cxn modelId="{95B2C204-FF5C-1C4E-9B3E-45A10B22C5F4}" type="presParOf" srcId="{9AA8EAE7-13B1-7A43-B7D7-A7BE0E6BE10F}" destId="{30462B03-EBEC-BE45-A2CC-8E780A4C9A55}" srcOrd="4" destOrd="0" presId="urn:microsoft.com/office/officeart/2005/8/layout/target2"/>
    <dgm:cxn modelId="{9974E394-D99C-0246-A312-26306049A172}" type="presParOf" srcId="{9AA8EAE7-13B1-7A43-B7D7-A7BE0E6BE10F}" destId="{97DD8D02-8630-8B41-B3C4-08D2B86BC9FB}" srcOrd="5" destOrd="0" presId="urn:microsoft.com/office/officeart/2005/8/layout/target2"/>
    <dgm:cxn modelId="{439A58C9-7E81-674E-9710-65AAA09095B0}" type="presParOf" srcId="{9AA8EAE7-13B1-7A43-B7D7-A7BE0E6BE10F}" destId="{AF7E60FC-EF3B-6541-94F1-E934E56EF3AF}" srcOrd="6" destOrd="0" presId="urn:microsoft.com/office/officeart/2005/8/layout/target2"/>
    <dgm:cxn modelId="{BA3A699B-63B1-8E4C-BFCC-2541E0257C8C}" type="presParOf" srcId="{9AA8EAE7-13B1-7A43-B7D7-A7BE0E6BE10F}" destId="{55D1381D-F9D5-D445-9F9E-048A328A69B4}" srcOrd="7" destOrd="0" presId="urn:microsoft.com/office/officeart/2005/8/layout/target2"/>
    <dgm:cxn modelId="{4935826C-D294-984E-8529-AE31AA2FAC36}" type="presParOf" srcId="{9AA8EAE7-13B1-7A43-B7D7-A7BE0E6BE10F}" destId="{7E329E7C-C8E8-B34F-A227-9E122ADAEF04}"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B09FB6-1E74-354A-92ED-FE4B30BF307D}" type="doc">
      <dgm:prSet loTypeId="urn:microsoft.com/office/officeart/2005/8/layout/cycle4" loCatId="" qsTypeId="urn:microsoft.com/office/officeart/2005/8/quickstyle/simple4" qsCatId="simple" csTypeId="urn:microsoft.com/office/officeart/2005/8/colors/accent1_2" csCatId="accent1"/>
      <dgm:spPr/>
      <dgm:t>
        <a:bodyPr/>
        <a:lstStyle/>
        <a:p>
          <a:endParaRPr lang="en-US"/>
        </a:p>
      </dgm:t>
    </dgm:pt>
    <dgm:pt modelId="{BB02201D-1EBF-6C4A-B018-AD1DBCD7EFB0}">
      <dgm:prSet/>
      <dgm:spPr/>
      <dgm:t>
        <a:bodyPr/>
        <a:lstStyle/>
        <a:p>
          <a:pPr rtl="0"/>
          <a:r>
            <a:rPr lang="en-US" smtClean="0"/>
            <a:t>The number of processors a server has is one of the more important metrics when sizing a server</a:t>
          </a:r>
          <a:endParaRPr lang="en-US"/>
        </a:p>
      </dgm:t>
    </dgm:pt>
    <dgm:pt modelId="{F7178905-E146-E641-A1FB-23054C089B2F}" type="parTrans" cxnId="{1C519B71-B3E8-4940-BACF-4CCC45C832D7}">
      <dgm:prSet/>
      <dgm:spPr/>
      <dgm:t>
        <a:bodyPr/>
        <a:lstStyle/>
        <a:p>
          <a:endParaRPr lang="en-US"/>
        </a:p>
      </dgm:t>
    </dgm:pt>
    <dgm:pt modelId="{639F5152-CF33-744E-B8DC-E5D881520A10}" type="sibTrans" cxnId="{1C519B71-B3E8-4940-BACF-4CCC45C832D7}">
      <dgm:prSet/>
      <dgm:spPr/>
      <dgm:t>
        <a:bodyPr/>
        <a:lstStyle/>
        <a:p>
          <a:endParaRPr lang="en-US"/>
        </a:p>
      </dgm:t>
    </dgm:pt>
    <dgm:pt modelId="{765FAE66-E483-F443-AAA5-6B2D0E4A9BFB}">
      <dgm:prSet/>
      <dgm:spPr/>
      <dgm:t>
        <a:bodyPr/>
        <a:lstStyle/>
        <a:p>
          <a:pPr rtl="0"/>
          <a:r>
            <a:rPr lang="en-US" smtClean="0"/>
            <a:t>when applications are migrated to virtual environments, the number of virtual processors allocated to their virtual machines needs to be determined</a:t>
          </a:r>
          <a:endParaRPr lang="en-US"/>
        </a:p>
      </dgm:t>
    </dgm:pt>
    <dgm:pt modelId="{F80D420B-108B-D846-8BDF-E859EC4A5BAD}" type="parTrans" cxnId="{CC8E692B-4386-DA41-88EE-175C00A5F8B5}">
      <dgm:prSet/>
      <dgm:spPr/>
      <dgm:t>
        <a:bodyPr/>
        <a:lstStyle/>
        <a:p>
          <a:endParaRPr lang="en-US"/>
        </a:p>
      </dgm:t>
    </dgm:pt>
    <dgm:pt modelId="{B4F90A01-4B9F-7E4B-A4B4-AED88BA7ADCE}" type="sibTrans" cxnId="{CC8E692B-4386-DA41-88EE-175C00A5F8B5}">
      <dgm:prSet/>
      <dgm:spPr/>
      <dgm:t>
        <a:bodyPr/>
        <a:lstStyle/>
        <a:p>
          <a:endParaRPr lang="en-US"/>
        </a:p>
      </dgm:t>
    </dgm:pt>
    <dgm:pt modelId="{BBE37DF5-98FF-1642-B3E7-0D4B259F6895}">
      <dgm:prSet/>
      <dgm:spPr/>
      <dgm:t>
        <a:bodyPr/>
        <a:lstStyle/>
        <a:p>
          <a:pPr rtl="0"/>
          <a:r>
            <a:rPr lang="en-US" smtClean="0"/>
            <a:t>Moore’s law provides processors that would be four times faster than those on the original physical server</a:t>
          </a:r>
          <a:endParaRPr lang="en-US"/>
        </a:p>
      </dgm:t>
    </dgm:pt>
    <dgm:pt modelId="{D2B45D41-38F0-7247-9092-3B1CF81FE719}" type="parTrans" cxnId="{5EEF7185-85FE-0A41-B2EE-4A27BB4F8BD8}">
      <dgm:prSet/>
      <dgm:spPr/>
      <dgm:t>
        <a:bodyPr/>
        <a:lstStyle/>
        <a:p>
          <a:endParaRPr lang="en-US"/>
        </a:p>
      </dgm:t>
    </dgm:pt>
    <dgm:pt modelId="{5CAD76AE-A34D-D04A-962E-C96998CB7FC9}" type="sibTrans" cxnId="{5EEF7185-85FE-0A41-B2EE-4A27BB4F8BD8}">
      <dgm:prSet/>
      <dgm:spPr/>
      <dgm:t>
        <a:bodyPr/>
        <a:lstStyle/>
        <a:p>
          <a:endParaRPr lang="en-US"/>
        </a:p>
      </dgm:t>
    </dgm:pt>
    <dgm:pt modelId="{97189646-A30C-EB49-937B-10DB84429DF5}">
      <dgm:prSet/>
      <dgm:spPr/>
      <dgm:t>
        <a:bodyPr/>
        <a:lstStyle/>
        <a:p>
          <a:pPr rtl="0"/>
          <a:r>
            <a:rPr lang="en-US" smtClean="0"/>
            <a:t>There are tools available that will monitor resource (processor, memory, network, and storage I/O) usage on the physical server and then make recommendations for the optimum VM sizing</a:t>
          </a:r>
          <a:endParaRPr lang="en-US"/>
        </a:p>
      </dgm:t>
    </dgm:pt>
    <dgm:pt modelId="{0568F618-AEEA-7E4F-ADDD-42DB38EBB4A7}" type="parTrans" cxnId="{849BEB77-8CD8-504F-8446-55F6A5A148F1}">
      <dgm:prSet/>
      <dgm:spPr/>
      <dgm:t>
        <a:bodyPr/>
        <a:lstStyle/>
        <a:p>
          <a:endParaRPr lang="en-US"/>
        </a:p>
      </dgm:t>
    </dgm:pt>
    <dgm:pt modelId="{D4470855-357A-944B-9AB8-D59006065C71}" type="sibTrans" cxnId="{849BEB77-8CD8-504F-8446-55F6A5A148F1}">
      <dgm:prSet/>
      <dgm:spPr/>
      <dgm:t>
        <a:bodyPr/>
        <a:lstStyle/>
        <a:p>
          <a:endParaRPr lang="en-US"/>
        </a:p>
      </dgm:t>
    </dgm:pt>
    <dgm:pt modelId="{21F5302C-6CA0-C54E-8C0A-188FDA8E0E60}">
      <dgm:prSet/>
      <dgm:spPr/>
      <dgm:t>
        <a:bodyPr/>
        <a:lstStyle/>
        <a:p>
          <a:pPr rtl="0"/>
          <a:r>
            <a:rPr lang="en-US" smtClean="0"/>
            <a:t>If the consolidation estimate utility cannot be run, there are a number of good practices in place</a:t>
          </a:r>
          <a:endParaRPr lang="en-US"/>
        </a:p>
      </dgm:t>
    </dgm:pt>
    <dgm:pt modelId="{CE3CEABB-2ECB-7E4F-8B26-1A465EC20731}" type="parTrans" cxnId="{B6318039-EF8D-4C47-9180-5B2A54ABF61D}">
      <dgm:prSet/>
      <dgm:spPr/>
      <dgm:t>
        <a:bodyPr/>
        <a:lstStyle/>
        <a:p>
          <a:endParaRPr lang="en-US"/>
        </a:p>
      </dgm:t>
    </dgm:pt>
    <dgm:pt modelId="{EBB65514-EE6F-8049-A4D9-A3B71FF99E32}" type="sibTrans" cxnId="{B6318039-EF8D-4C47-9180-5B2A54ABF61D}">
      <dgm:prSet/>
      <dgm:spPr/>
      <dgm:t>
        <a:bodyPr/>
        <a:lstStyle/>
        <a:p>
          <a:endParaRPr lang="en-US"/>
        </a:p>
      </dgm:t>
    </dgm:pt>
    <dgm:pt modelId="{058D94E9-DB35-8249-BC08-C129CDE1ADC9}">
      <dgm:prSet/>
      <dgm:spPr/>
      <dgm:t>
        <a:bodyPr/>
        <a:lstStyle/>
        <a:p>
          <a:pPr rtl="0"/>
          <a:r>
            <a:rPr lang="en-US" smtClean="0"/>
            <a:t>one basic rule during VM creation is to begin with one vCPU and monitor the application’s performance</a:t>
          </a:r>
          <a:endParaRPr lang="en-US"/>
        </a:p>
      </dgm:t>
    </dgm:pt>
    <dgm:pt modelId="{15568AB4-020F-2146-ACBA-AD4CD18EA3C1}" type="parTrans" cxnId="{BDBC8DFB-C2D5-6F4C-8814-92BCC6FCBDF6}">
      <dgm:prSet/>
      <dgm:spPr/>
      <dgm:t>
        <a:bodyPr/>
        <a:lstStyle/>
        <a:p>
          <a:endParaRPr lang="en-US"/>
        </a:p>
      </dgm:t>
    </dgm:pt>
    <dgm:pt modelId="{318416E7-8B08-9948-9B13-C5F6B5F70F6F}" type="sibTrans" cxnId="{BDBC8DFB-C2D5-6F4C-8814-92BCC6FCBDF6}">
      <dgm:prSet/>
      <dgm:spPr/>
      <dgm:t>
        <a:bodyPr/>
        <a:lstStyle/>
        <a:p>
          <a:endParaRPr lang="en-US"/>
        </a:p>
      </dgm:t>
    </dgm:pt>
    <dgm:pt modelId="{E9C05D55-904E-F84A-BB94-CF232F20130A}">
      <dgm:prSet/>
      <dgm:spPr/>
      <dgm:t>
        <a:bodyPr/>
        <a:lstStyle/>
        <a:p>
          <a:pPr rtl="0"/>
          <a:r>
            <a:rPr lang="en-US" smtClean="0"/>
            <a:t>another good practice is not to overallocate the number of vCPUs in a VM</a:t>
          </a:r>
          <a:endParaRPr lang="en-US"/>
        </a:p>
      </dgm:t>
    </dgm:pt>
    <dgm:pt modelId="{4F4CB635-B818-794E-8C10-DF2A2D72F9D4}" type="parTrans" cxnId="{50D1A1F4-D808-2E44-90D1-33E947C0AB42}">
      <dgm:prSet/>
      <dgm:spPr/>
      <dgm:t>
        <a:bodyPr/>
        <a:lstStyle/>
        <a:p>
          <a:endParaRPr lang="en-US"/>
        </a:p>
      </dgm:t>
    </dgm:pt>
    <dgm:pt modelId="{A728E4A6-6E1F-1342-BFB6-C579A0C17571}" type="sibTrans" cxnId="{50D1A1F4-D808-2E44-90D1-33E947C0AB42}">
      <dgm:prSet/>
      <dgm:spPr/>
      <dgm:t>
        <a:bodyPr/>
        <a:lstStyle/>
        <a:p>
          <a:endParaRPr lang="en-US"/>
        </a:p>
      </dgm:t>
    </dgm:pt>
    <dgm:pt modelId="{5BE3B61D-14FC-9F46-B1F2-DF5550DB9773}" type="pres">
      <dgm:prSet presAssocID="{45B09FB6-1E74-354A-92ED-FE4B30BF307D}" presName="cycleMatrixDiagram" presStyleCnt="0">
        <dgm:presLayoutVars>
          <dgm:chMax val="1"/>
          <dgm:dir/>
          <dgm:animLvl val="lvl"/>
          <dgm:resizeHandles val="exact"/>
        </dgm:presLayoutVars>
      </dgm:prSet>
      <dgm:spPr/>
    </dgm:pt>
    <dgm:pt modelId="{0589CAB0-0E77-D646-A622-68D3F387DA87}" type="pres">
      <dgm:prSet presAssocID="{45B09FB6-1E74-354A-92ED-FE4B30BF307D}" presName="children" presStyleCnt="0"/>
      <dgm:spPr/>
    </dgm:pt>
    <dgm:pt modelId="{CEAB0F23-610F-4E48-B6D8-F5DF8290872C}" type="pres">
      <dgm:prSet presAssocID="{45B09FB6-1E74-354A-92ED-FE4B30BF307D}" presName="child1group" presStyleCnt="0"/>
      <dgm:spPr/>
    </dgm:pt>
    <dgm:pt modelId="{F26C8A1C-5DCA-AD45-A073-5C6507C6C909}" type="pres">
      <dgm:prSet presAssocID="{45B09FB6-1E74-354A-92ED-FE4B30BF307D}" presName="child1" presStyleLbl="bgAcc1" presStyleIdx="0" presStyleCnt="2"/>
      <dgm:spPr/>
    </dgm:pt>
    <dgm:pt modelId="{13D0B3CA-2138-404D-85A6-963CC0D983B1}" type="pres">
      <dgm:prSet presAssocID="{45B09FB6-1E74-354A-92ED-FE4B30BF307D}" presName="child1Text" presStyleLbl="bgAcc1" presStyleIdx="0" presStyleCnt="2">
        <dgm:presLayoutVars>
          <dgm:bulletEnabled val="1"/>
        </dgm:presLayoutVars>
      </dgm:prSet>
      <dgm:spPr/>
    </dgm:pt>
    <dgm:pt modelId="{625C53E6-3492-2342-9DF4-C69BE6AF911B}" type="pres">
      <dgm:prSet presAssocID="{45B09FB6-1E74-354A-92ED-FE4B30BF307D}" presName="child4group" presStyleCnt="0"/>
      <dgm:spPr/>
    </dgm:pt>
    <dgm:pt modelId="{E5A300DD-6476-6144-BFDB-F44FEF768B9C}" type="pres">
      <dgm:prSet presAssocID="{45B09FB6-1E74-354A-92ED-FE4B30BF307D}" presName="child4" presStyleLbl="bgAcc1" presStyleIdx="1" presStyleCnt="2"/>
      <dgm:spPr/>
    </dgm:pt>
    <dgm:pt modelId="{F0DB4F9C-3880-9348-B0C4-B7109E429AC1}" type="pres">
      <dgm:prSet presAssocID="{45B09FB6-1E74-354A-92ED-FE4B30BF307D}" presName="child4Text" presStyleLbl="bgAcc1" presStyleIdx="1" presStyleCnt="2">
        <dgm:presLayoutVars>
          <dgm:bulletEnabled val="1"/>
        </dgm:presLayoutVars>
      </dgm:prSet>
      <dgm:spPr/>
    </dgm:pt>
    <dgm:pt modelId="{0BCAAA54-C78F-D641-913B-11385ECCC650}" type="pres">
      <dgm:prSet presAssocID="{45B09FB6-1E74-354A-92ED-FE4B30BF307D}" presName="childPlaceholder" presStyleCnt="0"/>
      <dgm:spPr/>
    </dgm:pt>
    <dgm:pt modelId="{9456E77C-E464-1640-953B-1F8F537BFC1B}" type="pres">
      <dgm:prSet presAssocID="{45B09FB6-1E74-354A-92ED-FE4B30BF307D}" presName="circle" presStyleCnt="0"/>
      <dgm:spPr/>
    </dgm:pt>
    <dgm:pt modelId="{1D86D2E4-DAD5-B74E-8FC4-32C15D903706}" type="pres">
      <dgm:prSet presAssocID="{45B09FB6-1E74-354A-92ED-FE4B30BF307D}" presName="quadrant1" presStyleLbl="node1" presStyleIdx="0" presStyleCnt="4">
        <dgm:presLayoutVars>
          <dgm:chMax val="1"/>
          <dgm:bulletEnabled val="1"/>
        </dgm:presLayoutVars>
      </dgm:prSet>
      <dgm:spPr/>
    </dgm:pt>
    <dgm:pt modelId="{AF0C6FC2-5766-D04D-9258-ECDFF337DC36}" type="pres">
      <dgm:prSet presAssocID="{45B09FB6-1E74-354A-92ED-FE4B30BF307D}" presName="quadrant2" presStyleLbl="node1" presStyleIdx="1" presStyleCnt="4">
        <dgm:presLayoutVars>
          <dgm:chMax val="1"/>
          <dgm:bulletEnabled val="1"/>
        </dgm:presLayoutVars>
      </dgm:prSet>
      <dgm:spPr/>
    </dgm:pt>
    <dgm:pt modelId="{0241C33E-AB1B-5E4C-AB23-D145A7C8871F}" type="pres">
      <dgm:prSet presAssocID="{45B09FB6-1E74-354A-92ED-FE4B30BF307D}" presName="quadrant3" presStyleLbl="node1" presStyleIdx="2" presStyleCnt="4">
        <dgm:presLayoutVars>
          <dgm:chMax val="1"/>
          <dgm:bulletEnabled val="1"/>
        </dgm:presLayoutVars>
      </dgm:prSet>
      <dgm:spPr/>
    </dgm:pt>
    <dgm:pt modelId="{FE26D4D3-7685-B54E-B7BD-0BA838143F48}" type="pres">
      <dgm:prSet presAssocID="{45B09FB6-1E74-354A-92ED-FE4B30BF307D}" presName="quadrant4" presStyleLbl="node1" presStyleIdx="3" presStyleCnt="4">
        <dgm:presLayoutVars>
          <dgm:chMax val="1"/>
          <dgm:bulletEnabled val="1"/>
        </dgm:presLayoutVars>
      </dgm:prSet>
      <dgm:spPr/>
    </dgm:pt>
    <dgm:pt modelId="{44E7AB94-997F-8A42-952D-362588540A3C}" type="pres">
      <dgm:prSet presAssocID="{45B09FB6-1E74-354A-92ED-FE4B30BF307D}" presName="quadrantPlaceholder" presStyleCnt="0"/>
      <dgm:spPr/>
    </dgm:pt>
    <dgm:pt modelId="{C1098991-0FD8-2E4A-84D8-5FB7D4B9176E}" type="pres">
      <dgm:prSet presAssocID="{45B09FB6-1E74-354A-92ED-FE4B30BF307D}" presName="center1" presStyleLbl="fgShp" presStyleIdx="0" presStyleCnt="2" custAng="2429532"/>
      <dgm:spPr/>
    </dgm:pt>
    <dgm:pt modelId="{44520FB1-A3BC-7C40-9E8F-F4C4074FABA0}" type="pres">
      <dgm:prSet presAssocID="{45B09FB6-1E74-354A-92ED-FE4B30BF307D}" presName="center2" presStyleLbl="fgShp" presStyleIdx="1" presStyleCnt="2" custAng="3346484"/>
      <dgm:spPr/>
    </dgm:pt>
  </dgm:ptLst>
  <dgm:cxnLst>
    <dgm:cxn modelId="{EE976BB5-BE58-9545-8592-2B8806789F1A}" type="presOf" srcId="{21F5302C-6CA0-C54E-8C0A-188FDA8E0E60}" destId="{FE26D4D3-7685-B54E-B7BD-0BA838143F48}" srcOrd="0" destOrd="0" presId="urn:microsoft.com/office/officeart/2005/8/layout/cycle4"/>
    <dgm:cxn modelId="{B6318039-EF8D-4C47-9180-5B2A54ABF61D}" srcId="{45B09FB6-1E74-354A-92ED-FE4B30BF307D}" destId="{21F5302C-6CA0-C54E-8C0A-188FDA8E0E60}" srcOrd="3" destOrd="0" parTransId="{CE3CEABB-2ECB-7E4F-8B26-1A465EC20731}" sibTransId="{EBB65514-EE6F-8049-A4D9-A3B71FF99E32}"/>
    <dgm:cxn modelId="{3D4A8626-0BA5-4840-A0D5-7DBB8FCF0FE5}" type="presOf" srcId="{765FAE66-E483-F443-AAA5-6B2D0E4A9BFB}" destId="{F26C8A1C-5DCA-AD45-A073-5C6507C6C909}" srcOrd="0" destOrd="0" presId="urn:microsoft.com/office/officeart/2005/8/layout/cycle4"/>
    <dgm:cxn modelId="{36025179-E970-0F42-9ABF-8E29D2C7398C}" type="presOf" srcId="{45B09FB6-1E74-354A-92ED-FE4B30BF307D}" destId="{5BE3B61D-14FC-9F46-B1F2-DF5550DB9773}" srcOrd="0" destOrd="0" presId="urn:microsoft.com/office/officeart/2005/8/layout/cycle4"/>
    <dgm:cxn modelId="{8DDA1056-2224-494B-8542-F8CA9466C66C}" type="presOf" srcId="{E9C05D55-904E-F84A-BB94-CF232F20130A}" destId="{E5A300DD-6476-6144-BFDB-F44FEF768B9C}" srcOrd="0" destOrd="1" presId="urn:microsoft.com/office/officeart/2005/8/layout/cycle4"/>
    <dgm:cxn modelId="{CC8E692B-4386-DA41-88EE-175C00A5F8B5}" srcId="{BB02201D-1EBF-6C4A-B018-AD1DBCD7EFB0}" destId="{765FAE66-E483-F443-AAA5-6B2D0E4A9BFB}" srcOrd="0" destOrd="0" parTransId="{F80D420B-108B-D846-8BDF-E859EC4A5BAD}" sibTransId="{B4F90A01-4B9F-7E4B-A4B4-AED88BA7ADCE}"/>
    <dgm:cxn modelId="{1C081479-E366-D04B-9793-459DB46857BF}" type="presOf" srcId="{BB02201D-1EBF-6C4A-B018-AD1DBCD7EFB0}" destId="{1D86D2E4-DAD5-B74E-8FC4-32C15D903706}" srcOrd="0" destOrd="0" presId="urn:microsoft.com/office/officeart/2005/8/layout/cycle4"/>
    <dgm:cxn modelId="{AB6DCA15-18D1-A54F-9363-D87B18382E31}" type="presOf" srcId="{BBE37DF5-98FF-1642-B3E7-0D4B259F6895}" destId="{AF0C6FC2-5766-D04D-9258-ECDFF337DC36}" srcOrd="0" destOrd="0" presId="urn:microsoft.com/office/officeart/2005/8/layout/cycle4"/>
    <dgm:cxn modelId="{3FF3650B-7A34-884D-9A89-1E49D2FFA9FB}" type="presOf" srcId="{E9C05D55-904E-F84A-BB94-CF232F20130A}" destId="{F0DB4F9C-3880-9348-B0C4-B7109E429AC1}" srcOrd="1" destOrd="1" presId="urn:microsoft.com/office/officeart/2005/8/layout/cycle4"/>
    <dgm:cxn modelId="{885C92D9-08CF-2144-A115-BFC2E78D7520}" type="presOf" srcId="{058D94E9-DB35-8249-BC08-C129CDE1ADC9}" destId="{E5A300DD-6476-6144-BFDB-F44FEF768B9C}" srcOrd="0" destOrd="0" presId="urn:microsoft.com/office/officeart/2005/8/layout/cycle4"/>
    <dgm:cxn modelId="{081B074E-4714-234B-94F4-0C570A494BE7}" type="presOf" srcId="{97189646-A30C-EB49-937B-10DB84429DF5}" destId="{0241C33E-AB1B-5E4C-AB23-D145A7C8871F}" srcOrd="0" destOrd="0" presId="urn:microsoft.com/office/officeart/2005/8/layout/cycle4"/>
    <dgm:cxn modelId="{D62AE07B-404B-4C4A-80E6-5C26007C8613}" type="presOf" srcId="{765FAE66-E483-F443-AAA5-6B2D0E4A9BFB}" destId="{13D0B3CA-2138-404D-85A6-963CC0D983B1}" srcOrd="1" destOrd="0" presId="urn:microsoft.com/office/officeart/2005/8/layout/cycle4"/>
    <dgm:cxn modelId="{5EEF7185-85FE-0A41-B2EE-4A27BB4F8BD8}" srcId="{45B09FB6-1E74-354A-92ED-FE4B30BF307D}" destId="{BBE37DF5-98FF-1642-B3E7-0D4B259F6895}" srcOrd="1" destOrd="0" parTransId="{D2B45D41-38F0-7247-9092-3B1CF81FE719}" sibTransId="{5CAD76AE-A34D-D04A-962E-C96998CB7FC9}"/>
    <dgm:cxn modelId="{BDBC8DFB-C2D5-6F4C-8814-92BCC6FCBDF6}" srcId="{21F5302C-6CA0-C54E-8C0A-188FDA8E0E60}" destId="{058D94E9-DB35-8249-BC08-C129CDE1ADC9}" srcOrd="0" destOrd="0" parTransId="{15568AB4-020F-2146-ACBA-AD4CD18EA3C1}" sibTransId="{318416E7-8B08-9948-9B13-C5F6B5F70F6F}"/>
    <dgm:cxn modelId="{849BEB77-8CD8-504F-8446-55F6A5A148F1}" srcId="{45B09FB6-1E74-354A-92ED-FE4B30BF307D}" destId="{97189646-A30C-EB49-937B-10DB84429DF5}" srcOrd="2" destOrd="0" parTransId="{0568F618-AEEA-7E4F-ADDD-42DB38EBB4A7}" sibTransId="{D4470855-357A-944B-9AB8-D59006065C71}"/>
    <dgm:cxn modelId="{50D1A1F4-D808-2E44-90D1-33E947C0AB42}" srcId="{21F5302C-6CA0-C54E-8C0A-188FDA8E0E60}" destId="{E9C05D55-904E-F84A-BB94-CF232F20130A}" srcOrd="1" destOrd="0" parTransId="{4F4CB635-B818-794E-8C10-DF2A2D72F9D4}" sibTransId="{A728E4A6-6E1F-1342-BFB6-C579A0C17571}"/>
    <dgm:cxn modelId="{1C519B71-B3E8-4940-BACF-4CCC45C832D7}" srcId="{45B09FB6-1E74-354A-92ED-FE4B30BF307D}" destId="{BB02201D-1EBF-6C4A-B018-AD1DBCD7EFB0}" srcOrd="0" destOrd="0" parTransId="{F7178905-E146-E641-A1FB-23054C089B2F}" sibTransId="{639F5152-CF33-744E-B8DC-E5D881520A10}"/>
    <dgm:cxn modelId="{5D11A3B2-0ACD-7A4D-B157-2080800F7EB3}" type="presOf" srcId="{058D94E9-DB35-8249-BC08-C129CDE1ADC9}" destId="{F0DB4F9C-3880-9348-B0C4-B7109E429AC1}" srcOrd="1" destOrd="0" presId="urn:microsoft.com/office/officeart/2005/8/layout/cycle4"/>
    <dgm:cxn modelId="{870ACD3E-5E10-D34B-A47F-0CFA87BECFF3}" type="presParOf" srcId="{5BE3B61D-14FC-9F46-B1F2-DF5550DB9773}" destId="{0589CAB0-0E77-D646-A622-68D3F387DA87}" srcOrd="0" destOrd="0" presId="urn:microsoft.com/office/officeart/2005/8/layout/cycle4"/>
    <dgm:cxn modelId="{D82AE796-BBA9-9147-A590-F917A718EC2E}" type="presParOf" srcId="{0589CAB0-0E77-D646-A622-68D3F387DA87}" destId="{CEAB0F23-610F-4E48-B6D8-F5DF8290872C}" srcOrd="0" destOrd="0" presId="urn:microsoft.com/office/officeart/2005/8/layout/cycle4"/>
    <dgm:cxn modelId="{8BAF7088-6D02-2A4A-9E92-927076A59A33}" type="presParOf" srcId="{CEAB0F23-610F-4E48-B6D8-F5DF8290872C}" destId="{F26C8A1C-5DCA-AD45-A073-5C6507C6C909}" srcOrd="0" destOrd="0" presId="urn:microsoft.com/office/officeart/2005/8/layout/cycle4"/>
    <dgm:cxn modelId="{AB749281-BABC-6942-9BEF-F1F01153F3C2}" type="presParOf" srcId="{CEAB0F23-610F-4E48-B6D8-F5DF8290872C}" destId="{13D0B3CA-2138-404D-85A6-963CC0D983B1}" srcOrd="1" destOrd="0" presId="urn:microsoft.com/office/officeart/2005/8/layout/cycle4"/>
    <dgm:cxn modelId="{D02977A6-5D5D-364C-AE8D-85E84746BFF3}" type="presParOf" srcId="{0589CAB0-0E77-D646-A622-68D3F387DA87}" destId="{625C53E6-3492-2342-9DF4-C69BE6AF911B}" srcOrd="1" destOrd="0" presId="urn:microsoft.com/office/officeart/2005/8/layout/cycle4"/>
    <dgm:cxn modelId="{C4367A5C-14A4-6E4C-96B9-6ABE6E363F5F}" type="presParOf" srcId="{625C53E6-3492-2342-9DF4-C69BE6AF911B}" destId="{E5A300DD-6476-6144-BFDB-F44FEF768B9C}" srcOrd="0" destOrd="0" presId="urn:microsoft.com/office/officeart/2005/8/layout/cycle4"/>
    <dgm:cxn modelId="{6A0BAE14-856F-5447-8CD5-CBC55847AC82}" type="presParOf" srcId="{625C53E6-3492-2342-9DF4-C69BE6AF911B}" destId="{F0DB4F9C-3880-9348-B0C4-B7109E429AC1}" srcOrd="1" destOrd="0" presId="urn:microsoft.com/office/officeart/2005/8/layout/cycle4"/>
    <dgm:cxn modelId="{79E3103A-E5CB-5C49-B9F4-3C3DCA913DD0}" type="presParOf" srcId="{0589CAB0-0E77-D646-A622-68D3F387DA87}" destId="{0BCAAA54-C78F-D641-913B-11385ECCC650}" srcOrd="2" destOrd="0" presId="urn:microsoft.com/office/officeart/2005/8/layout/cycle4"/>
    <dgm:cxn modelId="{DE7F2829-D3DB-E94C-AAC0-4EB24415CDD5}" type="presParOf" srcId="{5BE3B61D-14FC-9F46-B1F2-DF5550DB9773}" destId="{9456E77C-E464-1640-953B-1F8F537BFC1B}" srcOrd="1" destOrd="0" presId="urn:microsoft.com/office/officeart/2005/8/layout/cycle4"/>
    <dgm:cxn modelId="{4D47432E-C848-A345-9B57-0085976990F7}" type="presParOf" srcId="{9456E77C-E464-1640-953B-1F8F537BFC1B}" destId="{1D86D2E4-DAD5-B74E-8FC4-32C15D903706}" srcOrd="0" destOrd="0" presId="urn:microsoft.com/office/officeart/2005/8/layout/cycle4"/>
    <dgm:cxn modelId="{78B7F93E-06C8-A24C-9B67-7CE4B070D7AA}" type="presParOf" srcId="{9456E77C-E464-1640-953B-1F8F537BFC1B}" destId="{AF0C6FC2-5766-D04D-9258-ECDFF337DC36}" srcOrd="1" destOrd="0" presId="urn:microsoft.com/office/officeart/2005/8/layout/cycle4"/>
    <dgm:cxn modelId="{B606AE37-E0FD-DE42-8772-C8BFE676B719}" type="presParOf" srcId="{9456E77C-E464-1640-953B-1F8F537BFC1B}" destId="{0241C33E-AB1B-5E4C-AB23-D145A7C8871F}" srcOrd="2" destOrd="0" presId="urn:microsoft.com/office/officeart/2005/8/layout/cycle4"/>
    <dgm:cxn modelId="{94DBD949-D820-2246-BAE7-C548CE883FA7}" type="presParOf" srcId="{9456E77C-E464-1640-953B-1F8F537BFC1B}" destId="{FE26D4D3-7685-B54E-B7BD-0BA838143F48}" srcOrd="3" destOrd="0" presId="urn:microsoft.com/office/officeart/2005/8/layout/cycle4"/>
    <dgm:cxn modelId="{ADFBF535-383D-8843-BBAA-3395275F1C9A}" type="presParOf" srcId="{9456E77C-E464-1640-953B-1F8F537BFC1B}" destId="{44E7AB94-997F-8A42-952D-362588540A3C}" srcOrd="4" destOrd="0" presId="urn:microsoft.com/office/officeart/2005/8/layout/cycle4"/>
    <dgm:cxn modelId="{CB63C41A-B34C-C240-B210-E0B6DD3666F3}" type="presParOf" srcId="{5BE3B61D-14FC-9F46-B1F2-DF5550DB9773}" destId="{C1098991-0FD8-2E4A-84D8-5FB7D4B9176E}" srcOrd="2" destOrd="0" presId="urn:microsoft.com/office/officeart/2005/8/layout/cycle4"/>
    <dgm:cxn modelId="{70C7B431-D431-734F-9933-97D7D94F65D9}" type="presParOf" srcId="{5BE3B61D-14FC-9F46-B1F2-DF5550DB9773}" destId="{44520FB1-A3BC-7C40-9E8F-F4C4074FABA0}"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666062-7587-F44E-ACA3-D789573ECD5C}" type="doc">
      <dgm:prSet loTypeId="urn:microsoft.com/office/officeart/2008/layout/VerticalCurvedList" loCatId="" qsTypeId="urn:microsoft.com/office/officeart/2005/8/quickstyle/simple4" qsCatId="simple" csTypeId="urn:microsoft.com/office/officeart/2005/8/colors/accent1_2" csCatId="accent1"/>
      <dgm:spPr/>
      <dgm:t>
        <a:bodyPr/>
        <a:lstStyle/>
        <a:p>
          <a:endParaRPr lang="en-US"/>
        </a:p>
      </dgm:t>
    </dgm:pt>
    <dgm:pt modelId="{13B9E915-A735-DB40-9252-50EF67F05852}">
      <dgm:prSet/>
      <dgm:spPr/>
      <dgm:t>
        <a:bodyPr/>
        <a:lstStyle/>
        <a:p>
          <a:pPr rtl="0"/>
          <a:r>
            <a:rPr lang="en-US" smtClean="0"/>
            <a:t>Native operating systems manage hardware by acting as the intermediary between application code requests and the hardware</a:t>
          </a:r>
          <a:endParaRPr lang="en-US"/>
        </a:p>
      </dgm:t>
    </dgm:pt>
    <dgm:pt modelId="{DB6E008A-67F7-414F-BCA1-48D3577E2A51}" type="parTrans" cxnId="{CA3183F4-BD2A-7641-94FD-FEA47D1FB714}">
      <dgm:prSet/>
      <dgm:spPr/>
      <dgm:t>
        <a:bodyPr/>
        <a:lstStyle/>
        <a:p>
          <a:endParaRPr lang="en-US"/>
        </a:p>
      </dgm:t>
    </dgm:pt>
    <dgm:pt modelId="{D8D3343F-7707-A545-9F3E-1846B45376F8}" type="sibTrans" cxnId="{CA3183F4-BD2A-7641-94FD-FEA47D1FB714}">
      <dgm:prSet/>
      <dgm:spPr/>
      <dgm:t>
        <a:bodyPr/>
        <a:lstStyle/>
        <a:p>
          <a:endParaRPr lang="en-US"/>
        </a:p>
      </dgm:t>
    </dgm:pt>
    <dgm:pt modelId="{0C98CABF-CAB4-7C47-87B2-907293B41F2C}">
      <dgm:prSet/>
      <dgm:spPr/>
      <dgm:t>
        <a:bodyPr/>
        <a:lstStyle/>
        <a:p>
          <a:pPr rtl="0"/>
          <a:r>
            <a:rPr lang="en-US" smtClean="0"/>
            <a:t>One key function of the operating system is to help prevent malicious or accidental system calls from disrupting the applications or the operating system itself</a:t>
          </a:r>
          <a:endParaRPr lang="en-US"/>
        </a:p>
      </dgm:t>
    </dgm:pt>
    <dgm:pt modelId="{F09258BA-43CD-3340-B57F-A4B0B5145200}" type="parTrans" cxnId="{40C3B4BA-A2BE-B44A-917E-497D56FE7E0E}">
      <dgm:prSet/>
      <dgm:spPr/>
      <dgm:t>
        <a:bodyPr/>
        <a:lstStyle/>
        <a:p>
          <a:endParaRPr lang="en-US"/>
        </a:p>
      </dgm:t>
    </dgm:pt>
    <dgm:pt modelId="{DCB66C79-F76E-A549-BFA2-B981E4BDA044}" type="sibTrans" cxnId="{40C3B4BA-A2BE-B44A-917E-497D56FE7E0E}">
      <dgm:prSet/>
      <dgm:spPr/>
      <dgm:t>
        <a:bodyPr/>
        <a:lstStyle/>
        <a:p>
          <a:endParaRPr lang="en-US"/>
        </a:p>
      </dgm:t>
    </dgm:pt>
    <dgm:pt modelId="{E2C62D57-DFF9-DB42-9E21-A0988EDE1D23}">
      <dgm:prSet/>
      <dgm:spPr/>
      <dgm:t>
        <a:bodyPr/>
        <a:lstStyle/>
        <a:p>
          <a:pPr rtl="0"/>
          <a:r>
            <a:rPr lang="en-US" smtClean="0"/>
            <a:t>Protection rings describe level of access or privilege inside of a computer system and many operating systems and processor architectures take advantage of this security model</a:t>
          </a:r>
          <a:endParaRPr lang="en-US"/>
        </a:p>
      </dgm:t>
    </dgm:pt>
    <dgm:pt modelId="{DD6C18A4-DBE5-AD4F-BABD-63D70C9E5C84}" type="parTrans" cxnId="{3A9B1DB9-4040-AB4E-A6AA-83C6E9DDE65F}">
      <dgm:prSet/>
      <dgm:spPr/>
      <dgm:t>
        <a:bodyPr/>
        <a:lstStyle/>
        <a:p>
          <a:endParaRPr lang="en-US"/>
        </a:p>
      </dgm:t>
    </dgm:pt>
    <dgm:pt modelId="{A336A1DE-78B0-6142-AFF3-278D76E433D5}" type="sibTrans" cxnId="{3A9B1DB9-4040-AB4E-A6AA-83C6E9DDE65F}">
      <dgm:prSet/>
      <dgm:spPr/>
      <dgm:t>
        <a:bodyPr/>
        <a:lstStyle/>
        <a:p>
          <a:endParaRPr lang="en-US"/>
        </a:p>
      </dgm:t>
    </dgm:pt>
    <dgm:pt modelId="{1DF5AC55-9EBD-6F48-AFA8-ED2247F07862}">
      <dgm:prSet/>
      <dgm:spPr/>
      <dgm:t>
        <a:bodyPr/>
        <a:lstStyle/>
        <a:p>
          <a:pPr rtl="0"/>
          <a:r>
            <a:rPr lang="en-US" smtClean="0"/>
            <a:t>The most trusted layer is often called Ring 0 (zero) and is where the operating system kernel works and can interact directly with hardware</a:t>
          </a:r>
          <a:endParaRPr lang="en-US"/>
        </a:p>
      </dgm:t>
    </dgm:pt>
    <dgm:pt modelId="{B7E66CD6-9FCB-7B4D-BCCA-4D0DD0AEAC4A}" type="parTrans" cxnId="{1C19631B-2678-1641-9411-E155BE56A96E}">
      <dgm:prSet/>
      <dgm:spPr/>
      <dgm:t>
        <a:bodyPr/>
        <a:lstStyle/>
        <a:p>
          <a:endParaRPr lang="en-US"/>
        </a:p>
      </dgm:t>
    </dgm:pt>
    <dgm:pt modelId="{87136900-528A-2342-8684-61283A222EB3}" type="sibTrans" cxnId="{1C19631B-2678-1641-9411-E155BE56A96E}">
      <dgm:prSet/>
      <dgm:spPr/>
      <dgm:t>
        <a:bodyPr/>
        <a:lstStyle/>
        <a:p>
          <a:endParaRPr lang="en-US"/>
        </a:p>
      </dgm:t>
    </dgm:pt>
    <dgm:pt modelId="{7BF7F8A0-CE49-F94F-A490-94912D11BB8E}">
      <dgm:prSet/>
      <dgm:spPr/>
      <dgm:t>
        <a:bodyPr/>
        <a:lstStyle/>
        <a:p>
          <a:pPr rtl="0"/>
          <a:r>
            <a:rPr lang="en-US" smtClean="0"/>
            <a:t>Hypervisors run in Ring 0 controlling hardware access for the virtual machines they host</a:t>
          </a:r>
          <a:endParaRPr lang="en-US"/>
        </a:p>
      </dgm:t>
    </dgm:pt>
    <dgm:pt modelId="{48AE36DB-200F-8B43-8B56-A8F0656C031A}" type="parTrans" cxnId="{04C6BA27-02BF-3846-B75F-DA991C74ED2B}">
      <dgm:prSet/>
      <dgm:spPr/>
      <dgm:t>
        <a:bodyPr/>
        <a:lstStyle/>
        <a:p>
          <a:endParaRPr lang="en-US"/>
        </a:p>
      </dgm:t>
    </dgm:pt>
    <dgm:pt modelId="{D311B1D3-328E-8844-ADC6-4FC2A90AF68A}" type="sibTrans" cxnId="{04C6BA27-02BF-3846-B75F-DA991C74ED2B}">
      <dgm:prSet/>
      <dgm:spPr/>
      <dgm:t>
        <a:bodyPr/>
        <a:lstStyle/>
        <a:p>
          <a:endParaRPr lang="en-US"/>
        </a:p>
      </dgm:t>
    </dgm:pt>
    <dgm:pt modelId="{CED950A7-B499-6340-8FF0-B8AFC8FA1D38}" type="pres">
      <dgm:prSet presAssocID="{AD666062-7587-F44E-ACA3-D789573ECD5C}" presName="Name0" presStyleCnt="0">
        <dgm:presLayoutVars>
          <dgm:chMax val="7"/>
          <dgm:chPref val="7"/>
          <dgm:dir/>
        </dgm:presLayoutVars>
      </dgm:prSet>
      <dgm:spPr/>
    </dgm:pt>
    <dgm:pt modelId="{41CB3511-C25B-EA43-9F04-9B6F6421CE0B}" type="pres">
      <dgm:prSet presAssocID="{AD666062-7587-F44E-ACA3-D789573ECD5C}" presName="Name1" presStyleCnt="0"/>
      <dgm:spPr/>
    </dgm:pt>
    <dgm:pt modelId="{240C6B36-62D9-A945-9F88-DC2E8E719F67}" type="pres">
      <dgm:prSet presAssocID="{AD666062-7587-F44E-ACA3-D789573ECD5C}" presName="cycle" presStyleCnt="0"/>
      <dgm:spPr/>
    </dgm:pt>
    <dgm:pt modelId="{41AF6C74-AD8C-E147-9992-EF8AB1E1935D}" type="pres">
      <dgm:prSet presAssocID="{AD666062-7587-F44E-ACA3-D789573ECD5C}" presName="srcNode" presStyleLbl="node1" presStyleIdx="0" presStyleCnt="5"/>
      <dgm:spPr/>
    </dgm:pt>
    <dgm:pt modelId="{3871C275-2CEA-714E-99B1-3CE0BA24C3D0}" type="pres">
      <dgm:prSet presAssocID="{AD666062-7587-F44E-ACA3-D789573ECD5C}" presName="conn" presStyleLbl="parChTrans1D2" presStyleIdx="0" presStyleCnt="1"/>
      <dgm:spPr/>
    </dgm:pt>
    <dgm:pt modelId="{DACE3314-89C2-304C-9EAE-228F05772110}" type="pres">
      <dgm:prSet presAssocID="{AD666062-7587-F44E-ACA3-D789573ECD5C}" presName="extraNode" presStyleLbl="node1" presStyleIdx="0" presStyleCnt="5"/>
      <dgm:spPr/>
    </dgm:pt>
    <dgm:pt modelId="{3EDF5579-F40A-A743-8DF7-C1B23FF551C4}" type="pres">
      <dgm:prSet presAssocID="{AD666062-7587-F44E-ACA3-D789573ECD5C}" presName="dstNode" presStyleLbl="node1" presStyleIdx="0" presStyleCnt="5"/>
      <dgm:spPr/>
    </dgm:pt>
    <dgm:pt modelId="{3C371B43-2FA1-EA42-B13C-EAAD7BF191D3}" type="pres">
      <dgm:prSet presAssocID="{13B9E915-A735-DB40-9252-50EF67F05852}" presName="text_1" presStyleLbl="node1" presStyleIdx="0" presStyleCnt="5">
        <dgm:presLayoutVars>
          <dgm:bulletEnabled val="1"/>
        </dgm:presLayoutVars>
      </dgm:prSet>
      <dgm:spPr/>
    </dgm:pt>
    <dgm:pt modelId="{C074C277-5303-B14A-ACF7-D87A79C3F54B}" type="pres">
      <dgm:prSet presAssocID="{13B9E915-A735-DB40-9252-50EF67F05852}" presName="accent_1" presStyleCnt="0"/>
      <dgm:spPr/>
    </dgm:pt>
    <dgm:pt modelId="{D1487369-1CD8-504E-9C93-13F8DFC762EB}" type="pres">
      <dgm:prSet presAssocID="{13B9E915-A735-DB40-9252-50EF67F05852}" presName="accentRepeatNode" presStyleLbl="solidFgAcc1" presStyleIdx="0" presStyleCnt="5"/>
      <dgm:spPr/>
    </dgm:pt>
    <dgm:pt modelId="{95ABA755-7A24-9A44-AB5E-54D9B11C8D40}" type="pres">
      <dgm:prSet presAssocID="{0C98CABF-CAB4-7C47-87B2-907293B41F2C}" presName="text_2" presStyleLbl="node1" presStyleIdx="1" presStyleCnt="5">
        <dgm:presLayoutVars>
          <dgm:bulletEnabled val="1"/>
        </dgm:presLayoutVars>
      </dgm:prSet>
      <dgm:spPr/>
    </dgm:pt>
    <dgm:pt modelId="{CB91B68F-03B7-6243-86C4-0850D84BC0DA}" type="pres">
      <dgm:prSet presAssocID="{0C98CABF-CAB4-7C47-87B2-907293B41F2C}" presName="accent_2" presStyleCnt="0"/>
      <dgm:spPr/>
    </dgm:pt>
    <dgm:pt modelId="{92FA2CD2-3500-8E4D-ADB7-B8DBC1BD7436}" type="pres">
      <dgm:prSet presAssocID="{0C98CABF-CAB4-7C47-87B2-907293B41F2C}" presName="accentRepeatNode" presStyleLbl="solidFgAcc1" presStyleIdx="1" presStyleCnt="5"/>
      <dgm:spPr/>
    </dgm:pt>
    <dgm:pt modelId="{C31F7034-833A-0B48-B964-205179BC7E40}" type="pres">
      <dgm:prSet presAssocID="{E2C62D57-DFF9-DB42-9E21-A0988EDE1D23}" presName="text_3" presStyleLbl="node1" presStyleIdx="2" presStyleCnt="5">
        <dgm:presLayoutVars>
          <dgm:bulletEnabled val="1"/>
        </dgm:presLayoutVars>
      </dgm:prSet>
      <dgm:spPr/>
    </dgm:pt>
    <dgm:pt modelId="{351CA04E-C5E1-2C44-8561-C140CB99C5F3}" type="pres">
      <dgm:prSet presAssocID="{E2C62D57-DFF9-DB42-9E21-A0988EDE1D23}" presName="accent_3" presStyleCnt="0"/>
      <dgm:spPr/>
    </dgm:pt>
    <dgm:pt modelId="{9609AC98-D2B5-EE45-9A08-0529A99FED44}" type="pres">
      <dgm:prSet presAssocID="{E2C62D57-DFF9-DB42-9E21-A0988EDE1D23}" presName="accentRepeatNode" presStyleLbl="solidFgAcc1" presStyleIdx="2" presStyleCnt="5"/>
      <dgm:spPr/>
    </dgm:pt>
    <dgm:pt modelId="{1590F6A2-2382-9D48-A92B-C2B7C1FE892B}" type="pres">
      <dgm:prSet presAssocID="{1DF5AC55-9EBD-6F48-AFA8-ED2247F07862}" presName="text_4" presStyleLbl="node1" presStyleIdx="3" presStyleCnt="5">
        <dgm:presLayoutVars>
          <dgm:bulletEnabled val="1"/>
        </dgm:presLayoutVars>
      </dgm:prSet>
      <dgm:spPr/>
    </dgm:pt>
    <dgm:pt modelId="{79B70151-F298-9543-B913-7E86621CD9FA}" type="pres">
      <dgm:prSet presAssocID="{1DF5AC55-9EBD-6F48-AFA8-ED2247F07862}" presName="accent_4" presStyleCnt="0"/>
      <dgm:spPr/>
    </dgm:pt>
    <dgm:pt modelId="{786D0F87-D93A-BD44-AC27-E9544321541F}" type="pres">
      <dgm:prSet presAssocID="{1DF5AC55-9EBD-6F48-AFA8-ED2247F07862}" presName="accentRepeatNode" presStyleLbl="solidFgAcc1" presStyleIdx="3" presStyleCnt="5"/>
      <dgm:spPr/>
    </dgm:pt>
    <dgm:pt modelId="{562B295E-D3D5-FD48-B868-8ADA651C0BB2}" type="pres">
      <dgm:prSet presAssocID="{7BF7F8A0-CE49-F94F-A490-94912D11BB8E}" presName="text_5" presStyleLbl="node1" presStyleIdx="4" presStyleCnt="5">
        <dgm:presLayoutVars>
          <dgm:bulletEnabled val="1"/>
        </dgm:presLayoutVars>
      </dgm:prSet>
      <dgm:spPr/>
    </dgm:pt>
    <dgm:pt modelId="{6BB8CE04-4117-6249-8628-E7B1F8FC9A60}" type="pres">
      <dgm:prSet presAssocID="{7BF7F8A0-CE49-F94F-A490-94912D11BB8E}" presName="accent_5" presStyleCnt="0"/>
      <dgm:spPr/>
    </dgm:pt>
    <dgm:pt modelId="{F2C9394F-7479-CC4D-8400-1341B7A27864}" type="pres">
      <dgm:prSet presAssocID="{7BF7F8A0-CE49-F94F-A490-94912D11BB8E}" presName="accentRepeatNode" presStyleLbl="solidFgAcc1" presStyleIdx="4" presStyleCnt="5"/>
      <dgm:spPr/>
    </dgm:pt>
  </dgm:ptLst>
  <dgm:cxnLst>
    <dgm:cxn modelId="{13925176-EE45-3648-826A-4757BABF790E}" type="presOf" srcId="{7BF7F8A0-CE49-F94F-A490-94912D11BB8E}" destId="{562B295E-D3D5-FD48-B868-8ADA651C0BB2}" srcOrd="0" destOrd="0" presId="urn:microsoft.com/office/officeart/2008/layout/VerticalCurvedList"/>
    <dgm:cxn modelId="{83929D5D-F147-F84C-8B2C-6BCA7F0D3BD2}" type="presOf" srcId="{D8D3343F-7707-A545-9F3E-1846B45376F8}" destId="{3871C275-2CEA-714E-99B1-3CE0BA24C3D0}" srcOrd="0" destOrd="0" presId="urn:microsoft.com/office/officeart/2008/layout/VerticalCurvedList"/>
    <dgm:cxn modelId="{1C19631B-2678-1641-9411-E155BE56A96E}" srcId="{AD666062-7587-F44E-ACA3-D789573ECD5C}" destId="{1DF5AC55-9EBD-6F48-AFA8-ED2247F07862}" srcOrd="3" destOrd="0" parTransId="{B7E66CD6-9FCB-7B4D-BCCA-4D0DD0AEAC4A}" sibTransId="{87136900-528A-2342-8684-61283A222EB3}"/>
    <dgm:cxn modelId="{09091DE5-AD1B-C64E-9E5A-6C461C8CFE8C}" type="presOf" srcId="{13B9E915-A735-DB40-9252-50EF67F05852}" destId="{3C371B43-2FA1-EA42-B13C-EAAD7BF191D3}" srcOrd="0" destOrd="0" presId="urn:microsoft.com/office/officeart/2008/layout/VerticalCurvedList"/>
    <dgm:cxn modelId="{40C3B4BA-A2BE-B44A-917E-497D56FE7E0E}" srcId="{AD666062-7587-F44E-ACA3-D789573ECD5C}" destId="{0C98CABF-CAB4-7C47-87B2-907293B41F2C}" srcOrd="1" destOrd="0" parTransId="{F09258BA-43CD-3340-B57F-A4B0B5145200}" sibTransId="{DCB66C79-F76E-A549-BFA2-B981E4BDA044}"/>
    <dgm:cxn modelId="{1542BB48-510F-FA48-8B39-AC4780BEAC13}" type="presOf" srcId="{0C98CABF-CAB4-7C47-87B2-907293B41F2C}" destId="{95ABA755-7A24-9A44-AB5E-54D9B11C8D40}" srcOrd="0" destOrd="0" presId="urn:microsoft.com/office/officeart/2008/layout/VerticalCurvedList"/>
    <dgm:cxn modelId="{CA3183F4-BD2A-7641-94FD-FEA47D1FB714}" srcId="{AD666062-7587-F44E-ACA3-D789573ECD5C}" destId="{13B9E915-A735-DB40-9252-50EF67F05852}" srcOrd="0" destOrd="0" parTransId="{DB6E008A-67F7-414F-BCA1-48D3577E2A51}" sibTransId="{D8D3343F-7707-A545-9F3E-1846B45376F8}"/>
    <dgm:cxn modelId="{D39E3AFA-0DB7-1945-BBD5-CBD69EDB305C}" type="presOf" srcId="{AD666062-7587-F44E-ACA3-D789573ECD5C}" destId="{CED950A7-B499-6340-8FF0-B8AFC8FA1D38}" srcOrd="0" destOrd="0" presId="urn:microsoft.com/office/officeart/2008/layout/VerticalCurvedList"/>
    <dgm:cxn modelId="{3A9B1DB9-4040-AB4E-A6AA-83C6E9DDE65F}" srcId="{AD666062-7587-F44E-ACA3-D789573ECD5C}" destId="{E2C62D57-DFF9-DB42-9E21-A0988EDE1D23}" srcOrd="2" destOrd="0" parTransId="{DD6C18A4-DBE5-AD4F-BABD-63D70C9E5C84}" sibTransId="{A336A1DE-78B0-6142-AFF3-278D76E433D5}"/>
    <dgm:cxn modelId="{2F12551A-D247-8646-9D82-C589BB0F5E84}" type="presOf" srcId="{E2C62D57-DFF9-DB42-9E21-A0988EDE1D23}" destId="{C31F7034-833A-0B48-B964-205179BC7E40}" srcOrd="0" destOrd="0" presId="urn:microsoft.com/office/officeart/2008/layout/VerticalCurvedList"/>
    <dgm:cxn modelId="{223839EE-2CD8-464A-8C64-5DB102E6942C}" type="presOf" srcId="{1DF5AC55-9EBD-6F48-AFA8-ED2247F07862}" destId="{1590F6A2-2382-9D48-A92B-C2B7C1FE892B}" srcOrd="0" destOrd="0" presId="urn:microsoft.com/office/officeart/2008/layout/VerticalCurvedList"/>
    <dgm:cxn modelId="{04C6BA27-02BF-3846-B75F-DA991C74ED2B}" srcId="{AD666062-7587-F44E-ACA3-D789573ECD5C}" destId="{7BF7F8A0-CE49-F94F-A490-94912D11BB8E}" srcOrd="4" destOrd="0" parTransId="{48AE36DB-200F-8B43-8B56-A8F0656C031A}" sibTransId="{D311B1D3-328E-8844-ADC6-4FC2A90AF68A}"/>
    <dgm:cxn modelId="{5F54BBDE-7B54-C940-9E7C-6CC2C8CBAC9B}" type="presParOf" srcId="{CED950A7-B499-6340-8FF0-B8AFC8FA1D38}" destId="{41CB3511-C25B-EA43-9F04-9B6F6421CE0B}" srcOrd="0" destOrd="0" presId="urn:microsoft.com/office/officeart/2008/layout/VerticalCurvedList"/>
    <dgm:cxn modelId="{E62D43EA-6BE2-5342-A2C3-11BECE35FA0D}" type="presParOf" srcId="{41CB3511-C25B-EA43-9F04-9B6F6421CE0B}" destId="{240C6B36-62D9-A945-9F88-DC2E8E719F67}" srcOrd="0" destOrd="0" presId="urn:microsoft.com/office/officeart/2008/layout/VerticalCurvedList"/>
    <dgm:cxn modelId="{1935FDAC-EF56-1F45-88D6-42AC9645AD4E}" type="presParOf" srcId="{240C6B36-62D9-A945-9F88-DC2E8E719F67}" destId="{41AF6C74-AD8C-E147-9992-EF8AB1E1935D}" srcOrd="0" destOrd="0" presId="urn:microsoft.com/office/officeart/2008/layout/VerticalCurvedList"/>
    <dgm:cxn modelId="{70E1D210-CEDC-BD4F-B14D-9A0811529F89}" type="presParOf" srcId="{240C6B36-62D9-A945-9F88-DC2E8E719F67}" destId="{3871C275-2CEA-714E-99B1-3CE0BA24C3D0}" srcOrd="1" destOrd="0" presId="urn:microsoft.com/office/officeart/2008/layout/VerticalCurvedList"/>
    <dgm:cxn modelId="{0037CC68-0E88-494B-9325-725E5439C948}" type="presParOf" srcId="{240C6B36-62D9-A945-9F88-DC2E8E719F67}" destId="{DACE3314-89C2-304C-9EAE-228F05772110}" srcOrd="2" destOrd="0" presId="urn:microsoft.com/office/officeart/2008/layout/VerticalCurvedList"/>
    <dgm:cxn modelId="{9DE543E2-C9C3-084D-8EA0-0B4B2811A69A}" type="presParOf" srcId="{240C6B36-62D9-A945-9F88-DC2E8E719F67}" destId="{3EDF5579-F40A-A743-8DF7-C1B23FF551C4}" srcOrd="3" destOrd="0" presId="urn:microsoft.com/office/officeart/2008/layout/VerticalCurvedList"/>
    <dgm:cxn modelId="{451477B0-D1C6-7E4F-8E5E-B08A6EEE6BBD}" type="presParOf" srcId="{41CB3511-C25B-EA43-9F04-9B6F6421CE0B}" destId="{3C371B43-2FA1-EA42-B13C-EAAD7BF191D3}" srcOrd="1" destOrd="0" presId="urn:microsoft.com/office/officeart/2008/layout/VerticalCurvedList"/>
    <dgm:cxn modelId="{0471994B-FC05-7D49-9542-92683D330AA2}" type="presParOf" srcId="{41CB3511-C25B-EA43-9F04-9B6F6421CE0B}" destId="{C074C277-5303-B14A-ACF7-D87A79C3F54B}" srcOrd="2" destOrd="0" presId="urn:microsoft.com/office/officeart/2008/layout/VerticalCurvedList"/>
    <dgm:cxn modelId="{8CAC03D1-F527-F545-B45B-0DE2049E5555}" type="presParOf" srcId="{C074C277-5303-B14A-ACF7-D87A79C3F54B}" destId="{D1487369-1CD8-504E-9C93-13F8DFC762EB}" srcOrd="0" destOrd="0" presId="urn:microsoft.com/office/officeart/2008/layout/VerticalCurvedList"/>
    <dgm:cxn modelId="{EEE10155-9C6C-814D-9C8B-7E8B130C9682}" type="presParOf" srcId="{41CB3511-C25B-EA43-9F04-9B6F6421CE0B}" destId="{95ABA755-7A24-9A44-AB5E-54D9B11C8D40}" srcOrd="3" destOrd="0" presId="urn:microsoft.com/office/officeart/2008/layout/VerticalCurvedList"/>
    <dgm:cxn modelId="{F7FDF634-FACD-5840-A49A-B40A6E8D493B}" type="presParOf" srcId="{41CB3511-C25B-EA43-9F04-9B6F6421CE0B}" destId="{CB91B68F-03B7-6243-86C4-0850D84BC0DA}" srcOrd="4" destOrd="0" presId="urn:microsoft.com/office/officeart/2008/layout/VerticalCurvedList"/>
    <dgm:cxn modelId="{5E5B5617-4929-684C-9971-D243E649D7FB}" type="presParOf" srcId="{CB91B68F-03B7-6243-86C4-0850D84BC0DA}" destId="{92FA2CD2-3500-8E4D-ADB7-B8DBC1BD7436}" srcOrd="0" destOrd="0" presId="urn:microsoft.com/office/officeart/2008/layout/VerticalCurvedList"/>
    <dgm:cxn modelId="{F222A07D-38BC-1A42-86DF-6486E530DE4F}" type="presParOf" srcId="{41CB3511-C25B-EA43-9F04-9B6F6421CE0B}" destId="{C31F7034-833A-0B48-B964-205179BC7E40}" srcOrd="5" destOrd="0" presId="urn:microsoft.com/office/officeart/2008/layout/VerticalCurvedList"/>
    <dgm:cxn modelId="{D8191741-E359-AA42-A9B3-C23F864F997A}" type="presParOf" srcId="{41CB3511-C25B-EA43-9F04-9B6F6421CE0B}" destId="{351CA04E-C5E1-2C44-8561-C140CB99C5F3}" srcOrd="6" destOrd="0" presId="urn:microsoft.com/office/officeart/2008/layout/VerticalCurvedList"/>
    <dgm:cxn modelId="{E24E528F-2F6B-724D-A2DA-B24EEA22C6B7}" type="presParOf" srcId="{351CA04E-C5E1-2C44-8561-C140CB99C5F3}" destId="{9609AC98-D2B5-EE45-9A08-0529A99FED44}" srcOrd="0" destOrd="0" presId="urn:microsoft.com/office/officeart/2008/layout/VerticalCurvedList"/>
    <dgm:cxn modelId="{7FDD0AF7-546D-EF46-82A6-F23835E1F7B4}" type="presParOf" srcId="{41CB3511-C25B-EA43-9F04-9B6F6421CE0B}" destId="{1590F6A2-2382-9D48-A92B-C2B7C1FE892B}" srcOrd="7" destOrd="0" presId="urn:microsoft.com/office/officeart/2008/layout/VerticalCurvedList"/>
    <dgm:cxn modelId="{098A0C05-56D1-D04F-BB4A-680ABF12C302}" type="presParOf" srcId="{41CB3511-C25B-EA43-9F04-9B6F6421CE0B}" destId="{79B70151-F298-9543-B913-7E86621CD9FA}" srcOrd="8" destOrd="0" presId="urn:microsoft.com/office/officeart/2008/layout/VerticalCurvedList"/>
    <dgm:cxn modelId="{56ED4802-8030-FF46-9236-D61C2C270697}" type="presParOf" srcId="{79B70151-F298-9543-B913-7E86621CD9FA}" destId="{786D0F87-D93A-BD44-AC27-E9544321541F}" srcOrd="0" destOrd="0" presId="urn:microsoft.com/office/officeart/2008/layout/VerticalCurvedList"/>
    <dgm:cxn modelId="{2280A413-7EAE-BA4D-A06E-EE309E93E990}" type="presParOf" srcId="{41CB3511-C25B-EA43-9F04-9B6F6421CE0B}" destId="{562B295E-D3D5-FD48-B868-8ADA651C0BB2}" srcOrd="9" destOrd="0" presId="urn:microsoft.com/office/officeart/2008/layout/VerticalCurvedList"/>
    <dgm:cxn modelId="{D567F96E-6D14-7540-BADA-FC1BB9F9D803}" type="presParOf" srcId="{41CB3511-C25B-EA43-9F04-9B6F6421CE0B}" destId="{6BB8CE04-4117-6249-8628-E7B1F8FC9A60}" srcOrd="10" destOrd="0" presId="urn:microsoft.com/office/officeart/2008/layout/VerticalCurvedList"/>
    <dgm:cxn modelId="{85BBE731-DA44-C043-8BC4-4D09E963A841}" type="presParOf" srcId="{6BB8CE04-4117-6249-8628-E7B1F8FC9A60}" destId="{F2C9394F-7479-CC4D-8400-1341B7A2786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B71142-8928-4344-96BC-6241AF8ACED2}" type="doc">
      <dgm:prSet loTypeId="urn:microsoft.com/office/officeart/2009/3/layout/IncreasingArrowsProcess" loCatId="" qsTypeId="urn:microsoft.com/office/officeart/2005/8/quickstyle/simple4" qsCatId="simple" csTypeId="urn:microsoft.com/office/officeart/2005/8/colors/accent1_2" csCatId="accent1" phldr="1"/>
      <dgm:spPr/>
      <dgm:t>
        <a:bodyPr/>
        <a:lstStyle/>
        <a:p>
          <a:endParaRPr lang="en-US"/>
        </a:p>
      </dgm:t>
    </dgm:pt>
    <dgm:pt modelId="{D74E23AA-E6A1-324F-95BE-615D1B4880A4}">
      <dgm:prSet/>
      <dgm:spPr>
        <a:solidFill>
          <a:schemeClr val="accent5">
            <a:lumMod val="50000"/>
          </a:schemeClr>
        </a:solidFill>
      </dgm:spPr>
      <dgm:t>
        <a:bodyPr/>
        <a:lstStyle/>
        <a:p>
          <a:pPr rtl="0"/>
          <a:r>
            <a:rPr lang="en-US" smtClean="0"/>
            <a:t>I/OAT</a:t>
          </a:r>
          <a:endParaRPr lang="en-US"/>
        </a:p>
      </dgm:t>
    </dgm:pt>
    <dgm:pt modelId="{A56A8870-9361-7E45-8E12-AC8C56FFA999}" type="parTrans" cxnId="{D2FE0ECD-320D-CE48-8A7F-BB4CC897E9DE}">
      <dgm:prSet/>
      <dgm:spPr/>
      <dgm:t>
        <a:bodyPr/>
        <a:lstStyle/>
        <a:p>
          <a:endParaRPr lang="en-US"/>
        </a:p>
      </dgm:t>
    </dgm:pt>
    <dgm:pt modelId="{31C03CC7-A678-D74D-9D54-3D39FC543B4E}" type="sibTrans" cxnId="{D2FE0ECD-320D-CE48-8A7F-BB4CC897E9DE}">
      <dgm:prSet/>
      <dgm:spPr/>
      <dgm:t>
        <a:bodyPr/>
        <a:lstStyle/>
        <a:p>
          <a:endParaRPr lang="en-US"/>
        </a:p>
      </dgm:t>
    </dgm:pt>
    <dgm:pt modelId="{4FEA15C9-DE4B-364A-BA4E-1A6F754CCDB3}">
      <dgm:prSet/>
      <dgm:spPr>
        <a:ln>
          <a:solidFill>
            <a:schemeClr val="accent5">
              <a:lumMod val="50000"/>
            </a:schemeClr>
          </a:solidFill>
        </a:ln>
      </dgm:spPr>
      <dgm:t>
        <a:bodyPr/>
        <a:lstStyle/>
        <a:p>
          <a:pPr rtl="0"/>
          <a:r>
            <a:rPr lang="en-US" smtClean="0"/>
            <a:t>I/O Acceleration Technology</a:t>
          </a:r>
          <a:endParaRPr lang="en-US"/>
        </a:p>
      </dgm:t>
    </dgm:pt>
    <dgm:pt modelId="{F16C27BA-03DE-9B44-9AB9-365024B477EC}" type="parTrans" cxnId="{1EA33B60-DE83-D44E-8696-2BBFA2E4CF9E}">
      <dgm:prSet/>
      <dgm:spPr/>
      <dgm:t>
        <a:bodyPr/>
        <a:lstStyle/>
        <a:p>
          <a:endParaRPr lang="en-US"/>
        </a:p>
      </dgm:t>
    </dgm:pt>
    <dgm:pt modelId="{1F02C03E-D6CC-F245-B388-3420F9D088F7}" type="sibTrans" cxnId="{1EA33B60-DE83-D44E-8696-2BBFA2E4CF9E}">
      <dgm:prSet/>
      <dgm:spPr/>
      <dgm:t>
        <a:bodyPr/>
        <a:lstStyle/>
        <a:p>
          <a:endParaRPr lang="en-US"/>
        </a:p>
      </dgm:t>
    </dgm:pt>
    <dgm:pt modelId="{9DDE2192-464B-6F45-B54C-CDC3193DC115}">
      <dgm:prSet/>
      <dgm:spPr>
        <a:ln>
          <a:solidFill>
            <a:schemeClr val="accent5">
              <a:lumMod val="50000"/>
            </a:schemeClr>
          </a:solidFill>
        </a:ln>
      </dgm:spPr>
      <dgm:t>
        <a:bodyPr/>
        <a:lstStyle/>
        <a:p>
          <a:pPr rtl="0"/>
          <a:r>
            <a:rPr lang="en-US" smtClean="0"/>
            <a:t>offered by Intel</a:t>
          </a:r>
          <a:endParaRPr lang="en-US"/>
        </a:p>
      </dgm:t>
    </dgm:pt>
    <dgm:pt modelId="{9AF304B7-CA6B-1242-B906-BC3A0D6BC5E4}" type="parTrans" cxnId="{4CBE3F49-BDAF-EB47-94D9-465DCAD76BA1}">
      <dgm:prSet/>
      <dgm:spPr/>
      <dgm:t>
        <a:bodyPr/>
        <a:lstStyle/>
        <a:p>
          <a:endParaRPr lang="en-US"/>
        </a:p>
      </dgm:t>
    </dgm:pt>
    <dgm:pt modelId="{0DBF48FD-8A9F-C444-B8AE-83CBDECEBBCB}" type="sibTrans" cxnId="{4CBE3F49-BDAF-EB47-94D9-465DCAD76BA1}">
      <dgm:prSet/>
      <dgm:spPr/>
      <dgm:t>
        <a:bodyPr/>
        <a:lstStyle/>
        <a:p>
          <a:endParaRPr lang="en-US"/>
        </a:p>
      </dgm:t>
    </dgm:pt>
    <dgm:pt modelId="{989ADF21-CA0F-1841-9DCB-C23AB1FB8A20}">
      <dgm:prSet/>
      <dgm:spPr>
        <a:ln>
          <a:solidFill>
            <a:schemeClr val="accent5">
              <a:lumMod val="50000"/>
            </a:schemeClr>
          </a:solidFill>
        </a:ln>
      </dgm:spPr>
      <dgm:t>
        <a:bodyPr/>
        <a:lstStyle/>
        <a:p>
          <a:pPr rtl="0"/>
          <a:r>
            <a:rPr lang="en-US" smtClean="0"/>
            <a:t>a physical subsystem that moves memory copies via direct memory access (DMA) from the main processor to this specialized portion of the motherboard</a:t>
          </a:r>
          <a:endParaRPr lang="en-US"/>
        </a:p>
      </dgm:t>
    </dgm:pt>
    <dgm:pt modelId="{A5C765E5-7A99-E245-90D3-A5F490DC4AFD}" type="parTrans" cxnId="{AEA5A7CF-D419-444D-8EC7-318B43B63228}">
      <dgm:prSet/>
      <dgm:spPr/>
      <dgm:t>
        <a:bodyPr/>
        <a:lstStyle/>
        <a:p>
          <a:endParaRPr lang="en-US"/>
        </a:p>
      </dgm:t>
    </dgm:pt>
    <dgm:pt modelId="{8AEB018E-FFDF-0048-9E69-93821861BE8F}" type="sibTrans" cxnId="{AEA5A7CF-D419-444D-8EC7-318B43B63228}">
      <dgm:prSet/>
      <dgm:spPr/>
      <dgm:t>
        <a:bodyPr/>
        <a:lstStyle/>
        <a:p>
          <a:endParaRPr lang="en-US"/>
        </a:p>
      </dgm:t>
    </dgm:pt>
    <dgm:pt modelId="{76D1201E-C88A-934F-B299-23D0C949B36C}">
      <dgm:prSet/>
      <dgm:spPr>
        <a:solidFill>
          <a:schemeClr val="accent3">
            <a:lumMod val="75000"/>
          </a:schemeClr>
        </a:solidFill>
      </dgm:spPr>
      <dgm:t>
        <a:bodyPr/>
        <a:lstStyle/>
        <a:p>
          <a:pPr rtl="0"/>
          <a:r>
            <a:rPr lang="en-US" dirty="0" smtClean="0"/>
            <a:t>TOE</a:t>
          </a:r>
          <a:endParaRPr lang="en-US" dirty="0"/>
        </a:p>
      </dgm:t>
    </dgm:pt>
    <dgm:pt modelId="{CE30CA8F-2F25-0745-B256-F9ED59B98E9E}" type="parTrans" cxnId="{0A3813E3-1DB6-EE42-95D4-5F219C898E3C}">
      <dgm:prSet/>
      <dgm:spPr/>
      <dgm:t>
        <a:bodyPr/>
        <a:lstStyle/>
        <a:p>
          <a:endParaRPr lang="en-US"/>
        </a:p>
      </dgm:t>
    </dgm:pt>
    <dgm:pt modelId="{2A700B3F-079F-874F-9CE2-FC473C355971}" type="sibTrans" cxnId="{0A3813E3-1DB6-EE42-95D4-5F219C898E3C}">
      <dgm:prSet/>
      <dgm:spPr/>
      <dgm:t>
        <a:bodyPr/>
        <a:lstStyle/>
        <a:p>
          <a:endParaRPr lang="en-US"/>
        </a:p>
      </dgm:t>
    </dgm:pt>
    <dgm:pt modelId="{2811ADFF-372B-B144-A08B-45B6989E3193}">
      <dgm:prSet/>
      <dgm:spPr>
        <a:ln>
          <a:solidFill>
            <a:schemeClr val="accent3">
              <a:lumMod val="75000"/>
            </a:schemeClr>
          </a:solidFill>
        </a:ln>
      </dgm:spPr>
      <dgm:t>
        <a:bodyPr/>
        <a:lstStyle/>
        <a:p>
          <a:pPr rtl="0"/>
          <a:r>
            <a:rPr lang="en-US" smtClean="0"/>
            <a:t>TCP Offload Engine</a:t>
          </a:r>
          <a:endParaRPr lang="en-US"/>
        </a:p>
      </dgm:t>
    </dgm:pt>
    <dgm:pt modelId="{F45DFA87-5774-AF43-8980-7E5BB9262BF5}" type="parTrans" cxnId="{61F53359-5543-6443-90F9-860C03B443A0}">
      <dgm:prSet/>
      <dgm:spPr/>
      <dgm:t>
        <a:bodyPr/>
        <a:lstStyle/>
        <a:p>
          <a:endParaRPr lang="en-US"/>
        </a:p>
      </dgm:t>
    </dgm:pt>
    <dgm:pt modelId="{CD88C96F-8BEB-2C46-9DA4-E7BDB157D3E6}" type="sibTrans" cxnId="{61F53359-5543-6443-90F9-860C03B443A0}">
      <dgm:prSet/>
      <dgm:spPr/>
      <dgm:t>
        <a:bodyPr/>
        <a:lstStyle/>
        <a:p>
          <a:endParaRPr lang="en-US"/>
        </a:p>
      </dgm:t>
    </dgm:pt>
    <dgm:pt modelId="{16A36B9B-DEAC-2243-A848-72C561532A30}">
      <dgm:prSet/>
      <dgm:spPr>
        <a:ln>
          <a:solidFill>
            <a:schemeClr val="accent3">
              <a:lumMod val="75000"/>
            </a:schemeClr>
          </a:solidFill>
        </a:ln>
      </dgm:spPr>
      <dgm:t>
        <a:bodyPr/>
        <a:lstStyle/>
        <a:p>
          <a:pPr rtl="0"/>
          <a:r>
            <a:rPr lang="en-US" smtClean="0"/>
            <a:t>removes the TCP/IP processing from the server processor entirely to the NIC</a:t>
          </a:r>
          <a:endParaRPr lang="en-US"/>
        </a:p>
      </dgm:t>
    </dgm:pt>
    <dgm:pt modelId="{9A50A5A0-4D9E-C442-881F-B27FD9BA4888}" type="parTrans" cxnId="{107D53C7-78E9-CE4B-8720-690BDAE567B7}">
      <dgm:prSet/>
      <dgm:spPr/>
      <dgm:t>
        <a:bodyPr/>
        <a:lstStyle/>
        <a:p>
          <a:endParaRPr lang="en-US"/>
        </a:p>
      </dgm:t>
    </dgm:pt>
    <dgm:pt modelId="{A4022B49-FB60-C34F-AA76-49AC02B85622}" type="sibTrans" cxnId="{107D53C7-78E9-CE4B-8720-690BDAE567B7}">
      <dgm:prSet/>
      <dgm:spPr/>
      <dgm:t>
        <a:bodyPr/>
        <a:lstStyle/>
        <a:p>
          <a:endParaRPr lang="en-US"/>
        </a:p>
      </dgm:t>
    </dgm:pt>
    <dgm:pt modelId="{FC22F424-D27D-2B47-9A06-2250BBD81394}">
      <dgm:prSet/>
      <dgm:spPr/>
      <dgm:t>
        <a:bodyPr/>
        <a:lstStyle/>
        <a:p>
          <a:pPr rtl="0"/>
          <a:r>
            <a:rPr lang="en-US" smtClean="0"/>
            <a:t>LRO</a:t>
          </a:r>
          <a:endParaRPr lang="en-US"/>
        </a:p>
      </dgm:t>
    </dgm:pt>
    <dgm:pt modelId="{162C8D3E-EF58-EB4C-8029-5C7C4C01D3A1}" type="parTrans" cxnId="{DD9E600F-D1C6-594F-A444-3EBD650988A0}">
      <dgm:prSet/>
      <dgm:spPr/>
      <dgm:t>
        <a:bodyPr/>
        <a:lstStyle/>
        <a:p>
          <a:endParaRPr lang="en-US"/>
        </a:p>
      </dgm:t>
    </dgm:pt>
    <dgm:pt modelId="{97ED39C7-1BBF-5242-89DC-9BD8E95161A3}" type="sibTrans" cxnId="{DD9E600F-D1C6-594F-A444-3EBD650988A0}">
      <dgm:prSet/>
      <dgm:spPr/>
      <dgm:t>
        <a:bodyPr/>
        <a:lstStyle/>
        <a:p>
          <a:endParaRPr lang="en-US"/>
        </a:p>
      </dgm:t>
    </dgm:pt>
    <dgm:pt modelId="{B66D337A-8BB8-B44C-B4D0-77DF9C2B83C2}">
      <dgm:prSet/>
      <dgm:spPr/>
      <dgm:t>
        <a:bodyPr/>
        <a:lstStyle/>
        <a:p>
          <a:pPr rtl="0"/>
          <a:r>
            <a:rPr lang="en-US" smtClean="0"/>
            <a:t>Large Receive Offload</a:t>
          </a:r>
          <a:endParaRPr lang="en-US"/>
        </a:p>
      </dgm:t>
    </dgm:pt>
    <dgm:pt modelId="{D07AF9D7-7504-E04F-845A-EDE3F15F9FA2}" type="parTrans" cxnId="{FE5B599D-CCC0-0E45-BA42-346C363AEB4C}">
      <dgm:prSet/>
      <dgm:spPr/>
      <dgm:t>
        <a:bodyPr/>
        <a:lstStyle/>
        <a:p>
          <a:endParaRPr lang="en-US"/>
        </a:p>
      </dgm:t>
    </dgm:pt>
    <dgm:pt modelId="{5463B49C-C7E5-7049-89A3-5BF8BE7E59E8}" type="sibTrans" cxnId="{FE5B599D-CCC0-0E45-BA42-346C363AEB4C}">
      <dgm:prSet/>
      <dgm:spPr/>
      <dgm:t>
        <a:bodyPr/>
        <a:lstStyle/>
        <a:p>
          <a:endParaRPr lang="en-US"/>
        </a:p>
      </dgm:t>
    </dgm:pt>
    <dgm:pt modelId="{90EF9556-970A-6342-B15B-25A7BFE0E91F}">
      <dgm:prSet/>
      <dgm:spPr/>
      <dgm:t>
        <a:bodyPr/>
        <a:lstStyle/>
        <a:p>
          <a:pPr rtl="0"/>
          <a:r>
            <a:rPr lang="en-US" smtClean="0"/>
            <a:t>aggregates incoming packets into bundles for more efficient processing</a:t>
          </a:r>
          <a:endParaRPr lang="en-US"/>
        </a:p>
      </dgm:t>
    </dgm:pt>
    <dgm:pt modelId="{4F9B1830-9623-F14A-993F-AF69CC8E15C6}" type="parTrans" cxnId="{C1DF285F-9ABC-6542-A20B-D3C2C5946D53}">
      <dgm:prSet/>
      <dgm:spPr/>
      <dgm:t>
        <a:bodyPr/>
        <a:lstStyle/>
        <a:p>
          <a:endParaRPr lang="en-US"/>
        </a:p>
      </dgm:t>
    </dgm:pt>
    <dgm:pt modelId="{264D840B-AC8C-7749-A636-628E1FA368D1}" type="sibTrans" cxnId="{C1DF285F-9ABC-6542-A20B-D3C2C5946D53}">
      <dgm:prSet/>
      <dgm:spPr/>
      <dgm:t>
        <a:bodyPr/>
        <a:lstStyle/>
        <a:p>
          <a:endParaRPr lang="en-US"/>
        </a:p>
      </dgm:t>
    </dgm:pt>
    <dgm:pt modelId="{00E382A6-9D4C-6E4C-B91A-AD16F5FB4BBC}">
      <dgm:prSet/>
      <dgm:spPr>
        <a:solidFill>
          <a:schemeClr val="accent2">
            <a:lumMod val="75000"/>
          </a:schemeClr>
        </a:solidFill>
      </dgm:spPr>
      <dgm:t>
        <a:bodyPr/>
        <a:lstStyle/>
        <a:p>
          <a:pPr rtl="0"/>
          <a:r>
            <a:rPr lang="en-US" smtClean="0"/>
            <a:t>LSO</a:t>
          </a:r>
          <a:endParaRPr lang="en-US"/>
        </a:p>
      </dgm:t>
    </dgm:pt>
    <dgm:pt modelId="{EF13FD4B-E98B-D048-B9D5-F78610D6BBCD}" type="parTrans" cxnId="{03089BF0-9A78-734A-AFCA-F43D575B4249}">
      <dgm:prSet/>
      <dgm:spPr/>
      <dgm:t>
        <a:bodyPr/>
        <a:lstStyle/>
        <a:p>
          <a:endParaRPr lang="en-US"/>
        </a:p>
      </dgm:t>
    </dgm:pt>
    <dgm:pt modelId="{F6840559-ABBE-A042-860D-DC6908232D27}" type="sibTrans" cxnId="{03089BF0-9A78-734A-AFCA-F43D575B4249}">
      <dgm:prSet/>
      <dgm:spPr/>
      <dgm:t>
        <a:bodyPr/>
        <a:lstStyle/>
        <a:p>
          <a:endParaRPr lang="en-US"/>
        </a:p>
      </dgm:t>
    </dgm:pt>
    <dgm:pt modelId="{91BAD376-AF1A-E247-B2A3-CC989AC6BAFF}">
      <dgm:prSet/>
      <dgm:spPr>
        <a:ln>
          <a:solidFill>
            <a:schemeClr val="accent2">
              <a:lumMod val="75000"/>
            </a:schemeClr>
          </a:solidFill>
        </a:ln>
      </dgm:spPr>
      <dgm:t>
        <a:bodyPr/>
        <a:lstStyle/>
        <a:p>
          <a:pPr rtl="0"/>
          <a:r>
            <a:rPr lang="en-US" smtClean="0"/>
            <a:t>Large Segment Offload</a:t>
          </a:r>
          <a:endParaRPr lang="en-US"/>
        </a:p>
      </dgm:t>
    </dgm:pt>
    <dgm:pt modelId="{C4D308FB-0008-0F4B-A2C9-654BBF025D12}" type="parTrans" cxnId="{A82862F7-422E-174E-8ABF-081A7300D0AB}">
      <dgm:prSet/>
      <dgm:spPr/>
      <dgm:t>
        <a:bodyPr/>
        <a:lstStyle/>
        <a:p>
          <a:endParaRPr lang="en-US"/>
        </a:p>
      </dgm:t>
    </dgm:pt>
    <dgm:pt modelId="{FD960FA6-DB13-4643-880E-8AF02A3DBC39}" type="sibTrans" cxnId="{A82862F7-422E-174E-8ABF-081A7300D0AB}">
      <dgm:prSet/>
      <dgm:spPr/>
      <dgm:t>
        <a:bodyPr/>
        <a:lstStyle/>
        <a:p>
          <a:endParaRPr lang="en-US"/>
        </a:p>
      </dgm:t>
    </dgm:pt>
    <dgm:pt modelId="{631D15C0-8B6A-7B48-B4C1-FE9BAA28D68E}">
      <dgm:prSet/>
      <dgm:spPr>
        <a:ln>
          <a:solidFill>
            <a:schemeClr val="accent2">
              <a:lumMod val="75000"/>
            </a:schemeClr>
          </a:solidFill>
        </a:ln>
      </dgm:spPr>
      <dgm:t>
        <a:bodyPr/>
        <a:lstStyle/>
        <a:p>
          <a:pPr rtl="0"/>
          <a:r>
            <a:rPr lang="en-US" smtClean="0"/>
            <a:t>allows the hypervisor to aggregate multiple outgoing TCP/IP packets and has the NIC hardware segment them into separate packets</a:t>
          </a:r>
          <a:endParaRPr lang="en-US"/>
        </a:p>
      </dgm:t>
    </dgm:pt>
    <dgm:pt modelId="{C2FFFDF1-957B-D841-94D9-18A456E9109E}" type="parTrans" cxnId="{1046F335-12C2-E249-B1CE-4379BCB52158}">
      <dgm:prSet/>
      <dgm:spPr/>
      <dgm:t>
        <a:bodyPr/>
        <a:lstStyle/>
        <a:p>
          <a:endParaRPr lang="en-US"/>
        </a:p>
      </dgm:t>
    </dgm:pt>
    <dgm:pt modelId="{1C5B1C0A-FF98-F540-84B8-82501C1F1898}" type="sibTrans" cxnId="{1046F335-12C2-E249-B1CE-4379BCB52158}">
      <dgm:prSet/>
      <dgm:spPr/>
      <dgm:t>
        <a:bodyPr/>
        <a:lstStyle/>
        <a:p>
          <a:endParaRPr lang="en-US"/>
        </a:p>
      </dgm:t>
    </dgm:pt>
    <dgm:pt modelId="{CBE7C424-08E8-A44B-98A1-877B175644FA}" type="pres">
      <dgm:prSet presAssocID="{25B71142-8928-4344-96BC-6241AF8ACED2}" presName="Name0" presStyleCnt="0">
        <dgm:presLayoutVars>
          <dgm:chMax val="5"/>
          <dgm:chPref val="5"/>
          <dgm:dir/>
          <dgm:animLvl val="lvl"/>
        </dgm:presLayoutVars>
      </dgm:prSet>
      <dgm:spPr/>
    </dgm:pt>
    <dgm:pt modelId="{05F8C6EC-4F04-6546-931B-29494612B3A1}" type="pres">
      <dgm:prSet presAssocID="{D74E23AA-E6A1-324F-95BE-615D1B4880A4}" presName="parentText1" presStyleLbl="node1" presStyleIdx="0" presStyleCnt="4">
        <dgm:presLayoutVars>
          <dgm:chMax/>
          <dgm:chPref val="3"/>
          <dgm:bulletEnabled val="1"/>
        </dgm:presLayoutVars>
      </dgm:prSet>
      <dgm:spPr/>
    </dgm:pt>
    <dgm:pt modelId="{9C48F190-3F6E-3C42-8448-F417F7E87C6C}" type="pres">
      <dgm:prSet presAssocID="{D74E23AA-E6A1-324F-95BE-615D1B4880A4}" presName="childText1" presStyleLbl="solidAlignAcc1" presStyleIdx="0" presStyleCnt="4">
        <dgm:presLayoutVars>
          <dgm:chMax val="0"/>
          <dgm:chPref val="0"/>
          <dgm:bulletEnabled val="1"/>
        </dgm:presLayoutVars>
      </dgm:prSet>
      <dgm:spPr/>
    </dgm:pt>
    <dgm:pt modelId="{97B87910-C76D-4046-9BB2-482D5772D66F}" type="pres">
      <dgm:prSet presAssocID="{76D1201E-C88A-934F-B299-23D0C949B36C}" presName="parentText2" presStyleLbl="node1" presStyleIdx="1" presStyleCnt="4">
        <dgm:presLayoutVars>
          <dgm:chMax/>
          <dgm:chPref val="3"/>
          <dgm:bulletEnabled val="1"/>
        </dgm:presLayoutVars>
      </dgm:prSet>
      <dgm:spPr/>
    </dgm:pt>
    <dgm:pt modelId="{5765D229-4048-FF42-B20F-99043A59CE4D}" type="pres">
      <dgm:prSet presAssocID="{76D1201E-C88A-934F-B299-23D0C949B36C}" presName="childText2" presStyleLbl="solidAlignAcc1" presStyleIdx="1" presStyleCnt="4">
        <dgm:presLayoutVars>
          <dgm:chMax val="0"/>
          <dgm:chPref val="0"/>
          <dgm:bulletEnabled val="1"/>
        </dgm:presLayoutVars>
      </dgm:prSet>
      <dgm:spPr/>
    </dgm:pt>
    <dgm:pt modelId="{7441FA26-7EC0-1B45-B9FB-D7A0BB164D78}" type="pres">
      <dgm:prSet presAssocID="{FC22F424-D27D-2B47-9A06-2250BBD81394}" presName="parentText3" presStyleLbl="node1" presStyleIdx="2" presStyleCnt="4">
        <dgm:presLayoutVars>
          <dgm:chMax/>
          <dgm:chPref val="3"/>
          <dgm:bulletEnabled val="1"/>
        </dgm:presLayoutVars>
      </dgm:prSet>
      <dgm:spPr/>
    </dgm:pt>
    <dgm:pt modelId="{82D0DA5D-D636-1D42-84D7-7577D606A9EB}" type="pres">
      <dgm:prSet presAssocID="{FC22F424-D27D-2B47-9A06-2250BBD81394}" presName="childText3" presStyleLbl="solidAlignAcc1" presStyleIdx="2" presStyleCnt="4">
        <dgm:presLayoutVars>
          <dgm:chMax val="0"/>
          <dgm:chPref val="0"/>
          <dgm:bulletEnabled val="1"/>
        </dgm:presLayoutVars>
      </dgm:prSet>
      <dgm:spPr/>
    </dgm:pt>
    <dgm:pt modelId="{34F5366F-852E-6D45-A969-E5660F69FD1A}" type="pres">
      <dgm:prSet presAssocID="{00E382A6-9D4C-6E4C-B91A-AD16F5FB4BBC}" presName="parentText4" presStyleLbl="node1" presStyleIdx="3" presStyleCnt="4">
        <dgm:presLayoutVars>
          <dgm:chMax/>
          <dgm:chPref val="3"/>
          <dgm:bulletEnabled val="1"/>
        </dgm:presLayoutVars>
      </dgm:prSet>
      <dgm:spPr/>
    </dgm:pt>
    <dgm:pt modelId="{A1FE8555-D34B-B646-907C-8E702AF88647}" type="pres">
      <dgm:prSet presAssocID="{00E382A6-9D4C-6E4C-B91A-AD16F5FB4BBC}" presName="childText4" presStyleLbl="solidAlignAcc1" presStyleIdx="3" presStyleCnt="4">
        <dgm:presLayoutVars>
          <dgm:chMax val="0"/>
          <dgm:chPref val="0"/>
          <dgm:bulletEnabled val="1"/>
        </dgm:presLayoutVars>
      </dgm:prSet>
      <dgm:spPr/>
    </dgm:pt>
  </dgm:ptLst>
  <dgm:cxnLst>
    <dgm:cxn modelId="{84AA55AC-8C36-AA47-886C-AACC338DE783}" type="presOf" srcId="{91BAD376-AF1A-E247-B2A3-CC989AC6BAFF}" destId="{A1FE8555-D34B-B646-907C-8E702AF88647}" srcOrd="0" destOrd="0" presId="urn:microsoft.com/office/officeart/2009/3/layout/IncreasingArrowsProcess"/>
    <dgm:cxn modelId="{CF6EC44C-3A07-F843-AFA0-70838B82C8F4}" type="presOf" srcId="{2811ADFF-372B-B144-A08B-45B6989E3193}" destId="{5765D229-4048-FF42-B20F-99043A59CE4D}" srcOrd="0" destOrd="0" presId="urn:microsoft.com/office/officeart/2009/3/layout/IncreasingArrowsProcess"/>
    <dgm:cxn modelId="{B4DC7D99-A297-2245-99DB-8AC98F1CD2BE}" type="presOf" srcId="{76D1201E-C88A-934F-B299-23D0C949B36C}" destId="{97B87910-C76D-4046-9BB2-482D5772D66F}" srcOrd="0" destOrd="0" presId="urn:microsoft.com/office/officeart/2009/3/layout/IncreasingArrowsProcess"/>
    <dgm:cxn modelId="{E43C255B-E033-9147-A428-7809E8DF72F0}" type="presOf" srcId="{631D15C0-8B6A-7B48-B4C1-FE9BAA28D68E}" destId="{A1FE8555-D34B-B646-907C-8E702AF88647}" srcOrd="0" destOrd="1" presId="urn:microsoft.com/office/officeart/2009/3/layout/IncreasingArrowsProcess"/>
    <dgm:cxn modelId="{0A3813E3-1DB6-EE42-95D4-5F219C898E3C}" srcId="{25B71142-8928-4344-96BC-6241AF8ACED2}" destId="{76D1201E-C88A-934F-B299-23D0C949B36C}" srcOrd="1" destOrd="0" parTransId="{CE30CA8F-2F25-0745-B256-F9ED59B98E9E}" sibTransId="{2A700B3F-079F-874F-9CE2-FC473C355971}"/>
    <dgm:cxn modelId="{64ED8005-67C9-C64C-ABDA-5A8375087CF5}" type="presOf" srcId="{16A36B9B-DEAC-2243-A848-72C561532A30}" destId="{5765D229-4048-FF42-B20F-99043A59CE4D}" srcOrd="0" destOrd="1" presId="urn:microsoft.com/office/officeart/2009/3/layout/IncreasingArrowsProcess"/>
    <dgm:cxn modelId="{C1DF285F-9ABC-6542-A20B-D3C2C5946D53}" srcId="{FC22F424-D27D-2B47-9A06-2250BBD81394}" destId="{90EF9556-970A-6342-B15B-25A7BFE0E91F}" srcOrd="1" destOrd="0" parTransId="{4F9B1830-9623-F14A-993F-AF69CC8E15C6}" sibTransId="{264D840B-AC8C-7749-A636-628E1FA368D1}"/>
    <dgm:cxn modelId="{03089BF0-9A78-734A-AFCA-F43D575B4249}" srcId="{25B71142-8928-4344-96BC-6241AF8ACED2}" destId="{00E382A6-9D4C-6E4C-B91A-AD16F5FB4BBC}" srcOrd="3" destOrd="0" parTransId="{EF13FD4B-E98B-D048-B9D5-F78610D6BBCD}" sibTransId="{F6840559-ABBE-A042-860D-DC6908232D27}"/>
    <dgm:cxn modelId="{D2FE0ECD-320D-CE48-8A7F-BB4CC897E9DE}" srcId="{25B71142-8928-4344-96BC-6241AF8ACED2}" destId="{D74E23AA-E6A1-324F-95BE-615D1B4880A4}" srcOrd="0" destOrd="0" parTransId="{A56A8870-9361-7E45-8E12-AC8C56FFA999}" sibTransId="{31C03CC7-A678-D74D-9D54-3D39FC543B4E}"/>
    <dgm:cxn modelId="{FE5B599D-CCC0-0E45-BA42-346C363AEB4C}" srcId="{FC22F424-D27D-2B47-9A06-2250BBD81394}" destId="{B66D337A-8BB8-B44C-B4D0-77DF9C2B83C2}" srcOrd="0" destOrd="0" parTransId="{D07AF9D7-7504-E04F-845A-EDE3F15F9FA2}" sibTransId="{5463B49C-C7E5-7049-89A3-5BF8BE7E59E8}"/>
    <dgm:cxn modelId="{61F53359-5543-6443-90F9-860C03B443A0}" srcId="{76D1201E-C88A-934F-B299-23D0C949B36C}" destId="{2811ADFF-372B-B144-A08B-45B6989E3193}" srcOrd="0" destOrd="0" parTransId="{F45DFA87-5774-AF43-8980-7E5BB9262BF5}" sibTransId="{CD88C96F-8BEB-2C46-9DA4-E7BDB157D3E6}"/>
    <dgm:cxn modelId="{1EA33B60-DE83-D44E-8696-2BBFA2E4CF9E}" srcId="{D74E23AA-E6A1-324F-95BE-615D1B4880A4}" destId="{4FEA15C9-DE4B-364A-BA4E-1A6F754CCDB3}" srcOrd="0" destOrd="0" parTransId="{F16C27BA-03DE-9B44-9AB9-365024B477EC}" sibTransId="{1F02C03E-D6CC-F245-B388-3420F9D088F7}"/>
    <dgm:cxn modelId="{968B4C9D-FA18-5F49-B6BC-40EA06260018}" type="presOf" srcId="{989ADF21-CA0F-1841-9DCB-C23AB1FB8A20}" destId="{9C48F190-3F6E-3C42-8448-F417F7E87C6C}" srcOrd="0" destOrd="2" presId="urn:microsoft.com/office/officeart/2009/3/layout/IncreasingArrowsProcess"/>
    <dgm:cxn modelId="{D6CAD332-5728-C04C-BB4E-358586F7AB40}" type="presOf" srcId="{4FEA15C9-DE4B-364A-BA4E-1A6F754CCDB3}" destId="{9C48F190-3F6E-3C42-8448-F417F7E87C6C}" srcOrd="0" destOrd="0" presId="urn:microsoft.com/office/officeart/2009/3/layout/IncreasingArrowsProcess"/>
    <dgm:cxn modelId="{A82862F7-422E-174E-8ABF-081A7300D0AB}" srcId="{00E382A6-9D4C-6E4C-B91A-AD16F5FB4BBC}" destId="{91BAD376-AF1A-E247-B2A3-CC989AC6BAFF}" srcOrd="0" destOrd="0" parTransId="{C4D308FB-0008-0F4B-A2C9-654BBF025D12}" sibTransId="{FD960FA6-DB13-4643-880E-8AF02A3DBC39}"/>
    <dgm:cxn modelId="{AEA5A7CF-D419-444D-8EC7-318B43B63228}" srcId="{D74E23AA-E6A1-324F-95BE-615D1B4880A4}" destId="{989ADF21-CA0F-1841-9DCB-C23AB1FB8A20}" srcOrd="2" destOrd="0" parTransId="{A5C765E5-7A99-E245-90D3-A5F490DC4AFD}" sibTransId="{8AEB018E-FFDF-0048-9E69-93821861BE8F}"/>
    <dgm:cxn modelId="{DFB53F9D-258C-B04B-BC02-4FE6212FF579}" type="presOf" srcId="{D74E23AA-E6A1-324F-95BE-615D1B4880A4}" destId="{05F8C6EC-4F04-6546-931B-29494612B3A1}" srcOrd="0" destOrd="0" presId="urn:microsoft.com/office/officeart/2009/3/layout/IncreasingArrowsProcess"/>
    <dgm:cxn modelId="{107D53C7-78E9-CE4B-8720-690BDAE567B7}" srcId="{76D1201E-C88A-934F-B299-23D0C949B36C}" destId="{16A36B9B-DEAC-2243-A848-72C561532A30}" srcOrd="1" destOrd="0" parTransId="{9A50A5A0-4D9E-C442-881F-B27FD9BA4888}" sibTransId="{A4022B49-FB60-C34F-AA76-49AC02B85622}"/>
    <dgm:cxn modelId="{1046F335-12C2-E249-B1CE-4379BCB52158}" srcId="{00E382A6-9D4C-6E4C-B91A-AD16F5FB4BBC}" destId="{631D15C0-8B6A-7B48-B4C1-FE9BAA28D68E}" srcOrd="1" destOrd="0" parTransId="{C2FFFDF1-957B-D841-94D9-18A456E9109E}" sibTransId="{1C5B1C0A-FF98-F540-84B8-82501C1F1898}"/>
    <dgm:cxn modelId="{DD9E600F-D1C6-594F-A444-3EBD650988A0}" srcId="{25B71142-8928-4344-96BC-6241AF8ACED2}" destId="{FC22F424-D27D-2B47-9A06-2250BBD81394}" srcOrd="2" destOrd="0" parTransId="{162C8D3E-EF58-EB4C-8029-5C7C4C01D3A1}" sibTransId="{97ED39C7-1BBF-5242-89DC-9BD8E95161A3}"/>
    <dgm:cxn modelId="{4CBE3F49-BDAF-EB47-94D9-465DCAD76BA1}" srcId="{D74E23AA-E6A1-324F-95BE-615D1B4880A4}" destId="{9DDE2192-464B-6F45-B54C-CDC3193DC115}" srcOrd="1" destOrd="0" parTransId="{9AF304B7-CA6B-1242-B906-BC3A0D6BC5E4}" sibTransId="{0DBF48FD-8A9F-C444-B8AE-83CBDECEBBCB}"/>
    <dgm:cxn modelId="{D83EB2AB-06AE-2747-98BC-3077A973A73E}" type="presOf" srcId="{00E382A6-9D4C-6E4C-B91A-AD16F5FB4BBC}" destId="{34F5366F-852E-6D45-A969-E5660F69FD1A}" srcOrd="0" destOrd="0" presId="urn:microsoft.com/office/officeart/2009/3/layout/IncreasingArrowsProcess"/>
    <dgm:cxn modelId="{3E1E1229-B3BE-FF40-9E12-296A93D631CF}" type="presOf" srcId="{9DDE2192-464B-6F45-B54C-CDC3193DC115}" destId="{9C48F190-3F6E-3C42-8448-F417F7E87C6C}" srcOrd="0" destOrd="1" presId="urn:microsoft.com/office/officeart/2009/3/layout/IncreasingArrowsProcess"/>
    <dgm:cxn modelId="{AB8CC936-9EF2-2943-9752-783B62DA22FF}" type="presOf" srcId="{B66D337A-8BB8-B44C-B4D0-77DF9C2B83C2}" destId="{82D0DA5D-D636-1D42-84D7-7577D606A9EB}" srcOrd="0" destOrd="0" presId="urn:microsoft.com/office/officeart/2009/3/layout/IncreasingArrowsProcess"/>
    <dgm:cxn modelId="{FD9A9452-5480-164D-A892-F0DA4E22A2BB}" type="presOf" srcId="{25B71142-8928-4344-96BC-6241AF8ACED2}" destId="{CBE7C424-08E8-A44B-98A1-877B175644FA}" srcOrd="0" destOrd="0" presId="urn:microsoft.com/office/officeart/2009/3/layout/IncreasingArrowsProcess"/>
    <dgm:cxn modelId="{ECD8DD15-863C-BC4F-AF3E-5C92C5440C61}" type="presOf" srcId="{FC22F424-D27D-2B47-9A06-2250BBD81394}" destId="{7441FA26-7EC0-1B45-B9FB-D7A0BB164D78}" srcOrd="0" destOrd="0" presId="urn:microsoft.com/office/officeart/2009/3/layout/IncreasingArrowsProcess"/>
    <dgm:cxn modelId="{95297F10-7DA2-2947-8F31-36F30E8F0350}" type="presOf" srcId="{90EF9556-970A-6342-B15B-25A7BFE0E91F}" destId="{82D0DA5D-D636-1D42-84D7-7577D606A9EB}" srcOrd="0" destOrd="1" presId="urn:microsoft.com/office/officeart/2009/3/layout/IncreasingArrowsProcess"/>
    <dgm:cxn modelId="{192EB526-3F5D-E841-B499-754D6E9CE366}" type="presParOf" srcId="{CBE7C424-08E8-A44B-98A1-877B175644FA}" destId="{05F8C6EC-4F04-6546-931B-29494612B3A1}" srcOrd="0" destOrd="0" presId="urn:microsoft.com/office/officeart/2009/3/layout/IncreasingArrowsProcess"/>
    <dgm:cxn modelId="{05E373D9-1294-1F4F-B3A3-6EB0FEB06D8A}" type="presParOf" srcId="{CBE7C424-08E8-A44B-98A1-877B175644FA}" destId="{9C48F190-3F6E-3C42-8448-F417F7E87C6C}" srcOrd="1" destOrd="0" presId="urn:microsoft.com/office/officeart/2009/3/layout/IncreasingArrowsProcess"/>
    <dgm:cxn modelId="{B6225610-652F-7F44-9448-F99945E03A84}" type="presParOf" srcId="{CBE7C424-08E8-A44B-98A1-877B175644FA}" destId="{97B87910-C76D-4046-9BB2-482D5772D66F}" srcOrd="2" destOrd="0" presId="urn:microsoft.com/office/officeart/2009/3/layout/IncreasingArrowsProcess"/>
    <dgm:cxn modelId="{2E87536E-5301-5E42-B1A3-262620EB881B}" type="presParOf" srcId="{CBE7C424-08E8-A44B-98A1-877B175644FA}" destId="{5765D229-4048-FF42-B20F-99043A59CE4D}" srcOrd="3" destOrd="0" presId="urn:microsoft.com/office/officeart/2009/3/layout/IncreasingArrowsProcess"/>
    <dgm:cxn modelId="{0DC3A063-373B-6C49-BB3C-D3DACADCA56E}" type="presParOf" srcId="{CBE7C424-08E8-A44B-98A1-877B175644FA}" destId="{7441FA26-7EC0-1B45-B9FB-D7A0BB164D78}" srcOrd="4" destOrd="0" presId="urn:microsoft.com/office/officeart/2009/3/layout/IncreasingArrowsProcess"/>
    <dgm:cxn modelId="{5A9C7F9C-5F9B-DB4A-85C9-A6AF542DA245}" type="presParOf" srcId="{CBE7C424-08E8-A44B-98A1-877B175644FA}" destId="{82D0DA5D-D636-1D42-84D7-7577D606A9EB}" srcOrd="5" destOrd="0" presId="urn:microsoft.com/office/officeart/2009/3/layout/IncreasingArrowsProcess"/>
    <dgm:cxn modelId="{41A5C00B-2A2A-0B4D-8741-86A7D8FB1FDF}" type="presParOf" srcId="{CBE7C424-08E8-A44B-98A1-877B175644FA}" destId="{34F5366F-852E-6D45-A969-E5660F69FD1A}" srcOrd="6" destOrd="0" presId="urn:microsoft.com/office/officeart/2009/3/layout/IncreasingArrowsProcess"/>
    <dgm:cxn modelId="{6ED6F106-D65D-C14F-A53A-3A4CFBA46EC0}" type="presParOf" srcId="{CBE7C424-08E8-A44B-98A1-877B175644FA}" destId="{A1FE8555-D34B-B646-907C-8E702AF88647}"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0B55E6-2857-C149-8D90-89CD38B9F29E}"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ADE7167A-07EA-CA4A-9BFA-D32E10912372}">
      <dgm:prSet/>
      <dgm:spPr/>
      <dgm:t>
        <a:bodyPr/>
        <a:lstStyle/>
        <a:p>
          <a:pPr rtl="0"/>
          <a:r>
            <a:rPr lang="en-US" smtClean="0"/>
            <a:t>Storage VMotion</a:t>
          </a:r>
          <a:endParaRPr lang="en-US"/>
        </a:p>
      </dgm:t>
    </dgm:pt>
    <dgm:pt modelId="{7E86FFDD-0205-4743-AB50-0F4C251B1B20}" type="parTrans" cxnId="{2FEDDDCA-D0DD-8D40-BDA3-C49B6E47689E}">
      <dgm:prSet/>
      <dgm:spPr/>
      <dgm:t>
        <a:bodyPr/>
        <a:lstStyle/>
        <a:p>
          <a:endParaRPr lang="en-US"/>
        </a:p>
      </dgm:t>
    </dgm:pt>
    <dgm:pt modelId="{8C88D92D-C5EA-9A48-81A1-299D70E48883}" type="sibTrans" cxnId="{2FEDDDCA-D0DD-8D40-BDA3-C49B6E47689E}">
      <dgm:prSet/>
      <dgm:spPr/>
      <dgm:t>
        <a:bodyPr/>
        <a:lstStyle/>
        <a:p>
          <a:endParaRPr lang="en-US"/>
        </a:p>
      </dgm:t>
    </dgm:pt>
    <dgm:pt modelId="{79EA306B-75CC-1A4A-9E99-3C3A02C06014}">
      <dgm:prSet/>
      <dgm:spPr/>
      <dgm:t>
        <a:bodyPr/>
        <a:lstStyle/>
        <a:p>
          <a:pPr rtl="0"/>
          <a:r>
            <a:rPr lang="en-US" smtClean="0"/>
            <a:t>Permits the relocation of the data files that compose a virtual machine, while that virtual machine is in use</a:t>
          </a:r>
          <a:endParaRPr lang="en-US"/>
        </a:p>
      </dgm:t>
    </dgm:pt>
    <dgm:pt modelId="{198C0635-8D72-294B-91F0-1678159CCF26}" type="parTrans" cxnId="{41BD3053-37BB-2B4F-AABD-EE48AF7A6E09}">
      <dgm:prSet/>
      <dgm:spPr/>
      <dgm:t>
        <a:bodyPr/>
        <a:lstStyle/>
        <a:p>
          <a:endParaRPr lang="en-US"/>
        </a:p>
      </dgm:t>
    </dgm:pt>
    <dgm:pt modelId="{A1700630-0B75-A04E-B79D-403792B927C1}" type="sibTrans" cxnId="{41BD3053-37BB-2B4F-AABD-EE48AF7A6E09}">
      <dgm:prSet/>
      <dgm:spPr/>
      <dgm:t>
        <a:bodyPr/>
        <a:lstStyle/>
        <a:p>
          <a:endParaRPr lang="en-US"/>
        </a:p>
      </dgm:t>
    </dgm:pt>
    <dgm:pt modelId="{AF9BF077-BC14-A34A-900A-3A6A93020A79}">
      <dgm:prSet/>
      <dgm:spPr/>
      <dgm:t>
        <a:bodyPr/>
        <a:lstStyle/>
        <a:p>
          <a:pPr rtl="0"/>
          <a:r>
            <a:rPr lang="en-US" smtClean="0"/>
            <a:t>Fault Tolerance</a:t>
          </a:r>
          <a:endParaRPr lang="en-US"/>
        </a:p>
      </dgm:t>
    </dgm:pt>
    <dgm:pt modelId="{A4E2E778-6A70-CC41-B430-A9A08237493E}" type="parTrans" cxnId="{009BBEBF-C5A7-1E45-A970-E1BDCCEFE4C7}">
      <dgm:prSet/>
      <dgm:spPr/>
      <dgm:t>
        <a:bodyPr/>
        <a:lstStyle/>
        <a:p>
          <a:endParaRPr lang="en-US"/>
        </a:p>
      </dgm:t>
    </dgm:pt>
    <dgm:pt modelId="{39DFA03F-B534-4943-845C-1E44DCEA3638}" type="sibTrans" cxnId="{009BBEBF-C5A7-1E45-A970-E1BDCCEFE4C7}">
      <dgm:prSet/>
      <dgm:spPr/>
      <dgm:t>
        <a:bodyPr/>
        <a:lstStyle/>
        <a:p>
          <a:endParaRPr lang="en-US"/>
        </a:p>
      </dgm:t>
    </dgm:pt>
    <dgm:pt modelId="{39583428-CB1D-FD4F-B869-70F9A26371A6}">
      <dgm:prSet/>
      <dgm:spPr/>
      <dgm:t>
        <a:bodyPr/>
        <a:lstStyle/>
        <a:p>
          <a:pPr rtl="0"/>
          <a:r>
            <a:rPr lang="en-US" smtClean="0"/>
            <a:t>Creates a lockstep copy of a virtual machine on a different host --- if the original host suffers a failure, the virtual machine’s connections get shifted to the copy without interrupting users or the application they are using</a:t>
          </a:r>
          <a:endParaRPr lang="en-US"/>
        </a:p>
      </dgm:t>
    </dgm:pt>
    <dgm:pt modelId="{8E17D736-D4F4-EF41-8E66-8EE2CA2D296B}" type="parTrans" cxnId="{177ABFD0-1142-4A4F-BFF4-F54F3505A317}">
      <dgm:prSet/>
      <dgm:spPr/>
      <dgm:t>
        <a:bodyPr/>
        <a:lstStyle/>
        <a:p>
          <a:endParaRPr lang="en-US"/>
        </a:p>
      </dgm:t>
    </dgm:pt>
    <dgm:pt modelId="{A5B50D20-82AC-AF43-A9F4-9B63471CDCA5}" type="sibTrans" cxnId="{177ABFD0-1142-4A4F-BFF4-F54F3505A317}">
      <dgm:prSet/>
      <dgm:spPr/>
      <dgm:t>
        <a:bodyPr/>
        <a:lstStyle/>
        <a:p>
          <a:endParaRPr lang="en-US"/>
        </a:p>
      </dgm:t>
    </dgm:pt>
    <dgm:pt modelId="{F9935331-A56E-DC43-A2D3-F7B5022F3526}">
      <dgm:prSet/>
      <dgm:spPr/>
      <dgm:t>
        <a:bodyPr/>
        <a:lstStyle/>
        <a:p>
          <a:pPr rtl="0"/>
          <a:r>
            <a:rPr lang="en-US" smtClean="0"/>
            <a:t>Site Recovery Manager</a:t>
          </a:r>
          <a:endParaRPr lang="en-US"/>
        </a:p>
      </dgm:t>
    </dgm:pt>
    <dgm:pt modelId="{84109735-2022-6045-9615-BCEFF65DF79A}" type="parTrans" cxnId="{4E15DFE8-890A-E349-8E19-8930D589D9C8}">
      <dgm:prSet/>
      <dgm:spPr/>
      <dgm:t>
        <a:bodyPr/>
        <a:lstStyle/>
        <a:p>
          <a:endParaRPr lang="en-US"/>
        </a:p>
      </dgm:t>
    </dgm:pt>
    <dgm:pt modelId="{0CA67360-2547-244A-8330-A043C7B5C090}" type="sibTrans" cxnId="{4E15DFE8-890A-E349-8E19-8930D589D9C8}">
      <dgm:prSet/>
      <dgm:spPr/>
      <dgm:t>
        <a:bodyPr/>
        <a:lstStyle/>
        <a:p>
          <a:endParaRPr lang="en-US"/>
        </a:p>
      </dgm:t>
    </dgm:pt>
    <dgm:pt modelId="{E7ED9545-1365-0240-B6BB-425119624962}">
      <dgm:prSet/>
      <dgm:spPr/>
      <dgm:t>
        <a:bodyPr/>
        <a:lstStyle/>
        <a:p>
          <a:pPr rtl="0"/>
          <a:r>
            <a:rPr lang="en-US" smtClean="0"/>
            <a:t>Uses various replication technologies to copy selected virtual machines to a secondary site in the case of a data center disaster</a:t>
          </a:r>
          <a:endParaRPr lang="en-US"/>
        </a:p>
      </dgm:t>
    </dgm:pt>
    <dgm:pt modelId="{12309AA5-A89C-8E47-B8AB-FDA57088246F}" type="parTrans" cxnId="{4F88CCCC-C6B1-5243-9F9E-37F21E6E17BB}">
      <dgm:prSet/>
      <dgm:spPr/>
      <dgm:t>
        <a:bodyPr/>
        <a:lstStyle/>
        <a:p>
          <a:endParaRPr lang="en-US"/>
        </a:p>
      </dgm:t>
    </dgm:pt>
    <dgm:pt modelId="{EEB525F0-842B-5F49-AF58-56B6C747F44F}" type="sibTrans" cxnId="{4F88CCCC-C6B1-5243-9F9E-37F21E6E17BB}">
      <dgm:prSet/>
      <dgm:spPr/>
      <dgm:t>
        <a:bodyPr/>
        <a:lstStyle/>
        <a:p>
          <a:endParaRPr lang="en-US"/>
        </a:p>
      </dgm:t>
    </dgm:pt>
    <dgm:pt modelId="{2791C893-D3AC-2F4E-984B-EF79F958C0FB}">
      <dgm:prSet/>
      <dgm:spPr/>
      <dgm:t>
        <a:bodyPr/>
        <a:lstStyle/>
        <a:p>
          <a:pPr rtl="0"/>
          <a:r>
            <a:rPr lang="en-US" smtClean="0"/>
            <a:t>Storage and Network I/O Control</a:t>
          </a:r>
          <a:endParaRPr lang="en-US"/>
        </a:p>
      </dgm:t>
    </dgm:pt>
    <dgm:pt modelId="{5BA00829-7059-534A-A964-7B094AF99337}" type="parTrans" cxnId="{0A2484F5-CDD0-B249-8393-1154C421C55A}">
      <dgm:prSet/>
      <dgm:spPr/>
      <dgm:t>
        <a:bodyPr/>
        <a:lstStyle/>
        <a:p>
          <a:endParaRPr lang="en-US"/>
        </a:p>
      </dgm:t>
    </dgm:pt>
    <dgm:pt modelId="{3FF5DA44-48B1-454C-B121-FDD8E0A5C364}" type="sibTrans" cxnId="{0A2484F5-CDD0-B249-8393-1154C421C55A}">
      <dgm:prSet/>
      <dgm:spPr/>
      <dgm:t>
        <a:bodyPr/>
        <a:lstStyle/>
        <a:p>
          <a:endParaRPr lang="en-US"/>
        </a:p>
      </dgm:t>
    </dgm:pt>
    <dgm:pt modelId="{1EAD6F5E-E540-2149-B358-3BB43677AA14}">
      <dgm:prSet/>
      <dgm:spPr/>
      <dgm:t>
        <a:bodyPr/>
        <a:lstStyle/>
        <a:p>
          <a:pPr rtl="0"/>
          <a:r>
            <a:rPr lang="en-US" smtClean="0"/>
            <a:t>Allows an administrator to allocate network bandwidth in a virtual network in a very granular manner</a:t>
          </a:r>
          <a:endParaRPr lang="en-US"/>
        </a:p>
      </dgm:t>
    </dgm:pt>
    <dgm:pt modelId="{92B034F9-005F-2740-9078-5940E277E0B7}" type="parTrans" cxnId="{890BA1B7-B9E7-9F42-9526-8369749E1E68}">
      <dgm:prSet/>
      <dgm:spPr/>
      <dgm:t>
        <a:bodyPr/>
        <a:lstStyle/>
        <a:p>
          <a:endParaRPr lang="en-US"/>
        </a:p>
      </dgm:t>
    </dgm:pt>
    <dgm:pt modelId="{AA2DCD8E-76BA-2C48-8B1E-0C377C293237}" type="sibTrans" cxnId="{890BA1B7-B9E7-9F42-9526-8369749E1E68}">
      <dgm:prSet/>
      <dgm:spPr/>
      <dgm:t>
        <a:bodyPr/>
        <a:lstStyle/>
        <a:p>
          <a:endParaRPr lang="en-US"/>
        </a:p>
      </dgm:t>
    </dgm:pt>
    <dgm:pt modelId="{155A2C7C-0D8E-084E-8481-2EDEC2C591DC}">
      <dgm:prSet/>
      <dgm:spPr/>
      <dgm:t>
        <a:bodyPr/>
        <a:lstStyle/>
        <a:p>
          <a:pPr rtl="0"/>
          <a:r>
            <a:rPr lang="en-US" smtClean="0"/>
            <a:t>Distributed Resource Scheduler (DRS)</a:t>
          </a:r>
          <a:endParaRPr lang="en-US"/>
        </a:p>
      </dgm:t>
    </dgm:pt>
    <dgm:pt modelId="{1D615FD6-6150-824C-A219-2468B8635068}" type="parTrans" cxnId="{68D8A68F-3865-2A4F-B93C-F856A1604E83}">
      <dgm:prSet/>
      <dgm:spPr/>
      <dgm:t>
        <a:bodyPr/>
        <a:lstStyle/>
        <a:p>
          <a:endParaRPr lang="en-US"/>
        </a:p>
      </dgm:t>
    </dgm:pt>
    <dgm:pt modelId="{0930FB08-72E4-A54F-A62D-EC95C8DAAFB4}" type="sibTrans" cxnId="{68D8A68F-3865-2A4F-B93C-F856A1604E83}">
      <dgm:prSet/>
      <dgm:spPr/>
      <dgm:t>
        <a:bodyPr/>
        <a:lstStyle/>
        <a:p>
          <a:endParaRPr lang="en-US"/>
        </a:p>
      </dgm:t>
    </dgm:pt>
    <dgm:pt modelId="{1D8EA520-BB45-1F42-9F61-31F3B27249AA}">
      <dgm:prSet/>
      <dgm:spPr/>
      <dgm:t>
        <a:bodyPr/>
        <a:lstStyle/>
        <a:p>
          <a:pPr rtl="0"/>
          <a:r>
            <a:rPr lang="en-US" smtClean="0"/>
            <a:t>Intelligently places virtual machines on hosts for startup and can automatically balance the workloads via VMotion based on business policies and resource usage</a:t>
          </a:r>
          <a:endParaRPr lang="en-US"/>
        </a:p>
      </dgm:t>
    </dgm:pt>
    <dgm:pt modelId="{BC999C2A-D9AD-8041-911E-DEFA24DEF22A}" type="parTrans" cxnId="{F585E7F3-7BE5-E04A-9450-A3A1AAA45E7B}">
      <dgm:prSet/>
      <dgm:spPr/>
      <dgm:t>
        <a:bodyPr/>
        <a:lstStyle/>
        <a:p>
          <a:endParaRPr lang="en-US"/>
        </a:p>
      </dgm:t>
    </dgm:pt>
    <dgm:pt modelId="{2C0B7DF0-94B5-074F-8E36-D579497D326C}" type="sibTrans" cxnId="{F585E7F3-7BE5-E04A-9450-A3A1AAA45E7B}">
      <dgm:prSet/>
      <dgm:spPr/>
      <dgm:t>
        <a:bodyPr/>
        <a:lstStyle/>
        <a:p>
          <a:endParaRPr lang="en-US"/>
        </a:p>
      </dgm:t>
    </dgm:pt>
    <dgm:pt modelId="{A56D6322-2C6D-2040-ACDF-88DA9EFE3465}" type="pres">
      <dgm:prSet presAssocID="{A90B55E6-2857-C149-8D90-89CD38B9F29E}" presName="vert0" presStyleCnt="0">
        <dgm:presLayoutVars>
          <dgm:dir/>
          <dgm:animOne val="branch"/>
          <dgm:animLvl val="lvl"/>
        </dgm:presLayoutVars>
      </dgm:prSet>
      <dgm:spPr/>
      <dgm:t>
        <a:bodyPr/>
        <a:lstStyle/>
        <a:p>
          <a:endParaRPr lang="en-US"/>
        </a:p>
      </dgm:t>
    </dgm:pt>
    <dgm:pt modelId="{B2FC98C3-2EAE-5A49-9C79-C487B386D2FB}" type="pres">
      <dgm:prSet presAssocID="{ADE7167A-07EA-CA4A-9BFA-D32E10912372}" presName="thickLine" presStyleLbl="alignNode1" presStyleIdx="0" presStyleCnt="5"/>
      <dgm:spPr/>
    </dgm:pt>
    <dgm:pt modelId="{50F259CD-3EA9-3A47-B992-9D6DBA6E4ABF}" type="pres">
      <dgm:prSet presAssocID="{ADE7167A-07EA-CA4A-9BFA-D32E10912372}" presName="horz1" presStyleCnt="0"/>
      <dgm:spPr/>
    </dgm:pt>
    <dgm:pt modelId="{CD841885-4848-AF4E-940E-007CE3ACE9B9}" type="pres">
      <dgm:prSet presAssocID="{ADE7167A-07EA-CA4A-9BFA-D32E10912372}" presName="tx1" presStyleLbl="revTx" presStyleIdx="0" presStyleCnt="10"/>
      <dgm:spPr/>
      <dgm:t>
        <a:bodyPr/>
        <a:lstStyle/>
        <a:p>
          <a:endParaRPr lang="en-US"/>
        </a:p>
      </dgm:t>
    </dgm:pt>
    <dgm:pt modelId="{A4442CDC-AC2E-814E-A8DE-B6141ADFBF04}" type="pres">
      <dgm:prSet presAssocID="{ADE7167A-07EA-CA4A-9BFA-D32E10912372}" presName="vert1" presStyleCnt="0"/>
      <dgm:spPr/>
    </dgm:pt>
    <dgm:pt modelId="{19CC4500-E438-254A-817A-428958A145F0}" type="pres">
      <dgm:prSet presAssocID="{79EA306B-75CC-1A4A-9E99-3C3A02C06014}" presName="vertSpace2a" presStyleCnt="0"/>
      <dgm:spPr/>
    </dgm:pt>
    <dgm:pt modelId="{083163D1-6304-5249-A8EF-AD233D1B26EE}" type="pres">
      <dgm:prSet presAssocID="{79EA306B-75CC-1A4A-9E99-3C3A02C06014}" presName="horz2" presStyleCnt="0"/>
      <dgm:spPr/>
    </dgm:pt>
    <dgm:pt modelId="{CB2F4DAC-A965-0C43-A232-CBE371FDBF1F}" type="pres">
      <dgm:prSet presAssocID="{79EA306B-75CC-1A4A-9E99-3C3A02C06014}" presName="horzSpace2" presStyleCnt="0"/>
      <dgm:spPr/>
    </dgm:pt>
    <dgm:pt modelId="{C5257FCF-23B4-FF4A-B5DB-0F202F980AA4}" type="pres">
      <dgm:prSet presAssocID="{79EA306B-75CC-1A4A-9E99-3C3A02C06014}" presName="tx2" presStyleLbl="revTx" presStyleIdx="1" presStyleCnt="10"/>
      <dgm:spPr/>
      <dgm:t>
        <a:bodyPr/>
        <a:lstStyle/>
        <a:p>
          <a:endParaRPr lang="en-US"/>
        </a:p>
      </dgm:t>
    </dgm:pt>
    <dgm:pt modelId="{82323C2B-04B6-CB45-9931-0DD27A2F718C}" type="pres">
      <dgm:prSet presAssocID="{79EA306B-75CC-1A4A-9E99-3C3A02C06014}" presName="vert2" presStyleCnt="0"/>
      <dgm:spPr/>
    </dgm:pt>
    <dgm:pt modelId="{E6B9D17D-457B-8949-BB47-700F1D18A2D8}" type="pres">
      <dgm:prSet presAssocID="{79EA306B-75CC-1A4A-9E99-3C3A02C06014}" presName="thinLine2b" presStyleLbl="callout" presStyleIdx="0" presStyleCnt="5"/>
      <dgm:spPr/>
    </dgm:pt>
    <dgm:pt modelId="{56BC51D5-8E46-824A-A134-9DE8DA078DCF}" type="pres">
      <dgm:prSet presAssocID="{79EA306B-75CC-1A4A-9E99-3C3A02C06014}" presName="vertSpace2b" presStyleCnt="0"/>
      <dgm:spPr/>
    </dgm:pt>
    <dgm:pt modelId="{65D59E71-5B09-1E4B-9964-4B98DD249394}" type="pres">
      <dgm:prSet presAssocID="{AF9BF077-BC14-A34A-900A-3A6A93020A79}" presName="thickLine" presStyleLbl="alignNode1" presStyleIdx="1" presStyleCnt="5"/>
      <dgm:spPr/>
    </dgm:pt>
    <dgm:pt modelId="{C2F8220E-0A67-E741-A92F-7DBB5B00DE2C}" type="pres">
      <dgm:prSet presAssocID="{AF9BF077-BC14-A34A-900A-3A6A93020A79}" presName="horz1" presStyleCnt="0"/>
      <dgm:spPr/>
    </dgm:pt>
    <dgm:pt modelId="{2E3263C4-C8AD-CF4F-8F63-9A2C7C5E2E3F}" type="pres">
      <dgm:prSet presAssocID="{AF9BF077-BC14-A34A-900A-3A6A93020A79}" presName="tx1" presStyleLbl="revTx" presStyleIdx="2" presStyleCnt="10"/>
      <dgm:spPr/>
      <dgm:t>
        <a:bodyPr/>
        <a:lstStyle/>
        <a:p>
          <a:endParaRPr lang="en-US"/>
        </a:p>
      </dgm:t>
    </dgm:pt>
    <dgm:pt modelId="{2A77A12D-95E6-3644-92D2-A480A874F070}" type="pres">
      <dgm:prSet presAssocID="{AF9BF077-BC14-A34A-900A-3A6A93020A79}" presName="vert1" presStyleCnt="0"/>
      <dgm:spPr/>
    </dgm:pt>
    <dgm:pt modelId="{717E84DA-E160-2E43-8A42-3A05C8DF732D}" type="pres">
      <dgm:prSet presAssocID="{39583428-CB1D-FD4F-B869-70F9A26371A6}" presName="vertSpace2a" presStyleCnt="0"/>
      <dgm:spPr/>
    </dgm:pt>
    <dgm:pt modelId="{8E7CFDFE-93DC-8D44-8708-5880C59E7686}" type="pres">
      <dgm:prSet presAssocID="{39583428-CB1D-FD4F-B869-70F9A26371A6}" presName="horz2" presStyleCnt="0"/>
      <dgm:spPr/>
    </dgm:pt>
    <dgm:pt modelId="{AAB187CB-B673-E84E-8335-CB204B807E99}" type="pres">
      <dgm:prSet presAssocID="{39583428-CB1D-FD4F-B869-70F9A26371A6}" presName="horzSpace2" presStyleCnt="0"/>
      <dgm:spPr/>
    </dgm:pt>
    <dgm:pt modelId="{FE4ED0F9-2AF5-1841-948B-73454F376AFA}" type="pres">
      <dgm:prSet presAssocID="{39583428-CB1D-FD4F-B869-70F9A26371A6}" presName="tx2" presStyleLbl="revTx" presStyleIdx="3" presStyleCnt="10"/>
      <dgm:spPr/>
      <dgm:t>
        <a:bodyPr/>
        <a:lstStyle/>
        <a:p>
          <a:endParaRPr lang="en-US"/>
        </a:p>
      </dgm:t>
    </dgm:pt>
    <dgm:pt modelId="{AA4FEA59-AC65-214C-A57C-18F53A4BF677}" type="pres">
      <dgm:prSet presAssocID="{39583428-CB1D-FD4F-B869-70F9A26371A6}" presName="vert2" presStyleCnt="0"/>
      <dgm:spPr/>
    </dgm:pt>
    <dgm:pt modelId="{7ECCE2F4-6630-484C-AEB6-50AF917DD5BC}" type="pres">
      <dgm:prSet presAssocID="{39583428-CB1D-FD4F-B869-70F9A26371A6}" presName="thinLine2b" presStyleLbl="callout" presStyleIdx="1" presStyleCnt="5"/>
      <dgm:spPr/>
    </dgm:pt>
    <dgm:pt modelId="{C9FEEE4C-B663-9E46-8169-CEE19DE82D22}" type="pres">
      <dgm:prSet presAssocID="{39583428-CB1D-FD4F-B869-70F9A26371A6}" presName="vertSpace2b" presStyleCnt="0"/>
      <dgm:spPr/>
    </dgm:pt>
    <dgm:pt modelId="{D22DCF51-E117-304F-AC2B-E47AE1CCE4FB}" type="pres">
      <dgm:prSet presAssocID="{F9935331-A56E-DC43-A2D3-F7B5022F3526}" presName="thickLine" presStyleLbl="alignNode1" presStyleIdx="2" presStyleCnt="5"/>
      <dgm:spPr/>
    </dgm:pt>
    <dgm:pt modelId="{24F6BB79-2566-784D-8688-B87BBA4CD064}" type="pres">
      <dgm:prSet presAssocID="{F9935331-A56E-DC43-A2D3-F7B5022F3526}" presName="horz1" presStyleCnt="0"/>
      <dgm:spPr/>
    </dgm:pt>
    <dgm:pt modelId="{AD38451B-DC5D-9D42-998D-48D947B0D0A2}" type="pres">
      <dgm:prSet presAssocID="{F9935331-A56E-DC43-A2D3-F7B5022F3526}" presName="tx1" presStyleLbl="revTx" presStyleIdx="4" presStyleCnt="10"/>
      <dgm:spPr/>
      <dgm:t>
        <a:bodyPr/>
        <a:lstStyle/>
        <a:p>
          <a:endParaRPr lang="en-US"/>
        </a:p>
      </dgm:t>
    </dgm:pt>
    <dgm:pt modelId="{86194EE2-D519-3A4B-B3CF-92185F009D65}" type="pres">
      <dgm:prSet presAssocID="{F9935331-A56E-DC43-A2D3-F7B5022F3526}" presName="vert1" presStyleCnt="0"/>
      <dgm:spPr/>
    </dgm:pt>
    <dgm:pt modelId="{D0B0D652-1025-5743-B332-5CDA67C4AF7D}" type="pres">
      <dgm:prSet presAssocID="{E7ED9545-1365-0240-B6BB-425119624962}" presName="vertSpace2a" presStyleCnt="0"/>
      <dgm:spPr/>
    </dgm:pt>
    <dgm:pt modelId="{52D2DB0A-A690-6745-8012-059347AC1AFF}" type="pres">
      <dgm:prSet presAssocID="{E7ED9545-1365-0240-B6BB-425119624962}" presName="horz2" presStyleCnt="0"/>
      <dgm:spPr/>
    </dgm:pt>
    <dgm:pt modelId="{057A2B7C-39D9-5B4E-951F-DECF88DD51AB}" type="pres">
      <dgm:prSet presAssocID="{E7ED9545-1365-0240-B6BB-425119624962}" presName="horzSpace2" presStyleCnt="0"/>
      <dgm:spPr/>
    </dgm:pt>
    <dgm:pt modelId="{11162238-003F-B64E-B22C-FE594FC0A6B9}" type="pres">
      <dgm:prSet presAssocID="{E7ED9545-1365-0240-B6BB-425119624962}" presName="tx2" presStyleLbl="revTx" presStyleIdx="5" presStyleCnt="10"/>
      <dgm:spPr/>
      <dgm:t>
        <a:bodyPr/>
        <a:lstStyle/>
        <a:p>
          <a:endParaRPr lang="en-US"/>
        </a:p>
      </dgm:t>
    </dgm:pt>
    <dgm:pt modelId="{3E8F5499-C282-AC40-8059-5527646EF99F}" type="pres">
      <dgm:prSet presAssocID="{E7ED9545-1365-0240-B6BB-425119624962}" presName="vert2" presStyleCnt="0"/>
      <dgm:spPr/>
    </dgm:pt>
    <dgm:pt modelId="{30BC9DCD-FF0A-2347-A811-39503D8E7161}" type="pres">
      <dgm:prSet presAssocID="{E7ED9545-1365-0240-B6BB-425119624962}" presName="thinLine2b" presStyleLbl="callout" presStyleIdx="2" presStyleCnt="5"/>
      <dgm:spPr/>
    </dgm:pt>
    <dgm:pt modelId="{D21369E5-5B67-404C-B6C6-6ECC4B2FE1BF}" type="pres">
      <dgm:prSet presAssocID="{E7ED9545-1365-0240-B6BB-425119624962}" presName="vertSpace2b" presStyleCnt="0"/>
      <dgm:spPr/>
    </dgm:pt>
    <dgm:pt modelId="{57359B87-FB7A-6D4D-86FF-49BC9A6AD398}" type="pres">
      <dgm:prSet presAssocID="{2791C893-D3AC-2F4E-984B-EF79F958C0FB}" presName="thickLine" presStyleLbl="alignNode1" presStyleIdx="3" presStyleCnt="5"/>
      <dgm:spPr/>
    </dgm:pt>
    <dgm:pt modelId="{0B183072-BB2C-D74C-B673-FD18B7221249}" type="pres">
      <dgm:prSet presAssocID="{2791C893-D3AC-2F4E-984B-EF79F958C0FB}" presName="horz1" presStyleCnt="0"/>
      <dgm:spPr/>
    </dgm:pt>
    <dgm:pt modelId="{D15CC084-0BAC-714B-9705-247E1D2AB7FA}" type="pres">
      <dgm:prSet presAssocID="{2791C893-D3AC-2F4E-984B-EF79F958C0FB}" presName="tx1" presStyleLbl="revTx" presStyleIdx="6" presStyleCnt="10"/>
      <dgm:spPr/>
      <dgm:t>
        <a:bodyPr/>
        <a:lstStyle/>
        <a:p>
          <a:endParaRPr lang="en-US"/>
        </a:p>
      </dgm:t>
    </dgm:pt>
    <dgm:pt modelId="{682B57D9-87BB-F441-9732-243276E27A67}" type="pres">
      <dgm:prSet presAssocID="{2791C893-D3AC-2F4E-984B-EF79F958C0FB}" presName="vert1" presStyleCnt="0"/>
      <dgm:spPr/>
    </dgm:pt>
    <dgm:pt modelId="{635E1462-F899-C545-8585-25CA9EBB1377}" type="pres">
      <dgm:prSet presAssocID="{1EAD6F5E-E540-2149-B358-3BB43677AA14}" presName="vertSpace2a" presStyleCnt="0"/>
      <dgm:spPr/>
    </dgm:pt>
    <dgm:pt modelId="{39FD2384-CC8C-DD40-B769-6297FA221370}" type="pres">
      <dgm:prSet presAssocID="{1EAD6F5E-E540-2149-B358-3BB43677AA14}" presName="horz2" presStyleCnt="0"/>
      <dgm:spPr/>
    </dgm:pt>
    <dgm:pt modelId="{BCBAF87D-BC1D-D045-B411-6D48D5A58DDD}" type="pres">
      <dgm:prSet presAssocID="{1EAD6F5E-E540-2149-B358-3BB43677AA14}" presName="horzSpace2" presStyleCnt="0"/>
      <dgm:spPr/>
    </dgm:pt>
    <dgm:pt modelId="{BD8253A6-07F6-8845-BFA2-724AB72F52D7}" type="pres">
      <dgm:prSet presAssocID="{1EAD6F5E-E540-2149-B358-3BB43677AA14}" presName="tx2" presStyleLbl="revTx" presStyleIdx="7" presStyleCnt="10"/>
      <dgm:spPr/>
      <dgm:t>
        <a:bodyPr/>
        <a:lstStyle/>
        <a:p>
          <a:endParaRPr lang="en-US"/>
        </a:p>
      </dgm:t>
    </dgm:pt>
    <dgm:pt modelId="{C9E743FD-6035-0B4A-94C5-C293EBDBA1B1}" type="pres">
      <dgm:prSet presAssocID="{1EAD6F5E-E540-2149-B358-3BB43677AA14}" presName="vert2" presStyleCnt="0"/>
      <dgm:spPr/>
    </dgm:pt>
    <dgm:pt modelId="{5565709B-87CC-2444-9BD7-2B9376AC0FD4}" type="pres">
      <dgm:prSet presAssocID="{1EAD6F5E-E540-2149-B358-3BB43677AA14}" presName="thinLine2b" presStyleLbl="callout" presStyleIdx="3" presStyleCnt="5"/>
      <dgm:spPr/>
    </dgm:pt>
    <dgm:pt modelId="{EDFCA749-8574-4E4C-9F35-938D0AB779FD}" type="pres">
      <dgm:prSet presAssocID="{1EAD6F5E-E540-2149-B358-3BB43677AA14}" presName="vertSpace2b" presStyleCnt="0"/>
      <dgm:spPr/>
    </dgm:pt>
    <dgm:pt modelId="{7C39F2B0-1CCC-1844-8042-9B4275B08C39}" type="pres">
      <dgm:prSet presAssocID="{155A2C7C-0D8E-084E-8481-2EDEC2C591DC}" presName="thickLine" presStyleLbl="alignNode1" presStyleIdx="4" presStyleCnt="5"/>
      <dgm:spPr/>
    </dgm:pt>
    <dgm:pt modelId="{83476F66-7C33-A341-B2EF-8330C21CCAC7}" type="pres">
      <dgm:prSet presAssocID="{155A2C7C-0D8E-084E-8481-2EDEC2C591DC}" presName="horz1" presStyleCnt="0"/>
      <dgm:spPr/>
    </dgm:pt>
    <dgm:pt modelId="{2364AE52-F41D-8F40-8F18-091FF9026084}" type="pres">
      <dgm:prSet presAssocID="{155A2C7C-0D8E-084E-8481-2EDEC2C591DC}" presName="tx1" presStyleLbl="revTx" presStyleIdx="8" presStyleCnt="10"/>
      <dgm:spPr/>
      <dgm:t>
        <a:bodyPr/>
        <a:lstStyle/>
        <a:p>
          <a:endParaRPr lang="en-US"/>
        </a:p>
      </dgm:t>
    </dgm:pt>
    <dgm:pt modelId="{687CC0FF-7905-2942-B8A3-CC49787F0606}" type="pres">
      <dgm:prSet presAssocID="{155A2C7C-0D8E-084E-8481-2EDEC2C591DC}" presName="vert1" presStyleCnt="0"/>
      <dgm:spPr/>
    </dgm:pt>
    <dgm:pt modelId="{C9ADF201-C08A-0C43-B0FA-23F611783C8E}" type="pres">
      <dgm:prSet presAssocID="{1D8EA520-BB45-1F42-9F61-31F3B27249AA}" presName="vertSpace2a" presStyleCnt="0"/>
      <dgm:spPr/>
    </dgm:pt>
    <dgm:pt modelId="{8DFB0CEC-FB95-9743-B984-1BBF20074F17}" type="pres">
      <dgm:prSet presAssocID="{1D8EA520-BB45-1F42-9F61-31F3B27249AA}" presName="horz2" presStyleCnt="0"/>
      <dgm:spPr/>
    </dgm:pt>
    <dgm:pt modelId="{7C73211A-81DE-1F46-A3C0-D7084DCD9403}" type="pres">
      <dgm:prSet presAssocID="{1D8EA520-BB45-1F42-9F61-31F3B27249AA}" presName="horzSpace2" presStyleCnt="0"/>
      <dgm:spPr/>
    </dgm:pt>
    <dgm:pt modelId="{57278D73-23E4-9C41-B0D3-9DDD36F1EA90}" type="pres">
      <dgm:prSet presAssocID="{1D8EA520-BB45-1F42-9F61-31F3B27249AA}" presName="tx2" presStyleLbl="revTx" presStyleIdx="9" presStyleCnt="10"/>
      <dgm:spPr/>
      <dgm:t>
        <a:bodyPr/>
        <a:lstStyle/>
        <a:p>
          <a:endParaRPr lang="en-US"/>
        </a:p>
      </dgm:t>
    </dgm:pt>
    <dgm:pt modelId="{E4913EF3-BDB4-6043-A32F-38AB3EB6EF54}" type="pres">
      <dgm:prSet presAssocID="{1D8EA520-BB45-1F42-9F61-31F3B27249AA}" presName="vert2" presStyleCnt="0"/>
      <dgm:spPr/>
    </dgm:pt>
    <dgm:pt modelId="{0DA24710-6C7D-BA48-8F6E-3E951830C710}" type="pres">
      <dgm:prSet presAssocID="{1D8EA520-BB45-1F42-9F61-31F3B27249AA}" presName="thinLine2b" presStyleLbl="callout" presStyleIdx="4" presStyleCnt="5"/>
      <dgm:spPr/>
    </dgm:pt>
    <dgm:pt modelId="{DDB05222-F925-6E4E-B6C3-49AC797E9751}" type="pres">
      <dgm:prSet presAssocID="{1D8EA520-BB45-1F42-9F61-31F3B27249AA}" presName="vertSpace2b" presStyleCnt="0"/>
      <dgm:spPr/>
    </dgm:pt>
  </dgm:ptLst>
  <dgm:cxnLst>
    <dgm:cxn modelId="{E8FE5331-7B94-C943-9118-0039D602647B}" type="presOf" srcId="{1EAD6F5E-E540-2149-B358-3BB43677AA14}" destId="{BD8253A6-07F6-8845-BFA2-724AB72F52D7}" srcOrd="0" destOrd="0" presId="urn:microsoft.com/office/officeart/2008/layout/LinedList"/>
    <dgm:cxn modelId="{2FEDDDCA-D0DD-8D40-BDA3-C49B6E47689E}" srcId="{A90B55E6-2857-C149-8D90-89CD38B9F29E}" destId="{ADE7167A-07EA-CA4A-9BFA-D32E10912372}" srcOrd="0" destOrd="0" parTransId="{7E86FFDD-0205-4743-AB50-0F4C251B1B20}" sibTransId="{8C88D92D-C5EA-9A48-81A1-299D70E48883}"/>
    <dgm:cxn modelId="{68D8A68F-3865-2A4F-B93C-F856A1604E83}" srcId="{A90B55E6-2857-C149-8D90-89CD38B9F29E}" destId="{155A2C7C-0D8E-084E-8481-2EDEC2C591DC}" srcOrd="4" destOrd="0" parTransId="{1D615FD6-6150-824C-A219-2468B8635068}" sibTransId="{0930FB08-72E4-A54F-A62D-EC95C8DAAFB4}"/>
    <dgm:cxn modelId="{4F88CCCC-C6B1-5243-9F9E-37F21E6E17BB}" srcId="{F9935331-A56E-DC43-A2D3-F7B5022F3526}" destId="{E7ED9545-1365-0240-B6BB-425119624962}" srcOrd="0" destOrd="0" parTransId="{12309AA5-A89C-8E47-B8AB-FDA57088246F}" sibTransId="{EEB525F0-842B-5F49-AF58-56B6C747F44F}"/>
    <dgm:cxn modelId="{403637AF-6AAB-6D4F-934C-852C70E7E82D}" type="presOf" srcId="{39583428-CB1D-FD4F-B869-70F9A26371A6}" destId="{FE4ED0F9-2AF5-1841-948B-73454F376AFA}" srcOrd="0" destOrd="0" presId="urn:microsoft.com/office/officeart/2008/layout/LinedList"/>
    <dgm:cxn modelId="{0A2484F5-CDD0-B249-8393-1154C421C55A}" srcId="{A90B55E6-2857-C149-8D90-89CD38B9F29E}" destId="{2791C893-D3AC-2F4E-984B-EF79F958C0FB}" srcOrd="3" destOrd="0" parTransId="{5BA00829-7059-534A-A964-7B094AF99337}" sibTransId="{3FF5DA44-48B1-454C-B121-FDD8E0A5C364}"/>
    <dgm:cxn modelId="{6EDE7F94-4131-C148-9A76-11C30BD3EB8B}" type="presOf" srcId="{A90B55E6-2857-C149-8D90-89CD38B9F29E}" destId="{A56D6322-2C6D-2040-ACDF-88DA9EFE3465}" srcOrd="0" destOrd="0" presId="urn:microsoft.com/office/officeart/2008/layout/LinedList"/>
    <dgm:cxn modelId="{461DE64F-C544-7249-B9B6-8EE4ADD8C693}" type="presOf" srcId="{ADE7167A-07EA-CA4A-9BFA-D32E10912372}" destId="{CD841885-4848-AF4E-940E-007CE3ACE9B9}" srcOrd="0" destOrd="0" presId="urn:microsoft.com/office/officeart/2008/layout/LinedList"/>
    <dgm:cxn modelId="{53EAEE4C-2BF0-6541-A370-040241ECD9E8}" type="presOf" srcId="{E7ED9545-1365-0240-B6BB-425119624962}" destId="{11162238-003F-B64E-B22C-FE594FC0A6B9}" srcOrd="0" destOrd="0" presId="urn:microsoft.com/office/officeart/2008/layout/LinedList"/>
    <dgm:cxn modelId="{142538F1-64B6-D948-97EE-539E87251712}" type="presOf" srcId="{155A2C7C-0D8E-084E-8481-2EDEC2C591DC}" destId="{2364AE52-F41D-8F40-8F18-091FF9026084}" srcOrd="0" destOrd="0" presId="urn:microsoft.com/office/officeart/2008/layout/LinedList"/>
    <dgm:cxn modelId="{6E35EDFB-9C1B-734F-97A5-D5F65748AF2C}" type="presOf" srcId="{F9935331-A56E-DC43-A2D3-F7B5022F3526}" destId="{AD38451B-DC5D-9D42-998D-48D947B0D0A2}" srcOrd="0" destOrd="0" presId="urn:microsoft.com/office/officeart/2008/layout/LinedList"/>
    <dgm:cxn modelId="{890BA1B7-B9E7-9F42-9526-8369749E1E68}" srcId="{2791C893-D3AC-2F4E-984B-EF79F958C0FB}" destId="{1EAD6F5E-E540-2149-B358-3BB43677AA14}" srcOrd="0" destOrd="0" parTransId="{92B034F9-005F-2740-9078-5940E277E0B7}" sibTransId="{AA2DCD8E-76BA-2C48-8B1E-0C377C293237}"/>
    <dgm:cxn modelId="{F585E7F3-7BE5-E04A-9450-A3A1AAA45E7B}" srcId="{155A2C7C-0D8E-084E-8481-2EDEC2C591DC}" destId="{1D8EA520-BB45-1F42-9F61-31F3B27249AA}" srcOrd="0" destOrd="0" parTransId="{BC999C2A-D9AD-8041-911E-DEFA24DEF22A}" sibTransId="{2C0B7DF0-94B5-074F-8E36-D579497D326C}"/>
    <dgm:cxn modelId="{009BBEBF-C5A7-1E45-A970-E1BDCCEFE4C7}" srcId="{A90B55E6-2857-C149-8D90-89CD38B9F29E}" destId="{AF9BF077-BC14-A34A-900A-3A6A93020A79}" srcOrd="1" destOrd="0" parTransId="{A4E2E778-6A70-CC41-B430-A9A08237493E}" sibTransId="{39DFA03F-B534-4943-845C-1E44DCEA3638}"/>
    <dgm:cxn modelId="{4E15DFE8-890A-E349-8E19-8930D589D9C8}" srcId="{A90B55E6-2857-C149-8D90-89CD38B9F29E}" destId="{F9935331-A56E-DC43-A2D3-F7B5022F3526}" srcOrd="2" destOrd="0" parTransId="{84109735-2022-6045-9615-BCEFF65DF79A}" sibTransId="{0CA67360-2547-244A-8330-A043C7B5C090}"/>
    <dgm:cxn modelId="{41BD3053-37BB-2B4F-AABD-EE48AF7A6E09}" srcId="{ADE7167A-07EA-CA4A-9BFA-D32E10912372}" destId="{79EA306B-75CC-1A4A-9E99-3C3A02C06014}" srcOrd="0" destOrd="0" parTransId="{198C0635-8D72-294B-91F0-1678159CCF26}" sibTransId="{A1700630-0B75-A04E-B79D-403792B927C1}"/>
    <dgm:cxn modelId="{177ABFD0-1142-4A4F-BFF4-F54F3505A317}" srcId="{AF9BF077-BC14-A34A-900A-3A6A93020A79}" destId="{39583428-CB1D-FD4F-B869-70F9A26371A6}" srcOrd="0" destOrd="0" parTransId="{8E17D736-D4F4-EF41-8E66-8EE2CA2D296B}" sibTransId="{A5B50D20-82AC-AF43-A9F4-9B63471CDCA5}"/>
    <dgm:cxn modelId="{DCCC067A-28E1-4E4A-8841-E12AC6720432}" type="presOf" srcId="{2791C893-D3AC-2F4E-984B-EF79F958C0FB}" destId="{D15CC084-0BAC-714B-9705-247E1D2AB7FA}" srcOrd="0" destOrd="0" presId="urn:microsoft.com/office/officeart/2008/layout/LinedList"/>
    <dgm:cxn modelId="{1775E547-6A53-B644-A9B0-F444FC75E909}" type="presOf" srcId="{AF9BF077-BC14-A34A-900A-3A6A93020A79}" destId="{2E3263C4-C8AD-CF4F-8F63-9A2C7C5E2E3F}" srcOrd="0" destOrd="0" presId="urn:microsoft.com/office/officeart/2008/layout/LinedList"/>
    <dgm:cxn modelId="{885385DA-6384-B746-BD93-2C89ECEA1DDB}" type="presOf" srcId="{79EA306B-75CC-1A4A-9E99-3C3A02C06014}" destId="{C5257FCF-23B4-FF4A-B5DB-0F202F980AA4}" srcOrd="0" destOrd="0" presId="urn:microsoft.com/office/officeart/2008/layout/LinedList"/>
    <dgm:cxn modelId="{25243D8E-A9EE-B44A-A207-F0D6A04D6BCF}" type="presOf" srcId="{1D8EA520-BB45-1F42-9F61-31F3B27249AA}" destId="{57278D73-23E4-9C41-B0D3-9DDD36F1EA90}" srcOrd="0" destOrd="0" presId="urn:microsoft.com/office/officeart/2008/layout/LinedList"/>
    <dgm:cxn modelId="{061182F2-ADDA-5242-A90C-A45E6C11D40A}" type="presParOf" srcId="{A56D6322-2C6D-2040-ACDF-88DA9EFE3465}" destId="{B2FC98C3-2EAE-5A49-9C79-C487B386D2FB}" srcOrd="0" destOrd="0" presId="urn:microsoft.com/office/officeart/2008/layout/LinedList"/>
    <dgm:cxn modelId="{B43ABDDE-022F-EE41-B9CA-25B29F0731B3}" type="presParOf" srcId="{A56D6322-2C6D-2040-ACDF-88DA9EFE3465}" destId="{50F259CD-3EA9-3A47-B992-9D6DBA6E4ABF}" srcOrd="1" destOrd="0" presId="urn:microsoft.com/office/officeart/2008/layout/LinedList"/>
    <dgm:cxn modelId="{C0A732A9-22E8-BE4A-B0C7-66487B0800B6}" type="presParOf" srcId="{50F259CD-3EA9-3A47-B992-9D6DBA6E4ABF}" destId="{CD841885-4848-AF4E-940E-007CE3ACE9B9}" srcOrd="0" destOrd="0" presId="urn:microsoft.com/office/officeart/2008/layout/LinedList"/>
    <dgm:cxn modelId="{6A948BAC-6912-9044-8308-F9577A1E7BE2}" type="presParOf" srcId="{50F259CD-3EA9-3A47-B992-9D6DBA6E4ABF}" destId="{A4442CDC-AC2E-814E-A8DE-B6141ADFBF04}" srcOrd="1" destOrd="0" presId="urn:microsoft.com/office/officeart/2008/layout/LinedList"/>
    <dgm:cxn modelId="{7045AA5A-3F66-1F4C-8B71-BE7A1878295D}" type="presParOf" srcId="{A4442CDC-AC2E-814E-A8DE-B6141ADFBF04}" destId="{19CC4500-E438-254A-817A-428958A145F0}" srcOrd="0" destOrd="0" presId="urn:microsoft.com/office/officeart/2008/layout/LinedList"/>
    <dgm:cxn modelId="{9EDAA7F0-FCDC-914F-A666-C36728D155EB}" type="presParOf" srcId="{A4442CDC-AC2E-814E-A8DE-B6141ADFBF04}" destId="{083163D1-6304-5249-A8EF-AD233D1B26EE}" srcOrd="1" destOrd="0" presId="urn:microsoft.com/office/officeart/2008/layout/LinedList"/>
    <dgm:cxn modelId="{4F628704-25B5-404D-B268-2082DAB4F001}" type="presParOf" srcId="{083163D1-6304-5249-A8EF-AD233D1B26EE}" destId="{CB2F4DAC-A965-0C43-A232-CBE371FDBF1F}" srcOrd="0" destOrd="0" presId="urn:microsoft.com/office/officeart/2008/layout/LinedList"/>
    <dgm:cxn modelId="{E903FF9B-5B25-D743-98FF-9291F18115D5}" type="presParOf" srcId="{083163D1-6304-5249-A8EF-AD233D1B26EE}" destId="{C5257FCF-23B4-FF4A-B5DB-0F202F980AA4}" srcOrd="1" destOrd="0" presId="urn:microsoft.com/office/officeart/2008/layout/LinedList"/>
    <dgm:cxn modelId="{C2476E41-2815-A64F-A649-DEC1AF8FE719}" type="presParOf" srcId="{083163D1-6304-5249-A8EF-AD233D1B26EE}" destId="{82323C2B-04B6-CB45-9931-0DD27A2F718C}" srcOrd="2" destOrd="0" presId="urn:microsoft.com/office/officeart/2008/layout/LinedList"/>
    <dgm:cxn modelId="{4CBC3336-EB41-E24A-9EFA-1482021B320F}" type="presParOf" srcId="{A4442CDC-AC2E-814E-A8DE-B6141ADFBF04}" destId="{E6B9D17D-457B-8949-BB47-700F1D18A2D8}" srcOrd="2" destOrd="0" presId="urn:microsoft.com/office/officeart/2008/layout/LinedList"/>
    <dgm:cxn modelId="{7205504B-84ED-F848-94FD-306791D78428}" type="presParOf" srcId="{A4442CDC-AC2E-814E-A8DE-B6141ADFBF04}" destId="{56BC51D5-8E46-824A-A134-9DE8DA078DCF}" srcOrd="3" destOrd="0" presId="urn:microsoft.com/office/officeart/2008/layout/LinedList"/>
    <dgm:cxn modelId="{66EE1394-0213-514B-A362-E67207D1415F}" type="presParOf" srcId="{A56D6322-2C6D-2040-ACDF-88DA9EFE3465}" destId="{65D59E71-5B09-1E4B-9964-4B98DD249394}" srcOrd="2" destOrd="0" presId="urn:microsoft.com/office/officeart/2008/layout/LinedList"/>
    <dgm:cxn modelId="{CC7E2AD5-E50F-B548-BC65-F121267842F5}" type="presParOf" srcId="{A56D6322-2C6D-2040-ACDF-88DA9EFE3465}" destId="{C2F8220E-0A67-E741-A92F-7DBB5B00DE2C}" srcOrd="3" destOrd="0" presId="urn:microsoft.com/office/officeart/2008/layout/LinedList"/>
    <dgm:cxn modelId="{0DFCD220-F6CC-064B-8371-160DD8ED5A5D}" type="presParOf" srcId="{C2F8220E-0A67-E741-A92F-7DBB5B00DE2C}" destId="{2E3263C4-C8AD-CF4F-8F63-9A2C7C5E2E3F}" srcOrd="0" destOrd="0" presId="urn:microsoft.com/office/officeart/2008/layout/LinedList"/>
    <dgm:cxn modelId="{39CA2849-DCDD-F545-9E3E-BF67D846AA07}" type="presParOf" srcId="{C2F8220E-0A67-E741-A92F-7DBB5B00DE2C}" destId="{2A77A12D-95E6-3644-92D2-A480A874F070}" srcOrd="1" destOrd="0" presId="urn:microsoft.com/office/officeart/2008/layout/LinedList"/>
    <dgm:cxn modelId="{C235EC3A-9681-274E-ABBE-91D85114DC89}" type="presParOf" srcId="{2A77A12D-95E6-3644-92D2-A480A874F070}" destId="{717E84DA-E160-2E43-8A42-3A05C8DF732D}" srcOrd="0" destOrd="0" presId="urn:microsoft.com/office/officeart/2008/layout/LinedList"/>
    <dgm:cxn modelId="{AEE5EB95-DFF1-9040-85A8-F2EDAB329142}" type="presParOf" srcId="{2A77A12D-95E6-3644-92D2-A480A874F070}" destId="{8E7CFDFE-93DC-8D44-8708-5880C59E7686}" srcOrd="1" destOrd="0" presId="urn:microsoft.com/office/officeart/2008/layout/LinedList"/>
    <dgm:cxn modelId="{835BD260-765D-6545-8A10-33F4C3514197}" type="presParOf" srcId="{8E7CFDFE-93DC-8D44-8708-5880C59E7686}" destId="{AAB187CB-B673-E84E-8335-CB204B807E99}" srcOrd="0" destOrd="0" presId="urn:microsoft.com/office/officeart/2008/layout/LinedList"/>
    <dgm:cxn modelId="{61281F11-9732-9047-B223-2570A24DFEC0}" type="presParOf" srcId="{8E7CFDFE-93DC-8D44-8708-5880C59E7686}" destId="{FE4ED0F9-2AF5-1841-948B-73454F376AFA}" srcOrd="1" destOrd="0" presId="urn:microsoft.com/office/officeart/2008/layout/LinedList"/>
    <dgm:cxn modelId="{45C75C90-A049-C54C-B0A4-12AAF42EE3D3}" type="presParOf" srcId="{8E7CFDFE-93DC-8D44-8708-5880C59E7686}" destId="{AA4FEA59-AC65-214C-A57C-18F53A4BF677}" srcOrd="2" destOrd="0" presId="urn:microsoft.com/office/officeart/2008/layout/LinedList"/>
    <dgm:cxn modelId="{8F7301F0-9D03-2844-A5DB-85FA4A26DDBC}" type="presParOf" srcId="{2A77A12D-95E6-3644-92D2-A480A874F070}" destId="{7ECCE2F4-6630-484C-AEB6-50AF917DD5BC}" srcOrd="2" destOrd="0" presId="urn:microsoft.com/office/officeart/2008/layout/LinedList"/>
    <dgm:cxn modelId="{26D14DBE-2320-844F-86F5-338299C6B30B}" type="presParOf" srcId="{2A77A12D-95E6-3644-92D2-A480A874F070}" destId="{C9FEEE4C-B663-9E46-8169-CEE19DE82D22}" srcOrd="3" destOrd="0" presId="urn:microsoft.com/office/officeart/2008/layout/LinedList"/>
    <dgm:cxn modelId="{A564FC53-1AFE-4045-9C13-BC657F8A070F}" type="presParOf" srcId="{A56D6322-2C6D-2040-ACDF-88DA9EFE3465}" destId="{D22DCF51-E117-304F-AC2B-E47AE1CCE4FB}" srcOrd="4" destOrd="0" presId="urn:microsoft.com/office/officeart/2008/layout/LinedList"/>
    <dgm:cxn modelId="{20A88BEE-FD23-474D-8A9D-665A53FDACCA}" type="presParOf" srcId="{A56D6322-2C6D-2040-ACDF-88DA9EFE3465}" destId="{24F6BB79-2566-784D-8688-B87BBA4CD064}" srcOrd="5" destOrd="0" presId="urn:microsoft.com/office/officeart/2008/layout/LinedList"/>
    <dgm:cxn modelId="{B94F6786-180B-9E43-9996-2889F0D0D041}" type="presParOf" srcId="{24F6BB79-2566-784D-8688-B87BBA4CD064}" destId="{AD38451B-DC5D-9D42-998D-48D947B0D0A2}" srcOrd="0" destOrd="0" presId="urn:microsoft.com/office/officeart/2008/layout/LinedList"/>
    <dgm:cxn modelId="{02CAF9DC-B269-4B47-A8BB-D778CDBE5371}" type="presParOf" srcId="{24F6BB79-2566-784D-8688-B87BBA4CD064}" destId="{86194EE2-D519-3A4B-B3CF-92185F009D65}" srcOrd="1" destOrd="0" presId="urn:microsoft.com/office/officeart/2008/layout/LinedList"/>
    <dgm:cxn modelId="{F2D9CF80-6D65-D94C-A365-37BE90B40452}" type="presParOf" srcId="{86194EE2-D519-3A4B-B3CF-92185F009D65}" destId="{D0B0D652-1025-5743-B332-5CDA67C4AF7D}" srcOrd="0" destOrd="0" presId="urn:microsoft.com/office/officeart/2008/layout/LinedList"/>
    <dgm:cxn modelId="{880E6683-F11B-5141-87E3-33FEFAA5D9CE}" type="presParOf" srcId="{86194EE2-D519-3A4B-B3CF-92185F009D65}" destId="{52D2DB0A-A690-6745-8012-059347AC1AFF}" srcOrd="1" destOrd="0" presId="urn:microsoft.com/office/officeart/2008/layout/LinedList"/>
    <dgm:cxn modelId="{0CF5ED7B-87D3-9443-AAA1-58290EF67761}" type="presParOf" srcId="{52D2DB0A-A690-6745-8012-059347AC1AFF}" destId="{057A2B7C-39D9-5B4E-951F-DECF88DD51AB}" srcOrd="0" destOrd="0" presId="urn:microsoft.com/office/officeart/2008/layout/LinedList"/>
    <dgm:cxn modelId="{DEF884A2-3136-3048-8FF2-66905955437F}" type="presParOf" srcId="{52D2DB0A-A690-6745-8012-059347AC1AFF}" destId="{11162238-003F-B64E-B22C-FE594FC0A6B9}" srcOrd="1" destOrd="0" presId="urn:microsoft.com/office/officeart/2008/layout/LinedList"/>
    <dgm:cxn modelId="{FA84DF82-4184-DD44-A08C-37D9BD7958A4}" type="presParOf" srcId="{52D2DB0A-A690-6745-8012-059347AC1AFF}" destId="{3E8F5499-C282-AC40-8059-5527646EF99F}" srcOrd="2" destOrd="0" presId="urn:microsoft.com/office/officeart/2008/layout/LinedList"/>
    <dgm:cxn modelId="{72F5D101-DAC3-824D-8B96-40348DB717B4}" type="presParOf" srcId="{86194EE2-D519-3A4B-B3CF-92185F009D65}" destId="{30BC9DCD-FF0A-2347-A811-39503D8E7161}" srcOrd="2" destOrd="0" presId="urn:microsoft.com/office/officeart/2008/layout/LinedList"/>
    <dgm:cxn modelId="{392EF2E4-06F3-EA4C-A182-B4AB693B1217}" type="presParOf" srcId="{86194EE2-D519-3A4B-B3CF-92185F009D65}" destId="{D21369E5-5B67-404C-B6C6-6ECC4B2FE1BF}" srcOrd="3" destOrd="0" presId="urn:microsoft.com/office/officeart/2008/layout/LinedList"/>
    <dgm:cxn modelId="{5B657BDC-5016-3C49-B7A4-19F0007D43CC}" type="presParOf" srcId="{A56D6322-2C6D-2040-ACDF-88DA9EFE3465}" destId="{57359B87-FB7A-6D4D-86FF-49BC9A6AD398}" srcOrd="6" destOrd="0" presId="urn:microsoft.com/office/officeart/2008/layout/LinedList"/>
    <dgm:cxn modelId="{36F94A50-A4F6-5247-9E85-E3FDCE20E169}" type="presParOf" srcId="{A56D6322-2C6D-2040-ACDF-88DA9EFE3465}" destId="{0B183072-BB2C-D74C-B673-FD18B7221249}" srcOrd="7" destOrd="0" presId="urn:microsoft.com/office/officeart/2008/layout/LinedList"/>
    <dgm:cxn modelId="{0154C9E0-E1A6-F442-9740-FA69E7BCB46E}" type="presParOf" srcId="{0B183072-BB2C-D74C-B673-FD18B7221249}" destId="{D15CC084-0BAC-714B-9705-247E1D2AB7FA}" srcOrd="0" destOrd="0" presId="urn:microsoft.com/office/officeart/2008/layout/LinedList"/>
    <dgm:cxn modelId="{13703F04-873F-3E49-8DCA-A2B24332C42C}" type="presParOf" srcId="{0B183072-BB2C-D74C-B673-FD18B7221249}" destId="{682B57D9-87BB-F441-9732-243276E27A67}" srcOrd="1" destOrd="0" presId="urn:microsoft.com/office/officeart/2008/layout/LinedList"/>
    <dgm:cxn modelId="{7E681D7B-158A-9342-8701-8661DFA9DA47}" type="presParOf" srcId="{682B57D9-87BB-F441-9732-243276E27A67}" destId="{635E1462-F899-C545-8585-25CA9EBB1377}" srcOrd="0" destOrd="0" presId="urn:microsoft.com/office/officeart/2008/layout/LinedList"/>
    <dgm:cxn modelId="{B5EBB301-FF5F-D64D-A715-CA368C30B12A}" type="presParOf" srcId="{682B57D9-87BB-F441-9732-243276E27A67}" destId="{39FD2384-CC8C-DD40-B769-6297FA221370}" srcOrd="1" destOrd="0" presId="urn:microsoft.com/office/officeart/2008/layout/LinedList"/>
    <dgm:cxn modelId="{FA5AC440-C02E-0D44-ABAB-DB08C0452FDB}" type="presParOf" srcId="{39FD2384-CC8C-DD40-B769-6297FA221370}" destId="{BCBAF87D-BC1D-D045-B411-6D48D5A58DDD}" srcOrd="0" destOrd="0" presId="urn:microsoft.com/office/officeart/2008/layout/LinedList"/>
    <dgm:cxn modelId="{20EC383A-06D3-B54A-B7DF-A5475C617ED3}" type="presParOf" srcId="{39FD2384-CC8C-DD40-B769-6297FA221370}" destId="{BD8253A6-07F6-8845-BFA2-724AB72F52D7}" srcOrd="1" destOrd="0" presId="urn:microsoft.com/office/officeart/2008/layout/LinedList"/>
    <dgm:cxn modelId="{31C7061C-3813-AD43-9D94-0BCAC019218B}" type="presParOf" srcId="{39FD2384-CC8C-DD40-B769-6297FA221370}" destId="{C9E743FD-6035-0B4A-94C5-C293EBDBA1B1}" srcOrd="2" destOrd="0" presId="urn:microsoft.com/office/officeart/2008/layout/LinedList"/>
    <dgm:cxn modelId="{96266F41-8835-1146-A487-9CDBB6CA7C4C}" type="presParOf" srcId="{682B57D9-87BB-F441-9732-243276E27A67}" destId="{5565709B-87CC-2444-9BD7-2B9376AC0FD4}" srcOrd="2" destOrd="0" presId="urn:microsoft.com/office/officeart/2008/layout/LinedList"/>
    <dgm:cxn modelId="{8B591108-5BFE-F24E-A505-4AFC886C4D75}" type="presParOf" srcId="{682B57D9-87BB-F441-9732-243276E27A67}" destId="{EDFCA749-8574-4E4C-9F35-938D0AB779FD}" srcOrd="3" destOrd="0" presId="urn:microsoft.com/office/officeart/2008/layout/LinedList"/>
    <dgm:cxn modelId="{75FDB2FB-11B0-C643-A2E5-0991DE9CF0FF}" type="presParOf" srcId="{A56D6322-2C6D-2040-ACDF-88DA9EFE3465}" destId="{7C39F2B0-1CCC-1844-8042-9B4275B08C39}" srcOrd="8" destOrd="0" presId="urn:microsoft.com/office/officeart/2008/layout/LinedList"/>
    <dgm:cxn modelId="{E375243E-04B1-2947-9034-A15D03B3D891}" type="presParOf" srcId="{A56D6322-2C6D-2040-ACDF-88DA9EFE3465}" destId="{83476F66-7C33-A341-B2EF-8330C21CCAC7}" srcOrd="9" destOrd="0" presId="urn:microsoft.com/office/officeart/2008/layout/LinedList"/>
    <dgm:cxn modelId="{B17C4F50-5CC3-904A-8E79-7BCB22173F64}" type="presParOf" srcId="{83476F66-7C33-A341-B2EF-8330C21CCAC7}" destId="{2364AE52-F41D-8F40-8F18-091FF9026084}" srcOrd="0" destOrd="0" presId="urn:microsoft.com/office/officeart/2008/layout/LinedList"/>
    <dgm:cxn modelId="{41A3F322-F214-6F4F-A6F8-833495EC8451}" type="presParOf" srcId="{83476F66-7C33-A341-B2EF-8330C21CCAC7}" destId="{687CC0FF-7905-2942-B8A3-CC49787F0606}" srcOrd="1" destOrd="0" presId="urn:microsoft.com/office/officeart/2008/layout/LinedList"/>
    <dgm:cxn modelId="{058CE7EC-D1EA-1D41-8D24-CDB35F962AEC}" type="presParOf" srcId="{687CC0FF-7905-2942-B8A3-CC49787F0606}" destId="{C9ADF201-C08A-0C43-B0FA-23F611783C8E}" srcOrd="0" destOrd="0" presId="urn:microsoft.com/office/officeart/2008/layout/LinedList"/>
    <dgm:cxn modelId="{05A1BB98-FEFE-A64C-A677-4CC21C742F72}" type="presParOf" srcId="{687CC0FF-7905-2942-B8A3-CC49787F0606}" destId="{8DFB0CEC-FB95-9743-B984-1BBF20074F17}" srcOrd="1" destOrd="0" presId="urn:microsoft.com/office/officeart/2008/layout/LinedList"/>
    <dgm:cxn modelId="{E84B6F30-B15D-544B-A01B-CEA8721D1650}" type="presParOf" srcId="{8DFB0CEC-FB95-9743-B984-1BBF20074F17}" destId="{7C73211A-81DE-1F46-A3C0-D7084DCD9403}" srcOrd="0" destOrd="0" presId="urn:microsoft.com/office/officeart/2008/layout/LinedList"/>
    <dgm:cxn modelId="{33816C13-C99C-AE43-807C-71FD0300B324}" type="presParOf" srcId="{8DFB0CEC-FB95-9743-B984-1BBF20074F17}" destId="{57278D73-23E4-9C41-B0D3-9DDD36F1EA90}" srcOrd="1" destOrd="0" presId="urn:microsoft.com/office/officeart/2008/layout/LinedList"/>
    <dgm:cxn modelId="{9F9CFA2F-AE45-9B48-AC9B-541FF5181593}" type="presParOf" srcId="{8DFB0CEC-FB95-9743-B984-1BBF20074F17}" destId="{E4913EF3-BDB4-6043-A32F-38AB3EB6EF54}" srcOrd="2" destOrd="0" presId="urn:microsoft.com/office/officeart/2008/layout/LinedList"/>
    <dgm:cxn modelId="{44DDAFA9-87BB-854B-B26C-574C32A25838}" type="presParOf" srcId="{687CC0FF-7905-2942-B8A3-CC49787F0606}" destId="{0DA24710-6C7D-BA48-8F6E-3E951830C710}" srcOrd="2" destOrd="0" presId="urn:microsoft.com/office/officeart/2008/layout/LinedList"/>
    <dgm:cxn modelId="{AA9D1329-5E39-A64D-981A-2316749E140A}" type="presParOf" srcId="{687CC0FF-7905-2942-B8A3-CC49787F0606}" destId="{DDB05222-F925-6E4E-B6C3-49AC797E9751}"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7488C33-AA49-174B-8FCA-F8F3CF287F73}" type="doc">
      <dgm:prSet loTypeId="urn:microsoft.com/office/officeart/2005/8/layout/default" loCatId="" qsTypeId="urn:microsoft.com/office/officeart/2005/8/quickstyle/simple4" qsCatId="simple" csTypeId="urn:microsoft.com/office/officeart/2005/8/colors/accent1_2" csCatId="accent1"/>
      <dgm:spPr/>
      <dgm:t>
        <a:bodyPr/>
        <a:lstStyle/>
        <a:p>
          <a:endParaRPr lang="en-US"/>
        </a:p>
      </dgm:t>
    </dgm:pt>
    <dgm:pt modelId="{5CB5F921-68C2-4F40-B86B-FD14AF083A9C}">
      <dgm:prSet/>
      <dgm:spPr/>
      <dgm:t>
        <a:bodyPr/>
        <a:lstStyle/>
        <a:p>
          <a:pPr rtl="0"/>
          <a:r>
            <a:rPr lang="en-US" smtClean="0"/>
            <a:t>Referred to as Dalvik</a:t>
          </a:r>
          <a:endParaRPr lang="en-US"/>
        </a:p>
      </dgm:t>
    </dgm:pt>
    <dgm:pt modelId="{532064DC-3ECF-8F46-B043-2842FCA7F858}" type="parTrans" cxnId="{4E1B3C81-E5DB-624B-8506-1FA1A95DFA2E}">
      <dgm:prSet/>
      <dgm:spPr/>
      <dgm:t>
        <a:bodyPr/>
        <a:lstStyle/>
        <a:p>
          <a:endParaRPr lang="en-US"/>
        </a:p>
      </dgm:t>
    </dgm:pt>
    <dgm:pt modelId="{461AA591-759B-9B4D-98D5-57F52C09AC59}" type="sibTrans" cxnId="{4E1B3C81-E5DB-624B-8506-1FA1A95DFA2E}">
      <dgm:prSet/>
      <dgm:spPr/>
      <dgm:t>
        <a:bodyPr/>
        <a:lstStyle/>
        <a:p>
          <a:endParaRPr lang="en-US"/>
        </a:p>
      </dgm:t>
    </dgm:pt>
    <dgm:pt modelId="{355D1C25-E2FF-AB46-9377-7E7D5854147A}">
      <dgm:prSet/>
      <dgm:spPr/>
      <dgm:t>
        <a:bodyPr/>
        <a:lstStyle/>
        <a:p>
          <a:pPr rtl="0"/>
          <a:r>
            <a:rPr lang="en-US" b="0" i="0" baseline="0" smtClean="0"/>
            <a:t>The Dalvik VM (DVM) executes files in the Dalvik Executable (.dex) format</a:t>
          </a:r>
          <a:endParaRPr lang="en-US"/>
        </a:p>
      </dgm:t>
    </dgm:pt>
    <dgm:pt modelId="{20645D0A-8470-9542-A683-C02088A5ECE5}" type="parTrans" cxnId="{7A75F2EB-2C76-D244-BE94-577874339BF7}">
      <dgm:prSet/>
      <dgm:spPr/>
      <dgm:t>
        <a:bodyPr/>
        <a:lstStyle/>
        <a:p>
          <a:endParaRPr lang="en-US"/>
        </a:p>
      </dgm:t>
    </dgm:pt>
    <dgm:pt modelId="{14ED075E-13DC-E64C-9498-86360FA06612}" type="sibTrans" cxnId="{7A75F2EB-2C76-D244-BE94-577874339BF7}">
      <dgm:prSet/>
      <dgm:spPr/>
      <dgm:t>
        <a:bodyPr/>
        <a:lstStyle/>
        <a:p>
          <a:endParaRPr lang="en-US"/>
        </a:p>
      </dgm:t>
    </dgm:pt>
    <dgm:pt modelId="{05C8F02D-EFEA-C34D-9EA5-5BF3DA20E723}">
      <dgm:prSet/>
      <dgm:spPr/>
      <dgm:t>
        <a:bodyPr/>
        <a:lstStyle/>
        <a:p>
          <a:pPr rtl="0"/>
          <a:r>
            <a:rPr lang="en-US" b="0" i="0" baseline="0" smtClean="0"/>
            <a:t>The Dalvik core class library is intended to provide a familiar development base for those used to programming with </a:t>
          </a:r>
          <a:r>
            <a:rPr lang="en-US" smtClean="0"/>
            <a:t>J</a:t>
          </a:r>
          <a:r>
            <a:rPr lang="en-US" b="0" i="0" baseline="0" smtClean="0"/>
            <a:t>ava Standard Edition, but it</a:t>
          </a:r>
          <a:r>
            <a:rPr lang="en-US" b="0" i="0" smtClean="0"/>
            <a:t> is geared specifically to the needs of a small mobile device</a:t>
          </a:r>
          <a:endParaRPr lang="en-US"/>
        </a:p>
      </dgm:t>
    </dgm:pt>
    <dgm:pt modelId="{844A2325-F312-AA4F-9116-E2ED6EB59C4E}" type="parTrans" cxnId="{8EFFF8AD-2F68-BD48-B8A3-63B7C3E40B67}">
      <dgm:prSet/>
      <dgm:spPr/>
      <dgm:t>
        <a:bodyPr/>
        <a:lstStyle/>
        <a:p>
          <a:endParaRPr lang="en-US"/>
        </a:p>
      </dgm:t>
    </dgm:pt>
    <dgm:pt modelId="{A857CF4C-E044-F147-8B75-8B61113C9AA2}" type="sibTrans" cxnId="{8EFFF8AD-2F68-BD48-B8A3-63B7C3E40B67}">
      <dgm:prSet/>
      <dgm:spPr/>
      <dgm:t>
        <a:bodyPr/>
        <a:lstStyle/>
        <a:p>
          <a:endParaRPr lang="en-US"/>
        </a:p>
      </dgm:t>
    </dgm:pt>
    <dgm:pt modelId="{7371FC61-D75A-7D46-B2A9-2D35464B24A2}">
      <dgm:prSet/>
      <dgm:spPr/>
      <dgm:t>
        <a:bodyPr/>
        <a:lstStyle/>
        <a:p>
          <a:pPr rtl="0"/>
          <a:r>
            <a:rPr lang="en-US" baseline="0" smtClean="0"/>
            <a:t>Each Android application runs in its own process, with its own instance of the Dalvik VM</a:t>
          </a:r>
          <a:endParaRPr lang="en-US"/>
        </a:p>
      </dgm:t>
    </dgm:pt>
    <dgm:pt modelId="{2E1F35C8-432D-F140-BCC4-8B7BDF664A48}" type="parTrans" cxnId="{6920C8C0-E33B-5F4F-A6D5-4D9F4F2D0AB4}">
      <dgm:prSet/>
      <dgm:spPr/>
      <dgm:t>
        <a:bodyPr/>
        <a:lstStyle/>
        <a:p>
          <a:endParaRPr lang="en-US"/>
        </a:p>
      </dgm:t>
    </dgm:pt>
    <dgm:pt modelId="{14E265E1-BAD4-3A4E-8BB3-8C8E0587B882}" type="sibTrans" cxnId="{6920C8C0-E33B-5F4F-A6D5-4D9F4F2D0AB4}">
      <dgm:prSet/>
      <dgm:spPr/>
      <dgm:t>
        <a:bodyPr/>
        <a:lstStyle/>
        <a:p>
          <a:endParaRPr lang="en-US"/>
        </a:p>
      </dgm:t>
    </dgm:pt>
    <dgm:pt modelId="{E38AF7E7-C88F-8549-83F7-A5032D001DA3}">
      <dgm:prSet/>
      <dgm:spPr/>
      <dgm:t>
        <a:bodyPr/>
        <a:lstStyle/>
        <a:p>
          <a:pPr rtl="0"/>
          <a:r>
            <a:rPr lang="en-US" b="0" i="0" smtClean="0"/>
            <a:t>Dalvik has been written so that a device can run multiple VMs efficiently</a:t>
          </a:r>
          <a:endParaRPr lang="en-US"/>
        </a:p>
      </dgm:t>
    </dgm:pt>
    <dgm:pt modelId="{463741D1-DE71-E54C-9109-E665C0415227}" type="parTrans" cxnId="{DE5C55D3-5B32-1A4E-AE4B-2A298950361B}">
      <dgm:prSet/>
      <dgm:spPr/>
      <dgm:t>
        <a:bodyPr/>
        <a:lstStyle/>
        <a:p>
          <a:endParaRPr lang="en-US"/>
        </a:p>
      </dgm:t>
    </dgm:pt>
    <dgm:pt modelId="{1350FACF-472B-E046-B2E8-F0611B5207FC}" type="sibTrans" cxnId="{DE5C55D3-5B32-1A4E-AE4B-2A298950361B}">
      <dgm:prSet/>
      <dgm:spPr/>
      <dgm:t>
        <a:bodyPr/>
        <a:lstStyle/>
        <a:p>
          <a:endParaRPr lang="en-US"/>
        </a:p>
      </dgm:t>
    </dgm:pt>
    <dgm:pt modelId="{F50735DE-A666-AB4F-853D-9088ED98DEB9}" type="pres">
      <dgm:prSet presAssocID="{D7488C33-AA49-174B-8FCA-F8F3CF287F73}" presName="diagram" presStyleCnt="0">
        <dgm:presLayoutVars>
          <dgm:dir/>
          <dgm:resizeHandles val="exact"/>
        </dgm:presLayoutVars>
      </dgm:prSet>
      <dgm:spPr/>
    </dgm:pt>
    <dgm:pt modelId="{7E6E21C3-FCB4-EC48-B8F5-B50A7B0B24D2}" type="pres">
      <dgm:prSet presAssocID="{5CB5F921-68C2-4F40-B86B-FD14AF083A9C}" presName="node" presStyleLbl="node1" presStyleIdx="0" presStyleCnt="5">
        <dgm:presLayoutVars>
          <dgm:bulletEnabled val="1"/>
        </dgm:presLayoutVars>
      </dgm:prSet>
      <dgm:spPr/>
    </dgm:pt>
    <dgm:pt modelId="{A36F0D6E-4074-2448-8FBF-2546536D6A97}" type="pres">
      <dgm:prSet presAssocID="{461AA591-759B-9B4D-98D5-57F52C09AC59}" presName="sibTrans" presStyleCnt="0"/>
      <dgm:spPr/>
    </dgm:pt>
    <dgm:pt modelId="{4D28B1C2-B3E7-3B4F-A57F-A395EA81BCD7}" type="pres">
      <dgm:prSet presAssocID="{355D1C25-E2FF-AB46-9377-7E7D5854147A}" presName="node" presStyleLbl="node1" presStyleIdx="1" presStyleCnt="5">
        <dgm:presLayoutVars>
          <dgm:bulletEnabled val="1"/>
        </dgm:presLayoutVars>
      </dgm:prSet>
      <dgm:spPr/>
    </dgm:pt>
    <dgm:pt modelId="{83595D6A-ABE0-364A-BFB5-7F514C10D158}" type="pres">
      <dgm:prSet presAssocID="{14ED075E-13DC-E64C-9498-86360FA06612}" presName="sibTrans" presStyleCnt="0"/>
      <dgm:spPr/>
    </dgm:pt>
    <dgm:pt modelId="{DDFF9288-EE5A-5349-BA14-1A2A9F08D7D6}" type="pres">
      <dgm:prSet presAssocID="{05C8F02D-EFEA-C34D-9EA5-5BF3DA20E723}" presName="node" presStyleLbl="node1" presStyleIdx="2" presStyleCnt="5">
        <dgm:presLayoutVars>
          <dgm:bulletEnabled val="1"/>
        </dgm:presLayoutVars>
      </dgm:prSet>
      <dgm:spPr/>
    </dgm:pt>
    <dgm:pt modelId="{397C843E-08AA-0345-A480-E6D31D686C53}" type="pres">
      <dgm:prSet presAssocID="{A857CF4C-E044-F147-8B75-8B61113C9AA2}" presName="sibTrans" presStyleCnt="0"/>
      <dgm:spPr/>
    </dgm:pt>
    <dgm:pt modelId="{B0C5221B-4296-1E4D-84EA-E978BC560BA5}" type="pres">
      <dgm:prSet presAssocID="{7371FC61-D75A-7D46-B2A9-2D35464B24A2}" presName="node" presStyleLbl="node1" presStyleIdx="3" presStyleCnt="5">
        <dgm:presLayoutVars>
          <dgm:bulletEnabled val="1"/>
        </dgm:presLayoutVars>
      </dgm:prSet>
      <dgm:spPr/>
    </dgm:pt>
    <dgm:pt modelId="{FB1445B8-CA39-AF47-8D61-9BD41F842F0C}" type="pres">
      <dgm:prSet presAssocID="{14E265E1-BAD4-3A4E-8BB3-8C8E0587B882}" presName="sibTrans" presStyleCnt="0"/>
      <dgm:spPr/>
    </dgm:pt>
    <dgm:pt modelId="{646652A7-ACA8-1C45-A2FF-7C56E266EEA7}" type="pres">
      <dgm:prSet presAssocID="{E38AF7E7-C88F-8549-83F7-A5032D001DA3}" presName="node" presStyleLbl="node1" presStyleIdx="4" presStyleCnt="5">
        <dgm:presLayoutVars>
          <dgm:bulletEnabled val="1"/>
        </dgm:presLayoutVars>
      </dgm:prSet>
      <dgm:spPr/>
    </dgm:pt>
  </dgm:ptLst>
  <dgm:cxnLst>
    <dgm:cxn modelId="{1A54F848-1BAC-1549-8B73-26741B625705}" type="presOf" srcId="{7371FC61-D75A-7D46-B2A9-2D35464B24A2}" destId="{B0C5221B-4296-1E4D-84EA-E978BC560BA5}" srcOrd="0" destOrd="0" presId="urn:microsoft.com/office/officeart/2005/8/layout/default"/>
    <dgm:cxn modelId="{E5516E91-A913-354E-9D60-F59848C8A43B}" type="presOf" srcId="{D7488C33-AA49-174B-8FCA-F8F3CF287F73}" destId="{F50735DE-A666-AB4F-853D-9088ED98DEB9}" srcOrd="0" destOrd="0" presId="urn:microsoft.com/office/officeart/2005/8/layout/default"/>
    <dgm:cxn modelId="{DE5C55D3-5B32-1A4E-AE4B-2A298950361B}" srcId="{D7488C33-AA49-174B-8FCA-F8F3CF287F73}" destId="{E38AF7E7-C88F-8549-83F7-A5032D001DA3}" srcOrd="4" destOrd="0" parTransId="{463741D1-DE71-E54C-9109-E665C0415227}" sibTransId="{1350FACF-472B-E046-B2E8-F0611B5207FC}"/>
    <dgm:cxn modelId="{4E1B3C81-E5DB-624B-8506-1FA1A95DFA2E}" srcId="{D7488C33-AA49-174B-8FCA-F8F3CF287F73}" destId="{5CB5F921-68C2-4F40-B86B-FD14AF083A9C}" srcOrd="0" destOrd="0" parTransId="{532064DC-3ECF-8F46-B043-2842FCA7F858}" sibTransId="{461AA591-759B-9B4D-98D5-57F52C09AC59}"/>
    <dgm:cxn modelId="{2D7E855D-75F5-D74B-BB8F-C9B4B738291A}" type="presOf" srcId="{E38AF7E7-C88F-8549-83F7-A5032D001DA3}" destId="{646652A7-ACA8-1C45-A2FF-7C56E266EEA7}" srcOrd="0" destOrd="0" presId="urn:microsoft.com/office/officeart/2005/8/layout/default"/>
    <dgm:cxn modelId="{5B617622-C1CE-504A-8221-83520BDF1175}" type="presOf" srcId="{5CB5F921-68C2-4F40-B86B-FD14AF083A9C}" destId="{7E6E21C3-FCB4-EC48-B8F5-B50A7B0B24D2}" srcOrd="0" destOrd="0" presId="urn:microsoft.com/office/officeart/2005/8/layout/default"/>
    <dgm:cxn modelId="{7A75F2EB-2C76-D244-BE94-577874339BF7}" srcId="{D7488C33-AA49-174B-8FCA-F8F3CF287F73}" destId="{355D1C25-E2FF-AB46-9377-7E7D5854147A}" srcOrd="1" destOrd="0" parTransId="{20645D0A-8470-9542-A683-C02088A5ECE5}" sibTransId="{14ED075E-13DC-E64C-9498-86360FA06612}"/>
    <dgm:cxn modelId="{6920C8C0-E33B-5F4F-A6D5-4D9F4F2D0AB4}" srcId="{D7488C33-AA49-174B-8FCA-F8F3CF287F73}" destId="{7371FC61-D75A-7D46-B2A9-2D35464B24A2}" srcOrd="3" destOrd="0" parTransId="{2E1F35C8-432D-F140-BCC4-8B7BDF664A48}" sibTransId="{14E265E1-BAD4-3A4E-8BB3-8C8E0587B882}"/>
    <dgm:cxn modelId="{F496E272-F778-954D-ABE6-ADAF2F5B2155}" type="presOf" srcId="{05C8F02D-EFEA-C34D-9EA5-5BF3DA20E723}" destId="{DDFF9288-EE5A-5349-BA14-1A2A9F08D7D6}" srcOrd="0" destOrd="0" presId="urn:microsoft.com/office/officeart/2005/8/layout/default"/>
    <dgm:cxn modelId="{0F4BDF7D-8915-804C-9DC0-6B954E93A6FD}" type="presOf" srcId="{355D1C25-E2FF-AB46-9377-7E7D5854147A}" destId="{4D28B1C2-B3E7-3B4F-A57F-A395EA81BCD7}" srcOrd="0" destOrd="0" presId="urn:microsoft.com/office/officeart/2005/8/layout/default"/>
    <dgm:cxn modelId="{8EFFF8AD-2F68-BD48-B8A3-63B7C3E40B67}" srcId="{D7488C33-AA49-174B-8FCA-F8F3CF287F73}" destId="{05C8F02D-EFEA-C34D-9EA5-5BF3DA20E723}" srcOrd="2" destOrd="0" parTransId="{844A2325-F312-AA4F-9116-E2ED6EB59C4E}" sibTransId="{A857CF4C-E044-F147-8B75-8B61113C9AA2}"/>
    <dgm:cxn modelId="{DBB2798D-D783-8F40-89C4-C7C271E2750C}" type="presParOf" srcId="{F50735DE-A666-AB4F-853D-9088ED98DEB9}" destId="{7E6E21C3-FCB4-EC48-B8F5-B50A7B0B24D2}" srcOrd="0" destOrd="0" presId="urn:microsoft.com/office/officeart/2005/8/layout/default"/>
    <dgm:cxn modelId="{872CE05B-D9EA-3A4A-BE28-F5E7D6F46B02}" type="presParOf" srcId="{F50735DE-A666-AB4F-853D-9088ED98DEB9}" destId="{A36F0D6E-4074-2448-8FBF-2546536D6A97}" srcOrd="1" destOrd="0" presId="urn:microsoft.com/office/officeart/2005/8/layout/default"/>
    <dgm:cxn modelId="{366F2F06-7DDA-354F-AE9B-63ADC0289655}" type="presParOf" srcId="{F50735DE-A666-AB4F-853D-9088ED98DEB9}" destId="{4D28B1C2-B3E7-3B4F-A57F-A395EA81BCD7}" srcOrd="2" destOrd="0" presId="urn:microsoft.com/office/officeart/2005/8/layout/default"/>
    <dgm:cxn modelId="{5FDF8586-61A4-8146-A334-FF7D47E1A2D9}" type="presParOf" srcId="{F50735DE-A666-AB4F-853D-9088ED98DEB9}" destId="{83595D6A-ABE0-364A-BFB5-7F514C10D158}" srcOrd="3" destOrd="0" presId="urn:microsoft.com/office/officeart/2005/8/layout/default"/>
    <dgm:cxn modelId="{C2F064DD-0836-5049-8F76-D1CA1704AFE1}" type="presParOf" srcId="{F50735DE-A666-AB4F-853D-9088ED98DEB9}" destId="{DDFF9288-EE5A-5349-BA14-1A2A9F08D7D6}" srcOrd="4" destOrd="0" presId="urn:microsoft.com/office/officeart/2005/8/layout/default"/>
    <dgm:cxn modelId="{631C89F3-2ACB-4846-8757-1777F31139E3}" type="presParOf" srcId="{F50735DE-A666-AB4F-853D-9088ED98DEB9}" destId="{397C843E-08AA-0345-A480-E6D31D686C53}" srcOrd="5" destOrd="0" presId="urn:microsoft.com/office/officeart/2005/8/layout/default"/>
    <dgm:cxn modelId="{EDD9B2B0-7D2C-5E42-91C0-B17A14F6BA14}" type="presParOf" srcId="{F50735DE-A666-AB4F-853D-9088ED98DEB9}" destId="{B0C5221B-4296-1E4D-84EA-E978BC560BA5}" srcOrd="6" destOrd="0" presId="urn:microsoft.com/office/officeart/2005/8/layout/default"/>
    <dgm:cxn modelId="{B21EB9AF-9D4C-244B-B339-BD9949DBAD2B}" type="presParOf" srcId="{F50735DE-A666-AB4F-853D-9088ED98DEB9}" destId="{FB1445B8-CA39-AF47-8D61-9BD41F842F0C}" srcOrd="7" destOrd="0" presId="urn:microsoft.com/office/officeart/2005/8/layout/default"/>
    <dgm:cxn modelId="{89B156B8-67B1-6D4E-AFB9-9BE8C54B6B52}" type="presParOf" srcId="{F50735DE-A666-AB4F-853D-9088ED98DEB9}" destId="{646652A7-ACA8-1C45-A2FF-7C56E266EEA7}"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A4C4C-A16F-A54F-A91C-ACEEE50A9C73}">
      <dsp:nvSpPr>
        <dsp:cNvPr id="0" name=""/>
        <dsp:cNvSpPr/>
      </dsp:nvSpPr>
      <dsp:spPr>
        <a:xfrm>
          <a:off x="0" y="0"/>
          <a:ext cx="7848600" cy="4114800"/>
        </a:xfrm>
        <a:prstGeom prst="roundRect">
          <a:avLst>
            <a:gd name="adj" fmla="val 85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2540318" numCol="1" spcCol="1270" anchor="t" anchorCtr="0">
          <a:noAutofit/>
        </a:bodyPr>
        <a:lstStyle/>
        <a:p>
          <a:pPr lvl="0" algn="l" defTabSz="1333500" rtl="0">
            <a:lnSpc>
              <a:spcPct val="90000"/>
            </a:lnSpc>
            <a:spcBef>
              <a:spcPct val="0"/>
            </a:spcBef>
            <a:spcAft>
              <a:spcPct val="35000"/>
            </a:spcAft>
          </a:pPr>
          <a:r>
            <a:rPr lang="en-US" sz="3000" kern="1200" smtClean="0"/>
            <a:t>A Virtual Machine is a software construct that mimics the characteristics of a physical server</a:t>
          </a:r>
          <a:endParaRPr lang="en-US" sz="3000" kern="1200"/>
        </a:p>
      </dsp:txBody>
      <dsp:txXfrm>
        <a:off x="102441" y="102441"/>
        <a:ext cx="7643718" cy="3909918"/>
      </dsp:txXfrm>
    </dsp:sp>
    <dsp:sp modelId="{A374601E-CBC7-5C4E-A04F-EB58B4E19350}">
      <dsp:nvSpPr>
        <dsp:cNvPr id="0" name=""/>
        <dsp:cNvSpPr/>
      </dsp:nvSpPr>
      <dsp:spPr>
        <a:xfrm>
          <a:off x="196215" y="1851660"/>
          <a:ext cx="1842198"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it is configured with some number of processors, some amount of RAM, storage resources, and connectivity through the network ports</a:t>
          </a:r>
          <a:endParaRPr lang="en-US" sz="1300" kern="1200"/>
        </a:p>
      </dsp:txBody>
      <dsp:txXfrm>
        <a:off x="252869" y="1908314"/>
        <a:ext cx="1728890" cy="1738352"/>
      </dsp:txXfrm>
    </dsp:sp>
    <dsp:sp modelId="{3BEC1527-9E94-2F48-AF65-0007E8C91294}">
      <dsp:nvSpPr>
        <dsp:cNvPr id="0" name=""/>
        <dsp:cNvSpPr/>
      </dsp:nvSpPr>
      <dsp:spPr>
        <a:xfrm>
          <a:off x="2067500" y="1851660"/>
          <a:ext cx="1842198"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once the VM is created it can be powered on like a physical server, loaded with an operating system and software solutions, and utilized in the manner of a physical server</a:t>
          </a:r>
          <a:endParaRPr lang="en-US" sz="1300" kern="1200"/>
        </a:p>
      </dsp:txBody>
      <dsp:txXfrm>
        <a:off x="2124154" y="1908314"/>
        <a:ext cx="1728890" cy="1738352"/>
      </dsp:txXfrm>
    </dsp:sp>
    <dsp:sp modelId="{AD0DB663-7511-EA45-9900-1B69594D3596}">
      <dsp:nvSpPr>
        <dsp:cNvPr id="0" name=""/>
        <dsp:cNvSpPr/>
      </dsp:nvSpPr>
      <dsp:spPr>
        <a:xfrm>
          <a:off x="3938786" y="1851660"/>
          <a:ext cx="1842198"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unlike a physical server, this virtual server only sees the resources it has been configured with, not all of the resources of the physical host itself</a:t>
          </a:r>
          <a:endParaRPr lang="en-US" sz="1300" kern="1200"/>
        </a:p>
      </dsp:txBody>
      <dsp:txXfrm>
        <a:off x="3995440" y="1908314"/>
        <a:ext cx="1728890" cy="1738352"/>
      </dsp:txXfrm>
    </dsp:sp>
    <dsp:sp modelId="{58592733-DD9D-9949-95A0-6412A4902F7D}">
      <dsp:nvSpPr>
        <dsp:cNvPr id="0" name=""/>
        <dsp:cNvSpPr/>
      </dsp:nvSpPr>
      <dsp:spPr>
        <a:xfrm>
          <a:off x="5810071" y="1851660"/>
          <a:ext cx="1842198"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the hypervisor facilitates the translation and I/O from the virtual machine to the physical server devices and back again to the correct virtual machine</a:t>
          </a:r>
          <a:endParaRPr lang="en-US" sz="1300" kern="1200"/>
        </a:p>
      </dsp:txBody>
      <dsp:txXfrm>
        <a:off x="5866725" y="1908314"/>
        <a:ext cx="1728890" cy="1738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DC6FE-4500-9E4F-ACA9-CEC86EAEDE2E}">
      <dsp:nvSpPr>
        <dsp:cNvPr id="0" name=""/>
        <dsp:cNvSpPr/>
      </dsp:nvSpPr>
      <dsp:spPr>
        <a:xfrm>
          <a:off x="0" y="0"/>
          <a:ext cx="7848600" cy="4114800"/>
        </a:xfrm>
        <a:prstGeom prst="roundRect">
          <a:avLst>
            <a:gd name="adj" fmla="val 85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2540318" numCol="1" spcCol="1270" anchor="t" anchorCtr="0">
          <a:noAutofit/>
        </a:bodyPr>
        <a:lstStyle/>
        <a:p>
          <a:pPr lvl="0" algn="l" defTabSz="1911350" rtl="0">
            <a:lnSpc>
              <a:spcPct val="90000"/>
            </a:lnSpc>
            <a:spcBef>
              <a:spcPct val="0"/>
            </a:spcBef>
            <a:spcAft>
              <a:spcPct val="35000"/>
            </a:spcAft>
          </a:pPr>
          <a:r>
            <a:rPr lang="en-US" sz="4300" kern="1200" smtClean="0"/>
            <a:t>Virtual machines are made up of files:</a:t>
          </a:r>
          <a:endParaRPr lang="en-US" sz="4300" kern="1200"/>
        </a:p>
      </dsp:txBody>
      <dsp:txXfrm>
        <a:off x="102441" y="102441"/>
        <a:ext cx="7643718" cy="3909918"/>
      </dsp:txXfrm>
    </dsp:sp>
    <dsp:sp modelId="{9CF1AFFD-6D69-CC48-AFF4-4F6C3BDD85A4}">
      <dsp:nvSpPr>
        <dsp:cNvPr id="0" name=""/>
        <dsp:cNvSpPr/>
      </dsp:nvSpPr>
      <dsp:spPr>
        <a:xfrm>
          <a:off x="196215" y="1851660"/>
          <a:ext cx="1470846"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smtClean="0"/>
            <a:t>c</a:t>
          </a:r>
          <a:r>
            <a:rPr lang="en-US" sz="1000" b="0" i="0" kern="1200" baseline="0" smtClean="0"/>
            <a:t>onfiguration file describes the attributes of the virtual machine</a:t>
          </a:r>
          <a:endParaRPr lang="en-US" sz="1000" kern="1200"/>
        </a:p>
      </dsp:txBody>
      <dsp:txXfrm>
        <a:off x="241449" y="1896894"/>
        <a:ext cx="1380378" cy="1761192"/>
      </dsp:txXfrm>
    </dsp:sp>
    <dsp:sp modelId="{47FF568D-DE91-9342-857F-837F372C8F60}">
      <dsp:nvSpPr>
        <dsp:cNvPr id="0" name=""/>
        <dsp:cNvSpPr/>
      </dsp:nvSpPr>
      <dsp:spPr>
        <a:xfrm>
          <a:off x="1690284" y="1851660"/>
          <a:ext cx="1470846"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smtClean="0"/>
            <a:t>it contains the server definition, how many virtual processors (vCPUs) are allocated to this virtual machine, how much RAM is allocated, which I/O devices the VM has access to, how many network interface cards (NICs) are in the virtual server, and more</a:t>
          </a:r>
          <a:endParaRPr lang="en-US" sz="1000" kern="1200"/>
        </a:p>
      </dsp:txBody>
      <dsp:txXfrm>
        <a:off x="1735518" y="1896894"/>
        <a:ext cx="1380378" cy="1761192"/>
      </dsp:txXfrm>
    </dsp:sp>
    <dsp:sp modelId="{30462B03-EBEC-BE45-A2CC-8E780A4C9A55}">
      <dsp:nvSpPr>
        <dsp:cNvPr id="0" name=""/>
        <dsp:cNvSpPr/>
      </dsp:nvSpPr>
      <dsp:spPr>
        <a:xfrm>
          <a:off x="3184354" y="1851660"/>
          <a:ext cx="1470846"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smtClean="0"/>
            <a:t>i</a:t>
          </a:r>
          <a:r>
            <a:rPr lang="en-US" sz="1000" b="0" i="0" kern="1200" baseline="0" smtClean="0"/>
            <a:t>t also describes the storage that the VM can access</a:t>
          </a:r>
          <a:endParaRPr lang="en-US" sz="1000" kern="1200"/>
        </a:p>
      </dsp:txBody>
      <dsp:txXfrm>
        <a:off x="3229588" y="1896894"/>
        <a:ext cx="1380378" cy="1761192"/>
      </dsp:txXfrm>
    </dsp:sp>
    <dsp:sp modelId="{AF7E60FC-EF3B-6541-94F1-E934E56EF3AF}">
      <dsp:nvSpPr>
        <dsp:cNvPr id="0" name=""/>
        <dsp:cNvSpPr/>
      </dsp:nvSpPr>
      <dsp:spPr>
        <a:xfrm>
          <a:off x="4678424" y="1851660"/>
          <a:ext cx="1470846"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smtClean="0"/>
            <a:t>when a virtual machine is powered on, or instantiated, additional files are created for logging, for memory paging, and other functions</a:t>
          </a:r>
          <a:endParaRPr lang="en-US" sz="1000" kern="1200"/>
        </a:p>
      </dsp:txBody>
      <dsp:txXfrm>
        <a:off x="4723658" y="1896894"/>
        <a:ext cx="1380378" cy="1761192"/>
      </dsp:txXfrm>
    </dsp:sp>
    <dsp:sp modelId="{7E329E7C-C8E8-B34F-A227-9E122ADAEF04}">
      <dsp:nvSpPr>
        <dsp:cNvPr id="0" name=""/>
        <dsp:cNvSpPr/>
      </dsp:nvSpPr>
      <dsp:spPr>
        <a:xfrm>
          <a:off x="6172494" y="1851660"/>
          <a:ext cx="1470846" cy="1851660"/>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kern="1200" smtClean="0"/>
            <a:t>s</a:t>
          </a:r>
          <a:r>
            <a:rPr lang="en-US" sz="1000" b="0" i="0" kern="1200" baseline="0" smtClean="0"/>
            <a:t>ince VMs are already files, copying them produces not only a backup of the data but also a copy of the entire server, including the operating system, applications, and the hardware configuration itself</a:t>
          </a:r>
          <a:endParaRPr lang="en-US" sz="1000" kern="1200"/>
        </a:p>
      </dsp:txBody>
      <dsp:txXfrm>
        <a:off x="6217728" y="1896894"/>
        <a:ext cx="1380378" cy="17611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300DD-6476-6144-BFDB-F44FEF768B9C}">
      <dsp:nvSpPr>
        <dsp:cNvPr id="0" name=""/>
        <dsp:cNvSpPr/>
      </dsp:nvSpPr>
      <dsp:spPr>
        <a:xfrm>
          <a:off x="1329690" y="2953512"/>
          <a:ext cx="2145639" cy="13898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355600" rtl="0">
            <a:lnSpc>
              <a:spcPct val="90000"/>
            </a:lnSpc>
            <a:spcBef>
              <a:spcPct val="0"/>
            </a:spcBef>
            <a:spcAft>
              <a:spcPct val="15000"/>
            </a:spcAft>
            <a:buChar char="••"/>
          </a:pPr>
          <a:r>
            <a:rPr lang="en-US" sz="800" kern="1200" smtClean="0"/>
            <a:t>one basic rule during VM creation is to begin with one vCPU and monitor the application’s performance</a:t>
          </a:r>
          <a:endParaRPr lang="en-US" sz="800" kern="1200"/>
        </a:p>
        <a:p>
          <a:pPr marL="57150" lvl="1" indent="-57150" algn="l" defTabSz="355600" rtl="0">
            <a:lnSpc>
              <a:spcPct val="90000"/>
            </a:lnSpc>
            <a:spcBef>
              <a:spcPct val="0"/>
            </a:spcBef>
            <a:spcAft>
              <a:spcPct val="15000"/>
            </a:spcAft>
            <a:buChar char="••"/>
          </a:pPr>
          <a:r>
            <a:rPr lang="en-US" sz="800" kern="1200" smtClean="0"/>
            <a:t>another good practice is not to overallocate the number of vCPUs in a VM</a:t>
          </a:r>
          <a:endParaRPr lang="en-US" sz="800" kern="1200"/>
        </a:p>
      </dsp:txBody>
      <dsp:txXfrm>
        <a:off x="1360221" y="3331514"/>
        <a:ext cx="1440885" cy="981354"/>
      </dsp:txXfrm>
    </dsp:sp>
    <dsp:sp modelId="{F26C8A1C-5DCA-AD45-A073-5C6507C6C909}">
      <dsp:nvSpPr>
        <dsp:cNvPr id="0" name=""/>
        <dsp:cNvSpPr/>
      </dsp:nvSpPr>
      <dsp:spPr>
        <a:xfrm>
          <a:off x="1329690" y="0"/>
          <a:ext cx="2145639" cy="138988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355600" rtl="0">
            <a:lnSpc>
              <a:spcPct val="90000"/>
            </a:lnSpc>
            <a:spcBef>
              <a:spcPct val="0"/>
            </a:spcBef>
            <a:spcAft>
              <a:spcPct val="15000"/>
            </a:spcAft>
            <a:buChar char="••"/>
          </a:pPr>
          <a:r>
            <a:rPr lang="en-US" sz="800" kern="1200" smtClean="0"/>
            <a:t>when applications are migrated to virtual environments, the number of virtual processors allocated to their virtual machines needs to be determined</a:t>
          </a:r>
          <a:endParaRPr lang="en-US" sz="800" kern="1200"/>
        </a:p>
      </dsp:txBody>
      <dsp:txXfrm>
        <a:off x="1360221" y="30531"/>
        <a:ext cx="1440885" cy="981354"/>
      </dsp:txXfrm>
    </dsp:sp>
    <dsp:sp modelId="{1D86D2E4-DAD5-B74E-8FC4-32C15D903706}">
      <dsp:nvSpPr>
        <dsp:cNvPr id="0" name=""/>
        <dsp:cNvSpPr/>
      </dsp:nvSpPr>
      <dsp:spPr>
        <a:xfrm>
          <a:off x="2228773" y="247573"/>
          <a:ext cx="1880692" cy="1880692"/>
        </a:xfrm>
        <a:prstGeom prst="pieWedg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rtl="0">
            <a:lnSpc>
              <a:spcPct val="90000"/>
            </a:lnSpc>
            <a:spcBef>
              <a:spcPct val="0"/>
            </a:spcBef>
            <a:spcAft>
              <a:spcPct val="35000"/>
            </a:spcAft>
          </a:pPr>
          <a:r>
            <a:rPr lang="en-US" sz="900" kern="1200" smtClean="0"/>
            <a:t>The number of processors a server has is one of the more important metrics when sizing a server</a:t>
          </a:r>
          <a:endParaRPr lang="en-US" sz="900" kern="1200"/>
        </a:p>
      </dsp:txBody>
      <dsp:txXfrm>
        <a:off x="2779615" y="798415"/>
        <a:ext cx="1329850" cy="1329850"/>
      </dsp:txXfrm>
    </dsp:sp>
    <dsp:sp modelId="{AF0C6FC2-5766-D04D-9258-ECDFF337DC36}">
      <dsp:nvSpPr>
        <dsp:cNvPr id="0" name=""/>
        <dsp:cNvSpPr/>
      </dsp:nvSpPr>
      <dsp:spPr>
        <a:xfrm rot="5400000">
          <a:off x="4196334" y="247573"/>
          <a:ext cx="1880692" cy="1880692"/>
        </a:xfrm>
        <a:prstGeom prst="pieWedg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rtl="0">
            <a:lnSpc>
              <a:spcPct val="90000"/>
            </a:lnSpc>
            <a:spcBef>
              <a:spcPct val="0"/>
            </a:spcBef>
            <a:spcAft>
              <a:spcPct val="35000"/>
            </a:spcAft>
          </a:pPr>
          <a:r>
            <a:rPr lang="en-US" sz="900" kern="1200" smtClean="0"/>
            <a:t>Moore’s law provides processors that would be four times faster than those on the original physical server</a:t>
          </a:r>
          <a:endParaRPr lang="en-US" sz="900" kern="1200"/>
        </a:p>
      </dsp:txBody>
      <dsp:txXfrm rot="-5400000">
        <a:off x="4196334" y="798415"/>
        <a:ext cx="1329850" cy="1329850"/>
      </dsp:txXfrm>
    </dsp:sp>
    <dsp:sp modelId="{0241C33E-AB1B-5E4C-AB23-D145A7C8871F}">
      <dsp:nvSpPr>
        <dsp:cNvPr id="0" name=""/>
        <dsp:cNvSpPr/>
      </dsp:nvSpPr>
      <dsp:spPr>
        <a:xfrm rot="10800000">
          <a:off x="4196334" y="2215134"/>
          <a:ext cx="1880692" cy="1880692"/>
        </a:xfrm>
        <a:prstGeom prst="pieWedg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rtl="0">
            <a:lnSpc>
              <a:spcPct val="90000"/>
            </a:lnSpc>
            <a:spcBef>
              <a:spcPct val="0"/>
            </a:spcBef>
            <a:spcAft>
              <a:spcPct val="35000"/>
            </a:spcAft>
          </a:pPr>
          <a:r>
            <a:rPr lang="en-US" sz="900" kern="1200" smtClean="0"/>
            <a:t>There are tools available that will monitor resource (processor, memory, network, and storage I/O) usage on the physical server and then make recommendations for the optimum VM sizing</a:t>
          </a:r>
          <a:endParaRPr lang="en-US" sz="900" kern="1200"/>
        </a:p>
      </dsp:txBody>
      <dsp:txXfrm rot="10800000">
        <a:off x="4196334" y="2215134"/>
        <a:ext cx="1329850" cy="1329850"/>
      </dsp:txXfrm>
    </dsp:sp>
    <dsp:sp modelId="{FE26D4D3-7685-B54E-B7BD-0BA838143F48}">
      <dsp:nvSpPr>
        <dsp:cNvPr id="0" name=""/>
        <dsp:cNvSpPr/>
      </dsp:nvSpPr>
      <dsp:spPr>
        <a:xfrm rot="16200000">
          <a:off x="2228773" y="2215134"/>
          <a:ext cx="1880692" cy="1880692"/>
        </a:xfrm>
        <a:prstGeom prst="pieWedg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rtl="0">
            <a:lnSpc>
              <a:spcPct val="90000"/>
            </a:lnSpc>
            <a:spcBef>
              <a:spcPct val="0"/>
            </a:spcBef>
            <a:spcAft>
              <a:spcPct val="35000"/>
            </a:spcAft>
          </a:pPr>
          <a:r>
            <a:rPr lang="en-US" sz="900" kern="1200" smtClean="0"/>
            <a:t>If the consolidation estimate utility cannot be run, there are a number of good practices in place</a:t>
          </a:r>
          <a:endParaRPr lang="en-US" sz="900" kern="1200"/>
        </a:p>
      </dsp:txBody>
      <dsp:txXfrm rot="5400000">
        <a:off x="2779615" y="2215134"/>
        <a:ext cx="1329850" cy="1329850"/>
      </dsp:txXfrm>
    </dsp:sp>
    <dsp:sp modelId="{C1098991-0FD8-2E4A-84D8-5FB7D4B9176E}">
      <dsp:nvSpPr>
        <dsp:cNvPr id="0" name=""/>
        <dsp:cNvSpPr/>
      </dsp:nvSpPr>
      <dsp:spPr>
        <a:xfrm rot="2429532">
          <a:off x="3828230" y="1780794"/>
          <a:ext cx="649338" cy="564642"/>
        </a:xfrm>
        <a:prstGeom prst="circularArrow">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dsp:style>
    </dsp:sp>
    <dsp:sp modelId="{44520FB1-A3BC-7C40-9E8F-F4C4074FABA0}">
      <dsp:nvSpPr>
        <dsp:cNvPr id="0" name=""/>
        <dsp:cNvSpPr/>
      </dsp:nvSpPr>
      <dsp:spPr>
        <a:xfrm rot="14146484">
          <a:off x="3828230" y="1997964"/>
          <a:ext cx="649338" cy="564642"/>
        </a:xfrm>
        <a:prstGeom prst="circularArrow">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1C275-2CEA-714E-99B1-3CE0BA24C3D0}">
      <dsp:nvSpPr>
        <dsp:cNvPr id="0" name=""/>
        <dsp:cNvSpPr/>
      </dsp:nvSpPr>
      <dsp:spPr>
        <a:xfrm>
          <a:off x="-4996655" y="-765571"/>
          <a:ext cx="5950742" cy="5950742"/>
        </a:xfrm>
        <a:prstGeom prst="blockArc">
          <a:avLst>
            <a:gd name="adj1" fmla="val 18900000"/>
            <a:gd name="adj2" fmla="val 2700000"/>
            <a:gd name="adj3" fmla="val 363"/>
          </a:avLst>
        </a:pr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371B43-2FA1-EA42-B13C-EAAD7BF191D3}">
      <dsp:nvSpPr>
        <dsp:cNvPr id="0" name=""/>
        <dsp:cNvSpPr/>
      </dsp:nvSpPr>
      <dsp:spPr>
        <a:xfrm>
          <a:off x="417397" y="276136"/>
          <a:ext cx="7675199" cy="552626"/>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648" tIns="33020" rIns="33020" bIns="33020" numCol="1" spcCol="1270" anchor="ctr" anchorCtr="0">
          <a:noAutofit/>
        </a:bodyPr>
        <a:lstStyle/>
        <a:p>
          <a:pPr lvl="0" algn="l" defTabSz="577850" rtl="0">
            <a:lnSpc>
              <a:spcPct val="90000"/>
            </a:lnSpc>
            <a:spcBef>
              <a:spcPct val="0"/>
            </a:spcBef>
            <a:spcAft>
              <a:spcPct val="35000"/>
            </a:spcAft>
          </a:pPr>
          <a:r>
            <a:rPr lang="en-US" sz="1300" kern="1200" smtClean="0"/>
            <a:t>Native operating systems manage hardware by acting as the intermediary between application code requests and the hardware</a:t>
          </a:r>
          <a:endParaRPr lang="en-US" sz="1300" kern="1200"/>
        </a:p>
      </dsp:txBody>
      <dsp:txXfrm>
        <a:off x="417397" y="276136"/>
        <a:ext cx="7675199" cy="552626"/>
      </dsp:txXfrm>
    </dsp:sp>
    <dsp:sp modelId="{D1487369-1CD8-504E-9C93-13F8DFC762EB}">
      <dsp:nvSpPr>
        <dsp:cNvPr id="0" name=""/>
        <dsp:cNvSpPr/>
      </dsp:nvSpPr>
      <dsp:spPr>
        <a:xfrm>
          <a:off x="72006" y="207058"/>
          <a:ext cx="690783" cy="69078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ABA755-7A24-9A44-AB5E-54D9B11C8D40}">
      <dsp:nvSpPr>
        <dsp:cNvPr id="0" name=""/>
        <dsp:cNvSpPr/>
      </dsp:nvSpPr>
      <dsp:spPr>
        <a:xfrm>
          <a:off x="813393" y="1104811"/>
          <a:ext cx="7279203" cy="552626"/>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648" tIns="33020" rIns="33020" bIns="33020" numCol="1" spcCol="1270" anchor="ctr" anchorCtr="0">
          <a:noAutofit/>
        </a:bodyPr>
        <a:lstStyle/>
        <a:p>
          <a:pPr lvl="0" algn="l" defTabSz="577850" rtl="0">
            <a:lnSpc>
              <a:spcPct val="90000"/>
            </a:lnSpc>
            <a:spcBef>
              <a:spcPct val="0"/>
            </a:spcBef>
            <a:spcAft>
              <a:spcPct val="35000"/>
            </a:spcAft>
          </a:pPr>
          <a:r>
            <a:rPr lang="en-US" sz="1300" kern="1200" smtClean="0"/>
            <a:t>One key function of the operating system is to help prevent malicious or accidental system calls from disrupting the applications or the operating system itself</a:t>
          </a:r>
          <a:endParaRPr lang="en-US" sz="1300" kern="1200"/>
        </a:p>
      </dsp:txBody>
      <dsp:txXfrm>
        <a:off x="813393" y="1104811"/>
        <a:ext cx="7279203" cy="552626"/>
      </dsp:txXfrm>
    </dsp:sp>
    <dsp:sp modelId="{92FA2CD2-3500-8E4D-ADB7-B8DBC1BD7436}">
      <dsp:nvSpPr>
        <dsp:cNvPr id="0" name=""/>
        <dsp:cNvSpPr/>
      </dsp:nvSpPr>
      <dsp:spPr>
        <a:xfrm>
          <a:off x="468002" y="1035733"/>
          <a:ext cx="690783" cy="69078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31F7034-833A-0B48-B964-205179BC7E40}">
      <dsp:nvSpPr>
        <dsp:cNvPr id="0" name=""/>
        <dsp:cNvSpPr/>
      </dsp:nvSpPr>
      <dsp:spPr>
        <a:xfrm>
          <a:off x="934932" y="1933486"/>
          <a:ext cx="7157664" cy="552626"/>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648" tIns="33020" rIns="33020" bIns="33020" numCol="1" spcCol="1270" anchor="ctr" anchorCtr="0">
          <a:noAutofit/>
        </a:bodyPr>
        <a:lstStyle/>
        <a:p>
          <a:pPr lvl="0" algn="l" defTabSz="577850" rtl="0">
            <a:lnSpc>
              <a:spcPct val="90000"/>
            </a:lnSpc>
            <a:spcBef>
              <a:spcPct val="0"/>
            </a:spcBef>
            <a:spcAft>
              <a:spcPct val="35000"/>
            </a:spcAft>
          </a:pPr>
          <a:r>
            <a:rPr lang="en-US" sz="1300" kern="1200" smtClean="0"/>
            <a:t>Protection rings describe level of access or privilege inside of a computer system and many operating systems and processor architectures take advantage of this security model</a:t>
          </a:r>
          <a:endParaRPr lang="en-US" sz="1300" kern="1200"/>
        </a:p>
      </dsp:txBody>
      <dsp:txXfrm>
        <a:off x="934932" y="1933486"/>
        <a:ext cx="7157664" cy="552626"/>
      </dsp:txXfrm>
    </dsp:sp>
    <dsp:sp modelId="{9609AC98-D2B5-EE45-9A08-0529A99FED44}">
      <dsp:nvSpPr>
        <dsp:cNvPr id="0" name=""/>
        <dsp:cNvSpPr/>
      </dsp:nvSpPr>
      <dsp:spPr>
        <a:xfrm>
          <a:off x="589541" y="1864408"/>
          <a:ext cx="690783" cy="69078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590F6A2-2382-9D48-A92B-C2B7C1FE892B}">
      <dsp:nvSpPr>
        <dsp:cNvPr id="0" name=""/>
        <dsp:cNvSpPr/>
      </dsp:nvSpPr>
      <dsp:spPr>
        <a:xfrm>
          <a:off x="813393" y="2762161"/>
          <a:ext cx="7279203" cy="552626"/>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648" tIns="33020" rIns="33020" bIns="33020" numCol="1" spcCol="1270" anchor="ctr" anchorCtr="0">
          <a:noAutofit/>
        </a:bodyPr>
        <a:lstStyle/>
        <a:p>
          <a:pPr lvl="0" algn="l" defTabSz="577850" rtl="0">
            <a:lnSpc>
              <a:spcPct val="90000"/>
            </a:lnSpc>
            <a:spcBef>
              <a:spcPct val="0"/>
            </a:spcBef>
            <a:spcAft>
              <a:spcPct val="35000"/>
            </a:spcAft>
          </a:pPr>
          <a:r>
            <a:rPr lang="en-US" sz="1300" kern="1200" smtClean="0"/>
            <a:t>The most trusted layer is often called Ring 0 (zero) and is where the operating system kernel works and can interact directly with hardware</a:t>
          </a:r>
          <a:endParaRPr lang="en-US" sz="1300" kern="1200"/>
        </a:p>
      </dsp:txBody>
      <dsp:txXfrm>
        <a:off x="813393" y="2762161"/>
        <a:ext cx="7279203" cy="552626"/>
      </dsp:txXfrm>
    </dsp:sp>
    <dsp:sp modelId="{786D0F87-D93A-BD44-AC27-E9544321541F}">
      <dsp:nvSpPr>
        <dsp:cNvPr id="0" name=""/>
        <dsp:cNvSpPr/>
      </dsp:nvSpPr>
      <dsp:spPr>
        <a:xfrm>
          <a:off x="468002" y="2693083"/>
          <a:ext cx="690783" cy="69078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62B295E-D3D5-FD48-B868-8ADA651C0BB2}">
      <dsp:nvSpPr>
        <dsp:cNvPr id="0" name=""/>
        <dsp:cNvSpPr/>
      </dsp:nvSpPr>
      <dsp:spPr>
        <a:xfrm>
          <a:off x="417397" y="3590836"/>
          <a:ext cx="7675199" cy="552626"/>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8648" tIns="33020" rIns="33020" bIns="33020" numCol="1" spcCol="1270" anchor="ctr" anchorCtr="0">
          <a:noAutofit/>
        </a:bodyPr>
        <a:lstStyle/>
        <a:p>
          <a:pPr lvl="0" algn="l" defTabSz="577850" rtl="0">
            <a:lnSpc>
              <a:spcPct val="90000"/>
            </a:lnSpc>
            <a:spcBef>
              <a:spcPct val="0"/>
            </a:spcBef>
            <a:spcAft>
              <a:spcPct val="35000"/>
            </a:spcAft>
          </a:pPr>
          <a:r>
            <a:rPr lang="en-US" sz="1300" kern="1200" smtClean="0"/>
            <a:t>Hypervisors run in Ring 0 controlling hardware access for the virtual machines they host</a:t>
          </a:r>
          <a:endParaRPr lang="en-US" sz="1300" kern="1200"/>
        </a:p>
      </dsp:txBody>
      <dsp:txXfrm>
        <a:off x="417397" y="3590836"/>
        <a:ext cx="7675199" cy="552626"/>
      </dsp:txXfrm>
    </dsp:sp>
    <dsp:sp modelId="{F2C9394F-7479-CC4D-8400-1341B7A27864}">
      <dsp:nvSpPr>
        <dsp:cNvPr id="0" name=""/>
        <dsp:cNvSpPr/>
      </dsp:nvSpPr>
      <dsp:spPr>
        <a:xfrm>
          <a:off x="72006" y="3521758"/>
          <a:ext cx="690783" cy="69078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8C6EC-4F04-6546-931B-29494612B3A1}">
      <dsp:nvSpPr>
        <dsp:cNvPr id="0" name=""/>
        <dsp:cNvSpPr/>
      </dsp:nvSpPr>
      <dsp:spPr>
        <a:xfrm>
          <a:off x="0" y="68254"/>
          <a:ext cx="8153400" cy="1187012"/>
        </a:xfrm>
        <a:prstGeom prst="rightArrow">
          <a:avLst>
            <a:gd name="adj1" fmla="val 50000"/>
            <a:gd name="adj2" fmla="val 50000"/>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254000" bIns="188438" numCol="1" spcCol="1270" anchor="ctr" anchorCtr="0">
          <a:noAutofit/>
        </a:bodyPr>
        <a:lstStyle/>
        <a:p>
          <a:pPr lvl="0" algn="l" defTabSz="977900" rtl="0">
            <a:lnSpc>
              <a:spcPct val="90000"/>
            </a:lnSpc>
            <a:spcBef>
              <a:spcPct val="0"/>
            </a:spcBef>
            <a:spcAft>
              <a:spcPct val="35000"/>
            </a:spcAft>
          </a:pPr>
          <a:r>
            <a:rPr lang="en-US" sz="2200" kern="1200" smtClean="0"/>
            <a:t>I/OAT</a:t>
          </a:r>
          <a:endParaRPr lang="en-US" sz="2200" kern="1200"/>
        </a:p>
      </dsp:txBody>
      <dsp:txXfrm>
        <a:off x="0" y="365007"/>
        <a:ext cx="7856647" cy="593506"/>
      </dsp:txXfrm>
    </dsp:sp>
    <dsp:sp modelId="{9C48F190-3F6E-3C42-8448-F417F7E87C6C}">
      <dsp:nvSpPr>
        <dsp:cNvPr id="0" name=""/>
        <dsp:cNvSpPr/>
      </dsp:nvSpPr>
      <dsp:spPr>
        <a:xfrm>
          <a:off x="0" y="985548"/>
          <a:ext cx="1879358" cy="2195615"/>
        </a:xfrm>
        <a:prstGeom prst="rect">
          <a:avLst/>
        </a:prstGeom>
        <a:solidFill>
          <a:schemeClr val="lt1">
            <a:hueOff val="0"/>
            <a:satOff val="0"/>
            <a:lumOff val="0"/>
            <a:alphaOff val="0"/>
          </a:schemeClr>
        </a:solidFill>
        <a:ln w="1587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kern="1200" smtClean="0"/>
            <a:t>I/O Acceleration Technology</a:t>
          </a:r>
          <a:endParaRPr lang="en-US" sz="1300" kern="1200"/>
        </a:p>
        <a:p>
          <a:pPr lvl="0" algn="l" defTabSz="577850" rtl="0">
            <a:lnSpc>
              <a:spcPct val="90000"/>
            </a:lnSpc>
            <a:spcBef>
              <a:spcPct val="0"/>
            </a:spcBef>
            <a:spcAft>
              <a:spcPct val="35000"/>
            </a:spcAft>
          </a:pPr>
          <a:r>
            <a:rPr lang="en-US" sz="1300" kern="1200" smtClean="0"/>
            <a:t>offered by Intel</a:t>
          </a:r>
          <a:endParaRPr lang="en-US" sz="1300" kern="1200"/>
        </a:p>
        <a:p>
          <a:pPr lvl="0" algn="l" defTabSz="577850" rtl="0">
            <a:lnSpc>
              <a:spcPct val="90000"/>
            </a:lnSpc>
            <a:spcBef>
              <a:spcPct val="0"/>
            </a:spcBef>
            <a:spcAft>
              <a:spcPct val="35000"/>
            </a:spcAft>
          </a:pPr>
          <a:r>
            <a:rPr lang="en-US" sz="1300" kern="1200" smtClean="0"/>
            <a:t>a physical subsystem that moves memory copies via direct memory access (DMA) from the main processor to this specialized portion of the motherboard</a:t>
          </a:r>
          <a:endParaRPr lang="en-US" sz="1300" kern="1200"/>
        </a:p>
      </dsp:txBody>
      <dsp:txXfrm>
        <a:off x="0" y="985548"/>
        <a:ext cx="1879358" cy="2195615"/>
      </dsp:txXfrm>
    </dsp:sp>
    <dsp:sp modelId="{97B87910-C76D-4046-9BB2-482D5772D66F}">
      <dsp:nvSpPr>
        <dsp:cNvPr id="0" name=""/>
        <dsp:cNvSpPr/>
      </dsp:nvSpPr>
      <dsp:spPr>
        <a:xfrm>
          <a:off x="1879358" y="463784"/>
          <a:ext cx="6274041" cy="1187012"/>
        </a:xfrm>
        <a:prstGeom prst="rightArrow">
          <a:avLst>
            <a:gd name="adj1" fmla="val 50000"/>
            <a:gd name="adj2" fmla="val 50000"/>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254000" bIns="188438" numCol="1" spcCol="1270" anchor="ctr" anchorCtr="0">
          <a:noAutofit/>
        </a:bodyPr>
        <a:lstStyle/>
        <a:p>
          <a:pPr lvl="0" algn="l" defTabSz="977900" rtl="0">
            <a:lnSpc>
              <a:spcPct val="90000"/>
            </a:lnSpc>
            <a:spcBef>
              <a:spcPct val="0"/>
            </a:spcBef>
            <a:spcAft>
              <a:spcPct val="35000"/>
            </a:spcAft>
          </a:pPr>
          <a:r>
            <a:rPr lang="en-US" sz="2200" kern="1200" dirty="0" smtClean="0"/>
            <a:t>TOE</a:t>
          </a:r>
          <a:endParaRPr lang="en-US" sz="2200" kern="1200" dirty="0"/>
        </a:p>
      </dsp:txBody>
      <dsp:txXfrm>
        <a:off x="1879358" y="760537"/>
        <a:ext cx="5977288" cy="593506"/>
      </dsp:txXfrm>
    </dsp:sp>
    <dsp:sp modelId="{5765D229-4048-FF42-B20F-99043A59CE4D}">
      <dsp:nvSpPr>
        <dsp:cNvPr id="0" name=""/>
        <dsp:cNvSpPr/>
      </dsp:nvSpPr>
      <dsp:spPr>
        <a:xfrm>
          <a:off x="1879358" y="1381079"/>
          <a:ext cx="1879358" cy="2139652"/>
        </a:xfrm>
        <a:prstGeom prst="rect">
          <a:avLst/>
        </a:prstGeom>
        <a:solidFill>
          <a:schemeClr val="lt1">
            <a:hueOff val="0"/>
            <a:satOff val="0"/>
            <a:lumOff val="0"/>
            <a:alphaOff val="0"/>
          </a:schemeClr>
        </a:solidFill>
        <a:ln w="15875" cap="flat" cmpd="sng" algn="ctr">
          <a:solidFill>
            <a:schemeClr val="accent3">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kern="1200" smtClean="0"/>
            <a:t>TCP Offload Engine</a:t>
          </a:r>
          <a:endParaRPr lang="en-US" sz="1300" kern="1200"/>
        </a:p>
        <a:p>
          <a:pPr lvl="0" algn="l" defTabSz="577850" rtl="0">
            <a:lnSpc>
              <a:spcPct val="90000"/>
            </a:lnSpc>
            <a:spcBef>
              <a:spcPct val="0"/>
            </a:spcBef>
            <a:spcAft>
              <a:spcPct val="35000"/>
            </a:spcAft>
          </a:pPr>
          <a:r>
            <a:rPr lang="en-US" sz="1300" kern="1200" smtClean="0"/>
            <a:t>removes the TCP/IP processing from the server processor entirely to the NIC</a:t>
          </a:r>
          <a:endParaRPr lang="en-US" sz="1300" kern="1200"/>
        </a:p>
      </dsp:txBody>
      <dsp:txXfrm>
        <a:off x="1879358" y="1381079"/>
        <a:ext cx="1879358" cy="2139652"/>
      </dsp:txXfrm>
    </dsp:sp>
    <dsp:sp modelId="{7441FA26-7EC0-1B45-B9FB-D7A0BB164D78}">
      <dsp:nvSpPr>
        <dsp:cNvPr id="0" name=""/>
        <dsp:cNvSpPr/>
      </dsp:nvSpPr>
      <dsp:spPr>
        <a:xfrm>
          <a:off x="3758717" y="859315"/>
          <a:ext cx="4394682" cy="1187012"/>
        </a:xfrm>
        <a:prstGeom prst="rightArrow">
          <a:avLst>
            <a:gd name="adj1" fmla="val 50000"/>
            <a:gd name="adj2" fmla="val 5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254000" bIns="188438" numCol="1" spcCol="1270" anchor="ctr" anchorCtr="0">
          <a:noAutofit/>
        </a:bodyPr>
        <a:lstStyle/>
        <a:p>
          <a:pPr lvl="0" algn="l" defTabSz="977900" rtl="0">
            <a:lnSpc>
              <a:spcPct val="90000"/>
            </a:lnSpc>
            <a:spcBef>
              <a:spcPct val="0"/>
            </a:spcBef>
            <a:spcAft>
              <a:spcPct val="35000"/>
            </a:spcAft>
          </a:pPr>
          <a:r>
            <a:rPr lang="en-US" sz="2200" kern="1200" smtClean="0"/>
            <a:t>LRO</a:t>
          </a:r>
          <a:endParaRPr lang="en-US" sz="2200" kern="1200"/>
        </a:p>
      </dsp:txBody>
      <dsp:txXfrm>
        <a:off x="3758717" y="1156068"/>
        <a:ext cx="4097929" cy="593506"/>
      </dsp:txXfrm>
    </dsp:sp>
    <dsp:sp modelId="{82D0DA5D-D636-1D42-84D7-7577D606A9EB}">
      <dsp:nvSpPr>
        <dsp:cNvPr id="0" name=""/>
        <dsp:cNvSpPr/>
      </dsp:nvSpPr>
      <dsp:spPr>
        <a:xfrm>
          <a:off x="3758717" y="1776609"/>
          <a:ext cx="1879358" cy="215395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kern="1200" smtClean="0"/>
            <a:t>Large Receive Offload</a:t>
          </a:r>
          <a:endParaRPr lang="en-US" sz="1300" kern="1200"/>
        </a:p>
        <a:p>
          <a:pPr lvl="0" algn="l" defTabSz="577850" rtl="0">
            <a:lnSpc>
              <a:spcPct val="90000"/>
            </a:lnSpc>
            <a:spcBef>
              <a:spcPct val="0"/>
            </a:spcBef>
            <a:spcAft>
              <a:spcPct val="35000"/>
            </a:spcAft>
          </a:pPr>
          <a:r>
            <a:rPr lang="en-US" sz="1300" kern="1200" smtClean="0"/>
            <a:t>aggregates incoming packets into bundles for more efficient processing</a:t>
          </a:r>
          <a:endParaRPr lang="en-US" sz="1300" kern="1200"/>
        </a:p>
      </dsp:txBody>
      <dsp:txXfrm>
        <a:off x="3758717" y="1776609"/>
        <a:ext cx="1879358" cy="2153958"/>
      </dsp:txXfrm>
    </dsp:sp>
    <dsp:sp modelId="{34F5366F-852E-6D45-A969-E5660F69FD1A}">
      <dsp:nvSpPr>
        <dsp:cNvPr id="0" name=""/>
        <dsp:cNvSpPr/>
      </dsp:nvSpPr>
      <dsp:spPr>
        <a:xfrm>
          <a:off x="5638076" y="1254846"/>
          <a:ext cx="2515323" cy="1187012"/>
        </a:xfrm>
        <a:prstGeom prst="rightArrow">
          <a:avLst>
            <a:gd name="adj1" fmla="val 50000"/>
            <a:gd name="adj2" fmla="val 50000"/>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254000" bIns="188438" numCol="1" spcCol="1270" anchor="ctr" anchorCtr="0">
          <a:noAutofit/>
        </a:bodyPr>
        <a:lstStyle/>
        <a:p>
          <a:pPr lvl="0" algn="l" defTabSz="977900" rtl="0">
            <a:lnSpc>
              <a:spcPct val="90000"/>
            </a:lnSpc>
            <a:spcBef>
              <a:spcPct val="0"/>
            </a:spcBef>
            <a:spcAft>
              <a:spcPct val="35000"/>
            </a:spcAft>
          </a:pPr>
          <a:r>
            <a:rPr lang="en-US" sz="2200" kern="1200" smtClean="0"/>
            <a:t>LSO</a:t>
          </a:r>
          <a:endParaRPr lang="en-US" sz="2200" kern="1200"/>
        </a:p>
      </dsp:txBody>
      <dsp:txXfrm>
        <a:off x="5638076" y="1551599"/>
        <a:ext cx="2218570" cy="593506"/>
      </dsp:txXfrm>
    </dsp:sp>
    <dsp:sp modelId="{A1FE8555-D34B-B646-907C-8E702AF88647}">
      <dsp:nvSpPr>
        <dsp:cNvPr id="0" name=""/>
        <dsp:cNvSpPr/>
      </dsp:nvSpPr>
      <dsp:spPr>
        <a:xfrm>
          <a:off x="5638076" y="2172140"/>
          <a:ext cx="1896480" cy="2179205"/>
        </a:xfrm>
        <a:prstGeom prst="rect">
          <a:avLst/>
        </a:prstGeom>
        <a:solidFill>
          <a:schemeClr val="lt1">
            <a:hueOff val="0"/>
            <a:satOff val="0"/>
            <a:lumOff val="0"/>
            <a:alphaOff val="0"/>
          </a:schemeClr>
        </a:solidFill>
        <a:ln w="15875" cap="flat" cmpd="sng" algn="ctr">
          <a:solidFill>
            <a:schemeClr val="accent2">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kern="1200" smtClean="0"/>
            <a:t>Large Segment Offload</a:t>
          </a:r>
          <a:endParaRPr lang="en-US" sz="1300" kern="1200"/>
        </a:p>
        <a:p>
          <a:pPr lvl="0" algn="l" defTabSz="577850" rtl="0">
            <a:lnSpc>
              <a:spcPct val="90000"/>
            </a:lnSpc>
            <a:spcBef>
              <a:spcPct val="0"/>
            </a:spcBef>
            <a:spcAft>
              <a:spcPct val="35000"/>
            </a:spcAft>
          </a:pPr>
          <a:r>
            <a:rPr lang="en-US" sz="1300" kern="1200" smtClean="0"/>
            <a:t>allows the hypervisor to aggregate multiple outgoing TCP/IP packets and has the NIC hardware segment them into separate packets</a:t>
          </a:r>
          <a:endParaRPr lang="en-US" sz="1300" kern="1200"/>
        </a:p>
      </dsp:txBody>
      <dsp:txXfrm>
        <a:off x="5638076" y="2172140"/>
        <a:ext cx="1896480" cy="21792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C98C3-2EAE-5A49-9C79-C487B386D2FB}">
      <dsp:nvSpPr>
        <dsp:cNvPr id="0" name=""/>
        <dsp:cNvSpPr/>
      </dsp:nvSpPr>
      <dsp:spPr>
        <a:xfrm>
          <a:off x="0" y="530"/>
          <a:ext cx="78486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D841885-4848-AF4E-940E-007CE3ACE9B9}">
      <dsp:nvSpPr>
        <dsp:cNvPr id="0" name=""/>
        <dsp:cNvSpPr/>
      </dsp:nvSpPr>
      <dsp:spPr>
        <a:xfrm>
          <a:off x="0" y="530"/>
          <a:ext cx="1569720" cy="86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Storage VMotion</a:t>
          </a:r>
          <a:endParaRPr lang="en-US" sz="1500" kern="1200"/>
        </a:p>
      </dsp:txBody>
      <dsp:txXfrm>
        <a:off x="0" y="530"/>
        <a:ext cx="1569720" cy="868467"/>
      </dsp:txXfrm>
    </dsp:sp>
    <dsp:sp modelId="{C5257FCF-23B4-FF4A-B5DB-0F202F980AA4}">
      <dsp:nvSpPr>
        <dsp:cNvPr id="0" name=""/>
        <dsp:cNvSpPr/>
      </dsp:nvSpPr>
      <dsp:spPr>
        <a:xfrm>
          <a:off x="1687449" y="39967"/>
          <a:ext cx="6161151" cy="7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Permits the relocation of the data files that compose a virtual machine, while that virtual machine is in use</a:t>
          </a:r>
          <a:endParaRPr lang="en-US" sz="1500" kern="1200"/>
        </a:p>
      </dsp:txBody>
      <dsp:txXfrm>
        <a:off x="1687449" y="39967"/>
        <a:ext cx="6161151" cy="788745"/>
      </dsp:txXfrm>
    </dsp:sp>
    <dsp:sp modelId="{E6B9D17D-457B-8949-BB47-700F1D18A2D8}">
      <dsp:nvSpPr>
        <dsp:cNvPr id="0" name=""/>
        <dsp:cNvSpPr/>
      </dsp:nvSpPr>
      <dsp:spPr>
        <a:xfrm>
          <a:off x="1569719" y="828712"/>
          <a:ext cx="627888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5D59E71-5B09-1E4B-9964-4B98DD249394}">
      <dsp:nvSpPr>
        <dsp:cNvPr id="0" name=""/>
        <dsp:cNvSpPr/>
      </dsp:nvSpPr>
      <dsp:spPr>
        <a:xfrm>
          <a:off x="0" y="868998"/>
          <a:ext cx="78486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E3263C4-C8AD-CF4F-8F63-9A2C7C5E2E3F}">
      <dsp:nvSpPr>
        <dsp:cNvPr id="0" name=""/>
        <dsp:cNvSpPr/>
      </dsp:nvSpPr>
      <dsp:spPr>
        <a:xfrm>
          <a:off x="0" y="868998"/>
          <a:ext cx="1569720" cy="86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Fault Tolerance</a:t>
          </a:r>
          <a:endParaRPr lang="en-US" sz="1500" kern="1200"/>
        </a:p>
      </dsp:txBody>
      <dsp:txXfrm>
        <a:off x="0" y="868998"/>
        <a:ext cx="1569720" cy="868467"/>
      </dsp:txXfrm>
    </dsp:sp>
    <dsp:sp modelId="{FE4ED0F9-2AF5-1841-948B-73454F376AFA}">
      <dsp:nvSpPr>
        <dsp:cNvPr id="0" name=""/>
        <dsp:cNvSpPr/>
      </dsp:nvSpPr>
      <dsp:spPr>
        <a:xfrm>
          <a:off x="1687449" y="908435"/>
          <a:ext cx="6161151" cy="7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Creates a lockstep copy of a virtual machine on a different host --- if the original host suffers a failure, the virtual machine’s connections get shifted to the copy without interrupting users or the application they are using</a:t>
          </a:r>
          <a:endParaRPr lang="en-US" sz="1500" kern="1200"/>
        </a:p>
      </dsp:txBody>
      <dsp:txXfrm>
        <a:off x="1687449" y="908435"/>
        <a:ext cx="6161151" cy="788745"/>
      </dsp:txXfrm>
    </dsp:sp>
    <dsp:sp modelId="{7ECCE2F4-6630-484C-AEB6-50AF917DD5BC}">
      <dsp:nvSpPr>
        <dsp:cNvPr id="0" name=""/>
        <dsp:cNvSpPr/>
      </dsp:nvSpPr>
      <dsp:spPr>
        <a:xfrm>
          <a:off x="1569719" y="1697180"/>
          <a:ext cx="627888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D22DCF51-E117-304F-AC2B-E47AE1CCE4FB}">
      <dsp:nvSpPr>
        <dsp:cNvPr id="0" name=""/>
        <dsp:cNvSpPr/>
      </dsp:nvSpPr>
      <dsp:spPr>
        <a:xfrm>
          <a:off x="0" y="1737466"/>
          <a:ext cx="78486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D38451B-DC5D-9D42-998D-48D947B0D0A2}">
      <dsp:nvSpPr>
        <dsp:cNvPr id="0" name=""/>
        <dsp:cNvSpPr/>
      </dsp:nvSpPr>
      <dsp:spPr>
        <a:xfrm>
          <a:off x="0" y="1737466"/>
          <a:ext cx="1569720" cy="86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Site Recovery Manager</a:t>
          </a:r>
          <a:endParaRPr lang="en-US" sz="1500" kern="1200"/>
        </a:p>
      </dsp:txBody>
      <dsp:txXfrm>
        <a:off x="0" y="1737466"/>
        <a:ext cx="1569720" cy="868467"/>
      </dsp:txXfrm>
    </dsp:sp>
    <dsp:sp modelId="{11162238-003F-B64E-B22C-FE594FC0A6B9}">
      <dsp:nvSpPr>
        <dsp:cNvPr id="0" name=""/>
        <dsp:cNvSpPr/>
      </dsp:nvSpPr>
      <dsp:spPr>
        <a:xfrm>
          <a:off x="1687449" y="1776903"/>
          <a:ext cx="6161151" cy="7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Uses various replication technologies to copy selected virtual machines to a secondary site in the case of a data center disaster</a:t>
          </a:r>
          <a:endParaRPr lang="en-US" sz="1500" kern="1200"/>
        </a:p>
      </dsp:txBody>
      <dsp:txXfrm>
        <a:off x="1687449" y="1776903"/>
        <a:ext cx="6161151" cy="788745"/>
      </dsp:txXfrm>
    </dsp:sp>
    <dsp:sp modelId="{30BC9DCD-FF0A-2347-A811-39503D8E7161}">
      <dsp:nvSpPr>
        <dsp:cNvPr id="0" name=""/>
        <dsp:cNvSpPr/>
      </dsp:nvSpPr>
      <dsp:spPr>
        <a:xfrm>
          <a:off x="1569719" y="2565648"/>
          <a:ext cx="627888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7359B87-FB7A-6D4D-86FF-49BC9A6AD398}">
      <dsp:nvSpPr>
        <dsp:cNvPr id="0" name=""/>
        <dsp:cNvSpPr/>
      </dsp:nvSpPr>
      <dsp:spPr>
        <a:xfrm>
          <a:off x="0" y="2605933"/>
          <a:ext cx="78486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15CC084-0BAC-714B-9705-247E1D2AB7FA}">
      <dsp:nvSpPr>
        <dsp:cNvPr id="0" name=""/>
        <dsp:cNvSpPr/>
      </dsp:nvSpPr>
      <dsp:spPr>
        <a:xfrm>
          <a:off x="0" y="2605933"/>
          <a:ext cx="1569720" cy="86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Storage and Network I/O Control</a:t>
          </a:r>
          <a:endParaRPr lang="en-US" sz="1500" kern="1200"/>
        </a:p>
      </dsp:txBody>
      <dsp:txXfrm>
        <a:off x="0" y="2605933"/>
        <a:ext cx="1569720" cy="868467"/>
      </dsp:txXfrm>
    </dsp:sp>
    <dsp:sp modelId="{BD8253A6-07F6-8845-BFA2-724AB72F52D7}">
      <dsp:nvSpPr>
        <dsp:cNvPr id="0" name=""/>
        <dsp:cNvSpPr/>
      </dsp:nvSpPr>
      <dsp:spPr>
        <a:xfrm>
          <a:off x="1687449" y="2645371"/>
          <a:ext cx="6161151" cy="7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Allows an administrator to allocate network bandwidth in a virtual network in a very granular manner</a:t>
          </a:r>
          <a:endParaRPr lang="en-US" sz="1500" kern="1200"/>
        </a:p>
      </dsp:txBody>
      <dsp:txXfrm>
        <a:off x="1687449" y="2645371"/>
        <a:ext cx="6161151" cy="788745"/>
      </dsp:txXfrm>
    </dsp:sp>
    <dsp:sp modelId="{5565709B-87CC-2444-9BD7-2B9376AC0FD4}">
      <dsp:nvSpPr>
        <dsp:cNvPr id="0" name=""/>
        <dsp:cNvSpPr/>
      </dsp:nvSpPr>
      <dsp:spPr>
        <a:xfrm>
          <a:off x="1569719" y="3434116"/>
          <a:ext cx="627888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7C39F2B0-1CCC-1844-8042-9B4275B08C39}">
      <dsp:nvSpPr>
        <dsp:cNvPr id="0" name=""/>
        <dsp:cNvSpPr/>
      </dsp:nvSpPr>
      <dsp:spPr>
        <a:xfrm>
          <a:off x="0" y="3474401"/>
          <a:ext cx="78486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364AE52-F41D-8F40-8F18-091FF9026084}">
      <dsp:nvSpPr>
        <dsp:cNvPr id="0" name=""/>
        <dsp:cNvSpPr/>
      </dsp:nvSpPr>
      <dsp:spPr>
        <a:xfrm>
          <a:off x="0" y="3474401"/>
          <a:ext cx="1569720" cy="86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Distributed Resource Scheduler (DRS)</a:t>
          </a:r>
          <a:endParaRPr lang="en-US" sz="1500" kern="1200"/>
        </a:p>
      </dsp:txBody>
      <dsp:txXfrm>
        <a:off x="0" y="3474401"/>
        <a:ext cx="1569720" cy="868467"/>
      </dsp:txXfrm>
    </dsp:sp>
    <dsp:sp modelId="{57278D73-23E4-9C41-B0D3-9DDD36F1EA90}">
      <dsp:nvSpPr>
        <dsp:cNvPr id="0" name=""/>
        <dsp:cNvSpPr/>
      </dsp:nvSpPr>
      <dsp:spPr>
        <a:xfrm>
          <a:off x="1687449" y="3513839"/>
          <a:ext cx="6161151" cy="788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Intelligently places virtual machines on hosts for startup and can automatically balance the workloads via VMotion based on business policies and resource usage</a:t>
          </a:r>
          <a:endParaRPr lang="en-US" sz="1500" kern="1200"/>
        </a:p>
      </dsp:txBody>
      <dsp:txXfrm>
        <a:off x="1687449" y="3513839"/>
        <a:ext cx="6161151" cy="788745"/>
      </dsp:txXfrm>
    </dsp:sp>
    <dsp:sp modelId="{0DA24710-6C7D-BA48-8F6E-3E951830C710}">
      <dsp:nvSpPr>
        <dsp:cNvPr id="0" name=""/>
        <dsp:cNvSpPr/>
      </dsp:nvSpPr>
      <dsp:spPr>
        <a:xfrm>
          <a:off x="1569719" y="4302584"/>
          <a:ext cx="627888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E21C3-FCB4-EC48-B8F5-B50A7B0B24D2}">
      <dsp:nvSpPr>
        <dsp:cNvPr id="0" name=""/>
        <dsp:cNvSpPr/>
      </dsp:nvSpPr>
      <dsp:spPr>
        <a:xfrm>
          <a:off x="0" y="652462"/>
          <a:ext cx="2571749" cy="15430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Referred to as Dalvik</a:t>
          </a:r>
          <a:endParaRPr lang="en-US" sz="1400" kern="1200"/>
        </a:p>
      </dsp:txBody>
      <dsp:txXfrm>
        <a:off x="0" y="652462"/>
        <a:ext cx="2571749" cy="1543050"/>
      </dsp:txXfrm>
    </dsp:sp>
    <dsp:sp modelId="{4D28B1C2-B3E7-3B4F-A57F-A395EA81BCD7}">
      <dsp:nvSpPr>
        <dsp:cNvPr id="0" name=""/>
        <dsp:cNvSpPr/>
      </dsp:nvSpPr>
      <dsp:spPr>
        <a:xfrm>
          <a:off x="2828925" y="652462"/>
          <a:ext cx="2571749" cy="15430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baseline="0" smtClean="0"/>
            <a:t>The Dalvik VM (DVM) executes files in the Dalvik Executable (.dex) format</a:t>
          </a:r>
          <a:endParaRPr lang="en-US" sz="1400" kern="1200"/>
        </a:p>
      </dsp:txBody>
      <dsp:txXfrm>
        <a:off x="2828925" y="652462"/>
        <a:ext cx="2571749" cy="1543050"/>
      </dsp:txXfrm>
    </dsp:sp>
    <dsp:sp modelId="{DDFF9288-EE5A-5349-BA14-1A2A9F08D7D6}">
      <dsp:nvSpPr>
        <dsp:cNvPr id="0" name=""/>
        <dsp:cNvSpPr/>
      </dsp:nvSpPr>
      <dsp:spPr>
        <a:xfrm>
          <a:off x="5657849" y="652462"/>
          <a:ext cx="2571749" cy="15430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baseline="0" smtClean="0"/>
            <a:t>The Dalvik core class library is intended to provide a familiar development base for those used to programming with </a:t>
          </a:r>
          <a:r>
            <a:rPr lang="en-US" sz="1400" kern="1200" smtClean="0"/>
            <a:t>J</a:t>
          </a:r>
          <a:r>
            <a:rPr lang="en-US" sz="1400" b="0" i="0" kern="1200" baseline="0" smtClean="0"/>
            <a:t>ava Standard Edition, but it</a:t>
          </a:r>
          <a:r>
            <a:rPr lang="en-US" sz="1400" b="0" i="0" kern="1200" smtClean="0"/>
            <a:t> is geared specifically to the needs of a small mobile device</a:t>
          </a:r>
          <a:endParaRPr lang="en-US" sz="1400" kern="1200"/>
        </a:p>
      </dsp:txBody>
      <dsp:txXfrm>
        <a:off x="5657849" y="652462"/>
        <a:ext cx="2571749" cy="1543050"/>
      </dsp:txXfrm>
    </dsp:sp>
    <dsp:sp modelId="{B0C5221B-4296-1E4D-84EA-E978BC560BA5}">
      <dsp:nvSpPr>
        <dsp:cNvPr id="0" name=""/>
        <dsp:cNvSpPr/>
      </dsp:nvSpPr>
      <dsp:spPr>
        <a:xfrm>
          <a:off x="1414462" y="2452687"/>
          <a:ext cx="2571749" cy="15430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baseline="0" smtClean="0"/>
            <a:t>Each Android application runs in its own process, with its own instance of the Dalvik VM</a:t>
          </a:r>
          <a:endParaRPr lang="en-US" sz="1400" kern="1200"/>
        </a:p>
      </dsp:txBody>
      <dsp:txXfrm>
        <a:off x="1414462" y="2452687"/>
        <a:ext cx="2571749" cy="1543050"/>
      </dsp:txXfrm>
    </dsp:sp>
    <dsp:sp modelId="{646652A7-ACA8-1C45-A2FF-7C56E266EEA7}">
      <dsp:nvSpPr>
        <dsp:cNvPr id="0" name=""/>
        <dsp:cNvSpPr/>
      </dsp:nvSpPr>
      <dsp:spPr>
        <a:xfrm>
          <a:off x="4243387" y="2452687"/>
          <a:ext cx="2571749" cy="15430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smtClean="0"/>
            <a:t>Dalvik has been written so that a device can run multiple VMs efficiently</a:t>
          </a:r>
          <a:endParaRPr lang="en-US" sz="1400" kern="1200"/>
        </a:p>
      </dsp:txBody>
      <dsp:txXfrm>
        <a:off x="4243387" y="2452687"/>
        <a:ext cx="2571749" cy="1543050"/>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2/17/14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38498102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14 “</a:t>
            </a:r>
            <a:r>
              <a:rPr kumimoji="1" lang="en-GB" dirty="0" smtClean="0">
                <a:latin typeface="Times New Roman" pitchFamily="-106" charset="0"/>
                <a:ea typeface="ＭＳ Ｐゴシック" pitchFamily="-106" charset="-128"/>
                <a:cs typeface="ＭＳ Ｐゴシック" pitchFamily="-106" charset="-128"/>
              </a:rPr>
              <a:t>Virtual</a:t>
            </a:r>
            <a:r>
              <a:rPr kumimoji="1" lang="en-GB" baseline="0" dirty="0" smtClean="0">
                <a:latin typeface="Times New Roman" pitchFamily="-106" charset="0"/>
                <a:ea typeface="ＭＳ Ｐゴシック" pitchFamily="-106" charset="-128"/>
                <a:cs typeface="ＭＳ Ｐゴシック" pitchFamily="-106" charset="-128"/>
              </a:rPr>
              <a:t> Machines</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 Along with memory, the number of processors a server has is one of the more</a:t>
            </a:r>
          </a:p>
          <a:p>
            <a:r>
              <a:rPr lang="en-US" sz="1200" kern="1200" baseline="0" dirty="0" smtClean="0">
                <a:solidFill>
                  <a:schemeClr val="tx1"/>
                </a:solidFill>
                <a:latin typeface="+mn-lt"/>
                <a:ea typeface="+mn-ea"/>
                <a:cs typeface="+mn-cs"/>
              </a:rPr>
              <a:t>important metrics when sizing a server. This is especially true, and in some way more</a:t>
            </a:r>
          </a:p>
          <a:p>
            <a:r>
              <a:rPr lang="en-US" sz="1200" kern="1200" baseline="0" dirty="0" smtClean="0">
                <a:solidFill>
                  <a:schemeClr val="tx1"/>
                </a:solidFill>
                <a:latin typeface="+mn-lt"/>
                <a:ea typeface="+mn-ea"/>
                <a:cs typeface="+mn-cs"/>
              </a:rPr>
              <a:t>critical, in a virtual environment than a physical one. In a physical server, typically</a:t>
            </a:r>
          </a:p>
          <a:p>
            <a:r>
              <a:rPr lang="en-US" sz="1200" kern="1200" baseline="0" dirty="0" smtClean="0">
                <a:solidFill>
                  <a:schemeClr val="tx1"/>
                </a:solidFill>
                <a:latin typeface="+mn-lt"/>
                <a:ea typeface="+mn-ea"/>
                <a:cs typeface="+mn-cs"/>
              </a:rPr>
              <a:t>the application has exclusive use of all the compute resources configured in the system.</a:t>
            </a:r>
          </a:p>
          <a:p>
            <a:r>
              <a:rPr lang="en-US" sz="1200" kern="1200" baseline="0" dirty="0" smtClean="0">
                <a:solidFill>
                  <a:schemeClr val="tx1"/>
                </a:solidFill>
                <a:latin typeface="+mn-lt"/>
                <a:ea typeface="+mn-ea"/>
                <a:cs typeface="+mn-cs"/>
              </a:rPr>
              <a:t>For example, in a server with four quad-core processors, the application can</a:t>
            </a:r>
          </a:p>
          <a:p>
            <a:r>
              <a:rPr lang="en-US" sz="1200" kern="1200" baseline="0" dirty="0" smtClean="0">
                <a:solidFill>
                  <a:schemeClr val="tx1"/>
                </a:solidFill>
                <a:latin typeface="+mn-lt"/>
                <a:ea typeface="+mn-ea"/>
                <a:cs typeface="+mn-cs"/>
              </a:rPr>
              <a:t>utilize sixteen cores of processor. Usually, the application’s requirements are far less</a:t>
            </a:r>
          </a:p>
          <a:p>
            <a:r>
              <a:rPr lang="en-US" sz="1200" kern="1200" baseline="0" dirty="0" smtClean="0">
                <a:solidFill>
                  <a:schemeClr val="tx1"/>
                </a:solidFill>
                <a:latin typeface="+mn-lt"/>
                <a:ea typeface="+mn-ea"/>
                <a:cs typeface="+mn-cs"/>
              </a:rPr>
              <a:t>than that. This is because the physical server has been sized for some possible future</a:t>
            </a:r>
          </a:p>
          <a:p>
            <a:r>
              <a:rPr lang="en-US" sz="1200" kern="1200" baseline="0" dirty="0" smtClean="0">
                <a:solidFill>
                  <a:schemeClr val="tx1"/>
                </a:solidFill>
                <a:latin typeface="+mn-lt"/>
                <a:ea typeface="+mn-ea"/>
                <a:cs typeface="+mn-cs"/>
              </a:rPr>
              <a:t>state of the application that includes growth over three to five years and also incorporates</a:t>
            </a:r>
          </a:p>
          <a:p>
            <a:r>
              <a:rPr lang="en-US" sz="1200" kern="1200" baseline="0" dirty="0" smtClean="0">
                <a:solidFill>
                  <a:schemeClr val="tx1"/>
                </a:solidFill>
                <a:latin typeface="+mn-lt"/>
                <a:ea typeface="+mn-ea"/>
                <a:cs typeface="+mn-cs"/>
              </a:rPr>
              <a:t>some degree of high-water performance spikes. In reality, from a processor</a:t>
            </a:r>
          </a:p>
          <a:p>
            <a:r>
              <a:rPr lang="en-US" sz="1200" kern="1200" baseline="0" dirty="0" smtClean="0">
                <a:solidFill>
                  <a:schemeClr val="tx1"/>
                </a:solidFill>
                <a:latin typeface="+mn-lt"/>
                <a:ea typeface="+mn-ea"/>
                <a:cs typeface="+mn-cs"/>
              </a:rPr>
              <a:t>standpoint, most servers are vastly underutilized, which is a strong driver for consolidation</a:t>
            </a:r>
          </a:p>
          <a:p>
            <a:r>
              <a:rPr lang="en-US" sz="1200" kern="1200" baseline="0" dirty="0" smtClean="0">
                <a:solidFill>
                  <a:schemeClr val="tx1"/>
                </a:solidFill>
                <a:latin typeface="+mn-lt"/>
                <a:ea typeface="+mn-ea"/>
                <a:cs typeface="+mn-cs"/>
              </a:rPr>
              <a:t>through virtualization as was discussed earlier.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applications are migrated to virtual environments, one of the larger topics</a:t>
            </a:r>
          </a:p>
          <a:p>
            <a:r>
              <a:rPr lang="en-US" sz="1200" kern="1200" baseline="0" dirty="0" smtClean="0">
                <a:solidFill>
                  <a:schemeClr val="tx1"/>
                </a:solidFill>
                <a:latin typeface="+mn-lt"/>
                <a:ea typeface="+mn-ea"/>
                <a:cs typeface="+mn-cs"/>
              </a:rPr>
              <a:t>of discussion is how many virtual processors should be allocated to their virtual</a:t>
            </a:r>
          </a:p>
          <a:p>
            <a:r>
              <a:rPr lang="en-US" sz="1200" kern="1200" baseline="0" dirty="0" smtClean="0">
                <a:solidFill>
                  <a:schemeClr val="tx1"/>
                </a:solidFill>
                <a:latin typeface="+mn-lt"/>
                <a:ea typeface="+mn-ea"/>
                <a:cs typeface="+mn-cs"/>
              </a:rPr>
              <a:t>machines. Since the physical server they are vacating had sixteen cores, often the</a:t>
            </a:r>
          </a:p>
          <a:p>
            <a:r>
              <a:rPr lang="en-US" sz="1200" kern="1200" baseline="0" dirty="0" smtClean="0">
                <a:solidFill>
                  <a:schemeClr val="tx1"/>
                </a:solidFill>
                <a:latin typeface="+mn-lt"/>
                <a:ea typeface="+mn-ea"/>
                <a:cs typeface="+mn-cs"/>
              </a:rPr>
              <a:t>request from the application team is to duplicate that in the virtual environment,</a:t>
            </a:r>
          </a:p>
          <a:p>
            <a:r>
              <a:rPr lang="en-US" sz="1200" kern="1200" baseline="0" dirty="0" smtClean="0">
                <a:solidFill>
                  <a:schemeClr val="tx1"/>
                </a:solidFill>
                <a:latin typeface="+mn-lt"/>
                <a:ea typeface="+mn-ea"/>
                <a:cs typeface="+mn-cs"/>
              </a:rPr>
              <a:t>regardless of what their actual usage was. In addition to ignoring the usage on the</a:t>
            </a:r>
          </a:p>
          <a:p>
            <a:r>
              <a:rPr lang="en-US" sz="1200" kern="1200" baseline="0" dirty="0" smtClean="0">
                <a:solidFill>
                  <a:schemeClr val="tx1"/>
                </a:solidFill>
                <a:latin typeface="+mn-lt"/>
                <a:ea typeface="+mn-ea"/>
                <a:cs typeface="+mn-cs"/>
              </a:rPr>
              <a:t>physical server, another overlooked item is the improved capabilities of the processors</a:t>
            </a:r>
          </a:p>
          <a:p>
            <a:r>
              <a:rPr lang="en-US" sz="1200" kern="1200" baseline="0" dirty="0" smtClean="0">
                <a:solidFill>
                  <a:schemeClr val="tx1"/>
                </a:solidFill>
                <a:latin typeface="+mn-lt"/>
                <a:ea typeface="+mn-ea"/>
                <a:cs typeface="+mn-cs"/>
              </a:rPr>
              <a:t>on the newer virtualization server. If the application was migrated at the low</a:t>
            </a:r>
          </a:p>
          <a:p>
            <a:r>
              <a:rPr lang="en-US" sz="1200" kern="1200" baseline="0" dirty="0" smtClean="0">
                <a:solidFill>
                  <a:schemeClr val="tx1"/>
                </a:solidFill>
                <a:latin typeface="+mn-lt"/>
                <a:ea typeface="+mn-ea"/>
                <a:cs typeface="+mn-cs"/>
              </a:rPr>
              <a:t>end of when its server’s life/lease ended, it would be three to five years, and even at</a:t>
            </a:r>
          </a:p>
          <a:p>
            <a:r>
              <a:rPr lang="en-US" sz="1200" kern="1200" baseline="0" dirty="0" smtClean="0">
                <a:solidFill>
                  <a:schemeClr val="tx1"/>
                </a:solidFill>
                <a:latin typeface="+mn-lt"/>
                <a:ea typeface="+mn-ea"/>
                <a:cs typeface="+mn-cs"/>
              </a:rPr>
              <a:t>three years, Moore’s law provides processors that would be four times faster than</a:t>
            </a:r>
          </a:p>
          <a:p>
            <a:r>
              <a:rPr lang="en-US" sz="1200" kern="1200" baseline="0" dirty="0" smtClean="0">
                <a:solidFill>
                  <a:schemeClr val="tx1"/>
                </a:solidFill>
                <a:latin typeface="+mn-lt"/>
                <a:ea typeface="+mn-ea"/>
                <a:cs typeface="+mn-cs"/>
              </a:rPr>
              <a:t>those on the original physical server. In order to help “right-size” the virtual machine</a:t>
            </a:r>
          </a:p>
          <a:p>
            <a:r>
              <a:rPr lang="en-US" sz="1200" kern="1200" baseline="0" dirty="0" smtClean="0">
                <a:solidFill>
                  <a:schemeClr val="tx1"/>
                </a:solidFill>
                <a:latin typeface="+mn-lt"/>
                <a:ea typeface="+mn-ea"/>
                <a:cs typeface="+mn-cs"/>
              </a:rPr>
              <a:t>configurations, there are tools available that will monitor resource (processor,</a:t>
            </a:r>
          </a:p>
          <a:p>
            <a:r>
              <a:rPr lang="en-US" sz="1200" kern="1200" baseline="0" dirty="0" smtClean="0">
                <a:solidFill>
                  <a:schemeClr val="tx1"/>
                </a:solidFill>
                <a:latin typeface="+mn-lt"/>
                <a:ea typeface="+mn-ea"/>
                <a:cs typeface="+mn-cs"/>
              </a:rPr>
              <a:t>memory, network, and storage I/O) usage on the physical servers and then make</a:t>
            </a:r>
          </a:p>
          <a:p>
            <a:r>
              <a:rPr lang="en-US" sz="1200" kern="1200" baseline="0" dirty="0" smtClean="0">
                <a:solidFill>
                  <a:schemeClr val="tx1"/>
                </a:solidFill>
                <a:latin typeface="+mn-lt"/>
                <a:ea typeface="+mn-ea"/>
                <a:cs typeface="+mn-cs"/>
              </a:rPr>
              <a:t>recommendations for the optimum VM sizing. If that consolidation estimate utility</a:t>
            </a:r>
          </a:p>
          <a:p>
            <a:r>
              <a:rPr lang="en-US" sz="1200" kern="1200" baseline="0" dirty="0" smtClean="0">
                <a:solidFill>
                  <a:schemeClr val="tx1"/>
                </a:solidFill>
                <a:latin typeface="+mn-lt"/>
                <a:ea typeface="+mn-ea"/>
                <a:cs typeface="+mn-cs"/>
              </a:rPr>
              <a:t>cannot be run, there are a number of good practices in place. One basic rule during</a:t>
            </a:r>
          </a:p>
          <a:p>
            <a:r>
              <a:rPr lang="en-US" sz="1200" kern="1200" baseline="0" dirty="0" smtClean="0">
                <a:solidFill>
                  <a:schemeClr val="tx1"/>
                </a:solidFill>
                <a:latin typeface="+mn-lt"/>
                <a:ea typeface="+mn-ea"/>
                <a:cs typeface="+mn-cs"/>
              </a:rPr>
              <a:t>VM creation is to begin with one </a:t>
            </a:r>
            <a:r>
              <a:rPr lang="en-US" sz="1200" kern="1200" baseline="0" dirty="0" err="1" smtClean="0">
                <a:solidFill>
                  <a:schemeClr val="tx1"/>
                </a:solidFill>
                <a:latin typeface="+mn-lt"/>
                <a:ea typeface="+mn-ea"/>
                <a:cs typeface="+mn-cs"/>
              </a:rPr>
              <a:t>vCPU</a:t>
            </a:r>
            <a:r>
              <a:rPr lang="en-US" sz="1200" kern="1200" baseline="0" dirty="0" smtClean="0">
                <a:solidFill>
                  <a:schemeClr val="tx1"/>
                </a:solidFill>
                <a:latin typeface="+mn-lt"/>
                <a:ea typeface="+mn-ea"/>
                <a:cs typeface="+mn-cs"/>
              </a:rPr>
              <a:t> and monitor the application’s performance.</a:t>
            </a:r>
          </a:p>
          <a:p>
            <a:r>
              <a:rPr lang="en-US" sz="1200" kern="1200" baseline="0" dirty="0" smtClean="0">
                <a:solidFill>
                  <a:schemeClr val="tx1"/>
                </a:solidFill>
                <a:latin typeface="+mn-lt"/>
                <a:ea typeface="+mn-ea"/>
                <a:cs typeface="+mn-cs"/>
              </a:rPr>
              <a:t>Adding additional </a:t>
            </a:r>
            <a:r>
              <a:rPr lang="en-US" sz="1200" kern="1200" baseline="0" dirty="0" err="1" smtClean="0">
                <a:solidFill>
                  <a:schemeClr val="tx1"/>
                </a:solidFill>
                <a:latin typeface="+mn-lt"/>
                <a:ea typeface="+mn-ea"/>
                <a:cs typeface="+mn-cs"/>
              </a:rPr>
              <a:t>vCPUs</a:t>
            </a:r>
            <a:r>
              <a:rPr lang="en-US" sz="1200" kern="1200" baseline="0" dirty="0" smtClean="0">
                <a:solidFill>
                  <a:schemeClr val="tx1"/>
                </a:solidFill>
                <a:latin typeface="+mn-lt"/>
                <a:ea typeface="+mn-ea"/>
                <a:cs typeface="+mn-cs"/>
              </a:rPr>
              <a:t> in a VM is simple, requiring an adjustment in the VM</a:t>
            </a:r>
          </a:p>
          <a:p>
            <a:r>
              <a:rPr lang="en-US" sz="1200" kern="1200" baseline="0" dirty="0" smtClean="0">
                <a:solidFill>
                  <a:schemeClr val="tx1"/>
                </a:solidFill>
                <a:latin typeface="+mn-lt"/>
                <a:ea typeface="+mn-ea"/>
                <a:cs typeface="+mn-cs"/>
              </a:rPr>
              <a:t>settings. Most modern operating systems do not even require a reboot before being</a:t>
            </a:r>
          </a:p>
          <a:p>
            <a:r>
              <a:rPr lang="en-US" sz="1200" kern="1200" baseline="0" dirty="0" smtClean="0">
                <a:solidFill>
                  <a:schemeClr val="tx1"/>
                </a:solidFill>
                <a:latin typeface="+mn-lt"/>
                <a:ea typeface="+mn-ea"/>
                <a:cs typeface="+mn-cs"/>
              </a:rPr>
              <a:t>able to recognize and utilize the additional </a:t>
            </a:r>
            <a:r>
              <a:rPr lang="en-US" sz="1200" kern="1200" baseline="0" dirty="0" err="1" smtClean="0">
                <a:solidFill>
                  <a:schemeClr val="tx1"/>
                </a:solidFill>
                <a:latin typeface="+mn-lt"/>
                <a:ea typeface="+mn-ea"/>
                <a:cs typeface="+mn-cs"/>
              </a:rPr>
              <a:t>vCPU</a:t>
            </a:r>
            <a:r>
              <a:rPr lang="en-US" sz="1200" kern="1200" baseline="0" dirty="0" smtClean="0">
                <a:solidFill>
                  <a:schemeClr val="tx1"/>
                </a:solidFill>
                <a:latin typeface="+mn-lt"/>
                <a:ea typeface="+mn-ea"/>
                <a:cs typeface="+mn-cs"/>
              </a:rPr>
              <a:t>. Another good practice is not to</a:t>
            </a:r>
          </a:p>
          <a:p>
            <a:r>
              <a:rPr lang="en-US" sz="1200" kern="1200" baseline="0" dirty="0" err="1" smtClean="0">
                <a:solidFill>
                  <a:schemeClr val="tx1"/>
                </a:solidFill>
                <a:latin typeface="+mn-lt"/>
                <a:ea typeface="+mn-ea"/>
                <a:cs typeface="+mn-cs"/>
              </a:rPr>
              <a:t>overallocate</a:t>
            </a:r>
            <a:r>
              <a:rPr lang="en-US" sz="1200" kern="1200" baseline="0" dirty="0" smtClean="0">
                <a:solidFill>
                  <a:schemeClr val="tx1"/>
                </a:solidFill>
                <a:latin typeface="+mn-lt"/>
                <a:ea typeface="+mn-ea"/>
                <a:cs typeface="+mn-cs"/>
              </a:rPr>
              <a:t> the number of </a:t>
            </a:r>
            <a:r>
              <a:rPr lang="en-US" sz="1200" kern="1200" baseline="0" dirty="0" err="1" smtClean="0">
                <a:solidFill>
                  <a:schemeClr val="tx1"/>
                </a:solidFill>
                <a:latin typeface="+mn-lt"/>
                <a:ea typeface="+mn-ea"/>
                <a:cs typeface="+mn-cs"/>
              </a:rPr>
              <a:t>vCPUs</a:t>
            </a:r>
            <a:r>
              <a:rPr lang="en-US" sz="1200" kern="1200" baseline="0" dirty="0" smtClean="0">
                <a:solidFill>
                  <a:schemeClr val="tx1"/>
                </a:solidFill>
                <a:latin typeface="+mn-lt"/>
                <a:ea typeface="+mn-ea"/>
                <a:cs typeface="+mn-cs"/>
              </a:rPr>
              <a:t> in a VM. A matching number of </a:t>
            </a:r>
            <a:r>
              <a:rPr lang="en-US" sz="1200" kern="1200" baseline="0" dirty="0" err="1" smtClean="0">
                <a:solidFill>
                  <a:schemeClr val="tx1"/>
                </a:solidFill>
                <a:latin typeface="+mn-lt"/>
                <a:ea typeface="+mn-ea"/>
                <a:cs typeface="+mn-cs"/>
              </a:rPr>
              <a:t>pCPUs</a:t>
            </a:r>
            <a:r>
              <a:rPr lang="en-US" sz="1200" kern="1200" baseline="0" dirty="0" smtClean="0">
                <a:solidFill>
                  <a:schemeClr val="tx1"/>
                </a:solidFill>
                <a:latin typeface="+mn-lt"/>
                <a:ea typeface="+mn-ea"/>
                <a:cs typeface="+mn-cs"/>
              </a:rPr>
              <a:t> need</a:t>
            </a:r>
          </a:p>
          <a:p>
            <a:r>
              <a:rPr lang="en-US" sz="1200" kern="1200" baseline="0" dirty="0" smtClean="0">
                <a:solidFill>
                  <a:schemeClr val="tx1"/>
                </a:solidFill>
                <a:latin typeface="+mn-lt"/>
                <a:ea typeface="+mn-ea"/>
                <a:cs typeface="+mn-cs"/>
              </a:rPr>
              <a:t>to be scheduled for the </a:t>
            </a:r>
            <a:r>
              <a:rPr lang="en-US" sz="1200" kern="1200" baseline="0" dirty="0" err="1" smtClean="0">
                <a:solidFill>
                  <a:schemeClr val="tx1"/>
                </a:solidFill>
                <a:latin typeface="+mn-lt"/>
                <a:ea typeface="+mn-ea"/>
                <a:cs typeface="+mn-cs"/>
              </a:rPr>
              <a:t>vCPUs</a:t>
            </a:r>
            <a:r>
              <a:rPr lang="en-US" sz="1200" kern="1200" baseline="0" dirty="0" smtClean="0">
                <a:solidFill>
                  <a:schemeClr val="tx1"/>
                </a:solidFill>
                <a:latin typeface="+mn-lt"/>
                <a:ea typeface="+mn-ea"/>
                <a:cs typeface="+mn-cs"/>
              </a:rPr>
              <a:t> in a VM. If you have four </a:t>
            </a:r>
            <a:r>
              <a:rPr lang="en-US" sz="1200" kern="1200" baseline="0" dirty="0" err="1" smtClean="0">
                <a:solidFill>
                  <a:schemeClr val="tx1"/>
                </a:solidFill>
                <a:latin typeface="+mn-lt"/>
                <a:ea typeface="+mn-ea"/>
                <a:cs typeface="+mn-cs"/>
              </a:rPr>
              <a:t>vCPUs</a:t>
            </a:r>
            <a:r>
              <a:rPr lang="en-US" sz="1200" kern="1200" baseline="0" dirty="0" smtClean="0">
                <a:solidFill>
                  <a:schemeClr val="tx1"/>
                </a:solidFill>
                <a:latin typeface="+mn-lt"/>
                <a:ea typeface="+mn-ea"/>
                <a:cs typeface="+mn-cs"/>
              </a:rPr>
              <a:t> in your VM, the</a:t>
            </a:r>
          </a:p>
          <a:p>
            <a:r>
              <a:rPr lang="en-US" sz="1200" kern="1200" baseline="0" dirty="0" smtClean="0">
                <a:solidFill>
                  <a:schemeClr val="tx1"/>
                </a:solidFill>
                <a:latin typeface="+mn-lt"/>
                <a:ea typeface="+mn-ea"/>
                <a:cs typeface="+mn-cs"/>
              </a:rPr>
              <a:t>hypervisor needs to simultaneously schedule four </a:t>
            </a:r>
            <a:r>
              <a:rPr lang="en-US" sz="1200" kern="1200" baseline="0" dirty="0" err="1" smtClean="0">
                <a:solidFill>
                  <a:schemeClr val="tx1"/>
                </a:solidFill>
                <a:latin typeface="+mn-lt"/>
                <a:ea typeface="+mn-ea"/>
                <a:cs typeface="+mn-cs"/>
              </a:rPr>
              <a:t>pCPUs</a:t>
            </a:r>
            <a:r>
              <a:rPr lang="en-US" sz="1200" kern="1200" baseline="0" dirty="0" smtClean="0">
                <a:solidFill>
                  <a:schemeClr val="tx1"/>
                </a:solidFill>
                <a:latin typeface="+mn-lt"/>
                <a:ea typeface="+mn-ea"/>
                <a:cs typeface="+mn-cs"/>
              </a:rPr>
              <a:t> on the virtualization host</a:t>
            </a:r>
          </a:p>
          <a:p>
            <a:r>
              <a:rPr lang="en-US" sz="1200" kern="1200" baseline="0" dirty="0" smtClean="0">
                <a:solidFill>
                  <a:schemeClr val="tx1"/>
                </a:solidFill>
                <a:latin typeface="+mn-lt"/>
                <a:ea typeface="+mn-ea"/>
                <a:cs typeface="+mn-cs"/>
              </a:rPr>
              <a:t>on behalf of the VM. On a very busy virtualization host, having too many </a:t>
            </a:r>
            <a:r>
              <a:rPr lang="en-US" sz="1200" kern="1200" baseline="0" dirty="0" err="1" smtClean="0">
                <a:solidFill>
                  <a:schemeClr val="tx1"/>
                </a:solidFill>
                <a:latin typeface="+mn-lt"/>
                <a:ea typeface="+mn-ea"/>
                <a:cs typeface="+mn-cs"/>
              </a:rPr>
              <a:t>vCPUs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configured for a VM can actually negatively impact the performance of the </a:t>
            </a:r>
            <a:r>
              <a:rPr lang="en-US" sz="1200" kern="1200" baseline="0" dirty="0" err="1" smtClean="0">
                <a:solidFill>
                  <a:schemeClr val="tx1"/>
                </a:solidFill>
                <a:latin typeface="+mn-lt"/>
                <a:ea typeface="+mn-ea"/>
                <a:cs typeface="+mn-cs"/>
              </a:rPr>
              <a:t>VM’s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application since it is faster to schedule a single </a:t>
            </a:r>
            <a:r>
              <a:rPr lang="en-US" sz="1200" kern="1200" baseline="0" dirty="0" err="1" smtClean="0">
                <a:solidFill>
                  <a:schemeClr val="tx1"/>
                </a:solidFill>
                <a:latin typeface="+mn-lt"/>
                <a:ea typeface="+mn-ea"/>
                <a:cs typeface="+mn-cs"/>
              </a:rPr>
              <a:t>pCPU</a:t>
            </a:r>
            <a:r>
              <a:rPr lang="en-US" sz="1200" kern="1200" baseline="0" dirty="0" smtClean="0">
                <a:solidFill>
                  <a:schemeClr val="tx1"/>
                </a:solidFill>
                <a:latin typeface="+mn-lt"/>
                <a:ea typeface="+mn-ea"/>
                <a:cs typeface="+mn-cs"/>
              </a:rPr>
              <a:t>. This doesn’t mean there are</a:t>
            </a:r>
          </a:p>
          <a:p>
            <a:r>
              <a:rPr lang="en-US" sz="1200" kern="1200" baseline="0" dirty="0" smtClean="0">
                <a:solidFill>
                  <a:schemeClr val="tx1"/>
                </a:solidFill>
                <a:latin typeface="+mn-lt"/>
                <a:ea typeface="+mn-ea"/>
                <a:cs typeface="+mn-cs"/>
              </a:rPr>
              <a:t> not applications that require multiple </a:t>
            </a:r>
            <a:r>
              <a:rPr lang="en-US" sz="1200" kern="1200" baseline="0" dirty="0" err="1" smtClean="0">
                <a:solidFill>
                  <a:schemeClr val="tx1"/>
                </a:solidFill>
                <a:latin typeface="+mn-lt"/>
                <a:ea typeface="+mn-ea"/>
                <a:cs typeface="+mn-cs"/>
              </a:rPr>
              <a:t>vCPUs</a:t>
            </a:r>
            <a:r>
              <a:rPr lang="en-US" sz="1200" kern="1200" baseline="0" dirty="0" smtClean="0">
                <a:solidFill>
                  <a:schemeClr val="tx1"/>
                </a:solidFill>
                <a:latin typeface="+mn-lt"/>
                <a:ea typeface="+mn-ea"/>
                <a:cs typeface="+mn-cs"/>
              </a:rPr>
              <a:t>, there are, and they should be configured</a:t>
            </a:r>
          </a:p>
          <a:p>
            <a:r>
              <a:rPr lang="en-US" sz="1200" kern="1200" baseline="0" dirty="0" smtClean="0">
                <a:solidFill>
                  <a:schemeClr val="tx1"/>
                </a:solidFill>
                <a:latin typeface="+mn-lt"/>
                <a:ea typeface="+mn-ea"/>
                <a:cs typeface="+mn-cs"/>
              </a:rPr>
              <a:t>appropriately, but most do not.</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Native operating systems manage hardware by acting as the intermediary</a:t>
            </a:r>
          </a:p>
          <a:p>
            <a:r>
              <a:rPr lang="en-US" sz="1200" kern="1200" baseline="0" dirty="0" smtClean="0">
                <a:solidFill>
                  <a:schemeClr val="tx1"/>
                </a:solidFill>
                <a:latin typeface="+mn-lt"/>
                <a:ea typeface="+mn-ea"/>
                <a:cs typeface="+mn-cs"/>
              </a:rPr>
              <a:t>between application code requests and the hardware. As requests for data or processing</a:t>
            </a:r>
          </a:p>
          <a:p>
            <a:r>
              <a:rPr lang="en-US" sz="1200" kern="1200" baseline="0" dirty="0" smtClean="0">
                <a:solidFill>
                  <a:schemeClr val="tx1"/>
                </a:solidFill>
                <a:latin typeface="+mn-lt"/>
                <a:ea typeface="+mn-ea"/>
                <a:cs typeface="+mn-cs"/>
              </a:rPr>
              <a:t>are made, the operating system passes these to the correct device drivers,</a:t>
            </a:r>
          </a:p>
          <a:p>
            <a:r>
              <a:rPr lang="en-US" sz="1200" kern="1200" baseline="0" dirty="0" smtClean="0">
                <a:solidFill>
                  <a:schemeClr val="tx1"/>
                </a:solidFill>
                <a:latin typeface="+mn-lt"/>
                <a:ea typeface="+mn-ea"/>
                <a:cs typeface="+mn-cs"/>
              </a:rPr>
              <a:t>through the physical controllers, to the storage or I/O devices, and back again. The</a:t>
            </a:r>
          </a:p>
          <a:p>
            <a:r>
              <a:rPr lang="en-US" sz="1200" kern="1200" baseline="0" dirty="0" smtClean="0">
                <a:solidFill>
                  <a:schemeClr val="tx1"/>
                </a:solidFill>
                <a:latin typeface="+mn-lt"/>
                <a:ea typeface="+mn-ea"/>
                <a:cs typeface="+mn-cs"/>
              </a:rPr>
              <a:t>operating system is the central router of information and controls access to all of the</a:t>
            </a:r>
          </a:p>
          <a:p>
            <a:r>
              <a:rPr lang="en-US" sz="1200" kern="1200" baseline="0" dirty="0" smtClean="0">
                <a:solidFill>
                  <a:schemeClr val="tx1"/>
                </a:solidFill>
                <a:latin typeface="+mn-lt"/>
                <a:ea typeface="+mn-ea"/>
                <a:cs typeface="+mn-cs"/>
              </a:rPr>
              <a:t>physical resources of the hardware. One key function of the operating system is to</a:t>
            </a:r>
          </a:p>
          <a:p>
            <a:r>
              <a:rPr lang="en-US" sz="1200" kern="1200" baseline="0" dirty="0" smtClean="0">
                <a:solidFill>
                  <a:schemeClr val="tx1"/>
                </a:solidFill>
                <a:latin typeface="+mn-lt"/>
                <a:ea typeface="+mn-ea"/>
                <a:cs typeface="+mn-cs"/>
              </a:rPr>
              <a:t>help prevent malicious or accidental system calls from disrupting the applications or</a:t>
            </a:r>
          </a:p>
          <a:p>
            <a:r>
              <a:rPr lang="en-US" sz="1200" kern="1200" baseline="0" dirty="0" smtClean="0">
                <a:solidFill>
                  <a:schemeClr val="tx1"/>
                </a:solidFill>
                <a:latin typeface="+mn-lt"/>
                <a:ea typeface="+mn-ea"/>
                <a:cs typeface="+mn-cs"/>
              </a:rPr>
              <a:t>the operating system itself. Protection rings describe level of access or privilege inside</a:t>
            </a:r>
          </a:p>
          <a:p>
            <a:r>
              <a:rPr lang="en-US" sz="1200" kern="1200" baseline="0" dirty="0" smtClean="0">
                <a:solidFill>
                  <a:schemeClr val="tx1"/>
                </a:solidFill>
                <a:latin typeface="+mn-lt"/>
                <a:ea typeface="+mn-ea"/>
                <a:cs typeface="+mn-cs"/>
              </a:rPr>
              <a:t>of a computer system and many operating systems and processor architectures</a:t>
            </a:r>
          </a:p>
          <a:p>
            <a:r>
              <a:rPr lang="en-US" sz="1200" kern="1200" baseline="0" dirty="0" smtClean="0">
                <a:solidFill>
                  <a:schemeClr val="tx1"/>
                </a:solidFill>
                <a:latin typeface="+mn-lt"/>
                <a:ea typeface="+mn-ea"/>
                <a:cs typeface="+mn-cs"/>
              </a:rPr>
              <a:t>take advantage of this security model. The most trusted layer is often called Ring</a:t>
            </a:r>
          </a:p>
          <a:p>
            <a:r>
              <a:rPr lang="en-US" sz="1200" kern="1200" baseline="0" dirty="0" smtClean="0">
                <a:solidFill>
                  <a:schemeClr val="tx1"/>
                </a:solidFill>
                <a:latin typeface="+mn-lt"/>
                <a:ea typeface="+mn-ea"/>
                <a:cs typeface="+mn-cs"/>
              </a:rPr>
              <a:t>0 (zero) and is where the operating system kernel works and can interact directly</a:t>
            </a:r>
          </a:p>
          <a:p>
            <a:r>
              <a:rPr lang="en-US" sz="1200" kern="1200" baseline="0" dirty="0" smtClean="0">
                <a:solidFill>
                  <a:schemeClr val="tx1"/>
                </a:solidFill>
                <a:latin typeface="+mn-lt"/>
                <a:ea typeface="+mn-ea"/>
                <a:cs typeface="+mn-cs"/>
              </a:rPr>
              <a:t>with hardware. Rings 1 and 2 are where device drivers execute while user applications</a:t>
            </a:r>
          </a:p>
          <a:p>
            <a:r>
              <a:rPr lang="en-US" sz="1200" kern="1200" baseline="0" dirty="0" smtClean="0">
                <a:solidFill>
                  <a:schemeClr val="tx1"/>
                </a:solidFill>
                <a:latin typeface="+mn-lt"/>
                <a:ea typeface="+mn-ea"/>
                <a:cs typeface="+mn-cs"/>
              </a:rPr>
              <a:t>run in the least trusted area, Ring 3. In practice, though, Rings 1 and 2 are</a:t>
            </a:r>
          </a:p>
          <a:p>
            <a:r>
              <a:rPr lang="en-US" sz="1200" kern="1200" baseline="0" dirty="0" smtClean="0">
                <a:solidFill>
                  <a:schemeClr val="tx1"/>
                </a:solidFill>
                <a:latin typeface="+mn-lt"/>
                <a:ea typeface="+mn-ea"/>
                <a:cs typeface="+mn-cs"/>
              </a:rPr>
              <a:t>not often used, simplifying the model to trusted and </a:t>
            </a:r>
            <a:r>
              <a:rPr lang="en-US" sz="1200" kern="1200" baseline="0" dirty="0" err="1" smtClean="0">
                <a:solidFill>
                  <a:schemeClr val="tx1"/>
                </a:solidFill>
                <a:latin typeface="+mn-lt"/>
                <a:ea typeface="+mn-ea"/>
                <a:cs typeface="+mn-cs"/>
              </a:rPr>
              <a:t>untrusted</a:t>
            </a:r>
            <a:r>
              <a:rPr lang="en-US" sz="1200" kern="1200" baseline="0" dirty="0" smtClean="0">
                <a:solidFill>
                  <a:schemeClr val="tx1"/>
                </a:solidFill>
                <a:latin typeface="+mn-lt"/>
                <a:ea typeface="+mn-ea"/>
                <a:cs typeface="+mn-cs"/>
              </a:rPr>
              <a:t> execution spaces.</a:t>
            </a:r>
          </a:p>
          <a:p>
            <a:r>
              <a:rPr lang="en-US" sz="1200" kern="1200" baseline="0" dirty="0" smtClean="0">
                <a:solidFill>
                  <a:schemeClr val="tx1"/>
                </a:solidFill>
                <a:latin typeface="+mn-lt"/>
                <a:ea typeface="+mn-ea"/>
                <a:cs typeface="+mn-cs"/>
              </a:rPr>
              <a:t>Application code cannot directly interact with hardware since it runs in Ring 3 and</a:t>
            </a:r>
          </a:p>
          <a:p>
            <a:r>
              <a:rPr lang="en-US" sz="1200" kern="1200" baseline="0" dirty="0" smtClean="0">
                <a:solidFill>
                  <a:schemeClr val="tx1"/>
                </a:solidFill>
                <a:latin typeface="+mn-lt"/>
                <a:ea typeface="+mn-ea"/>
                <a:cs typeface="+mn-cs"/>
              </a:rPr>
              <a:t>needs the operating system to execute the code on its behalf in Ring 0. This separation</a:t>
            </a:r>
          </a:p>
          <a:p>
            <a:r>
              <a:rPr lang="en-US" sz="1200" kern="1200" baseline="0" dirty="0" smtClean="0">
                <a:solidFill>
                  <a:schemeClr val="tx1"/>
                </a:solidFill>
                <a:latin typeface="+mn-lt"/>
                <a:ea typeface="+mn-ea"/>
                <a:cs typeface="+mn-cs"/>
              </a:rPr>
              <a:t>prevents unprivileged code from causing </a:t>
            </a:r>
            <a:r>
              <a:rPr lang="en-US" sz="1200" kern="1200" baseline="0" dirty="0" err="1" smtClean="0">
                <a:solidFill>
                  <a:schemeClr val="tx1"/>
                </a:solidFill>
                <a:latin typeface="+mn-lt"/>
                <a:ea typeface="+mn-ea"/>
                <a:cs typeface="+mn-cs"/>
              </a:rPr>
              <a:t>untrusted</a:t>
            </a:r>
            <a:r>
              <a:rPr lang="en-US" sz="1200" kern="1200" baseline="0" dirty="0" smtClean="0">
                <a:solidFill>
                  <a:schemeClr val="tx1"/>
                </a:solidFill>
                <a:latin typeface="+mn-lt"/>
                <a:ea typeface="+mn-ea"/>
                <a:cs typeface="+mn-cs"/>
              </a:rPr>
              <a:t> actions like a system shutdown</a:t>
            </a:r>
          </a:p>
          <a:p>
            <a:r>
              <a:rPr lang="en-US" sz="1200" kern="1200" baseline="0" dirty="0" smtClean="0">
                <a:solidFill>
                  <a:schemeClr val="tx1"/>
                </a:solidFill>
                <a:latin typeface="+mn-lt"/>
                <a:ea typeface="+mn-ea"/>
                <a:cs typeface="+mn-cs"/>
              </a:rPr>
              <a:t>or an unauthorized access of data from a disk or network connection.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Hypervisors run in Ring 0 controlling hardware access for the virtual machines</a:t>
            </a:r>
          </a:p>
          <a:p>
            <a:r>
              <a:rPr lang="en-US" sz="1200" kern="1200" baseline="0" dirty="0" smtClean="0">
                <a:solidFill>
                  <a:schemeClr val="tx1"/>
                </a:solidFill>
                <a:latin typeface="+mn-lt"/>
                <a:ea typeface="+mn-ea"/>
                <a:cs typeface="+mn-cs"/>
              </a:rPr>
              <a:t>they host. The operating systems in those virtual machines also believe that they</a:t>
            </a:r>
          </a:p>
          <a:p>
            <a:r>
              <a:rPr lang="en-US" sz="1200" kern="1200" baseline="0" dirty="0" smtClean="0">
                <a:solidFill>
                  <a:schemeClr val="tx1"/>
                </a:solidFill>
                <a:latin typeface="+mn-lt"/>
                <a:ea typeface="+mn-ea"/>
                <a:cs typeface="+mn-cs"/>
              </a:rPr>
              <a:t>run in Ring 0, and in a way they do, but only on the virtual hardware that is created</a:t>
            </a:r>
          </a:p>
          <a:p>
            <a:r>
              <a:rPr lang="en-US" sz="1200" kern="1200" baseline="0" dirty="0" smtClean="0">
                <a:solidFill>
                  <a:schemeClr val="tx1"/>
                </a:solidFill>
                <a:latin typeface="+mn-lt"/>
                <a:ea typeface="+mn-ea"/>
                <a:cs typeface="+mn-cs"/>
              </a:rPr>
              <a:t>as part of the virtual machine. In the case of a system shutdown, the operating</a:t>
            </a:r>
          </a:p>
          <a:p>
            <a:r>
              <a:rPr lang="en-US" sz="1200" kern="1200" baseline="0" dirty="0" smtClean="0">
                <a:solidFill>
                  <a:schemeClr val="tx1"/>
                </a:solidFill>
                <a:latin typeface="+mn-lt"/>
                <a:ea typeface="+mn-ea"/>
                <a:cs typeface="+mn-cs"/>
              </a:rPr>
              <a:t>system on the guest would request a shutdown command in Ring 0. The hypervisor</a:t>
            </a:r>
          </a:p>
          <a:p>
            <a:r>
              <a:rPr lang="en-US" sz="1200" kern="1200" baseline="0" dirty="0" smtClean="0">
                <a:solidFill>
                  <a:schemeClr val="tx1"/>
                </a:solidFill>
                <a:latin typeface="+mn-lt"/>
                <a:ea typeface="+mn-ea"/>
                <a:cs typeface="+mn-cs"/>
              </a:rPr>
              <a:t>intercepts the request; otherwise the physical server would be shutdown, causing</a:t>
            </a:r>
          </a:p>
          <a:p>
            <a:r>
              <a:rPr lang="en-US" sz="1200" kern="1200" baseline="0" dirty="0" smtClean="0">
                <a:solidFill>
                  <a:schemeClr val="tx1"/>
                </a:solidFill>
                <a:latin typeface="+mn-lt"/>
                <a:ea typeface="+mn-ea"/>
                <a:cs typeface="+mn-cs"/>
              </a:rPr>
              <a:t>havoc for the hypervisor and any other virtual machines being hosted. Instead, the</a:t>
            </a:r>
          </a:p>
          <a:p>
            <a:r>
              <a:rPr lang="en-US" sz="1200" kern="1200" baseline="0" dirty="0" smtClean="0">
                <a:solidFill>
                  <a:schemeClr val="tx1"/>
                </a:solidFill>
                <a:latin typeface="+mn-lt"/>
                <a:ea typeface="+mn-ea"/>
                <a:cs typeface="+mn-cs"/>
              </a:rPr>
              <a:t>hypervisor replies to the guest operating system that the shutdown is proceeding as</a:t>
            </a:r>
          </a:p>
          <a:p>
            <a:r>
              <a:rPr lang="en-US" sz="1200" kern="1200" baseline="0" dirty="0" smtClean="0">
                <a:solidFill>
                  <a:schemeClr val="tx1"/>
                </a:solidFill>
                <a:latin typeface="+mn-lt"/>
                <a:ea typeface="+mn-ea"/>
                <a:cs typeface="+mn-cs"/>
              </a:rPr>
              <a:t>requested, which allows the guest operating system to complete and necessary software</a:t>
            </a:r>
          </a:p>
          <a:p>
            <a:r>
              <a:rPr lang="en-US" sz="1200" kern="1200" baseline="0" dirty="0" smtClean="0">
                <a:solidFill>
                  <a:schemeClr val="tx1"/>
                </a:solidFill>
                <a:latin typeface="+mn-lt"/>
                <a:ea typeface="+mn-ea"/>
                <a:cs typeface="+mn-cs"/>
              </a:rPr>
              <a:t>shutdown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 Like the number of </a:t>
            </a:r>
            <a:r>
              <a:rPr lang="en-US" sz="1200" kern="1200" baseline="0" dirty="0" err="1" smtClean="0">
                <a:solidFill>
                  <a:schemeClr val="tx1"/>
                </a:solidFill>
                <a:latin typeface="+mn-lt"/>
                <a:ea typeface="+mn-ea"/>
                <a:cs typeface="+mn-cs"/>
              </a:rPr>
              <a:t>vCPUs</a:t>
            </a:r>
            <a:r>
              <a:rPr lang="en-US" sz="1200" kern="1200" baseline="0" dirty="0" smtClean="0">
                <a:solidFill>
                  <a:schemeClr val="tx1"/>
                </a:solidFill>
                <a:latin typeface="+mn-lt"/>
                <a:ea typeface="+mn-ea"/>
                <a:cs typeface="+mn-cs"/>
              </a:rPr>
              <a:t>, the amount of memory allocated to a virtual machine</a:t>
            </a:r>
          </a:p>
          <a:p>
            <a:r>
              <a:rPr lang="en-US" sz="1200" kern="1200" baseline="0" dirty="0" smtClean="0">
                <a:solidFill>
                  <a:schemeClr val="tx1"/>
                </a:solidFill>
                <a:latin typeface="+mn-lt"/>
                <a:ea typeface="+mn-ea"/>
                <a:cs typeface="+mn-cs"/>
              </a:rPr>
              <a:t>is one of the more crucial configuration choices; in fact, memory resources are</a:t>
            </a:r>
          </a:p>
          <a:p>
            <a:r>
              <a:rPr lang="en-US" sz="1200" kern="1200" baseline="0" dirty="0" smtClean="0">
                <a:solidFill>
                  <a:schemeClr val="tx1"/>
                </a:solidFill>
                <a:latin typeface="+mn-lt"/>
                <a:ea typeface="+mn-ea"/>
                <a:cs typeface="+mn-cs"/>
              </a:rPr>
              <a:t>usually the first bottleneck that virtual infrastructures reach as they grow. Also,</a:t>
            </a:r>
          </a:p>
          <a:p>
            <a:r>
              <a:rPr lang="en-US" sz="1200" kern="1200" baseline="0" dirty="0" smtClean="0">
                <a:solidFill>
                  <a:schemeClr val="tx1"/>
                </a:solidFill>
                <a:latin typeface="+mn-lt"/>
                <a:ea typeface="+mn-ea"/>
                <a:cs typeface="+mn-cs"/>
              </a:rPr>
              <a:t>like the virtualization of processors, memory usage in virtual environments is</a:t>
            </a:r>
          </a:p>
          <a:p>
            <a:r>
              <a:rPr lang="en-US" sz="1200" kern="1200" baseline="0" dirty="0" smtClean="0">
                <a:solidFill>
                  <a:schemeClr val="tx1"/>
                </a:solidFill>
                <a:latin typeface="+mn-lt"/>
                <a:ea typeface="+mn-ea"/>
                <a:cs typeface="+mn-cs"/>
              </a:rPr>
              <a:t>more about the management of the physical resource rather than the creation of</a:t>
            </a:r>
          </a:p>
          <a:p>
            <a:r>
              <a:rPr lang="en-US" sz="1200" kern="1200" baseline="0" dirty="0" smtClean="0">
                <a:solidFill>
                  <a:schemeClr val="tx1"/>
                </a:solidFill>
                <a:latin typeface="+mn-lt"/>
                <a:ea typeface="+mn-ea"/>
                <a:cs typeface="+mn-cs"/>
              </a:rPr>
              <a:t>a virtual entity. As with a physical server, a virtual machine needs to be configured</a:t>
            </a:r>
          </a:p>
          <a:p>
            <a:r>
              <a:rPr lang="en-US" sz="1200" kern="1200" baseline="0" dirty="0" smtClean="0">
                <a:solidFill>
                  <a:schemeClr val="tx1"/>
                </a:solidFill>
                <a:latin typeface="+mn-lt"/>
                <a:ea typeface="+mn-ea"/>
                <a:cs typeface="+mn-cs"/>
              </a:rPr>
              <a:t>with enough memory to function efficiently by providing space for the operating</a:t>
            </a:r>
          </a:p>
          <a:p>
            <a:r>
              <a:rPr lang="en-US" sz="1200" kern="1200" baseline="0" dirty="0" smtClean="0">
                <a:solidFill>
                  <a:schemeClr val="tx1"/>
                </a:solidFill>
                <a:latin typeface="+mn-lt"/>
                <a:ea typeface="+mn-ea"/>
                <a:cs typeface="+mn-cs"/>
              </a:rPr>
              <a:t>system and applications. Again, the virtual machine is configured with less</a:t>
            </a:r>
          </a:p>
          <a:p>
            <a:r>
              <a:rPr lang="en-US" sz="1200" kern="1200" baseline="0" dirty="0" smtClean="0">
                <a:solidFill>
                  <a:schemeClr val="tx1"/>
                </a:solidFill>
                <a:latin typeface="+mn-lt"/>
                <a:ea typeface="+mn-ea"/>
                <a:cs typeface="+mn-cs"/>
              </a:rPr>
              <a:t>resource than the virtual host contains. A simple example would be a physical</a:t>
            </a:r>
          </a:p>
          <a:p>
            <a:r>
              <a:rPr lang="en-US" sz="1200" kern="1200" baseline="0" dirty="0" smtClean="0">
                <a:solidFill>
                  <a:schemeClr val="tx1"/>
                </a:solidFill>
                <a:latin typeface="+mn-lt"/>
                <a:ea typeface="+mn-ea"/>
                <a:cs typeface="+mn-cs"/>
              </a:rPr>
              <a:t>server with 8GB of RAM. A virtual machine provisioned with 1GB of memory</a:t>
            </a:r>
          </a:p>
          <a:p>
            <a:r>
              <a:rPr lang="en-US" sz="1200" kern="1200" baseline="0" dirty="0" smtClean="0">
                <a:solidFill>
                  <a:schemeClr val="tx1"/>
                </a:solidFill>
                <a:latin typeface="+mn-lt"/>
                <a:ea typeface="+mn-ea"/>
                <a:cs typeface="+mn-cs"/>
              </a:rPr>
              <a:t>would only see 1GB of memory, even though the physical server it is hosted on has</a:t>
            </a:r>
          </a:p>
          <a:p>
            <a:r>
              <a:rPr lang="en-US" sz="1200" kern="1200" baseline="0" dirty="0" smtClean="0">
                <a:solidFill>
                  <a:schemeClr val="tx1"/>
                </a:solidFill>
                <a:latin typeface="+mn-lt"/>
                <a:ea typeface="+mn-ea"/>
                <a:cs typeface="+mn-cs"/>
              </a:rPr>
              <a:t>more. When the virtual machine uses memory resources, the hypervisor manages</a:t>
            </a:r>
          </a:p>
          <a:p>
            <a:r>
              <a:rPr lang="en-US" sz="1200" kern="1200" baseline="0" dirty="0" smtClean="0">
                <a:solidFill>
                  <a:schemeClr val="tx1"/>
                </a:solidFill>
                <a:latin typeface="+mn-lt"/>
                <a:ea typeface="+mn-ea"/>
                <a:cs typeface="+mn-cs"/>
              </a:rPr>
              <a:t>the memory requests through the use of translation tables so that the guest (VM)</a:t>
            </a:r>
          </a:p>
          <a:p>
            <a:r>
              <a:rPr lang="en-US" sz="1200" kern="1200" baseline="0" dirty="0" smtClean="0">
                <a:solidFill>
                  <a:schemeClr val="tx1"/>
                </a:solidFill>
                <a:latin typeface="+mn-lt"/>
                <a:ea typeface="+mn-ea"/>
                <a:cs typeface="+mn-cs"/>
              </a:rPr>
              <a:t> operating system addresses the memory space at the addresses that they expect.</a:t>
            </a:r>
          </a:p>
          <a:p>
            <a:r>
              <a:rPr lang="en-US" sz="1200" kern="1200" baseline="0" dirty="0" smtClean="0">
                <a:solidFill>
                  <a:schemeClr val="tx1"/>
                </a:solidFill>
                <a:latin typeface="+mn-lt"/>
                <a:ea typeface="+mn-ea"/>
                <a:cs typeface="+mn-cs"/>
              </a:rPr>
              <a:t>This is a good first step, but problems remain. Similar to processor, application</a:t>
            </a:r>
          </a:p>
          <a:p>
            <a:r>
              <a:rPr lang="en-US" sz="1200" kern="1200" baseline="0" dirty="0" smtClean="0">
                <a:solidFill>
                  <a:schemeClr val="tx1"/>
                </a:solidFill>
                <a:latin typeface="+mn-lt"/>
                <a:ea typeface="+mn-ea"/>
                <a:cs typeface="+mn-cs"/>
              </a:rPr>
              <a:t>owners ask for memory allocations that mirror the physical infrastructures they</a:t>
            </a:r>
          </a:p>
          <a:p>
            <a:r>
              <a:rPr lang="en-US" sz="1200" kern="1200" baseline="0" dirty="0" smtClean="0">
                <a:solidFill>
                  <a:schemeClr val="tx1"/>
                </a:solidFill>
                <a:latin typeface="+mn-lt"/>
                <a:ea typeface="+mn-ea"/>
                <a:cs typeface="+mn-cs"/>
              </a:rPr>
              <a:t>migrated from, regardless of whether the size of the allocation is warranted or not.</a:t>
            </a:r>
          </a:p>
          <a:p>
            <a:r>
              <a:rPr lang="en-US" sz="1200" kern="1200" baseline="0" dirty="0" smtClean="0">
                <a:solidFill>
                  <a:schemeClr val="tx1"/>
                </a:solidFill>
                <a:latin typeface="+mn-lt"/>
                <a:ea typeface="+mn-ea"/>
                <a:cs typeface="+mn-cs"/>
              </a:rPr>
              <a:t>This leads to </a:t>
            </a:r>
            <a:r>
              <a:rPr lang="en-US" sz="1200" kern="1200" baseline="0" dirty="0" err="1" smtClean="0">
                <a:solidFill>
                  <a:schemeClr val="tx1"/>
                </a:solidFill>
                <a:latin typeface="+mn-lt"/>
                <a:ea typeface="+mn-ea"/>
                <a:cs typeface="+mn-cs"/>
              </a:rPr>
              <a:t>overprovisioned</a:t>
            </a:r>
            <a:r>
              <a:rPr lang="en-US" sz="1200" kern="1200" baseline="0" dirty="0" smtClean="0">
                <a:solidFill>
                  <a:schemeClr val="tx1"/>
                </a:solidFill>
                <a:latin typeface="+mn-lt"/>
                <a:ea typeface="+mn-ea"/>
                <a:cs typeface="+mn-cs"/>
              </a:rPr>
              <a:t> virtual machines and wasted memory resources. In</a:t>
            </a:r>
          </a:p>
          <a:p>
            <a:r>
              <a:rPr lang="en-US" sz="1200" kern="1200" baseline="0" dirty="0" smtClean="0">
                <a:solidFill>
                  <a:schemeClr val="tx1"/>
                </a:solidFill>
                <a:latin typeface="+mn-lt"/>
                <a:ea typeface="+mn-ea"/>
                <a:cs typeface="+mn-cs"/>
              </a:rPr>
              <a:t>the case of our 8GB server, only seven 1GB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could be hosted, with the part</a:t>
            </a:r>
          </a:p>
          <a:p>
            <a:r>
              <a:rPr lang="en-US" sz="1200" kern="1200" baseline="0" dirty="0" smtClean="0">
                <a:solidFill>
                  <a:schemeClr val="tx1"/>
                </a:solidFill>
                <a:latin typeface="+mn-lt"/>
                <a:ea typeface="+mn-ea"/>
                <a:cs typeface="+mn-cs"/>
              </a:rPr>
              <a:t>of the remaining 1GB needed for the hypervisor itself. Aside from “right-sizing”</a:t>
            </a:r>
          </a:p>
          <a:p>
            <a:r>
              <a:rPr lang="en-US" sz="1200" kern="1200" baseline="0" dirty="0" smtClean="0">
                <a:solidFill>
                  <a:schemeClr val="tx1"/>
                </a:solidFill>
                <a:latin typeface="+mn-lt"/>
                <a:ea typeface="+mn-ea"/>
                <a:cs typeface="+mn-cs"/>
              </a:rPr>
              <a:t>the virtual machines based on their actual performance characteristics, there are</a:t>
            </a:r>
          </a:p>
          <a:p>
            <a:r>
              <a:rPr lang="en-US" sz="1200" kern="1200" baseline="0" dirty="0" smtClean="0">
                <a:solidFill>
                  <a:schemeClr val="tx1"/>
                </a:solidFill>
                <a:latin typeface="+mn-lt"/>
                <a:ea typeface="+mn-ea"/>
                <a:cs typeface="+mn-cs"/>
              </a:rPr>
              <a:t>features built into hypervisors that help optimize memory usage. One of these is</a:t>
            </a:r>
          </a:p>
          <a:p>
            <a:r>
              <a:rPr lang="en-US" sz="1200" kern="1200" baseline="0" dirty="0" smtClean="0">
                <a:solidFill>
                  <a:schemeClr val="tx1"/>
                </a:solidFill>
                <a:latin typeface="+mn-lt"/>
                <a:ea typeface="+mn-ea"/>
                <a:cs typeface="+mn-cs"/>
              </a:rPr>
              <a:t>page sharing  (Figure 14.4). Page sharing is similar to data de-duplication, a storage</a:t>
            </a:r>
          </a:p>
          <a:p>
            <a:r>
              <a:rPr lang="en-US" sz="1200" kern="1200" baseline="0" dirty="0" smtClean="0">
                <a:solidFill>
                  <a:schemeClr val="tx1"/>
                </a:solidFill>
                <a:latin typeface="+mn-lt"/>
                <a:ea typeface="+mn-ea"/>
                <a:cs typeface="+mn-cs"/>
              </a:rPr>
              <a:t>technique that reduces the number of storage blocks being used. When a VM</a:t>
            </a:r>
          </a:p>
          <a:p>
            <a:r>
              <a:rPr lang="en-US" sz="1200" kern="1200" baseline="0" dirty="0" smtClean="0">
                <a:solidFill>
                  <a:schemeClr val="tx1"/>
                </a:solidFill>
                <a:latin typeface="+mn-lt"/>
                <a:ea typeface="+mn-ea"/>
                <a:cs typeface="+mn-cs"/>
              </a:rPr>
              <a:t>is instantiated, operating system and application pages are loaded into memory.</a:t>
            </a:r>
          </a:p>
          <a:p>
            <a:r>
              <a:rPr lang="en-US" sz="1200" kern="1200" baseline="0" dirty="0" smtClean="0">
                <a:solidFill>
                  <a:schemeClr val="tx1"/>
                </a:solidFill>
                <a:latin typeface="+mn-lt"/>
                <a:ea typeface="+mn-ea"/>
                <a:cs typeface="+mn-cs"/>
              </a:rPr>
              <a:t>If multiple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are loading the same version of the OS, or running the same applications,</a:t>
            </a:r>
          </a:p>
          <a:p>
            <a:r>
              <a:rPr lang="en-US" sz="1200" kern="1200" baseline="0" dirty="0" smtClean="0">
                <a:solidFill>
                  <a:schemeClr val="tx1"/>
                </a:solidFill>
                <a:latin typeface="+mn-lt"/>
                <a:ea typeface="+mn-ea"/>
                <a:cs typeface="+mn-cs"/>
              </a:rPr>
              <a:t>many of these memory blocks are duplicates. The hypervisor is already</a:t>
            </a:r>
          </a:p>
          <a:p>
            <a:r>
              <a:rPr lang="en-US" sz="1200" kern="1200" baseline="0" dirty="0" smtClean="0">
                <a:solidFill>
                  <a:schemeClr val="tx1"/>
                </a:solidFill>
                <a:latin typeface="+mn-lt"/>
                <a:ea typeface="+mn-ea"/>
                <a:cs typeface="+mn-cs"/>
              </a:rPr>
              <a:t>managing the virtual to physical memory transfers and can determine if a page is</a:t>
            </a:r>
          </a:p>
          <a:p>
            <a:r>
              <a:rPr lang="en-US" sz="1200" kern="1200" baseline="0" dirty="0" smtClean="0">
                <a:solidFill>
                  <a:schemeClr val="tx1"/>
                </a:solidFill>
                <a:latin typeface="+mn-lt"/>
                <a:ea typeface="+mn-ea"/>
                <a:cs typeface="+mn-cs"/>
              </a:rPr>
              <a:t>already loaded into memory. Rather than loading a duplicate page into physical</a:t>
            </a:r>
          </a:p>
          <a:p>
            <a:r>
              <a:rPr lang="en-US" sz="1200" kern="1200" baseline="0" dirty="0" smtClean="0">
                <a:solidFill>
                  <a:schemeClr val="tx1"/>
                </a:solidFill>
                <a:latin typeface="+mn-lt"/>
                <a:ea typeface="+mn-ea"/>
                <a:cs typeface="+mn-cs"/>
              </a:rPr>
              <a:t>memory, the hypervisor provides a link to the shared page in the virtual machine’s</a:t>
            </a:r>
          </a:p>
          <a:p>
            <a:r>
              <a:rPr lang="en-US" sz="1200" kern="1200" baseline="0" dirty="0" smtClean="0">
                <a:solidFill>
                  <a:schemeClr val="tx1"/>
                </a:solidFill>
                <a:latin typeface="+mn-lt"/>
                <a:ea typeface="+mn-ea"/>
                <a:cs typeface="+mn-cs"/>
              </a:rPr>
              <a:t>translation table. On hosts where the guests are running the same operating system</a:t>
            </a:r>
          </a:p>
          <a:p>
            <a:r>
              <a:rPr lang="en-US" sz="1200" kern="1200" baseline="0" dirty="0" smtClean="0">
                <a:solidFill>
                  <a:schemeClr val="tx1"/>
                </a:solidFill>
                <a:latin typeface="+mn-lt"/>
                <a:ea typeface="+mn-ea"/>
                <a:cs typeface="+mn-cs"/>
              </a:rPr>
              <a:t>and the same applications, between ten and forty percent of the actual physical</a:t>
            </a:r>
          </a:p>
          <a:p>
            <a:r>
              <a:rPr lang="en-US" sz="1200" kern="1200" baseline="0" dirty="0" smtClean="0">
                <a:solidFill>
                  <a:schemeClr val="tx1"/>
                </a:solidFill>
                <a:latin typeface="+mn-lt"/>
                <a:ea typeface="+mn-ea"/>
                <a:cs typeface="+mn-cs"/>
              </a:rPr>
              <a:t>memory can be reclaimed. At twenty-five percent on our 8GB server, we could</a:t>
            </a:r>
          </a:p>
          <a:p>
            <a:r>
              <a:rPr lang="en-US" sz="1200" kern="1200" baseline="0" dirty="0" smtClean="0">
                <a:solidFill>
                  <a:schemeClr val="tx1"/>
                </a:solidFill>
                <a:latin typeface="+mn-lt"/>
                <a:ea typeface="+mn-ea"/>
                <a:cs typeface="+mn-cs"/>
              </a:rPr>
              <a:t>host an additional two more 1GB virtual machines.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Since the hypervisor manages page sharing, the virtual machine operating systems</a:t>
            </a:r>
          </a:p>
          <a:p>
            <a:r>
              <a:rPr lang="en-US" sz="1200" kern="1200" baseline="0" dirty="0" smtClean="0">
                <a:solidFill>
                  <a:schemeClr val="tx1"/>
                </a:solidFill>
                <a:latin typeface="+mn-lt"/>
                <a:ea typeface="+mn-ea"/>
                <a:cs typeface="+mn-cs"/>
              </a:rPr>
              <a:t>are unaware of what is happening in the physical system. Another strategy</a:t>
            </a:r>
          </a:p>
          <a:p>
            <a:r>
              <a:rPr lang="en-US" sz="1200" kern="1200" baseline="0" dirty="0" smtClean="0">
                <a:solidFill>
                  <a:schemeClr val="tx1"/>
                </a:solidFill>
                <a:latin typeface="+mn-lt"/>
                <a:ea typeface="+mn-ea"/>
                <a:cs typeface="+mn-cs"/>
              </a:rPr>
              <a:t>for efficient memory use is akin to thin provisioning in storage management. This</a:t>
            </a:r>
          </a:p>
          <a:p>
            <a:r>
              <a:rPr lang="en-US" sz="1200" kern="1200" baseline="0" dirty="0" smtClean="0">
                <a:solidFill>
                  <a:schemeClr val="tx1"/>
                </a:solidFill>
                <a:latin typeface="+mn-lt"/>
                <a:ea typeface="+mn-ea"/>
                <a:cs typeface="+mn-cs"/>
              </a:rPr>
              <a:t>allows an administrator to allocate more storage to a user than is actually present</a:t>
            </a:r>
          </a:p>
          <a:p>
            <a:r>
              <a:rPr lang="en-US" sz="1200" kern="1200" baseline="0" dirty="0" smtClean="0">
                <a:solidFill>
                  <a:schemeClr val="tx1"/>
                </a:solidFill>
                <a:latin typeface="+mn-lt"/>
                <a:ea typeface="+mn-ea"/>
                <a:cs typeface="+mn-cs"/>
              </a:rPr>
              <a:t>in the system. The reason is to provide a high water mark that often is never approached.</a:t>
            </a:r>
          </a:p>
          <a:p>
            <a:r>
              <a:rPr lang="en-US" sz="1200" kern="1200" baseline="0" dirty="0" smtClean="0">
                <a:solidFill>
                  <a:schemeClr val="tx1"/>
                </a:solidFill>
                <a:latin typeface="+mn-lt"/>
                <a:ea typeface="+mn-ea"/>
                <a:cs typeface="+mn-cs"/>
              </a:rPr>
              <a:t>The same can be done with virtual machine memory. We allocate 1GB of</a:t>
            </a:r>
          </a:p>
          <a:p>
            <a:r>
              <a:rPr lang="en-US" sz="1200" kern="1200" baseline="0" dirty="0" smtClean="0">
                <a:solidFill>
                  <a:schemeClr val="tx1"/>
                </a:solidFill>
                <a:latin typeface="+mn-lt"/>
                <a:ea typeface="+mn-ea"/>
                <a:cs typeface="+mn-cs"/>
              </a:rPr>
              <a:t>memory but that is what is seen by the VM operating system. The hypervisor can use</a:t>
            </a:r>
          </a:p>
          <a:p>
            <a:r>
              <a:rPr lang="en-US" sz="1200" kern="1200" baseline="0" dirty="0" smtClean="0">
                <a:solidFill>
                  <a:schemeClr val="tx1"/>
                </a:solidFill>
                <a:latin typeface="+mn-lt"/>
                <a:ea typeface="+mn-ea"/>
                <a:cs typeface="+mn-cs"/>
              </a:rPr>
              <a:t>some portion of that allocated memory for another VM by reclaiming older pages</a:t>
            </a:r>
          </a:p>
          <a:p>
            <a:r>
              <a:rPr lang="en-US" sz="1200" kern="1200" baseline="0" dirty="0" smtClean="0">
                <a:solidFill>
                  <a:schemeClr val="tx1"/>
                </a:solidFill>
                <a:latin typeface="+mn-lt"/>
                <a:ea typeface="+mn-ea"/>
                <a:cs typeface="+mn-cs"/>
              </a:rPr>
              <a:t>that are not being used. The reclamation process is done through ballooning . The</a:t>
            </a:r>
          </a:p>
          <a:p>
            <a:r>
              <a:rPr lang="en-US" sz="1200" kern="1200" baseline="0" dirty="0" smtClean="0">
                <a:solidFill>
                  <a:schemeClr val="tx1"/>
                </a:solidFill>
                <a:latin typeface="+mn-lt"/>
                <a:ea typeface="+mn-ea"/>
                <a:cs typeface="+mn-cs"/>
              </a:rPr>
              <a:t>hypervisor activates a balloon driver that (virtually) inflates and presses the guest</a:t>
            </a:r>
          </a:p>
          <a:p>
            <a:r>
              <a:rPr lang="en-US" sz="1200" kern="1200" baseline="0" dirty="0" smtClean="0">
                <a:solidFill>
                  <a:schemeClr val="tx1"/>
                </a:solidFill>
                <a:latin typeface="+mn-lt"/>
                <a:ea typeface="+mn-ea"/>
                <a:cs typeface="+mn-cs"/>
              </a:rPr>
              <a:t>operating system to flush pages to disk. Once the pages are cleared, the balloon</a:t>
            </a:r>
          </a:p>
          <a:p>
            <a:r>
              <a:rPr lang="en-US" sz="1200" kern="1200" baseline="0" dirty="0" smtClean="0">
                <a:solidFill>
                  <a:schemeClr val="tx1"/>
                </a:solidFill>
                <a:latin typeface="+mn-lt"/>
                <a:ea typeface="+mn-ea"/>
                <a:cs typeface="+mn-cs"/>
              </a:rPr>
              <a:t>driver deflates and the hypervisor can use the physical memory for other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This</a:t>
            </a:r>
          </a:p>
          <a:p>
            <a:r>
              <a:rPr lang="en-US" sz="1200" kern="1200" baseline="0" dirty="0" smtClean="0">
                <a:solidFill>
                  <a:schemeClr val="tx1"/>
                </a:solidFill>
                <a:latin typeface="+mn-lt"/>
                <a:ea typeface="+mn-ea"/>
                <a:cs typeface="+mn-cs"/>
              </a:rPr>
              <a:t> process happens during times of memory contention. If our 1GB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used half of</a:t>
            </a:r>
          </a:p>
          <a:p>
            <a:r>
              <a:rPr lang="en-US" sz="1200" kern="1200" baseline="0" dirty="0" smtClean="0">
                <a:solidFill>
                  <a:schemeClr val="tx1"/>
                </a:solidFill>
                <a:latin typeface="+mn-lt"/>
                <a:ea typeface="+mn-ea"/>
                <a:cs typeface="+mn-cs"/>
              </a:rPr>
              <a:t>their memory on average, nine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would require only 4.5GB with the remainder</a:t>
            </a:r>
          </a:p>
          <a:p>
            <a:r>
              <a:rPr lang="en-US" sz="1200" kern="1200" baseline="0" dirty="0" smtClean="0">
                <a:solidFill>
                  <a:schemeClr val="tx1"/>
                </a:solidFill>
                <a:latin typeface="+mn-lt"/>
                <a:ea typeface="+mn-ea"/>
                <a:cs typeface="+mn-cs"/>
              </a:rPr>
              <a:t>as a shared pool managed by the hypervisor and some for the hypervisor overhead.</a:t>
            </a:r>
          </a:p>
          <a:p>
            <a:r>
              <a:rPr lang="en-US" sz="1200" kern="1200" baseline="0" dirty="0" smtClean="0">
                <a:solidFill>
                  <a:schemeClr val="tx1"/>
                </a:solidFill>
                <a:latin typeface="+mn-lt"/>
                <a:ea typeface="+mn-ea"/>
                <a:cs typeface="+mn-cs"/>
              </a:rPr>
              <a:t>Even if we host an additional three 1GB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there is still a shared reserve. This</a:t>
            </a:r>
          </a:p>
          <a:p>
            <a:r>
              <a:rPr lang="en-US" sz="1200" kern="1200" baseline="0" dirty="0" smtClean="0">
                <a:solidFill>
                  <a:schemeClr val="tx1"/>
                </a:solidFill>
                <a:latin typeface="+mn-lt"/>
                <a:ea typeface="+mn-ea"/>
                <a:cs typeface="+mn-cs"/>
              </a:rPr>
              <a:t>capability to allocate more memory than physical exists on a host is called memory</a:t>
            </a:r>
          </a:p>
          <a:p>
            <a:r>
              <a:rPr lang="en-US" sz="1200" kern="1200" baseline="0" dirty="0" err="1" smtClean="0">
                <a:solidFill>
                  <a:schemeClr val="tx1"/>
                </a:solidFill>
                <a:latin typeface="+mn-lt"/>
                <a:ea typeface="+mn-ea"/>
                <a:cs typeface="+mn-cs"/>
              </a:rPr>
              <a:t>overcommit</a:t>
            </a:r>
            <a:r>
              <a:rPr lang="en-US" sz="1200" kern="1200" baseline="0" dirty="0" smtClean="0">
                <a:solidFill>
                  <a:schemeClr val="tx1"/>
                </a:solidFill>
                <a:latin typeface="+mn-lt"/>
                <a:ea typeface="+mn-ea"/>
                <a:cs typeface="+mn-cs"/>
              </a:rPr>
              <a:t> . It is not uncommon for virtualized environments to have between 1.2</a:t>
            </a:r>
          </a:p>
          <a:p>
            <a:r>
              <a:rPr lang="en-US" sz="1200" kern="1200" baseline="0" dirty="0" smtClean="0">
                <a:solidFill>
                  <a:schemeClr val="tx1"/>
                </a:solidFill>
                <a:latin typeface="+mn-lt"/>
                <a:ea typeface="+mn-ea"/>
                <a:cs typeface="+mn-cs"/>
              </a:rPr>
              <a:t>and 1.5 times the memory allocated, and in extreme cases, many times more.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additional memory management techniques that provide better</a:t>
            </a:r>
          </a:p>
          <a:p>
            <a:r>
              <a:rPr lang="en-US" sz="1200" kern="1200" baseline="0" dirty="0" smtClean="0">
                <a:solidFill>
                  <a:schemeClr val="tx1"/>
                </a:solidFill>
                <a:latin typeface="+mn-lt"/>
                <a:ea typeface="+mn-ea"/>
                <a:cs typeface="+mn-cs"/>
              </a:rPr>
              <a:t>resource utilization. In all cases, the operating systems in the virtual machines see</a:t>
            </a:r>
          </a:p>
          <a:p>
            <a:r>
              <a:rPr lang="en-US" sz="1200" kern="1200" baseline="0" dirty="0" smtClean="0">
                <a:solidFill>
                  <a:schemeClr val="tx1"/>
                </a:solidFill>
                <a:latin typeface="+mn-lt"/>
                <a:ea typeface="+mn-ea"/>
                <a:cs typeface="+mn-cs"/>
              </a:rPr>
              <a:t>and have access to the amount of memory that has been allocated to them. The</a:t>
            </a:r>
          </a:p>
          <a:p>
            <a:r>
              <a:rPr lang="en-US" sz="1200" kern="1200" baseline="0" dirty="0" smtClean="0">
                <a:solidFill>
                  <a:schemeClr val="tx1"/>
                </a:solidFill>
                <a:latin typeface="+mn-lt"/>
                <a:ea typeface="+mn-ea"/>
                <a:cs typeface="+mn-cs"/>
              </a:rPr>
              <a:t>hypervisor manages that access to the physical memory to insure that all requests</a:t>
            </a:r>
          </a:p>
          <a:p>
            <a:r>
              <a:rPr lang="en-US" sz="1200" kern="1200" baseline="0" dirty="0" smtClean="0">
                <a:solidFill>
                  <a:schemeClr val="tx1"/>
                </a:solidFill>
                <a:latin typeface="+mn-lt"/>
                <a:ea typeface="+mn-ea"/>
                <a:cs typeface="+mn-cs"/>
              </a:rPr>
              <a:t>are serviced in a timely manner without impacting the virtual machines. In cases</a:t>
            </a:r>
          </a:p>
          <a:p>
            <a:r>
              <a:rPr lang="en-US" sz="1200" kern="1200" baseline="0" dirty="0" smtClean="0">
                <a:solidFill>
                  <a:schemeClr val="tx1"/>
                </a:solidFill>
                <a:latin typeface="+mn-lt"/>
                <a:ea typeface="+mn-ea"/>
                <a:cs typeface="+mn-cs"/>
              </a:rPr>
              <a:t>where more physical memory is required than is available, the hypervisor will be</a:t>
            </a:r>
          </a:p>
          <a:p>
            <a:r>
              <a:rPr lang="en-US" sz="1200" kern="1200" baseline="0" dirty="0" smtClean="0">
                <a:solidFill>
                  <a:schemeClr val="tx1"/>
                </a:solidFill>
                <a:latin typeface="+mn-lt"/>
                <a:ea typeface="+mn-ea"/>
                <a:cs typeface="+mn-cs"/>
              </a:rPr>
              <a:t>forced to resort to paging to disk. In multiple host cluster environments, virtual</a:t>
            </a:r>
          </a:p>
          <a:p>
            <a:r>
              <a:rPr lang="en-US" sz="1200" kern="1200" baseline="0" dirty="0" smtClean="0">
                <a:solidFill>
                  <a:schemeClr val="tx1"/>
                </a:solidFill>
                <a:latin typeface="+mn-lt"/>
                <a:ea typeface="+mn-ea"/>
                <a:cs typeface="+mn-cs"/>
              </a:rPr>
              <a:t>machines can be automatically live migrated to other hosts when certain resources</a:t>
            </a:r>
          </a:p>
          <a:p>
            <a:r>
              <a:rPr lang="en-US" sz="1200" kern="1200" baseline="0" dirty="0" smtClean="0">
                <a:solidFill>
                  <a:schemeClr val="tx1"/>
                </a:solidFill>
                <a:latin typeface="+mn-lt"/>
                <a:ea typeface="+mn-ea"/>
                <a:cs typeface="+mn-cs"/>
              </a:rPr>
              <a:t>become scarce.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 Application performance is often directly linked to the bandwidth that a server</a:t>
            </a:r>
          </a:p>
          <a:p>
            <a:r>
              <a:rPr lang="en-US" sz="1200" kern="1200" baseline="0" dirty="0" smtClean="0">
                <a:solidFill>
                  <a:schemeClr val="tx1"/>
                </a:solidFill>
                <a:latin typeface="+mn-lt"/>
                <a:ea typeface="+mn-ea"/>
                <a:cs typeface="+mn-cs"/>
              </a:rPr>
              <a:t>has been allocated. Whether it is storage access that has been bottlenecked or constrained</a:t>
            </a:r>
          </a:p>
          <a:p>
            <a:r>
              <a:rPr lang="en-US" sz="1200" kern="1200" baseline="0" dirty="0" smtClean="0">
                <a:solidFill>
                  <a:schemeClr val="tx1"/>
                </a:solidFill>
                <a:latin typeface="+mn-lt"/>
                <a:ea typeface="+mn-ea"/>
                <a:cs typeface="+mn-cs"/>
              </a:rPr>
              <a:t>traffic to the network, either case will cause an application to be perceived</a:t>
            </a:r>
          </a:p>
          <a:p>
            <a:r>
              <a:rPr lang="en-US" sz="1200" kern="1200" baseline="0" dirty="0" smtClean="0">
                <a:solidFill>
                  <a:schemeClr val="tx1"/>
                </a:solidFill>
                <a:latin typeface="+mn-lt"/>
                <a:ea typeface="+mn-ea"/>
                <a:cs typeface="+mn-cs"/>
              </a:rPr>
              <a:t>as underperforming. In this way, during the virtualization of workloads, I/O virtualization</a:t>
            </a:r>
          </a:p>
          <a:p>
            <a:r>
              <a:rPr lang="en-US" sz="1200" kern="1200" baseline="0" dirty="0" smtClean="0">
                <a:solidFill>
                  <a:schemeClr val="tx1"/>
                </a:solidFill>
                <a:latin typeface="+mn-lt"/>
                <a:ea typeface="+mn-ea"/>
                <a:cs typeface="+mn-cs"/>
              </a:rPr>
              <a:t>is a critical item. The architecture of how I/O is managed in a virtual environment</a:t>
            </a:r>
          </a:p>
          <a:p>
            <a:r>
              <a:rPr lang="en-US" sz="1200" kern="1200" baseline="0" dirty="0" smtClean="0">
                <a:solidFill>
                  <a:schemeClr val="tx1"/>
                </a:solidFill>
                <a:latin typeface="+mn-lt"/>
                <a:ea typeface="+mn-ea"/>
                <a:cs typeface="+mn-cs"/>
              </a:rPr>
              <a:t>is straightforward (Figure 14.5). In the virtual machine, the operating system</a:t>
            </a:r>
          </a:p>
          <a:p>
            <a:r>
              <a:rPr lang="en-US" sz="1200" kern="1200" baseline="0" dirty="0" smtClean="0">
                <a:solidFill>
                  <a:schemeClr val="tx1"/>
                </a:solidFill>
                <a:latin typeface="+mn-lt"/>
                <a:ea typeface="+mn-ea"/>
                <a:cs typeface="+mn-cs"/>
              </a:rPr>
              <a:t>makes a call to the device driver as it would in a physical server. The device driver</a:t>
            </a:r>
          </a:p>
          <a:p>
            <a:r>
              <a:rPr lang="en-US" sz="1200" kern="1200" baseline="0" dirty="0" smtClean="0">
                <a:solidFill>
                  <a:schemeClr val="tx1"/>
                </a:solidFill>
                <a:latin typeface="+mn-lt"/>
                <a:ea typeface="+mn-ea"/>
                <a:cs typeface="+mn-cs"/>
              </a:rPr>
              <a:t> then connects with the device; though in the case of the virtual server, the device is</a:t>
            </a:r>
          </a:p>
          <a:p>
            <a:r>
              <a:rPr lang="en-US" sz="1200" kern="1200" baseline="0" dirty="0" smtClean="0">
                <a:solidFill>
                  <a:schemeClr val="tx1"/>
                </a:solidFill>
                <a:latin typeface="+mn-lt"/>
                <a:ea typeface="+mn-ea"/>
                <a:cs typeface="+mn-cs"/>
              </a:rPr>
              <a:t>an emulated device that is staged and managed by the hypervisor. These emulated</a:t>
            </a:r>
          </a:p>
          <a:p>
            <a:r>
              <a:rPr lang="en-US" sz="1200" kern="1200" baseline="0" dirty="0" smtClean="0">
                <a:solidFill>
                  <a:schemeClr val="tx1"/>
                </a:solidFill>
                <a:latin typeface="+mn-lt"/>
                <a:ea typeface="+mn-ea"/>
                <a:cs typeface="+mn-cs"/>
              </a:rPr>
              <a:t>devices are usually a common actual device, such as an Intel e1000 network interface</a:t>
            </a:r>
          </a:p>
          <a:p>
            <a:r>
              <a:rPr lang="en-US" sz="1200" kern="1200" baseline="0" dirty="0" smtClean="0">
                <a:solidFill>
                  <a:schemeClr val="tx1"/>
                </a:solidFill>
                <a:latin typeface="+mn-lt"/>
                <a:ea typeface="+mn-ea"/>
                <a:cs typeface="+mn-cs"/>
              </a:rPr>
              <a:t>card or simple generic SGVA or IDE controllers. This virtual device plugs into</a:t>
            </a:r>
          </a:p>
          <a:p>
            <a:r>
              <a:rPr lang="en-US" sz="1200" kern="1200" baseline="0" dirty="0" smtClean="0">
                <a:solidFill>
                  <a:schemeClr val="tx1"/>
                </a:solidFill>
                <a:latin typeface="+mn-lt"/>
                <a:ea typeface="+mn-ea"/>
                <a:cs typeface="+mn-cs"/>
              </a:rPr>
              <a:t>the hypervisor’s I/O stack that communicates with the device driver that is mapped</a:t>
            </a:r>
          </a:p>
          <a:p>
            <a:r>
              <a:rPr lang="en-US" sz="1200" kern="1200" baseline="0" dirty="0" smtClean="0">
                <a:solidFill>
                  <a:schemeClr val="tx1"/>
                </a:solidFill>
                <a:latin typeface="+mn-lt"/>
                <a:ea typeface="+mn-ea"/>
                <a:cs typeface="+mn-cs"/>
              </a:rPr>
              <a:t>to a physical device in the host server, translating guest I/O addresses to the physical</a:t>
            </a:r>
          </a:p>
          <a:p>
            <a:r>
              <a:rPr lang="en-US" sz="1200" kern="1200" baseline="0" dirty="0" smtClean="0">
                <a:solidFill>
                  <a:schemeClr val="tx1"/>
                </a:solidFill>
                <a:latin typeface="+mn-lt"/>
                <a:ea typeface="+mn-ea"/>
                <a:cs typeface="+mn-cs"/>
              </a:rPr>
              <a:t>host I/O addresses. The hypervisor controls and monitors the requests between</a:t>
            </a:r>
          </a:p>
          <a:p>
            <a:r>
              <a:rPr lang="en-US" sz="1200" kern="1200" baseline="0" dirty="0" smtClean="0">
                <a:solidFill>
                  <a:schemeClr val="tx1"/>
                </a:solidFill>
                <a:latin typeface="+mn-lt"/>
                <a:ea typeface="+mn-ea"/>
                <a:cs typeface="+mn-cs"/>
              </a:rPr>
              <a:t>the virtual machine’s device driver, through the I/O stack, out the physical device,</a:t>
            </a:r>
          </a:p>
          <a:p>
            <a:r>
              <a:rPr lang="en-US" sz="1200" kern="1200" baseline="0" dirty="0" smtClean="0">
                <a:solidFill>
                  <a:schemeClr val="tx1"/>
                </a:solidFill>
                <a:latin typeface="+mn-lt"/>
                <a:ea typeface="+mn-ea"/>
                <a:cs typeface="+mn-cs"/>
              </a:rPr>
              <a:t>and back again, routing the I/O calls to the correct devices on the correct virtual</a:t>
            </a:r>
          </a:p>
          <a:p>
            <a:r>
              <a:rPr lang="en-US" sz="1200" kern="1200" baseline="0" dirty="0" smtClean="0">
                <a:solidFill>
                  <a:schemeClr val="tx1"/>
                </a:solidFill>
                <a:latin typeface="+mn-lt"/>
                <a:ea typeface="+mn-ea"/>
                <a:cs typeface="+mn-cs"/>
              </a:rPr>
              <a:t>machines. There are some architectural differences between vendors, but the basic</a:t>
            </a:r>
          </a:p>
          <a:p>
            <a:r>
              <a:rPr lang="en-US" sz="1200" kern="1200" baseline="0" dirty="0" smtClean="0">
                <a:solidFill>
                  <a:schemeClr val="tx1"/>
                </a:solidFill>
                <a:latin typeface="+mn-lt"/>
                <a:ea typeface="+mn-ea"/>
                <a:cs typeface="+mn-cs"/>
              </a:rPr>
              <a:t>model is similar.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The advantages of virtualizing the workload’s I/O path are many. It enables</a:t>
            </a:r>
          </a:p>
          <a:p>
            <a:r>
              <a:rPr lang="en-US" sz="1200" kern="1200" baseline="0" dirty="0" smtClean="0">
                <a:solidFill>
                  <a:schemeClr val="tx1"/>
                </a:solidFill>
                <a:latin typeface="+mn-lt"/>
                <a:ea typeface="+mn-ea"/>
                <a:cs typeface="+mn-cs"/>
              </a:rPr>
              <a:t>hardware independence by abstracting vendor-specific drivers to more generalized</a:t>
            </a:r>
          </a:p>
          <a:p>
            <a:r>
              <a:rPr lang="en-US" sz="1200" kern="1200" baseline="0" dirty="0" smtClean="0">
                <a:solidFill>
                  <a:schemeClr val="tx1"/>
                </a:solidFill>
                <a:latin typeface="+mn-lt"/>
                <a:ea typeface="+mn-ea"/>
                <a:cs typeface="+mn-cs"/>
              </a:rPr>
              <a:t>versions that run on the hypervisor. A virtual machine that is running on</a:t>
            </a:r>
          </a:p>
          <a:p>
            <a:r>
              <a:rPr lang="en-US" sz="1200" kern="1200" baseline="0" dirty="0" smtClean="0">
                <a:solidFill>
                  <a:schemeClr val="tx1"/>
                </a:solidFill>
                <a:latin typeface="+mn-lt"/>
                <a:ea typeface="+mn-ea"/>
                <a:cs typeface="+mn-cs"/>
              </a:rPr>
              <a:t>an IBM server as a host can be live migrated to an HP blade server host, without</a:t>
            </a:r>
          </a:p>
          <a:p>
            <a:r>
              <a:rPr lang="en-US" sz="1200" kern="1200" baseline="0" dirty="0" smtClean="0">
                <a:solidFill>
                  <a:schemeClr val="tx1"/>
                </a:solidFill>
                <a:latin typeface="+mn-lt"/>
                <a:ea typeface="+mn-ea"/>
                <a:cs typeface="+mn-cs"/>
              </a:rPr>
              <a:t>worrying</a:t>
            </a:r>
          </a:p>
          <a:p>
            <a:r>
              <a:rPr lang="en-US" sz="1200" kern="1200" baseline="0" dirty="0" smtClean="0">
                <a:solidFill>
                  <a:schemeClr val="tx1"/>
                </a:solidFill>
                <a:latin typeface="+mn-lt"/>
                <a:ea typeface="+mn-ea"/>
                <a:cs typeface="+mn-cs"/>
              </a:rPr>
              <a:t>about hardware incompatibilities or versioning mismatches. This</a:t>
            </a:r>
          </a:p>
          <a:p>
            <a:r>
              <a:rPr lang="en-US" sz="1200" kern="1200" baseline="0" dirty="0" smtClean="0">
                <a:solidFill>
                  <a:schemeClr val="tx1"/>
                </a:solidFill>
                <a:latin typeface="+mn-lt"/>
                <a:ea typeface="+mn-ea"/>
                <a:cs typeface="+mn-cs"/>
              </a:rPr>
              <a:t>abstraction enables of one of virtualization’s greatest availability strengths, live</a:t>
            </a:r>
          </a:p>
          <a:p>
            <a:r>
              <a:rPr lang="en-US" sz="1200" kern="1200" baseline="0" dirty="0" smtClean="0">
                <a:solidFill>
                  <a:schemeClr val="tx1"/>
                </a:solidFill>
                <a:latin typeface="+mn-lt"/>
                <a:ea typeface="+mn-ea"/>
                <a:cs typeface="+mn-cs"/>
              </a:rPr>
              <a:t>migration. Sharing of aggregate resources, network paths, for example, is also due</a:t>
            </a:r>
          </a:p>
          <a:p>
            <a:r>
              <a:rPr lang="en-US" sz="1200" kern="1200" baseline="0" dirty="0" smtClean="0">
                <a:solidFill>
                  <a:schemeClr val="tx1"/>
                </a:solidFill>
                <a:latin typeface="+mn-lt"/>
                <a:ea typeface="+mn-ea"/>
                <a:cs typeface="+mn-cs"/>
              </a:rPr>
              <a:t>to this abstraction. In more mature solutions, capabilities exist to granularly control</a:t>
            </a:r>
          </a:p>
          <a:p>
            <a:r>
              <a:rPr lang="en-US" sz="1200" kern="1200" baseline="0" dirty="0" smtClean="0">
                <a:solidFill>
                  <a:schemeClr val="tx1"/>
                </a:solidFill>
                <a:latin typeface="+mn-lt"/>
                <a:ea typeface="+mn-ea"/>
                <a:cs typeface="+mn-cs"/>
              </a:rPr>
              <a:t>the types of network traffic and the bandwidth afforded to individual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or</a:t>
            </a:r>
          </a:p>
          <a:p>
            <a:r>
              <a:rPr lang="en-US" sz="1200" kern="1200" baseline="0" dirty="0" smtClean="0">
                <a:solidFill>
                  <a:schemeClr val="tx1"/>
                </a:solidFill>
                <a:latin typeface="+mn-lt"/>
                <a:ea typeface="+mn-ea"/>
                <a:cs typeface="+mn-cs"/>
              </a:rPr>
              <a:t>groups of virtual machines to insure adequate performance in a shared environment</a:t>
            </a:r>
          </a:p>
          <a:p>
            <a:r>
              <a:rPr lang="en-US" sz="1200" kern="1200" baseline="0" dirty="0" smtClean="0">
                <a:solidFill>
                  <a:schemeClr val="tx1"/>
                </a:solidFill>
                <a:latin typeface="+mn-lt"/>
                <a:ea typeface="+mn-ea"/>
                <a:cs typeface="+mn-cs"/>
              </a:rPr>
              <a:t>to guarantee a chosen Quality of Service level. The memory </a:t>
            </a:r>
            <a:r>
              <a:rPr lang="en-US" sz="1200" kern="1200" baseline="0" dirty="0" err="1" smtClean="0">
                <a:solidFill>
                  <a:schemeClr val="tx1"/>
                </a:solidFill>
                <a:latin typeface="+mn-lt"/>
                <a:ea typeface="+mn-ea"/>
                <a:cs typeface="+mn-cs"/>
              </a:rPr>
              <a:t>overcommit</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capability is another benefit of virtualizing the I/O of a VM. In addition to these,</a:t>
            </a:r>
          </a:p>
          <a:p>
            <a:r>
              <a:rPr lang="en-US" sz="1200" kern="1200" baseline="0" dirty="0" smtClean="0">
                <a:solidFill>
                  <a:schemeClr val="tx1"/>
                </a:solidFill>
                <a:latin typeface="+mn-lt"/>
                <a:ea typeface="+mn-ea"/>
                <a:cs typeface="+mn-cs"/>
              </a:rPr>
              <a:t>there are other features that enhance security and availability. The trade-off is that</a:t>
            </a:r>
          </a:p>
          <a:p>
            <a:r>
              <a:rPr lang="en-US" sz="1200" kern="1200" baseline="0" dirty="0" smtClean="0">
                <a:solidFill>
                  <a:schemeClr val="tx1"/>
                </a:solidFill>
                <a:latin typeface="+mn-lt"/>
                <a:ea typeface="+mn-ea"/>
                <a:cs typeface="+mn-cs"/>
              </a:rPr>
              <a:t>the hypervisor is managing all the traffic, which it is designed for, but it requires</a:t>
            </a:r>
          </a:p>
          <a:p>
            <a:r>
              <a:rPr lang="en-US" sz="1200" kern="1200" baseline="0" dirty="0" smtClean="0">
                <a:solidFill>
                  <a:schemeClr val="tx1"/>
                </a:solidFill>
                <a:latin typeface="+mn-lt"/>
                <a:ea typeface="+mn-ea"/>
                <a:cs typeface="+mn-cs"/>
              </a:rPr>
              <a:t>processor overhead. In the early days of virtualization this was an issue that could</a:t>
            </a:r>
          </a:p>
          <a:p>
            <a:r>
              <a:rPr lang="en-US" sz="1200" kern="1200" baseline="0" dirty="0" smtClean="0">
                <a:solidFill>
                  <a:schemeClr val="tx1"/>
                </a:solidFill>
                <a:latin typeface="+mn-lt"/>
                <a:ea typeface="+mn-ea"/>
                <a:cs typeface="+mn-cs"/>
              </a:rPr>
              <a:t>be a limiting factor, but faster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processors and sophisticated hypervisors</a:t>
            </a:r>
          </a:p>
          <a:p>
            <a:r>
              <a:rPr lang="en-US" sz="1200" kern="1200" baseline="0" dirty="0" smtClean="0">
                <a:solidFill>
                  <a:schemeClr val="tx1"/>
                </a:solidFill>
                <a:latin typeface="+mn-lt"/>
                <a:ea typeface="+mn-ea"/>
                <a:cs typeface="+mn-cs"/>
              </a:rPr>
              <a:t>have all but removed this concern.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 Ever faster processors allow the hypervisor to perform its I/O management</a:t>
            </a:r>
          </a:p>
          <a:p>
            <a:r>
              <a:rPr lang="en-US" sz="1200" kern="1200" baseline="0" dirty="0" smtClean="0">
                <a:solidFill>
                  <a:schemeClr val="tx1"/>
                </a:solidFill>
                <a:latin typeface="+mn-lt"/>
                <a:ea typeface="+mn-ea"/>
                <a:cs typeface="+mn-cs"/>
              </a:rPr>
              <a:t>functions quicker, but also speeds the rate that the guest processor processing is</a:t>
            </a:r>
          </a:p>
          <a:p>
            <a:r>
              <a:rPr lang="en-US" sz="1200" kern="1200" baseline="0" dirty="0" smtClean="0">
                <a:solidFill>
                  <a:schemeClr val="tx1"/>
                </a:solidFill>
                <a:latin typeface="+mn-lt"/>
                <a:ea typeface="+mn-ea"/>
                <a:cs typeface="+mn-cs"/>
              </a:rPr>
              <a:t>done. Explicit hardware changes for virtualization support also improve performance.</a:t>
            </a:r>
          </a:p>
          <a:p>
            <a:r>
              <a:rPr lang="en-US" sz="1200" kern="1200" baseline="0" dirty="0" smtClean="0">
                <a:solidFill>
                  <a:schemeClr val="tx1"/>
                </a:solidFill>
                <a:latin typeface="+mn-lt"/>
                <a:ea typeface="+mn-ea"/>
                <a:cs typeface="+mn-cs"/>
              </a:rPr>
              <a:t>Intel offers I/O Acceleration Technology (I/OAT), a physical subsystem that</a:t>
            </a:r>
          </a:p>
          <a:p>
            <a:r>
              <a:rPr lang="en-US" sz="1200" kern="1200" baseline="0" dirty="0" smtClean="0">
                <a:solidFill>
                  <a:schemeClr val="tx1"/>
                </a:solidFill>
                <a:latin typeface="+mn-lt"/>
                <a:ea typeface="+mn-ea"/>
                <a:cs typeface="+mn-cs"/>
              </a:rPr>
              <a:t>moves memory copies via direct memory access (DMA) from the main processor</a:t>
            </a:r>
          </a:p>
          <a:p>
            <a:r>
              <a:rPr lang="en-US" sz="1200" kern="1200" baseline="0" dirty="0" smtClean="0">
                <a:solidFill>
                  <a:schemeClr val="tx1"/>
                </a:solidFill>
                <a:latin typeface="+mn-lt"/>
                <a:ea typeface="+mn-ea"/>
                <a:cs typeface="+mn-cs"/>
              </a:rPr>
              <a:t>to this specialized portion of the motherboard. Though designed for improving network</a:t>
            </a:r>
          </a:p>
          <a:p>
            <a:r>
              <a:rPr lang="en-US" sz="1200" kern="1200" baseline="0" dirty="0" smtClean="0">
                <a:solidFill>
                  <a:schemeClr val="tx1"/>
                </a:solidFill>
                <a:latin typeface="+mn-lt"/>
                <a:ea typeface="+mn-ea"/>
                <a:cs typeface="+mn-cs"/>
              </a:rPr>
              <a:t>performance, remote DMA also improves live migration speeds. Offloading</a:t>
            </a:r>
          </a:p>
          <a:p>
            <a:r>
              <a:rPr lang="en-US" sz="1200" kern="1200" baseline="0" dirty="0" smtClean="0">
                <a:solidFill>
                  <a:schemeClr val="tx1"/>
                </a:solidFill>
                <a:latin typeface="+mn-lt"/>
                <a:ea typeface="+mn-ea"/>
                <a:cs typeface="+mn-cs"/>
              </a:rPr>
              <a:t>work from the processor to intelligent devices is another path to improved performance.</a:t>
            </a:r>
          </a:p>
          <a:p>
            <a:r>
              <a:rPr lang="en-US" sz="1200" kern="1200" baseline="0" dirty="0" smtClean="0">
                <a:solidFill>
                  <a:schemeClr val="tx1"/>
                </a:solidFill>
                <a:latin typeface="+mn-lt"/>
                <a:ea typeface="+mn-ea"/>
                <a:cs typeface="+mn-cs"/>
              </a:rPr>
              <a:t>Intelligent network interface cards support a number of technologies in this</a:t>
            </a:r>
          </a:p>
          <a:p>
            <a:r>
              <a:rPr lang="en-US" sz="1200" kern="1200" baseline="0" dirty="0" smtClean="0">
                <a:solidFill>
                  <a:schemeClr val="tx1"/>
                </a:solidFill>
                <a:latin typeface="+mn-lt"/>
                <a:ea typeface="+mn-ea"/>
                <a:cs typeface="+mn-cs"/>
              </a:rPr>
              <a:t>space. TCP Offload Engine (TOE) removes the TCP/IP processing from the server</a:t>
            </a:r>
          </a:p>
          <a:p>
            <a:r>
              <a:rPr lang="en-US" sz="1200" kern="1200" baseline="0" dirty="0" smtClean="0">
                <a:solidFill>
                  <a:schemeClr val="tx1"/>
                </a:solidFill>
                <a:latin typeface="+mn-lt"/>
                <a:ea typeface="+mn-ea"/>
                <a:cs typeface="+mn-cs"/>
              </a:rPr>
              <a:t>processor entirely to the NIC. Other variations on this theme are Large Receive</a:t>
            </a:r>
          </a:p>
          <a:p>
            <a:r>
              <a:rPr lang="en-US" sz="1200" kern="1200" baseline="0" dirty="0" smtClean="0">
                <a:solidFill>
                  <a:schemeClr val="tx1"/>
                </a:solidFill>
                <a:latin typeface="+mn-lt"/>
                <a:ea typeface="+mn-ea"/>
                <a:cs typeface="+mn-cs"/>
              </a:rPr>
              <a:t>Offload (LRO), which aggregates incoming packets into bundles for more efficient</a:t>
            </a:r>
          </a:p>
          <a:p>
            <a:r>
              <a:rPr lang="en-US" sz="1200" kern="1200" baseline="0" dirty="0" smtClean="0">
                <a:solidFill>
                  <a:schemeClr val="tx1"/>
                </a:solidFill>
                <a:latin typeface="+mn-lt"/>
                <a:ea typeface="+mn-ea"/>
                <a:cs typeface="+mn-cs"/>
              </a:rPr>
              <a:t>processing, and its inverse Large Segment Offload (LSO), which allows the hypervisor</a:t>
            </a:r>
          </a:p>
          <a:p>
            <a:r>
              <a:rPr lang="en-US" sz="1200" kern="1200" baseline="0" dirty="0" smtClean="0">
                <a:solidFill>
                  <a:schemeClr val="tx1"/>
                </a:solidFill>
                <a:latin typeface="+mn-lt"/>
                <a:ea typeface="+mn-ea"/>
                <a:cs typeface="+mn-cs"/>
              </a:rPr>
              <a:t>to aggregate multiple outgoing TCP/IP packets and has the NIC hardware segment</a:t>
            </a:r>
          </a:p>
          <a:p>
            <a:r>
              <a:rPr lang="en-US" sz="1200" kern="1200" baseline="0" dirty="0" smtClean="0">
                <a:solidFill>
                  <a:schemeClr val="tx1"/>
                </a:solidFill>
                <a:latin typeface="+mn-lt"/>
                <a:ea typeface="+mn-ea"/>
                <a:cs typeface="+mn-cs"/>
              </a:rPr>
              <a:t>them into separate packets.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to the model described earlier, some applications or users will demand</a:t>
            </a:r>
          </a:p>
          <a:p>
            <a:r>
              <a:rPr lang="en-US" sz="1200" kern="1200" baseline="0" dirty="0" smtClean="0">
                <a:solidFill>
                  <a:schemeClr val="tx1"/>
                </a:solidFill>
                <a:latin typeface="+mn-lt"/>
                <a:ea typeface="+mn-ea"/>
                <a:cs typeface="+mn-cs"/>
              </a:rPr>
              <a:t>a dedicated path. In this case, there are options to bypass the hypervisor’s I/O</a:t>
            </a:r>
          </a:p>
          <a:p>
            <a:r>
              <a:rPr lang="en-US" sz="1200" kern="1200" baseline="0" dirty="0" smtClean="0">
                <a:solidFill>
                  <a:schemeClr val="tx1"/>
                </a:solidFill>
                <a:latin typeface="+mn-lt"/>
                <a:ea typeface="+mn-ea"/>
                <a:cs typeface="+mn-cs"/>
              </a:rPr>
              <a:t>stack and oversight and directly connect from the virtual machine’s device driver</a:t>
            </a:r>
          </a:p>
          <a:p>
            <a:r>
              <a:rPr lang="en-US" sz="1200" kern="1200" baseline="0" dirty="0" smtClean="0">
                <a:solidFill>
                  <a:schemeClr val="tx1"/>
                </a:solidFill>
                <a:latin typeface="+mn-lt"/>
                <a:ea typeface="+mn-ea"/>
                <a:cs typeface="+mn-cs"/>
              </a:rPr>
              <a:t>to physical device on the virtualization host. This provides the virtue of having a</a:t>
            </a:r>
          </a:p>
          <a:p>
            <a:r>
              <a:rPr lang="en-US" sz="1200" kern="1200" baseline="0" dirty="0" smtClean="0">
                <a:solidFill>
                  <a:schemeClr val="tx1"/>
                </a:solidFill>
                <a:latin typeface="+mn-lt"/>
                <a:ea typeface="+mn-ea"/>
                <a:cs typeface="+mn-cs"/>
              </a:rPr>
              <a:t> dedicated resource without any overhead delivering the greatest throughput possible.</a:t>
            </a:r>
          </a:p>
          <a:p>
            <a:r>
              <a:rPr lang="en-US" sz="1200" kern="1200" baseline="0" dirty="0" smtClean="0">
                <a:solidFill>
                  <a:schemeClr val="tx1"/>
                </a:solidFill>
                <a:latin typeface="+mn-lt"/>
                <a:ea typeface="+mn-ea"/>
                <a:cs typeface="+mn-cs"/>
              </a:rPr>
              <a:t>In addition to better throughput, since the hypervisor is minimally involved,</a:t>
            </a:r>
          </a:p>
          <a:p>
            <a:r>
              <a:rPr lang="en-US" sz="1200" kern="1200" baseline="0" dirty="0" smtClean="0">
                <a:solidFill>
                  <a:schemeClr val="tx1"/>
                </a:solidFill>
                <a:latin typeface="+mn-lt"/>
                <a:ea typeface="+mn-ea"/>
                <a:cs typeface="+mn-cs"/>
              </a:rPr>
              <a:t>there is less impact on the host server’s processor. The disadvantage to a directly</a:t>
            </a:r>
          </a:p>
          <a:p>
            <a:r>
              <a:rPr lang="en-US" sz="1200" kern="1200" baseline="0" dirty="0" smtClean="0">
                <a:solidFill>
                  <a:schemeClr val="tx1"/>
                </a:solidFill>
                <a:latin typeface="+mn-lt"/>
                <a:ea typeface="+mn-ea"/>
                <a:cs typeface="+mn-cs"/>
              </a:rPr>
              <a:t>connected I/O device is that the virtual machine is tied to the physical server it is</a:t>
            </a:r>
          </a:p>
          <a:p>
            <a:r>
              <a:rPr lang="en-US" sz="1200" kern="1200" baseline="0" dirty="0" smtClean="0">
                <a:solidFill>
                  <a:schemeClr val="tx1"/>
                </a:solidFill>
                <a:latin typeface="+mn-lt"/>
                <a:ea typeface="+mn-ea"/>
                <a:cs typeface="+mn-cs"/>
              </a:rPr>
              <a:t>running on. Without the device abstraction, live migration is not easily possible,</a:t>
            </a:r>
          </a:p>
          <a:p>
            <a:r>
              <a:rPr lang="en-US" sz="1200" kern="1200" baseline="0" dirty="0" smtClean="0">
                <a:solidFill>
                  <a:schemeClr val="tx1"/>
                </a:solidFill>
                <a:latin typeface="+mn-lt"/>
                <a:ea typeface="+mn-ea"/>
                <a:cs typeface="+mn-cs"/>
              </a:rPr>
              <a:t>which can potentially reduce availability. Features that are provided by the hypervisor,</a:t>
            </a:r>
          </a:p>
          <a:p>
            <a:r>
              <a:rPr lang="en-US" sz="1200" kern="1200" baseline="0" dirty="0" smtClean="0">
                <a:solidFill>
                  <a:schemeClr val="tx1"/>
                </a:solidFill>
                <a:latin typeface="+mn-lt"/>
                <a:ea typeface="+mn-ea"/>
                <a:cs typeface="+mn-cs"/>
              </a:rPr>
              <a:t>like memory </a:t>
            </a:r>
            <a:r>
              <a:rPr lang="en-US" sz="1200" kern="1200" baseline="0" dirty="0" err="1" smtClean="0">
                <a:solidFill>
                  <a:schemeClr val="tx1"/>
                </a:solidFill>
                <a:latin typeface="+mn-lt"/>
                <a:ea typeface="+mn-ea"/>
                <a:cs typeface="+mn-cs"/>
              </a:rPr>
              <a:t>overcommit</a:t>
            </a:r>
            <a:r>
              <a:rPr lang="en-US" sz="1200" kern="1200" baseline="0" dirty="0" smtClean="0">
                <a:solidFill>
                  <a:schemeClr val="tx1"/>
                </a:solidFill>
                <a:latin typeface="+mn-lt"/>
                <a:ea typeface="+mn-ea"/>
                <a:cs typeface="+mn-cs"/>
              </a:rPr>
              <a:t> or I/O control, are not available, which could waste</a:t>
            </a:r>
          </a:p>
          <a:p>
            <a:r>
              <a:rPr lang="en-US" sz="1200" kern="1200" baseline="0" dirty="0" smtClean="0">
                <a:solidFill>
                  <a:schemeClr val="tx1"/>
                </a:solidFill>
                <a:latin typeface="+mn-lt"/>
                <a:ea typeface="+mn-ea"/>
                <a:cs typeface="+mn-cs"/>
              </a:rPr>
              <a:t>underutilized resources and mitigate the need for virtualization. Though a dedicated</a:t>
            </a:r>
          </a:p>
          <a:p>
            <a:r>
              <a:rPr lang="en-US" sz="1200" kern="1200" baseline="0" dirty="0" smtClean="0">
                <a:solidFill>
                  <a:schemeClr val="tx1"/>
                </a:solidFill>
                <a:latin typeface="+mn-lt"/>
                <a:ea typeface="+mn-ea"/>
                <a:cs typeface="+mn-cs"/>
              </a:rPr>
              <a:t>device model provides better performance, today it is rarely used, as datacenters opt</a:t>
            </a:r>
          </a:p>
          <a:p>
            <a:r>
              <a:rPr lang="en-US" sz="1200" kern="1200" baseline="0" dirty="0" smtClean="0">
                <a:solidFill>
                  <a:schemeClr val="tx1"/>
                </a:solidFill>
                <a:latin typeface="+mn-lt"/>
                <a:ea typeface="+mn-ea"/>
                <a:cs typeface="+mn-cs"/>
              </a:rPr>
              <a:t>for the flexibility that virtualized I/O provides.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ESXi</a:t>
            </a:r>
            <a:r>
              <a:rPr lang="en-US" sz="1200" kern="1200" baseline="0" dirty="0" smtClean="0">
                <a:solidFill>
                  <a:schemeClr val="tx1"/>
                </a:solidFill>
                <a:latin typeface="+mn-lt"/>
                <a:ea typeface="+mn-ea"/>
                <a:cs typeface="+mn-cs"/>
              </a:rPr>
              <a:t> is a commercially available hypervisor from VMware that provides users a</a:t>
            </a:r>
          </a:p>
          <a:p>
            <a:r>
              <a:rPr lang="en-US" sz="1200" kern="1200" baseline="0" dirty="0" smtClean="0">
                <a:solidFill>
                  <a:schemeClr val="tx1"/>
                </a:solidFill>
                <a:latin typeface="+mn-lt"/>
                <a:ea typeface="+mn-ea"/>
                <a:cs typeface="+mn-cs"/>
              </a:rPr>
              <a:t>Type-1, or bare-metal, hypervisor to host virtual machines on their servers. VMware</a:t>
            </a:r>
          </a:p>
          <a:p>
            <a:r>
              <a:rPr lang="en-US" sz="1200" kern="1200" baseline="0" dirty="0" smtClean="0">
                <a:solidFill>
                  <a:schemeClr val="tx1"/>
                </a:solidFill>
                <a:latin typeface="+mn-lt"/>
                <a:ea typeface="+mn-ea"/>
                <a:cs typeface="+mn-cs"/>
              </a:rPr>
              <a:t>developed their initial x86-based solutions in the late 1990s and were the first to deliver</a:t>
            </a:r>
          </a:p>
          <a:p>
            <a:r>
              <a:rPr lang="en-US" sz="1200" kern="1200" baseline="0" dirty="0" smtClean="0">
                <a:solidFill>
                  <a:schemeClr val="tx1"/>
                </a:solidFill>
                <a:latin typeface="+mn-lt"/>
                <a:ea typeface="+mn-ea"/>
                <a:cs typeface="+mn-cs"/>
              </a:rPr>
              <a:t>a commercial product to the marketplace. This first-to-market timing, coupled</a:t>
            </a:r>
          </a:p>
          <a:p>
            <a:r>
              <a:rPr lang="en-US" sz="1200" kern="1200" baseline="0" dirty="0" smtClean="0">
                <a:solidFill>
                  <a:schemeClr val="tx1"/>
                </a:solidFill>
                <a:latin typeface="+mn-lt"/>
                <a:ea typeface="+mn-ea"/>
                <a:cs typeface="+mn-cs"/>
              </a:rPr>
              <a:t>with continuous innovations, has kept VMware firmly on top of the heap in market</a:t>
            </a:r>
          </a:p>
          <a:p>
            <a:r>
              <a:rPr lang="en-US" sz="1200" kern="1200" baseline="0" dirty="0" smtClean="0">
                <a:solidFill>
                  <a:schemeClr val="tx1"/>
                </a:solidFill>
                <a:latin typeface="+mn-lt"/>
                <a:ea typeface="+mn-ea"/>
                <a:cs typeface="+mn-cs"/>
              </a:rPr>
              <a:t>share, but more importantly in the lead from a breadth of feature and maturity of</a:t>
            </a:r>
          </a:p>
          <a:p>
            <a:r>
              <a:rPr lang="en-US" sz="1200" kern="1200" baseline="0" dirty="0" smtClean="0">
                <a:solidFill>
                  <a:schemeClr val="tx1"/>
                </a:solidFill>
                <a:latin typeface="+mn-lt"/>
                <a:ea typeface="+mn-ea"/>
                <a:cs typeface="+mn-cs"/>
              </a:rPr>
              <a:t>solution standpoint. The growth of the virtualization market and the changes in the</a:t>
            </a:r>
          </a:p>
          <a:p>
            <a:r>
              <a:rPr lang="en-US" sz="1200" kern="1200" baseline="0" dirty="0" smtClean="0">
                <a:solidFill>
                  <a:schemeClr val="tx1"/>
                </a:solidFill>
                <a:latin typeface="+mn-lt"/>
                <a:ea typeface="+mn-ea"/>
                <a:cs typeface="+mn-cs"/>
              </a:rPr>
              <a:t>VMware solutions have been outlined elsewhere, but there are certain fundamental</a:t>
            </a:r>
          </a:p>
          <a:p>
            <a:r>
              <a:rPr lang="en-US" sz="1200" kern="1200" baseline="0" dirty="0" smtClean="0">
                <a:solidFill>
                  <a:schemeClr val="tx1"/>
                </a:solidFill>
                <a:latin typeface="+mn-lt"/>
                <a:ea typeface="+mn-ea"/>
                <a:cs typeface="+mn-cs"/>
              </a:rPr>
              <a:t>differences in the </a:t>
            </a:r>
            <a:r>
              <a:rPr lang="en-US" sz="1200" kern="1200" baseline="0" dirty="0" err="1" smtClean="0">
                <a:solidFill>
                  <a:schemeClr val="tx1"/>
                </a:solidFill>
                <a:latin typeface="+mn-lt"/>
                <a:ea typeface="+mn-ea"/>
                <a:cs typeface="+mn-cs"/>
              </a:rPr>
              <a:t>ESXi</a:t>
            </a:r>
            <a:r>
              <a:rPr lang="en-US" sz="1200" kern="1200" baseline="0" dirty="0" smtClean="0">
                <a:solidFill>
                  <a:schemeClr val="tx1"/>
                </a:solidFill>
                <a:latin typeface="+mn-lt"/>
                <a:ea typeface="+mn-ea"/>
                <a:cs typeface="+mn-cs"/>
              </a:rPr>
              <a:t> architecture than in the other available solutions.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virtualization kernel (</a:t>
            </a:r>
            <a:r>
              <a:rPr lang="en-US" sz="1200" kern="1200" baseline="0" dirty="0" err="1" smtClean="0">
                <a:solidFill>
                  <a:schemeClr val="tx1"/>
                </a:solidFill>
                <a:latin typeface="+mn-lt"/>
                <a:ea typeface="+mn-ea"/>
                <a:cs typeface="+mn-cs"/>
              </a:rPr>
              <a:t>VMkernel</a:t>
            </a:r>
            <a:r>
              <a:rPr lang="en-US" sz="1200" kern="1200" baseline="0" dirty="0" smtClean="0">
                <a:solidFill>
                  <a:schemeClr val="tx1"/>
                </a:solidFill>
                <a:latin typeface="+mn-lt"/>
                <a:ea typeface="+mn-ea"/>
                <a:cs typeface="+mn-cs"/>
              </a:rPr>
              <a:t>) is the core of the hypervisor and performs</a:t>
            </a:r>
          </a:p>
          <a:p>
            <a:r>
              <a:rPr lang="en-US" sz="1200" kern="1200" baseline="0" dirty="0" smtClean="0">
                <a:solidFill>
                  <a:schemeClr val="tx1"/>
                </a:solidFill>
                <a:latin typeface="+mn-lt"/>
                <a:ea typeface="+mn-ea"/>
                <a:cs typeface="+mn-cs"/>
              </a:rPr>
              <a:t>all of the virtualization functions. In earlier releases of ESX (Figure 14.6), the</a:t>
            </a:r>
          </a:p>
          <a:p>
            <a:r>
              <a:rPr lang="en-US" sz="1200" kern="1200" baseline="0" dirty="0" smtClean="0">
                <a:solidFill>
                  <a:schemeClr val="tx1"/>
                </a:solidFill>
                <a:latin typeface="+mn-lt"/>
                <a:ea typeface="+mn-ea"/>
                <a:cs typeface="+mn-cs"/>
              </a:rPr>
              <a:t>hypervisor was deployed alongside a Linux installation that served as a management</a:t>
            </a:r>
          </a:p>
          <a:p>
            <a:r>
              <a:rPr lang="en-US" sz="1200" kern="1200" baseline="0" dirty="0" smtClean="0">
                <a:solidFill>
                  <a:schemeClr val="tx1"/>
                </a:solidFill>
                <a:latin typeface="+mn-lt"/>
                <a:ea typeface="+mn-ea"/>
                <a:cs typeface="+mn-cs"/>
              </a:rPr>
              <a:t>layer. Certain management functions like logging, name services, and often</a:t>
            </a:r>
          </a:p>
          <a:p>
            <a:r>
              <a:rPr lang="en-US" sz="1200" kern="1200" baseline="0" dirty="0" smtClean="0">
                <a:solidFill>
                  <a:schemeClr val="tx1"/>
                </a:solidFill>
                <a:latin typeface="+mn-lt"/>
                <a:ea typeface="+mn-ea"/>
                <a:cs typeface="+mn-cs"/>
              </a:rPr>
              <a:t>third-party agents for backup or hardware monitoring were installed on this service</a:t>
            </a:r>
          </a:p>
          <a:p>
            <a:r>
              <a:rPr lang="en-US" sz="1200" kern="1200" baseline="0" dirty="0" smtClean="0">
                <a:solidFill>
                  <a:schemeClr val="tx1"/>
                </a:solidFill>
                <a:latin typeface="+mn-lt"/>
                <a:ea typeface="+mn-ea"/>
                <a:cs typeface="+mn-cs"/>
              </a:rPr>
              <a:t>console. It also made a great place for administrators to run other scripts and</a:t>
            </a:r>
          </a:p>
          <a:p>
            <a:r>
              <a:rPr lang="en-US" sz="1200" kern="1200" baseline="0" dirty="0" smtClean="0">
                <a:solidFill>
                  <a:schemeClr val="tx1"/>
                </a:solidFill>
                <a:latin typeface="+mn-lt"/>
                <a:ea typeface="+mn-ea"/>
                <a:cs typeface="+mn-cs"/>
              </a:rPr>
              <a:t>programs. The service console had two issues. The first was that it was considerably</a:t>
            </a:r>
          </a:p>
          <a:p>
            <a:r>
              <a:rPr lang="en-US" sz="1200" kern="1200" baseline="0" dirty="0" smtClean="0">
                <a:solidFill>
                  <a:schemeClr val="tx1"/>
                </a:solidFill>
                <a:latin typeface="+mn-lt"/>
                <a:ea typeface="+mn-ea"/>
                <a:cs typeface="+mn-cs"/>
              </a:rPr>
              <a:t>larger than the hypervisor; a typical install required about 32MB for the hypervisor</a:t>
            </a:r>
          </a:p>
          <a:p>
            <a:r>
              <a:rPr lang="en-US" sz="1200" kern="1200" baseline="0" dirty="0" smtClean="0">
                <a:solidFill>
                  <a:schemeClr val="tx1"/>
                </a:solidFill>
                <a:latin typeface="+mn-lt"/>
                <a:ea typeface="+mn-ea"/>
                <a:cs typeface="+mn-cs"/>
              </a:rPr>
              <a:t>and about 900MB for the service console. The second was that the Linux-based</a:t>
            </a:r>
          </a:p>
          <a:p>
            <a:r>
              <a:rPr lang="en-US" sz="1200" kern="1200" baseline="0" dirty="0" smtClean="0">
                <a:solidFill>
                  <a:schemeClr val="tx1"/>
                </a:solidFill>
                <a:latin typeface="+mn-lt"/>
                <a:ea typeface="+mn-ea"/>
                <a:cs typeface="+mn-cs"/>
              </a:rPr>
              <a:t> service console was a well-understood interface and system and was vulnerable to</a:t>
            </a:r>
          </a:p>
          <a:p>
            <a:r>
              <a:rPr lang="en-US" sz="1200" kern="1200" baseline="0" dirty="0" smtClean="0">
                <a:solidFill>
                  <a:schemeClr val="tx1"/>
                </a:solidFill>
                <a:latin typeface="+mn-lt"/>
                <a:ea typeface="+mn-ea"/>
                <a:cs typeface="+mn-cs"/>
              </a:rPr>
              <a:t>attack by malware or people. VMware then re-architected ESX to be installed and</a:t>
            </a:r>
          </a:p>
          <a:p>
            <a:r>
              <a:rPr lang="en-US" sz="1200" kern="1200" baseline="0" dirty="0" smtClean="0">
                <a:solidFill>
                  <a:schemeClr val="tx1"/>
                </a:solidFill>
                <a:latin typeface="+mn-lt"/>
                <a:ea typeface="+mn-ea"/>
                <a:cs typeface="+mn-cs"/>
              </a:rPr>
              <a:t>managed without the service console.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This new architecture, dubbed </a:t>
            </a:r>
            <a:r>
              <a:rPr lang="en-US" sz="1200" kern="1200" baseline="0" dirty="0" err="1" smtClean="0">
                <a:solidFill>
                  <a:schemeClr val="tx1"/>
                </a:solidFill>
                <a:latin typeface="+mn-lt"/>
                <a:ea typeface="+mn-ea"/>
                <a:cs typeface="+mn-cs"/>
              </a:rPr>
              <a:t>ESXi</a:t>
            </a:r>
            <a:r>
              <a:rPr lang="en-US" sz="1200" kern="1200" baseline="0" dirty="0" smtClean="0">
                <a:solidFill>
                  <a:schemeClr val="tx1"/>
                </a:solidFill>
                <a:latin typeface="+mn-lt"/>
                <a:ea typeface="+mn-ea"/>
                <a:cs typeface="+mn-cs"/>
              </a:rPr>
              <a:t>, the “</a:t>
            </a:r>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for integrated, has all of the management</a:t>
            </a:r>
          </a:p>
          <a:p>
            <a:r>
              <a:rPr lang="en-US" sz="1200" kern="1200" baseline="0" dirty="0" smtClean="0">
                <a:solidFill>
                  <a:schemeClr val="tx1"/>
                </a:solidFill>
                <a:latin typeface="+mn-lt"/>
                <a:ea typeface="+mn-ea"/>
                <a:cs typeface="+mn-cs"/>
              </a:rPr>
              <a:t>services as part of the </a:t>
            </a:r>
            <a:r>
              <a:rPr lang="en-US" sz="1200" kern="1200" baseline="0" dirty="0" err="1" smtClean="0">
                <a:solidFill>
                  <a:schemeClr val="tx1"/>
                </a:solidFill>
                <a:latin typeface="+mn-lt"/>
                <a:ea typeface="+mn-ea"/>
                <a:cs typeface="+mn-cs"/>
              </a:rPr>
              <a:t>VMkernel</a:t>
            </a:r>
            <a:r>
              <a:rPr lang="en-US" sz="1200" kern="1200" baseline="0" dirty="0" smtClean="0">
                <a:solidFill>
                  <a:schemeClr val="tx1"/>
                </a:solidFill>
                <a:latin typeface="+mn-lt"/>
                <a:ea typeface="+mn-ea"/>
                <a:cs typeface="+mn-cs"/>
              </a:rPr>
              <a:t> (Figure 14.7). This provides a smaller and</a:t>
            </a:r>
          </a:p>
          <a:p>
            <a:r>
              <a:rPr lang="en-US" sz="1200" kern="1200" baseline="0" dirty="0" smtClean="0">
                <a:solidFill>
                  <a:schemeClr val="tx1"/>
                </a:solidFill>
                <a:latin typeface="+mn-lt"/>
                <a:ea typeface="+mn-ea"/>
                <a:cs typeface="+mn-cs"/>
              </a:rPr>
              <a:t>much more secure package than before. Current versions are in the neighborhood of</a:t>
            </a:r>
          </a:p>
          <a:p>
            <a:r>
              <a:rPr lang="en-US" sz="1200" kern="1200" baseline="0" dirty="0" smtClean="0">
                <a:solidFill>
                  <a:schemeClr val="tx1"/>
                </a:solidFill>
                <a:latin typeface="+mn-lt"/>
                <a:ea typeface="+mn-ea"/>
                <a:cs typeface="+mn-cs"/>
              </a:rPr>
              <a:t>about 100MB. This small size allows server vendors to deliver hardware with </a:t>
            </a:r>
            <a:r>
              <a:rPr lang="en-US" sz="1200" kern="1200" baseline="0" dirty="0" err="1" smtClean="0">
                <a:solidFill>
                  <a:schemeClr val="tx1"/>
                </a:solidFill>
                <a:latin typeface="+mn-lt"/>
                <a:ea typeface="+mn-ea"/>
                <a:cs typeface="+mn-cs"/>
              </a:rPr>
              <a:t>ESXi</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already available on flash memory in the server. Configuration management, monitoring,</a:t>
            </a:r>
          </a:p>
          <a:p>
            <a:r>
              <a:rPr lang="en-US" sz="1200" kern="1200" baseline="0" dirty="0" smtClean="0">
                <a:solidFill>
                  <a:schemeClr val="tx1"/>
                </a:solidFill>
                <a:latin typeface="+mn-lt"/>
                <a:ea typeface="+mn-ea"/>
                <a:cs typeface="+mn-cs"/>
              </a:rPr>
              <a:t>and scripting are now all available through command line interface utilities.</a:t>
            </a:r>
          </a:p>
          <a:p>
            <a:r>
              <a:rPr lang="en-US" sz="1200" kern="1200" baseline="0" dirty="0" smtClean="0">
                <a:solidFill>
                  <a:schemeClr val="tx1"/>
                </a:solidFill>
                <a:latin typeface="+mn-lt"/>
                <a:ea typeface="+mn-ea"/>
                <a:cs typeface="+mn-cs"/>
              </a:rPr>
              <a:t>Third-party agents are also run in the </a:t>
            </a:r>
            <a:r>
              <a:rPr lang="en-US" sz="1200" kern="1200" baseline="0" dirty="0" err="1" smtClean="0">
                <a:solidFill>
                  <a:schemeClr val="tx1"/>
                </a:solidFill>
                <a:latin typeface="+mn-lt"/>
                <a:ea typeface="+mn-ea"/>
                <a:cs typeface="+mn-cs"/>
              </a:rPr>
              <a:t>VMkernel</a:t>
            </a:r>
            <a:r>
              <a:rPr lang="en-US" sz="1200" kern="1200" baseline="0" dirty="0" smtClean="0">
                <a:solidFill>
                  <a:schemeClr val="tx1"/>
                </a:solidFill>
                <a:latin typeface="+mn-lt"/>
                <a:ea typeface="+mn-ea"/>
                <a:cs typeface="+mn-cs"/>
              </a:rPr>
              <a:t> after being certified and digitally</a:t>
            </a:r>
          </a:p>
          <a:p>
            <a:r>
              <a:rPr lang="en-US" sz="1200" kern="1200" baseline="0" dirty="0" smtClean="0">
                <a:solidFill>
                  <a:schemeClr val="tx1"/>
                </a:solidFill>
                <a:latin typeface="+mn-lt"/>
                <a:ea typeface="+mn-ea"/>
                <a:cs typeface="+mn-cs"/>
              </a:rPr>
              <a:t>signed. This allows, for example, a server vendor who provides hardware monitoring,</a:t>
            </a:r>
          </a:p>
          <a:p>
            <a:r>
              <a:rPr lang="en-US" sz="1200" kern="1200" baseline="0" dirty="0" smtClean="0">
                <a:solidFill>
                  <a:schemeClr val="tx1"/>
                </a:solidFill>
                <a:latin typeface="+mn-lt"/>
                <a:ea typeface="+mn-ea"/>
                <a:cs typeface="+mn-cs"/>
              </a:rPr>
              <a:t>to include an agent in the </a:t>
            </a:r>
            <a:r>
              <a:rPr lang="en-US" sz="1200" kern="1200" baseline="0" dirty="0" err="1" smtClean="0">
                <a:solidFill>
                  <a:schemeClr val="tx1"/>
                </a:solidFill>
                <a:latin typeface="+mn-lt"/>
                <a:ea typeface="+mn-ea"/>
                <a:cs typeface="+mn-cs"/>
              </a:rPr>
              <a:t>VMkernel</a:t>
            </a:r>
            <a:r>
              <a:rPr lang="en-US" sz="1200" kern="1200" baseline="0" dirty="0" smtClean="0">
                <a:solidFill>
                  <a:schemeClr val="tx1"/>
                </a:solidFill>
                <a:latin typeface="+mn-lt"/>
                <a:ea typeface="+mn-ea"/>
                <a:cs typeface="+mn-cs"/>
              </a:rPr>
              <a:t> that can seamlessly return hardware metrics</a:t>
            </a:r>
          </a:p>
          <a:p>
            <a:r>
              <a:rPr lang="en-US" sz="1200" kern="1200" baseline="0" dirty="0" smtClean="0">
                <a:solidFill>
                  <a:schemeClr val="tx1"/>
                </a:solidFill>
                <a:latin typeface="+mn-lt"/>
                <a:ea typeface="+mn-ea"/>
                <a:cs typeface="+mn-cs"/>
              </a:rPr>
              <a:t>like internal temperature or component statuses to either VMware management</a:t>
            </a:r>
          </a:p>
          <a:p>
            <a:r>
              <a:rPr lang="en-US" sz="1200" kern="1200" baseline="0" dirty="0" smtClean="0">
                <a:solidFill>
                  <a:schemeClr val="tx1"/>
                </a:solidFill>
                <a:latin typeface="+mn-lt"/>
                <a:ea typeface="+mn-ea"/>
                <a:cs typeface="+mn-cs"/>
              </a:rPr>
              <a:t>tools or other management tools.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Traditionally, applications have run directly on an operating system (OS) on a personal</a:t>
            </a:r>
          </a:p>
          <a:p>
            <a:r>
              <a:rPr lang="en-US" sz="1200" kern="1200" baseline="0" dirty="0" smtClean="0">
                <a:solidFill>
                  <a:schemeClr val="tx1"/>
                </a:solidFill>
                <a:latin typeface="+mn-lt"/>
                <a:ea typeface="+mn-ea"/>
                <a:cs typeface="+mn-cs"/>
              </a:rPr>
              <a:t>computer (PC) or on a server. Each PC or server would run only one OS at</a:t>
            </a:r>
          </a:p>
          <a:p>
            <a:r>
              <a:rPr lang="en-US" sz="1200" kern="1200" baseline="0" dirty="0" smtClean="0">
                <a:solidFill>
                  <a:schemeClr val="tx1"/>
                </a:solidFill>
                <a:latin typeface="+mn-lt"/>
                <a:ea typeface="+mn-ea"/>
                <a:cs typeface="+mn-cs"/>
              </a:rPr>
              <a:t>a time. Thus, the application vendor had to rewrite parts of its applications for each</a:t>
            </a:r>
          </a:p>
          <a:p>
            <a:r>
              <a:rPr lang="en-US" sz="1200" kern="1200" baseline="0" dirty="0" smtClean="0">
                <a:solidFill>
                  <a:schemeClr val="tx1"/>
                </a:solidFill>
                <a:latin typeface="+mn-lt"/>
                <a:ea typeface="+mn-ea"/>
                <a:cs typeface="+mn-cs"/>
              </a:rPr>
              <a:t>OS/platform they would run on and support. To support multiple operating systems,</a:t>
            </a:r>
          </a:p>
          <a:p>
            <a:r>
              <a:rPr lang="en-US" sz="1200" kern="1200" baseline="0" dirty="0" smtClean="0">
                <a:solidFill>
                  <a:schemeClr val="tx1"/>
                </a:solidFill>
                <a:latin typeface="+mn-lt"/>
                <a:ea typeface="+mn-ea"/>
                <a:cs typeface="+mn-cs"/>
              </a:rPr>
              <a:t>application vendors needed to create, manage, and support multiple hardware and operating</a:t>
            </a:r>
          </a:p>
          <a:p>
            <a:r>
              <a:rPr lang="en-US" sz="1200" kern="1200" baseline="0" dirty="0" smtClean="0">
                <a:solidFill>
                  <a:schemeClr val="tx1"/>
                </a:solidFill>
                <a:latin typeface="+mn-lt"/>
                <a:ea typeface="+mn-ea"/>
                <a:cs typeface="+mn-cs"/>
              </a:rPr>
              <a:t>system infrastructures, a costly and resource-intensive process. One effective</a:t>
            </a:r>
          </a:p>
          <a:p>
            <a:r>
              <a:rPr lang="en-US" sz="1200" kern="1200" baseline="0" dirty="0" smtClean="0">
                <a:solidFill>
                  <a:schemeClr val="tx1"/>
                </a:solidFill>
                <a:latin typeface="+mn-lt"/>
                <a:ea typeface="+mn-ea"/>
                <a:cs typeface="+mn-cs"/>
              </a:rPr>
              <a:t>strategy for dealing with this problem is known as virtualization . Virtualization technology</a:t>
            </a:r>
          </a:p>
          <a:p>
            <a:r>
              <a:rPr lang="en-US" sz="1200" kern="1200" baseline="0" dirty="0" smtClean="0">
                <a:solidFill>
                  <a:schemeClr val="tx1"/>
                </a:solidFill>
                <a:latin typeface="+mn-lt"/>
                <a:ea typeface="+mn-ea"/>
                <a:cs typeface="+mn-cs"/>
              </a:rPr>
              <a:t>enables a single PC or server to simultaneously run multiple operating systems</a:t>
            </a:r>
          </a:p>
          <a:p>
            <a:r>
              <a:rPr lang="en-US" sz="1200" kern="1200" baseline="0" dirty="0" smtClean="0">
                <a:solidFill>
                  <a:schemeClr val="tx1"/>
                </a:solidFill>
                <a:latin typeface="+mn-lt"/>
                <a:ea typeface="+mn-ea"/>
                <a:cs typeface="+mn-cs"/>
              </a:rPr>
              <a:t>or multiple sessions of a single OS. A machine with virtualization software can host</a:t>
            </a:r>
          </a:p>
          <a:p>
            <a:r>
              <a:rPr lang="en-US" sz="1200" kern="1200" baseline="0" dirty="0" smtClean="0">
                <a:solidFill>
                  <a:schemeClr val="tx1"/>
                </a:solidFill>
                <a:latin typeface="+mn-lt"/>
                <a:ea typeface="+mn-ea"/>
                <a:cs typeface="+mn-cs"/>
              </a:rPr>
              <a:t>numerous applications, including those that run on different operating systems, on a</a:t>
            </a:r>
          </a:p>
          <a:p>
            <a:r>
              <a:rPr lang="en-US" sz="1200" kern="1200" baseline="0" dirty="0" smtClean="0">
                <a:solidFill>
                  <a:schemeClr val="tx1"/>
                </a:solidFill>
                <a:latin typeface="+mn-lt"/>
                <a:ea typeface="+mn-ea"/>
                <a:cs typeface="+mn-cs"/>
              </a:rPr>
              <a:t>single platform. In essence, the host operating system can support a number of virtual</a:t>
            </a:r>
          </a:p>
          <a:p>
            <a:r>
              <a:rPr lang="en-US" sz="1200" kern="1200" baseline="0" dirty="0" smtClean="0">
                <a:solidFill>
                  <a:schemeClr val="tx1"/>
                </a:solidFill>
                <a:latin typeface="+mn-lt"/>
                <a:ea typeface="+mn-ea"/>
                <a:cs typeface="+mn-cs"/>
              </a:rPr>
              <a:t>machines (VM) , each of which has the characteristics of a particular OS and, in some</a:t>
            </a:r>
          </a:p>
          <a:p>
            <a:r>
              <a:rPr lang="en-US" sz="1200" kern="1200" baseline="0" dirty="0" smtClean="0">
                <a:solidFill>
                  <a:schemeClr val="tx1"/>
                </a:solidFill>
                <a:latin typeface="+mn-lt"/>
                <a:ea typeface="+mn-ea"/>
                <a:cs typeface="+mn-cs"/>
              </a:rPr>
              <a:t>versions of virtualization, the characteristics of a particular hardware platform.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Virtualization is not a new technology. During the 1970s IBM mainframe systems</a:t>
            </a:r>
          </a:p>
          <a:p>
            <a:r>
              <a:rPr lang="en-US" sz="1200" kern="1200" baseline="0" dirty="0" smtClean="0">
                <a:solidFill>
                  <a:schemeClr val="tx1"/>
                </a:solidFill>
                <a:latin typeface="+mn-lt"/>
                <a:ea typeface="+mn-ea"/>
                <a:cs typeface="+mn-cs"/>
              </a:rPr>
              <a:t>offered the first capabilities that would allow programs to use only a portion of</a:t>
            </a:r>
          </a:p>
          <a:p>
            <a:r>
              <a:rPr lang="en-US" sz="1200" kern="1200" baseline="0" dirty="0" smtClean="0">
                <a:solidFill>
                  <a:schemeClr val="tx1"/>
                </a:solidFill>
                <a:latin typeface="+mn-lt"/>
                <a:ea typeface="+mn-ea"/>
                <a:cs typeface="+mn-cs"/>
              </a:rPr>
              <a:t>a system’s resources. Various forms of that ability have been available on platforms</a:t>
            </a:r>
          </a:p>
          <a:p>
            <a:r>
              <a:rPr lang="en-US" sz="1200" kern="1200" baseline="0" dirty="0" smtClean="0">
                <a:solidFill>
                  <a:schemeClr val="tx1"/>
                </a:solidFill>
                <a:latin typeface="+mn-lt"/>
                <a:ea typeface="+mn-ea"/>
                <a:cs typeface="+mn-cs"/>
              </a:rPr>
              <a:t>since that time. Virtualization came into mainstream computing in the early 2000s</a:t>
            </a:r>
          </a:p>
          <a:p>
            <a:r>
              <a:rPr lang="en-US" sz="1200" kern="1200" baseline="0" dirty="0" smtClean="0">
                <a:solidFill>
                  <a:schemeClr val="tx1"/>
                </a:solidFill>
                <a:latin typeface="+mn-lt"/>
                <a:ea typeface="+mn-ea"/>
                <a:cs typeface="+mn-cs"/>
              </a:rPr>
              <a:t>when the technology was commercially available on x86 servers. Organizations were</a:t>
            </a:r>
          </a:p>
          <a:p>
            <a:r>
              <a:rPr lang="en-US" sz="1200" kern="1200" baseline="0" dirty="0" smtClean="0">
                <a:solidFill>
                  <a:schemeClr val="tx1"/>
                </a:solidFill>
                <a:latin typeface="+mn-lt"/>
                <a:ea typeface="+mn-ea"/>
                <a:cs typeface="+mn-cs"/>
              </a:rPr>
              <a:t>suffering from a surfeit of servers due to a Microsoft Windows–driven “one application,</a:t>
            </a:r>
          </a:p>
          <a:p>
            <a:r>
              <a:rPr lang="en-US" sz="1200" kern="1200" baseline="0" dirty="0" smtClean="0">
                <a:solidFill>
                  <a:schemeClr val="tx1"/>
                </a:solidFill>
                <a:latin typeface="+mn-lt"/>
                <a:ea typeface="+mn-ea"/>
                <a:cs typeface="+mn-cs"/>
              </a:rPr>
              <a:t>one server” strategy. Moore’s Law drove rapid hardware improvements outpacing</a:t>
            </a:r>
          </a:p>
          <a:p>
            <a:r>
              <a:rPr lang="en-US" sz="1200" kern="1200" baseline="0" dirty="0" smtClean="0">
                <a:solidFill>
                  <a:schemeClr val="tx1"/>
                </a:solidFill>
                <a:latin typeface="+mn-lt"/>
                <a:ea typeface="+mn-ea"/>
                <a:cs typeface="+mn-cs"/>
              </a:rPr>
              <a:t>software’s ability, and most of these servers were vastly underutilized, often</a:t>
            </a:r>
          </a:p>
          <a:p>
            <a:r>
              <a:rPr lang="en-US" sz="1200" kern="1200" baseline="0" dirty="0" smtClean="0">
                <a:solidFill>
                  <a:schemeClr val="tx1"/>
                </a:solidFill>
                <a:latin typeface="+mn-lt"/>
                <a:ea typeface="+mn-ea"/>
                <a:cs typeface="+mn-cs"/>
              </a:rPr>
              <a:t>consuming less than 5% of the available resources in each server. In addition, this</a:t>
            </a:r>
          </a:p>
          <a:p>
            <a:r>
              <a:rPr lang="en-US" sz="1200" kern="1200" baseline="0" dirty="0" smtClean="0">
                <a:solidFill>
                  <a:schemeClr val="tx1"/>
                </a:solidFill>
                <a:latin typeface="+mn-lt"/>
                <a:ea typeface="+mn-ea"/>
                <a:cs typeface="+mn-cs"/>
              </a:rPr>
              <a:t>overabundance of servers filled datacenters and consumed vast amounts of power</a:t>
            </a:r>
          </a:p>
          <a:p>
            <a:r>
              <a:rPr lang="en-US" sz="1200" kern="1200" baseline="0" dirty="0" smtClean="0">
                <a:solidFill>
                  <a:schemeClr val="tx1"/>
                </a:solidFill>
                <a:latin typeface="+mn-lt"/>
                <a:ea typeface="+mn-ea"/>
                <a:cs typeface="+mn-cs"/>
              </a:rPr>
              <a:t>and cooling, straining a corporation’s ability to manage and maintain their infrastructure.</a:t>
            </a:r>
          </a:p>
          <a:p>
            <a:r>
              <a:rPr lang="en-US" sz="1200" kern="1200" baseline="0" dirty="0" smtClean="0">
                <a:solidFill>
                  <a:schemeClr val="tx1"/>
                </a:solidFill>
                <a:latin typeface="+mn-lt"/>
                <a:ea typeface="+mn-ea"/>
                <a:cs typeface="+mn-cs"/>
              </a:rPr>
              <a:t>Virtualization helped relieve this stress.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solution that enables virtualization is a virtual machine monitor (VMM) ,</a:t>
            </a:r>
          </a:p>
          <a:p>
            <a:r>
              <a:rPr lang="en-US" sz="1200" kern="1200" baseline="0" dirty="0" smtClean="0">
                <a:solidFill>
                  <a:schemeClr val="tx1"/>
                </a:solidFill>
                <a:latin typeface="+mn-lt"/>
                <a:ea typeface="+mn-ea"/>
                <a:cs typeface="+mn-cs"/>
              </a:rPr>
              <a:t>or commonly known today as a hypervisor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Though the examples discussed so far are very basic, VMware </a:t>
            </a:r>
            <a:r>
              <a:rPr lang="en-US" sz="1200" kern="1200" baseline="0" dirty="0" err="1" smtClean="0">
                <a:solidFill>
                  <a:schemeClr val="tx1"/>
                </a:solidFill>
                <a:latin typeface="+mn-lt"/>
                <a:ea typeface="+mn-ea"/>
                <a:cs typeface="+mn-cs"/>
              </a:rPr>
              <a:t>ESXi</a:t>
            </a:r>
            <a:r>
              <a:rPr lang="en-US" sz="1200" kern="1200" baseline="0" dirty="0" smtClean="0">
                <a:solidFill>
                  <a:schemeClr val="tx1"/>
                </a:solidFill>
                <a:latin typeface="+mn-lt"/>
                <a:ea typeface="+mn-ea"/>
                <a:cs typeface="+mn-cs"/>
              </a:rPr>
              <a:t> provides</a:t>
            </a:r>
          </a:p>
          <a:p>
            <a:r>
              <a:rPr lang="en-US" sz="1200" kern="1200" baseline="0" dirty="0" smtClean="0">
                <a:solidFill>
                  <a:schemeClr val="tx1"/>
                </a:solidFill>
                <a:latin typeface="+mn-lt"/>
                <a:ea typeface="+mn-ea"/>
                <a:cs typeface="+mn-cs"/>
              </a:rPr>
              <a:t>advanced and sophisticated features for availability, scalability, security, manageability,</a:t>
            </a:r>
          </a:p>
          <a:p>
            <a:r>
              <a:rPr lang="en-US" sz="1200" kern="1200" baseline="0" dirty="0" smtClean="0">
                <a:solidFill>
                  <a:schemeClr val="tx1"/>
                </a:solidFill>
                <a:latin typeface="+mn-lt"/>
                <a:ea typeface="+mn-ea"/>
                <a:cs typeface="+mn-cs"/>
              </a:rPr>
              <a:t>and performance. Additional capabilities are introduced with each release,</a:t>
            </a:r>
          </a:p>
          <a:p>
            <a:r>
              <a:rPr lang="en-US" sz="1200" kern="1200" baseline="0" dirty="0" smtClean="0">
                <a:solidFill>
                  <a:schemeClr val="tx1"/>
                </a:solidFill>
                <a:latin typeface="+mn-lt"/>
                <a:ea typeface="+mn-ea"/>
                <a:cs typeface="+mn-cs"/>
              </a:rPr>
              <a:t>improving the capabilities of the platform. Some examples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Storage </a:t>
            </a:r>
            <a:r>
              <a:rPr lang="en-US" sz="1200" kern="1200" baseline="0" dirty="0" err="1" smtClean="0">
                <a:solidFill>
                  <a:schemeClr val="tx1"/>
                </a:solidFill>
                <a:latin typeface="+mn-lt"/>
                <a:ea typeface="+mn-ea"/>
                <a:cs typeface="+mn-cs"/>
              </a:rPr>
              <a:t>VMotion</a:t>
            </a:r>
            <a:r>
              <a:rPr lang="en-US" sz="1200" kern="1200" baseline="0" dirty="0" smtClean="0">
                <a:solidFill>
                  <a:schemeClr val="tx1"/>
                </a:solidFill>
                <a:latin typeface="+mn-lt"/>
                <a:ea typeface="+mn-ea"/>
                <a:cs typeface="+mn-cs"/>
              </a:rPr>
              <a:t>, which permits the relocation of the data files that compose</a:t>
            </a:r>
          </a:p>
          <a:p>
            <a:r>
              <a:rPr lang="en-US" sz="1200" kern="1200" baseline="0" dirty="0" smtClean="0">
                <a:solidFill>
                  <a:schemeClr val="tx1"/>
                </a:solidFill>
                <a:latin typeface="+mn-lt"/>
                <a:ea typeface="+mn-ea"/>
                <a:cs typeface="+mn-cs"/>
              </a:rPr>
              <a:t>a virtual machine, while that virtual machine is in use.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Fault Tolerance, which creates a lockstep copy of a virtual machine on a different</a:t>
            </a:r>
          </a:p>
          <a:p>
            <a:r>
              <a:rPr lang="en-US" sz="1200" kern="1200" baseline="0" dirty="0" smtClean="0">
                <a:solidFill>
                  <a:schemeClr val="tx1"/>
                </a:solidFill>
                <a:latin typeface="+mn-lt"/>
                <a:ea typeface="+mn-ea"/>
                <a:cs typeface="+mn-cs"/>
              </a:rPr>
              <a:t>host. If the original host suffers a failure, the virtual machine’s connections</a:t>
            </a:r>
          </a:p>
          <a:p>
            <a:r>
              <a:rPr lang="en-US" sz="1200" kern="1200" baseline="0" dirty="0" smtClean="0">
                <a:solidFill>
                  <a:schemeClr val="tx1"/>
                </a:solidFill>
                <a:latin typeface="+mn-lt"/>
                <a:ea typeface="+mn-ea"/>
                <a:cs typeface="+mn-cs"/>
              </a:rPr>
              <a:t>get shifted to the copy, without interrupting users or the application they are</a:t>
            </a:r>
          </a:p>
          <a:p>
            <a:r>
              <a:rPr lang="en-US" sz="1200" kern="1200" baseline="0" dirty="0" smtClean="0">
                <a:solidFill>
                  <a:schemeClr val="tx1"/>
                </a:solidFill>
                <a:latin typeface="+mn-lt"/>
                <a:ea typeface="+mn-ea"/>
                <a:cs typeface="+mn-cs"/>
              </a:rPr>
              <a:t>using. This differs from High Availability, which would require a virtual machine</a:t>
            </a:r>
          </a:p>
          <a:p>
            <a:r>
              <a:rPr lang="en-US" sz="1200" kern="1200" baseline="0" dirty="0" smtClean="0">
                <a:solidFill>
                  <a:schemeClr val="tx1"/>
                </a:solidFill>
                <a:latin typeface="+mn-lt"/>
                <a:ea typeface="+mn-ea"/>
                <a:cs typeface="+mn-cs"/>
              </a:rPr>
              <a:t>restart on another server.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Site Recovery Manager, which uses various replication technologies to copy</a:t>
            </a:r>
          </a:p>
          <a:p>
            <a:r>
              <a:rPr lang="en-US" sz="1200" kern="1200" baseline="0" dirty="0" smtClean="0">
                <a:solidFill>
                  <a:schemeClr val="tx1"/>
                </a:solidFill>
                <a:latin typeface="+mn-lt"/>
                <a:ea typeface="+mn-ea"/>
                <a:cs typeface="+mn-cs"/>
              </a:rPr>
              <a:t>selected virtual machines to a secondary site in the case of a data center disaster.</a:t>
            </a:r>
          </a:p>
          <a:p>
            <a:r>
              <a:rPr lang="en-US" sz="1200" kern="1200" baseline="0" dirty="0" smtClean="0">
                <a:solidFill>
                  <a:schemeClr val="tx1"/>
                </a:solidFill>
                <a:latin typeface="+mn-lt"/>
                <a:ea typeface="+mn-ea"/>
                <a:cs typeface="+mn-cs"/>
              </a:rPr>
              <a:t>The secondary site can be stood up in a matter of minutes; virtual machines</a:t>
            </a:r>
          </a:p>
          <a:p>
            <a:r>
              <a:rPr lang="en-US" sz="1200" kern="1200" baseline="0" dirty="0" smtClean="0">
                <a:solidFill>
                  <a:schemeClr val="tx1"/>
                </a:solidFill>
                <a:latin typeface="+mn-lt"/>
                <a:ea typeface="+mn-ea"/>
                <a:cs typeface="+mn-cs"/>
              </a:rPr>
              <a:t>power-on in a selected and tiered manner automatically to insure a smooth</a:t>
            </a:r>
          </a:p>
          <a:p>
            <a:r>
              <a:rPr lang="en-US" sz="1200" kern="1200" baseline="0" dirty="0" smtClean="0">
                <a:solidFill>
                  <a:schemeClr val="tx1"/>
                </a:solidFill>
                <a:latin typeface="+mn-lt"/>
                <a:ea typeface="+mn-ea"/>
                <a:cs typeface="+mn-cs"/>
              </a:rPr>
              <a:t>and accurate transition.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Storage and Network I/O Control allow an administrator to allocate network</a:t>
            </a:r>
          </a:p>
          <a:p>
            <a:r>
              <a:rPr lang="en-US" sz="1200" kern="1200" baseline="0" dirty="0" smtClean="0">
                <a:solidFill>
                  <a:schemeClr val="tx1"/>
                </a:solidFill>
                <a:latin typeface="+mn-lt"/>
                <a:ea typeface="+mn-ea"/>
                <a:cs typeface="+mn-cs"/>
              </a:rPr>
              <a:t>bandwidth in a virtual network in a very granular manner. These policies are</a:t>
            </a:r>
          </a:p>
          <a:p>
            <a:r>
              <a:rPr lang="en-US" sz="1200" kern="1200" baseline="0" dirty="0" smtClean="0">
                <a:solidFill>
                  <a:schemeClr val="tx1"/>
                </a:solidFill>
                <a:latin typeface="+mn-lt"/>
                <a:ea typeface="+mn-ea"/>
                <a:cs typeface="+mn-cs"/>
              </a:rPr>
              <a:t>activated when there is contention on the network and can guarantee that specific</a:t>
            </a:r>
          </a:p>
          <a:p>
            <a:r>
              <a:rPr lang="en-US" sz="1200" kern="1200" baseline="0" dirty="0" smtClean="0">
                <a:solidFill>
                  <a:schemeClr val="tx1"/>
                </a:solidFill>
                <a:latin typeface="+mn-lt"/>
                <a:ea typeface="+mn-ea"/>
                <a:cs typeface="+mn-cs"/>
              </a:rPr>
              <a:t>virtual machines, groups of virtual machines that comprise a particular</a:t>
            </a:r>
          </a:p>
          <a:p>
            <a:r>
              <a:rPr lang="en-US" sz="1200" kern="1200" baseline="0" dirty="0" smtClean="0">
                <a:solidFill>
                  <a:schemeClr val="tx1"/>
                </a:solidFill>
                <a:latin typeface="+mn-lt"/>
                <a:ea typeface="+mn-ea"/>
                <a:cs typeface="+mn-cs"/>
              </a:rPr>
              <a:t>application, or classes of data or storage traffic have the required priority and</a:t>
            </a:r>
          </a:p>
          <a:p>
            <a:r>
              <a:rPr lang="en-US" sz="1200" kern="1200" baseline="0" dirty="0" smtClean="0">
                <a:solidFill>
                  <a:schemeClr val="tx1"/>
                </a:solidFill>
                <a:latin typeface="+mn-lt"/>
                <a:ea typeface="+mn-ea"/>
                <a:cs typeface="+mn-cs"/>
              </a:rPr>
              <a:t>bandwidth to operate as desired.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Distributed Resource Scheduler (DRS), which intelligently places virtual machines</a:t>
            </a:r>
          </a:p>
          <a:p>
            <a:r>
              <a:rPr lang="en-US" sz="1200" kern="1200" baseline="0" dirty="0" smtClean="0">
                <a:solidFill>
                  <a:schemeClr val="tx1"/>
                </a:solidFill>
                <a:latin typeface="+mn-lt"/>
                <a:ea typeface="+mn-ea"/>
                <a:cs typeface="+mn-cs"/>
              </a:rPr>
              <a:t>on hosts for startup and can automatically balance the workloads via</a:t>
            </a:r>
          </a:p>
          <a:p>
            <a:r>
              <a:rPr lang="en-US" sz="1200" kern="1200" baseline="0" dirty="0" err="1" smtClean="0">
                <a:solidFill>
                  <a:schemeClr val="tx1"/>
                </a:solidFill>
                <a:latin typeface="+mn-lt"/>
                <a:ea typeface="+mn-ea"/>
                <a:cs typeface="+mn-cs"/>
              </a:rPr>
              <a:t>VMotion</a:t>
            </a:r>
            <a:r>
              <a:rPr lang="en-US" sz="1200" kern="1200" baseline="0" dirty="0" smtClean="0">
                <a:solidFill>
                  <a:schemeClr val="tx1"/>
                </a:solidFill>
                <a:latin typeface="+mn-lt"/>
                <a:ea typeface="+mn-ea"/>
                <a:cs typeface="+mn-cs"/>
              </a:rPr>
              <a:t> based on business policies and resource usage. An aspect of this,</a:t>
            </a:r>
          </a:p>
          <a:p>
            <a:r>
              <a:rPr lang="en-US" sz="1200" kern="1200" baseline="0" dirty="0" smtClean="0">
                <a:solidFill>
                  <a:schemeClr val="tx1"/>
                </a:solidFill>
                <a:latin typeface="+mn-lt"/>
                <a:ea typeface="+mn-ea"/>
                <a:cs typeface="+mn-cs"/>
              </a:rPr>
              <a:t>Distributed Power Management (DPM), can power-off (and on) physical</a:t>
            </a:r>
          </a:p>
          <a:p>
            <a:r>
              <a:rPr lang="en-US" sz="1200" kern="1200" baseline="0" dirty="0" smtClean="0">
                <a:solidFill>
                  <a:schemeClr val="tx1"/>
                </a:solidFill>
                <a:latin typeface="+mn-lt"/>
                <a:ea typeface="+mn-ea"/>
                <a:cs typeface="+mn-cs"/>
              </a:rPr>
              <a:t>hosts as they are needed. Storage DRS can actively migrate virtual machine</a:t>
            </a:r>
          </a:p>
          <a:p>
            <a:r>
              <a:rPr lang="en-US" sz="1200" kern="1200" baseline="0" dirty="0" smtClean="0">
                <a:solidFill>
                  <a:schemeClr val="tx1"/>
                </a:solidFill>
                <a:latin typeface="+mn-lt"/>
                <a:ea typeface="+mn-ea"/>
                <a:cs typeface="+mn-cs"/>
              </a:rPr>
              <a:t>files based on storage capacity and I/O latency, again based on the business</a:t>
            </a:r>
          </a:p>
          <a:p>
            <a:r>
              <a:rPr lang="en-US" sz="1200" kern="1200" baseline="0" dirty="0" smtClean="0">
                <a:solidFill>
                  <a:schemeClr val="tx1"/>
                </a:solidFill>
                <a:latin typeface="+mn-lt"/>
                <a:ea typeface="+mn-ea"/>
                <a:cs typeface="+mn-cs"/>
              </a:rPr>
              <a:t>rules and resource utilization.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are just a few of the features that extend VMware’s </a:t>
            </a:r>
            <a:r>
              <a:rPr lang="en-US" sz="1200" kern="1200" baseline="0" dirty="0" err="1" smtClean="0">
                <a:solidFill>
                  <a:schemeClr val="tx1"/>
                </a:solidFill>
                <a:latin typeface="+mn-lt"/>
                <a:ea typeface="+mn-ea"/>
                <a:cs typeface="+mn-cs"/>
              </a:rPr>
              <a:t>ESXi</a:t>
            </a:r>
            <a:r>
              <a:rPr lang="en-US" sz="1200" kern="1200" baseline="0" dirty="0" smtClean="0">
                <a:solidFill>
                  <a:schemeClr val="tx1"/>
                </a:solidFill>
                <a:latin typeface="+mn-lt"/>
                <a:ea typeface="+mn-ea"/>
                <a:cs typeface="+mn-cs"/>
              </a:rPr>
              <a:t> solution past</a:t>
            </a:r>
          </a:p>
          <a:p>
            <a:r>
              <a:rPr lang="en-US" sz="1200" kern="1200" baseline="0" dirty="0" smtClean="0">
                <a:solidFill>
                  <a:schemeClr val="tx1"/>
                </a:solidFill>
                <a:latin typeface="+mn-lt"/>
                <a:ea typeface="+mn-ea"/>
                <a:cs typeface="+mn-cs"/>
              </a:rPr>
              <a:t>being merely a hypervisor that can support virtual machines into a platform for the</a:t>
            </a:r>
          </a:p>
          <a:p>
            <a:r>
              <a:rPr lang="en-US" sz="1200" kern="1200" baseline="0" dirty="0" smtClean="0">
                <a:solidFill>
                  <a:schemeClr val="tx1"/>
                </a:solidFill>
                <a:latin typeface="+mn-lt"/>
                <a:ea typeface="+mn-ea"/>
                <a:cs typeface="+mn-cs"/>
              </a:rPr>
              <a:t>new data center and the foundation for cloud computing.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 In the early 2000s an effort based in Cambridge University led to the development</a:t>
            </a:r>
          </a:p>
          <a:p>
            <a:r>
              <a:rPr lang="en-US" sz="1200" kern="1200" baseline="0" dirty="0" smtClean="0">
                <a:solidFill>
                  <a:schemeClr val="tx1"/>
                </a:solidFill>
                <a:latin typeface="+mn-lt"/>
                <a:ea typeface="+mn-ea"/>
                <a:cs typeface="+mn-cs"/>
              </a:rPr>
              <a:t>of the </a:t>
            </a:r>
            <a:r>
              <a:rPr lang="en-US" sz="1200" kern="1200" baseline="0" dirty="0" err="1" smtClean="0">
                <a:solidFill>
                  <a:schemeClr val="tx1"/>
                </a:solidFill>
                <a:latin typeface="+mn-lt"/>
                <a:ea typeface="+mn-ea"/>
                <a:cs typeface="+mn-cs"/>
              </a:rPr>
              <a:t>Xen</a:t>
            </a:r>
            <a:r>
              <a:rPr lang="en-US" sz="1200" kern="1200" baseline="0" dirty="0" smtClean="0">
                <a:solidFill>
                  <a:schemeClr val="tx1"/>
                </a:solidFill>
                <a:latin typeface="+mn-lt"/>
                <a:ea typeface="+mn-ea"/>
                <a:cs typeface="+mn-cs"/>
              </a:rPr>
              <a:t>, an open-source hypervisor. Over time, and as the need for virtualization</a:t>
            </a:r>
          </a:p>
          <a:p>
            <a:r>
              <a:rPr lang="en-US" sz="1200" kern="1200" baseline="0" dirty="0" smtClean="0">
                <a:solidFill>
                  <a:schemeClr val="tx1"/>
                </a:solidFill>
                <a:latin typeface="+mn-lt"/>
                <a:ea typeface="+mn-ea"/>
                <a:cs typeface="+mn-cs"/>
              </a:rPr>
              <a:t>increased, many hypervisor variants have come out of the main </a:t>
            </a:r>
            <a:r>
              <a:rPr lang="en-US" sz="1200" kern="1200" baseline="0" dirty="0" err="1" smtClean="0">
                <a:solidFill>
                  <a:schemeClr val="tx1"/>
                </a:solidFill>
                <a:latin typeface="+mn-lt"/>
                <a:ea typeface="+mn-ea"/>
                <a:cs typeface="+mn-cs"/>
              </a:rPr>
              <a:t>Xen</a:t>
            </a:r>
            <a:r>
              <a:rPr lang="en-US" sz="1200" kern="1200" baseline="0" dirty="0" smtClean="0">
                <a:solidFill>
                  <a:schemeClr val="tx1"/>
                </a:solidFill>
                <a:latin typeface="+mn-lt"/>
                <a:ea typeface="+mn-ea"/>
                <a:cs typeface="+mn-cs"/>
              </a:rPr>
              <a:t> branch.</a:t>
            </a:r>
          </a:p>
          <a:p>
            <a:r>
              <a:rPr lang="en-US" sz="1200" kern="1200" baseline="0" dirty="0" smtClean="0">
                <a:solidFill>
                  <a:schemeClr val="tx1"/>
                </a:solidFill>
                <a:latin typeface="+mn-lt"/>
                <a:ea typeface="+mn-ea"/>
                <a:cs typeface="+mn-cs"/>
              </a:rPr>
              <a:t>Today, in addition to the open-source hypervisor, there are a number of </a:t>
            </a:r>
            <a:r>
              <a:rPr lang="en-US" sz="1200" kern="1200" baseline="0" dirty="0" err="1" smtClean="0">
                <a:solidFill>
                  <a:schemeClr val="tx1"/>
                </a:solidFill>
                <a:latin typeface="+mn-lt"/>
                <a:ea typeface="+mn-ea"/>
                <a:cs typeface="+mn-cs"/>
              </a:rPr>
              <a:t>Xenbased</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commercial hypervisor offering from Citrix, Oracle, and others. Architected</a:t>
            </a:r>
          </a:p>
          <a:p>
            <a:r>
              <a:rPr lang="en-US" sz="1200" kern="1200" baseline="0" dirty="0" smtClean="0">
                <a:solidFill>
                  <a:schemeClr val="tx1"/>
                </a:solidFill>
                <a:latin typeface="+mn-lt"/>
                <a:ea typeface="+mn-ea"/>
                <a:cs typeface="+mn-cs"/>
              </a:rPr>
              <a:t>differently than the VMware model, </a:t>
            </a:r>
            <a:r>
              <a:rPr lang="en-US" sz="1200" kern="1200" baseline="0" dirty="0" err="1" smtClean="0">
                <a:solidFill>
                  <a:schemeClr val="tx1"/>
                </a:solidFill>
                <a:latin typeface="+mn-lt"/>
                <a:ea typeface="+mn-ea"/>
                <a:cs typeface="+mn-cs"/>
              </a:rPr>
              <a:t>Xen</a:t>
            </a:r>
            <a:r>
              <a:rPr lang="en-US" sz="1200" kern="1200" baseline="0" dirty="0" smtClean="0">
                <a:solidFill>
                  <a:schemeClr val="tx1"/>
                </a:solidFill>
                <a:latin typeface="+mn-lt"/>
                <a:ea typeface="+mn-ea"/>
                <a:cs typeface="+mn-cs"/>
              </a:rPr>
              <a:t> requires a dedicated operating system</a:t>
            </a:r>
          </a:p>
          <a:p>
            <a:r>
              <a:rPr lang="en-US" sz="1200" kern="1200" baseline="0" dirty="0" smtClean="0">
                <a:solidFill>
                  <a:schemeClr val="tx1"/>
                </a:solidFill>
                <a:latin typeface="+mn-lt"/>
                <a:ea typeface="+mn-ea"/>
                <a:cs typeface="+mn-cs"/>
              </a:rPr>
              <a:t>or domain to work with the hypervisor, similar to the VMware service console</a:t>
            </a:r>
          </a:p>
          <a:p>
            <a:r>
              <a:rPr lang="en-US" sz="1200" kern="1200" baseline="0" dirty="0" smtClean="0">
                <a:solidFill>
                  <a:schemeClr val="tx1"/>
                </a:solidFill>
                <a:latin typeface="+mn-lt"/>
                <a:ea typeface="+mn-ea"/>
                <a:cs typeface="+mn-cs"/>
              </a:rPr>
              <a:t>(Figure 14.8). This initial domain is known as domain zero (Dom0), runs the </a:t>
            </a:r>
            <a:r>
              <a:rPr lang="en-US" sz="1200" kern="1200" baseline="0" dirty="0" err="1" smtClean="0">
                <a:solidFill>
                  <a:schemeClr val="tx1"/>
                </a:solidFill>
                <a:latin typeface="+mn-lt"/>
                <a:ea typeface="+mn-ea"/>
                <a:cs typeface="+mn-cs"/>
              </a:rPr>
              <a:t>Xen</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tool stack, and as the privileged area, has direct access to the hardware. Many</a:t>
            </a:r>
          </a:p>
          <a:p>
            <a:r>
              <a:rPr lang="en-US" sz="1200" kern="1200" baseline="0" dirty="0" smtClean="0">
                <a:solidFill>
                  <a:schemeClr val="tx1"/>
                </a:solidFill>
                <a:latin typeface="+mn-lt"/>
                <a:ea typeface="+mn-ea"/>
                <a:cs typeface="+mn-cs"/>
              </a:rPr>
              <a:t> versions of Linux contain a </a:t>
            </a:r>
            <a:r>
              <a:rPr lang="en-US" sz="1200" kern="1200" baseline="0" dirty="0" err="1" smtClean="0">
                <a:solidFill>
                  <a:schemeClr val="tx1"/>
                </a:solidFill>
                <a:latin typeface="+mn-lt"/>
                <a:ea typeface="+mn-ea"/>
                <a:cs typeface="+mn-cs"/>
              </a:rPr>
              <a:t>Xen</a:t>
            </a:r>
            <a:r>
              <a:rPr lang="en-US" sz="1200" kern="1200" baseline="0" dirty="0" smtClean="0">
                <a:solidFill>
                  <a:schemeClr val="tx1"/>
                </a:solidFill>
                <a:latin typeface="+mn-lt"/>
                <a:ea typeface="+mn-ea"/>
                <a:cs typeface="+mn-cs"/>
              </a:rPr>
              <a:t> hypervisor that is capable of creating a virtual environment.</a:t>
            </a:r>
          </a:p>
          <a:p>
            <a:r>
              <a:rPr lang="en-US" sz="1200" kern="1200" baseline="0" dirty="0" smtClean="0">
                <a:solidFill>
                  <a:schemeClr val="tx1"/>
                </a:solidFill>
                <a:latin typeface="+mn-lt"/>
                <a:ea typeface="+mn-ea"/>
                <a:cs typeface="+mn-cs"/>
              </a:rPr>
              <a:t>Some of these are </a:t>
            </a:r>
            <a:r>
              <a:rPr lang="en-US" sz="1200" kern="1200" baseline="0" dirty="0" err="1" smtClean="0">
                <a:solidFill>
                  <a:schemeClr val="tx1"/>
                </a:solidFill>
                <a:latin typeface="+mn-lt"/>
                <a:ea typeface="+mn-ea"/>
                <a:cs typeface="+mn-cs"/>
              </a:rPr>
              <a:t>CentOS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Debian</a:t>
            </a:r>
            <a:r>
              <a:rPr lang="en-US" sz="1200" kern="1200" baseline="0" dirty="0" smtClean="0">
                <a:solidFill>
                  <a:schemeClr val="tx1"/>
                </a:solidFill>
                <a:latin typeface="+mn-lt"/>
                <a:ea typeface="+mn-ea"/>
                <a:cs typeface="+mn-cs"/>
              </a:rPr>
              <a:t>, Fedora, </a:t>
            </a:r>
            <a:r>
              <a:rPr lang="en-US" sz="1200" kern="1200" baseline="0" dirty="0" err="1" smtClean="0">
                <a:solidFill>
                  <a:schemeClr val="tx1"/>
                </a:solidFill>
                <a:latin typeface="+mn-lt"/>
                <a:ea typeface="+mn-ea"/>
                <a:cs typeface="+mn-cs"/>
              </a:rPr>
              <a:t>Ubuntu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OracleVM</a:t>
            </a:r>
            <a:r>
              <a:rPr lang="en-US" sz="1200" kern="1200" baseline="0" dirty="0" smtClean="0">
                <a:solidFill>
                  <a:schemeClr val="tx1"/>
                </a:solidFill>
                <a:latin typeface="+mn-lt"/>
                <a:ea typeface="+mn-ea"/>
                <a:cs typeface="+mn-cs"/>
              </a:rPr>
              <a:t>, Red</a:t>
            </a:r>
          </a:p>
          <a:p>
            <a:r>
              <a:rPr lang="en-US" sz="1200" kern="1200" baseline="0" dirty="0" smtClean="0">
                <a:solidFill>
                  <a:schemeClr val="tx1"/>
                </a:solidFill>
                <a:latin typeface="+mn-lt"/>
                <a:ea typeface="+mn-ea"/>
                <a:cs typeface="+mn-cs"/>
              </a:rPr>
              <a:t>Hat (RHEL), SUSE, and </a:t>
            </a:r>
            <a:r>
              <a:rPr lang="en-US" sz="1200" kern="1200" baseline="0" dirty="0" err="1" smtClean="0">
                <a:solidFill>
                  <a:schemeClr val="tx1"/>
                </a:solidFill>
                <a:latin typeface="+mn-lt"/>
                <a:ea typeface="+mn-ea"/>
                <a:cs typeface="+mn-cs"/>
              </a:rPr>
              <a:t>XenServer</a:t>
            </a:r>
            <a:r>
              <a:rPr lang="en-US" sz="1200" kern="1200" baseline="0" dirty="0" smtClean="0">
                <a:solidFill>
                  <a:schemeClr val="tx1"/>
                </a:solidFill>
                <a:latin typeface="+mn-lt"/>
                <a:ea typeface="+mn-ea"/>
                <a:cs typeface="+mn-cs"/>
              </a:rPr>
              <a:t>. Companies that used </a:t>
            </a:r>
            <a:r>
              <a:rPr lang="en-US" sz="1200" kern="1200" baseline="0" dirty="0" err="1" smtClean="0">
                <a:solidFill>
                  <a:schemeClr val="tx1"/>
                </a:solidFill>
                <a:latin typeface="+mn-lt"/>
                <a:ea typeface="+mn-ea"/>
                <a:cs typeface="+mn-cs"/>
              </a:rPr>
              <a:t>Xen</a:t>
            </a:r>
            <a:r>
              <a:rPr lang="en-US" sz="1200" kern="1200" baseline="0" dirty="0" smtClean="0">
                <a:solidFill>
                  <a:schemeClr val="tx1"/>
                </a:solidFill>
                <a:latin typeface="+mn-lt"/>
                <a:ea typeface="+mn-ea"/>
                <a:cs typeface="+mn-cs"/>
              </a:rPr>
              <a:t>-based virtualization</a:t>
            </a:r>
          </a:p>
          <a:p>
            <a:r>
              <a:rPr lang="en-US" sz="1200" kern="1200" baseline="0" dirty="0" smtClean="0">
                <a:solidFill>
                  <a:schemeClr val="tx1"/>
                </a:solidFill>
                <a:latin typeface="+mn-lt"/>
                <a:ea typeface="+mn-ea"/>
                <a:cs typeface="+mn-cs"/>
              </a:rPr>
              <a:t>solutions do so due to the lower (or no) cost of the software or due to their</a:t>
            </a:r>
          </a:p>
          <a:p>
            <a:r>
              <a:rPr lang="en-US" sz="1200" kern="1200" baseline="0" dirty="0" smtClean="0">
                <a:solidFill>
                  <a:schemeClr val="tx1"/>
                </a:solidFill>
                <a:latin typeface="+mn-lt"/>
                <a:ea typeface="+mn-ea"/>
                <a:cs typeface="+mn-cs"/>
              </a:rPr>
              <a:t>own in-house Linux expertise.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Guests on </a:t>
            </a:r>
            <a:r>
              <a:rPr lang="en-US" sz="1200" kern="1200" baseline="0" dirty="0" err="1" smtClean="0">
                <a:solidFill>
                  <a:schemeClr val="tx1"/>
                </a:solidFill>
                <a:latin typeface="+mn-lt"/>
                <a:ea typeface="+mn-ea"/>
                <a:cs typeface="+mn-cs"/>
              </a:rPr>
              <a:t>Xen</a:t>
            </a:r>
            <a:r>
              <a:rPr lang="en-US" sz="1200" kern="1200" baseline="0" dirty="0" smtClean="0">
                <a:solidFill>
                  <a:schemeClr val="tx1"/>
                </a:solidFill>
                <a:latin typeface="+mn-lt"/>
                <a:ea typeface="+mn-ea"/>
                <a:cs typeface="+mn-cs"/>
              </a:rPr>
              <a:t> are unprivileged domains, or sometimes user domains, referred</a:t>
            </a:r>
          </a:p>
          <a:p>
            <a:r>
              <a:rPr lang="en-US" sz="1200" kern="1200" baseline="0" dirty="0" smtClean="0">
                <a:solidFill>
                  <a:schemeClr val="tx1"/>
                </a:solidFill>
                <a:latin typeface="+mn-lt"/>
                <a:ea typeface="+mn-ea"/>
                <a:cs typeface="+mn-cs"/>
              </a:rPr>
              <a:t>to as </a:t>
            </a:r>
            <a:r>
              <a:rPr lang="en-US" sz="1200" kern="1200" baseline="0" dirty="0" err="1" smtClean="0">
                <a:solidFill>
                  <a:schemeClr val="tx1"/>
                </a:solidFill>
                <a:latin typeface="+mn-lt"/>
                <a:ea typeface="+mn-ea"/>
                <a:cs typeface="+mn-cs"/>
              </a:rPr>
              <a:t>DomU</a:t>
            </a:r>
            <a:r>
              <a:rPr lang="en-US" sz="1200" kern="1200" baseline="0" dirty="0" smtClean="0">
                <a:solidFill>
                  <a:schemeClr val="tx1"/>
                </a:solidFill>
                <a:latin typeface="+mn-lt"/>
                <a:ea typeface="+mn-ea"/>
                <a:cs typeface="+mn-cs"/>
              </a:rPr>
              <a:t>. Dom0 provides access to network and storage resources to the guests</a:t>
            </a:r>
          </a:p>
          <a:p>
            <a:r>
              <a:rPr lang="en-US" sz="1200" kern="1200" baseline="0" dirty="0" smtClean="0">
                <a:solidFill>
                  <a:schemeClr val="tx1"/>
                </a:solidFill>
                <a:latin typeface="+mn-lt"/>
                <a:ea typeface="+mn-ea"/>
                <a:cs typeface="+mn-cs"/>
              </a:rPr>
              <a:t>via </a:t>
            </a:r>
            <a:r>
              <a:rPr lang="en-US" sz="1200" kern="1200" baseline="0" dirty="0" err="1" smtClean="0">
                <a:solidFill>
                  <a:schemeClr val="tx1"/>
                </a:solidFill>
                <a:latin typeface="+mn-lt"/>
                <a:ea typeface="+mn-ea"/>
                <a:cs typeface="+mn-cs"/>
              </a:rPr>
              <a:t>BackEnd</a:t>
            </a:r>
            <a:r>
              <a:rPr lang="en-US" sz="1200" kern="1200" baseline="0" dirty="0" smtClean="0">
                <a:solidFill>
                  <a:schemeClr val="tx1"/>
                </a:solidFill>
                <a:latin typeface="+mn-lt"/>
                <a:ea typeface="+mn-ea"/>
                <a:cs typeface="+mn-cs"/>
              </a:rPr>
              <a:t> drivers that communicate with the </a:t>
            </a:r>
            <a:r>
              <a:rPr lang="en-US" sz="1200" kern="1200" baseline="0" dirty="0" err="1" smtClean="0">
                <a:solidFill>
                  <a:schemeClr val="tx1"/>
                </a:solidFill>
                <a:latin typeface="+mn-lt"/>
                <a:ea typeface="+mn-ea"/>
                <a:cs typeface="+mn-cs"/>
              </a:rPr>
              <a:t>FrontEnd</a:t>
            </a:r>
            <a:r>
              <a:rPr lang="en-US" sz="1200" kern="1200" baseline="0" dirty="0" smtClean="0">
                <a:solidFill>
                  <a:schemeClr val="tx1"/>
                </a:solidFill>
                <a:latin typeface="+mn-lt"/>
                <a:ea typeface="+mn-ea"/>
                <a:cs typeface="+mn-cs"/>
              </a:rPr>
              <a:t> drivers in </a:t>
            </a:r>
            <a:r>
              <a:rPr lang="en-US" sz="1200" kern="1200" baseline="0" dirty="0" err="1" smtClean="0">
                <a:solidFill>
                  <a:schemeClr val="tx1"/>
                </a:solidFill>
                <a:latin typeface="+mn-lt"/>
                <a:ea typeface="+mn-ea"/>
                <a:cs typeface="+mn-cs"/>
              </a:rPr>
              <a:t>DomU</a:t>
            </a:r>
            <a:r>
              <a:rPr lang="en-US" sz="1200" kern="1200" baseline="0" dirty="0" smtClean="0">
                <a:solidFill>
                  <a:schemeClr val="tx1"/>
                </a:solidFill>
                <a:latin typeface="+mn-lt"/>
                <a:ea typeface="+mn-ea"/>
                <a:cs typeface="+mn-cs"/>
              </a:rPr>
              <a:t>. Unless</a:t>
            </a:r>
          </a:p>
          <a:p>
            <a:r>
              <a:rPr lang="en-US" sz="1200" kern="1200" baseline="0" dirty="0" smtClean="0">
                <a:solidFill>
                  <a:schemeClr val="tx1"/>
                </a:solidFill>
                <a:latin typeface="+mn-lt"/>
                <a:ea typeface="+mn-ea"/>
                <a:cs typeface="+mn-cs"/>
              </a:rPr>
              <a:t>there are pass-through devices configured (usually USB), all of the network and</a:t>
            </a:r>
          </a:p>
          <a:p>
            <a:r>
              <a:rPr lang="en-US" sz="1200" kern="1200" baseline="0" dirty="0" smtClean="0">
                <a:solidFill>
                  <a:schemeClr val="tx1"/>
                </a:solidFill>
                <a:latin typeface="+mn-lt"/>
                <a:ea typeface="+mn-ea"/>
                <a:cs typeface="+mn-cs"/>
              </a:rPr>
              <a:t>storage I/O is handled through Dom0. Since Dom0 is itself an instance of Linux, if</a:t>
            </a:r>
          </a:p>
          <a:p>
            <a:r>
              <a:rPr lang="en-US" sz="1200" kern="1200" baseline="0" dirty="0" smtClean="0">
                <a:solidFill>
                  <a:schemeClr val="tx1"/>
                </a:solidFill>
                <a:latin typeface="+mn-lt"/>
                <a:ea typeface="+mn-ea"/>
                <a:cs typeface="+mn-cs"/>
              </a:rPr>
              <a:t>something unexpected happens to it, all of the virtual machines it supports will be</a:t>
            </a:r>
          </a:p>
          <a:p>
            <a:r>
              <a:rPr lang="en-US" sz="1200" kern="1200" baseline="0" dirty="0" smtClean="0">
                <a:solidFill>
                  <a:schemeClr val="tx1"/>
                </a:solidFill>
                <a:latin typeface="+mn-lt"/>
                <a:ea typeface="+mn-ea"/>
                <a:cs typeface="+mn-cs"/>
              </a:rPr>
              <a:t>affected. Standard operating system maintenance like patching also can potentially</a:t>
            </a:r>
          </a:p>
          <a:p>
            <a:r>
              <a:rPr lang="en-US" sz="1200" kern="1200" baseline="0" dirty="0" smtClean="0">
                <a:solidFill>
                  <a:schemeClr val="tx1"/>
                </a:solidFill>
                <a:latin typeface="+mn-lt"/>
                <a:ea typeface="+mn-ea"/>
                <a:cs typeface="+mn-cs"/>
              </a:rPr>
              <a:t>affect the overall availability.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Like most open-source offerings, </a:t>
            </a:r>
            <a:r>
              <a:rPr lang="en-US" sz="1200" kern="1200" baseline="0" dirty="0" err="1" smtClean="0">
                <a:solidFill>
                  <a:schemeClr val="tx1"/>
                </a:solidFill>
                <a:latin typeface="+mn-lt"/>
                <a:ea typeface="+mn-ea"/>
                <a:cs typeface="+mn-cs"/>
              </a:rPr>
              <a:t>Xen</a:t>
            </a:r>
            <a:r>
              <a:rPr lang="en-US" sz="1200" kern="1200" baseline="0" dirty="0" smtClean="0">
                <a:solidFill>
                  <a:schemeClr val="tx1"/>
                </a:solidFill>
                <a:latin typeface="+mn-lt"/>
                <a:ea typeface="+mn-ea"/>
                <a:cs typeface="+mn-cs"/>
              </a:rPr>
              <a:t> does not contain many of the advanced</a:t>
            </a:r>
          </a:p>
          <a:p>
            <a:r>
              <a:rPr lang="en-US" sz="1200" kern="1200" baseline="0" dirty="0" smtClean="0">
                <a:solidFill>
                  <a:schemeClr val="tx1"/>
                </a:solidFill>
                <a:latin typeface="+mn-lt"/>
                <a:ea typeface="+mn-ea"/>
                <a:cs typeface="+mn-cs"/>
              </a:rPr>
              <a:t>capabilities offered by VMware </a:t>
            </a:r>
            <a:r>
              <a:rPr lang="en-US" sz="1200" kern="1200" baseline="0" dirty="0" err="1" smtClean="0">
                <a:solidFill>
                  <a:schemeClr val="tx1"/>
                </a:solidFill>
                <a:latin typeface="+mn-lt"/>
                <a:ea typeface="+mn-ea"/>
                <a:cs typeface="+mn-cs"/>
              </a:rPr>
              <a:t>ESXi</a:t>
            </a:r>
            <a:r>
              <a:rPr lang="en-US" sz="1200" kern="1200" baseline="0" dirty="0" smtClean="0">
                <a:solidFill>
                  <a:schemeClr val="tx1"/>
                </a:solidFill>
                <a:latin typeface="+mn-lt"/>
                <a:ea typeface="+mn-ea"/>
                <a:cs typeface="+mn-cs"/>
              </a:rPr>
              <a:t>, though with each release, additional features</a:t>
            </a:r>
          </a:p>
          <a:p>
            <a:r>
              <a:rPr lang="en-US" sz="1200" kern="1200" baseline="0" dirty="0" smtClean="0">
                <a:solidFill>
                  <a:schemeClr val="tx1"/>
                </a:solidFill>
                <a:latin typeface="+mn-lt"/>
                <a:ea typeface="+mn-ea"/>
                <a:cs typeface="+mn-cs"/>
              </a:rPr>
              <a:t>appear and existing features are enhanced.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 Microsoft has had a number of virtualization technologies, including Virtual</a:t>
            </a:r>
          </a:p>
          <a:p>
            <a:r>
              <a:rPr lang="en-US" sz="1200" kern="1200" baseline="0" dirty="0" smtClean="0">
                <a:solidFill>
                  <a:schemeClr val="tx1"/>
                </a:solidFill>
                <a:latin typeface="+mn-lt"/>
                <a:ea typeface="+mn-ea"/>
                <a:cs typeface="+mn-cs"/>
              </a:rPr>
              <a:t>Server, a Type-2 hypervisor offering that was acquired in 2005 and is still available</a:t>
            </a:r>
          </a:p>
          <a:p>
            <a:r>
              <a:rPr lang="en-US" sz="1200" kern="1200" baseline="0" dirty="0" smtClean="0">
                <a:solidFill>
                  <a:schemeClr val="tx1"/>
                </a:solidFill>
                <a:latin typeface="+mn-lt"/>
                <a:ea typeface="+mn-ea"/>
                <a:cs typeface="+mn-cs"/>
              </a:rPr>
              <a:t>today at no cost. Microsoft Hyper-V, a Type-1 hypervisor, was first released in 2008</a:t>
            </a:r>
          </a:p>
          <a:p>
            <a:r>
              <a:rPr lang="en-US" sz="1200" kern="1200" baseline="0" dirty="0" smtClean="0">
                <a:solidFill>
                  <a:schemeClr val="tx1"/>
                </a:solidFill>
                <a:latin typeface="+mn-lt"/>
                <a:ea typeface="+mn-ea"/>
                <a:cs typeface="+mn-cs"/>
              </a:rPr>
              <a:t>as part of the Windows Server 2008 Operating System release. Similar to the </a:t>
            </a:r>
            <a:r>
              <a:rPr lang="en-US" sz="1200" kern="1200" baseline="0" dirty="0" err="1" smtClean="0">
                <a:solidFill>
                  <a:schemeClr val="tx1"/>
                </a:solidFill>
                <a:latin typeface="+mn-lt"/>
                <a:ea typeface="+mn-ea"/>
                <a:cs typeface="+mn-cs"/>
              </a:rPr>
              <a:t>Xen</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architecture, Hyper-V has a parent partition that serves as an administrative adjunct</a:t>
            </a:r>
          </a:p>
          <a:p>
            <a:r>
              <a:rPr lang="en-US" sz="1200" kern="1200" baseline="0" dirty="0" smtClean="0">
                <a:solidFill>
                  <a:schemeClr val="tx1"/>
                </a:solidFill>
                <a:latin typeface="+mn-lt"/>
                <a:ea typeface="+mn-ea"/>
                <a:cs typeface="+mn-cs"/>
              </a:rPr>
              <a:t>to the Type-1 hypervisor (Figure 14.9). Guest virtual machines are designated as</a:t>
            </a:r>
          </a:p>
          <a:p>
            <a:r>
              <a:rPr lang="en-US" sz="1200" kern="1200" baseline="0" dirty="0" smtClean="0">
                <a:solidFill>
                  <a:schemeClr val="tx1"/>
                </a:solidFill>
                <a:latin typeface="+mn-lt"/>
                <a:ea typeface="+mn-ea"/>
                <a:cs typeface="+mn-cs"/>
              </a:rPr>
              <a:t>child partitions. The parent partition runs the Windows Server operating system in</a:t>
            </a:r>
          </a:p>
          <a:p>
            <a:r>
              <a:rPr lang="en-US" sz="1200" kern="1200" baseline="0" dirty="0" smtClean="0">
                <a:solidFill>
                  <a:schemeClr val="tx1"/>
                </a:solidFill>
                <a:latin typeface="+mn-lt"/>
                <a:ea typeface="+mn-ea"/>
                <a:cs typeface="+mn-cs"/>
              </a:rPr>
              <a:t>addition to its functions, such as managing the hypervisor, the guest partitions, and</a:t>
            </a:r>
          </a:p>
          <a:p>
            <a:r>
              <a:rPr lang="en-US" sz="1200" kern="1200" baseline="0" dirty="0" smtClean="0">
                <a:solidFill>
                  <a:schemeClr val="tx1"/>
                </a:solidFill>
                <a:latin typeface="+mn-lt"/>
                <a:ea typeface="+mn-ea"/>
                <a:cs typeface="+mn-cs"/>
              </a:rPr>
              <a:t>the devices drivers. Similar to the </a:t>
            </a:r>
            <a:r>
              <a:rPr lang="en-US" sz="1200" kern="1200" baseline="0" dirty="0" err="1" smtClean="0">
                <a:solidFill>
                  <a:schemeClr val="tx1"/>
                </a:solidFill>
                <a:latin typeface="+mn-lt"/>
                <a:ea typeface="+mn-ea"/>
                <a:cs typeface="+mn-cs"/>
              </a:rPr>
              <a:t>FrontEnd</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BackEnd</a:t>
            </a:r>
            <a:r>
              <a:rPr lang="en-US" sz="1200" kern="1200" baseline="0" dirty="0" smtClean="0">
                <a:solidFill>
                  <a:schemeClr val="tx1"/>
                </a:solidFill>
                <a:latin typeface="+mn-lt"/>
                <a:ea typeface="+mn-ea"/>
                <a:cs typeface="+mn-cs"/>
              </a:rPr>
              <a:t> drivers in </a:t>
            </a:r>
            <a:r>
              <a:rPr lang="en-US" sz="1200" kern="1200" baseline="0" dirty="0" err="1" smtClean="0">
                <a:solidFill>
                  <a:schemeClr val="tx1"/>
                </a:solidFill>
                <a:latin typeface="+mn-lt"/>
                <a:ea typeface="+mn-ea"/>
                <a:cs typeface="+mn-cs"/>
              </a:rPr>
              <a:t>Xen</a:t>
            </a:r>
            <a:r>
              <a:rPr lang="en-US" sz="1200" kern="1200" baseline="0" dirty="0" smtClean="0">
                <a:solidFill>
                  <a:schemeClr val="tx1"/>
                </a:solidFill>
                <a:latin typeface="+mn-lt"/>
                <a:ea typeface="+mn-ea"/>
                <a:cs typeface="+mn-cs"/>
              </a:rPr>
              <a:t>, the parent</a:t>
            </a:r>
          </a:p>
          <a:p>
            <a:r>
              <a:rPr lang="en-US" sz="1200" kern="1200" baseline="0" dirty="0" smtClean="0">
                <a:solidFill>
                  <a:schemeClr val="tx1"/>
                </a:solidFill>
                <a:latin typeface="+mn-lt"/>
                <a:ea typeface="+mn-ea"/>
                <a:cs typeface="+mn-cs"/>
              </a:rPr>
              <a:t>partition in Hyper-V uses a Virtualization Service Provider (VSP) to provide device</a:t>
            </a:r>
          </a:p>
          <a:p>
            <a:r>
              <a:rPr lang="en-US" sz="1200" kern="1200" baseline="0" dirty="0" smtClean="0">
                <a:solidFill>
                  <a:schemeClr val="tx1"/>
                </a:solidFill>
                <a:latin typeface="+mn-lt"/>
                <a:ea typeface="+mn-ea"/>
                <a:cs typeface="+mn-cs"/>
              </a:rPr>
              <a:t>services to the child partitions. The child partitions communicate with the </a:t>
            </a:r>
            <a:r>
              <a:rPr lang="en-US" sz="1200" kern="1200" baseline="0" dirty="0" err="1" smtClean="0">
                <a:solidFill>
                  <a:schemeClr val="tx1"/>
                </a:solidFill>
                <a:latin typeface="+mn-lt"/>
                <a:ea typeface="+mn-ea"/>
                <a:cs typeface="+mn-cs"/>
              </a:rPr>
              <a:t>VSPs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using a Virtualization Service Client (or Consumer) (VSC) for their I/O needs.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Microsoft Hyper-V has similar availability challenges to </a:t>
            </a:r>
            <a:r>
              <a:rPr lang="en-US" sz="1200" kern="1200" baseline="0" dirty="0" err="1" smtClean="0">
                <a:solidFill>
                  <a:schemeClr val="tx1"/>
                </a:solidFill>
                <a:latin typeface="+mn-lt"/>
                <a:ea typeface="+mn-ea"/>
                <a:cs typeface="+mn-cs"/>
              </a:rPr>
              <a:t>Xen</a:t>
            </a:r>
            <a:r>
              <a:rPr lang="en-US" sz="1200" kern="1200" baseline="0" dirty="0" smtClean="0">
                <a:solidFill>
                  <a:schemeClr val="tx1"/>
                </a:solidFill>
                <a:latin typeface="+mn-lt"/>
                <a:ea typeface="+mn-ea"/>
                <a:cs typeface="+mn-cs"/>
              </a:rPr>
              <a:t> due to the operating</a:t>
            </a:r>
          </a:p>
          <a:p>
            <a:r>
              <a:rPr lang="en-US" sz="1200" kern="1200" baseline="0" dirty="0" smtClean="0">
                <a:solidFill>
                  <a:schemeClr val="tx1"/>
                </a:solidFill>
                <a:latin typeface="+mn-lt"/>
                <a:ea typeface="+mn-ea"/>
                <a:cs typeface="+mn-cs"/>
              </a:rPr>
              <a:t>system needs in the parent partition, the resource contention an extra copy of</a:t>
            </a:r>
          </a:p>
          <a:p>
            <a:r>
              <a:rPr lang="en-US" sz="1200" kern="1200" baseline="0" dirty="0" smtClean="0">
                <a:solidFill>
                  <a:schemeClr val="tx1"/>
                </a:solidFill>
                <a:latin typeface="+mn-lt"/>
                <a:ea typeface="+mn-ea"/>
                <a:cs typeface="+mn-cs"/>
              </a:rPr>
              <a:t>Windows requires on the server, and the single I/O conduit. From a feature standpoint,</a:t>
            </a:r>
          </a:p>
          <a:p>
            <a:r>
              <a:rPr lang="en-US" sz="1200" kern="1200" baseline="0" dirty="0" smtClean="0">
                <a:solidFill>
                  <a:schemeClr val="tx1"/>
                </a:solidFill>
                <a:latin typeface="+mn-lt"/>
                <a:ea typeface="+mn-ea"/>
                <a:cs typeface="+mn-cs"/>
              </a:rPr>
              <a:t>Hyper-V is very robust, though not as widely used as </a:t>
            </a:r>
            <a:r>
              <a:rPr lang="en-US" sz="1200" kern="1200" baseline="0" dirty="0" err="1" smtClean="0">
                <a:solidFill>
                  <a:schemeClr val="tx1"/>
                </a:solidFill>
                <a:latin typeface="+mn-lt"/>
                <a:ea typeface="+mn-ea"/>
                <a:cs typeface="+mn-cs"/>
              </a:rPr>
              <a:t>ESXi</a:t>
            </a:r>
            <a:r>
              <a:rPr lang="en-US" sz="1200" kern="1200" baseline="0" dirty="0" smtClean="0">
                <a:solidFill>
                  <a:schemeClr val="tx1"/>
                </a:solidFill>
                <a:latin typeface="+mn-lt"/>
                <a:ea typeface="+mn-ea"/>
                <a:cs typeface="+mn-cs"/>
              </a:rPr>
              <a:t> since it is still</a:t>
            </a:r>
          </a:p>
          <a:p>
            <a:r>
              <a:rPr lang="en-US" sz="1200" kern="1200" baseline="0" dirty="0" smtClean="0">
                <a:solidFill>
                  <a:schemeClr val="tx1"/>
                </a:solidFill>
                <a:latin typeface="+mn-lt"/>
                <a:ea typeface="+mn-ea"/>
                <a:cs typeface="+mn-cs"/>
              </a:rPr>
              <a:t>relatively new to the marketplace. As time passes and new functionality appears,</a:t>
            </a:r>
          </a:p>
          <a:p>
            <a:r>
              <a:rPr lang="en-US" sz="1200" kern="1200" baseline="0" dirty="0" smtClean="0">
                <a:solidFill>
                  <a:schemeClr val="tx1"/>
                </a:solidFill>
                <a:latin typeface="+mn-lt"/>
                <a:ea typeface="+mn-ea"/>
                <a:cs typeface="+mn-cs"/>
              </a:rPr>
              <a:t>adoption will probably increase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Though the Java Virtual Machine (JVM) has the term virtual machine  as part</a:t>
            </a:r>
          </a:p>
          <a:p>
            <a:r>
              <a:rPr lang="en-US" sz="1200" kern="1200" baseline="0" dirty="0" smtClean="0">
                <a:solidFill>
                  <a:schemeClr val="tx1"/>
                </a:solidFill>
                <a:latin typeface="+mn-lt"/>
                <a:ea typeface="+mn-ea"/>
                <a:cs typeface="+mn-cs"/>
              </a:rPr>
              <a:t>of its name, its implementation and uses are different from the models we have</a:t>
            </a:r>
          </a:p>
          <a:p>
            <a:r>
              <a:rPr lang="en-US" sz="1200" kern="1200" baseline="0" dirty="0" smtClean="0">
                <a:solidFill>
                  <a:schemeClr val="tx1"/>
                </a:solidFill>
                <a:latin typeface="+mn-lt"/>
                <a:ea typeface="+mn-ea"/>
                <a:cs typeface="+mn-cs"/>
              </a:rPr>
              <a:t>covered. Hypervisors support one or more virtual machines on a host. These</a:t>
            </a:r>
          </a:p>
          <a:p>
            <a:r>
              <a:rPr lang="en-US" sz="1200" kern="1200" baseline="0" dirty="0" smtClean="0">
                <a:solidFill>
                  <a:schemeClr val="tx1"/>
                </a:solidFill>
                <a:latin typeface="+mn-lt"/>
                <a:ea typeface="+mn-ea"/>
                <a:cs typeface="+mn-cs"/>
              </a:rPr>
              <a:t>virtual machines are self-contained workloads, supporting an operating system</a:t>
            </a:r>
          </a:p>
          <a:p>
            <a:r>
              <a:rPr lang="en-US" sz="1200" kern="1200" baseline="0" dirty="0" smtClean="0">
                <a:solidFill>
                  <a:schemeClr val="tx1"/>
                </a:solidFill>
                <a:latin typeface="+mn-lt"/>
                <a:ea typeface="+mn-ea"/>
                <a:cs typeface="+mn-cs"/>
              </a:rPr>
              <a:t>and applications, and from their perspective, have access to a set of hardware devices</a:t>
            </a:r>
          </a:p>
          <a:p>
            <a:r>
              <a:rPr lang="en-US" sz="1200" kern="1200" baseline="0" dirty="0" smtClean="0">
                <a:solidFill>
                  <a:schemeClr val="tx1"/>
                </a:solidFill>
                <a:latin typeface="+mn-lt"/>
                <a:ea typeface="+mn-ea"/>
                <a:cs typeface="+mn-cs"/>
              </a:rPr>
              <a:t>that provide compute, storage, and I/O resources. The goal of a Java Virtual</a:t>
            </a:r>
          </a:p>
          <a:p>
            <a:r>
              <a:rPr lang="en-US" sz="1200" kern="1200" baseline="0" dirty="0" smtClean="0">
                <a:solidFill>
                  <a:schemeClr val="tx1"/>
                </a:solidFill>
                <a:latin typeface="+mn-lt"/>
                <a:ea typeface="+mn-ea"/>
                <a:cs typeface="+mn-cs"/>
              </a:rPr>
              <a:t>Machine is to provide a runtime space for a set of Java code to run on any operating</a:t>
            </a:r>
          </a:p>
          <a:p>
            <a:r>
              <a:rPr lang="en-US" sz="1200" kern="1200" baseline="0" dirty="0" smtClean="0">
                <a:solidFill>
                  <a:schemeClr val="tx1"/>
                </a:solidFill>
                <a:latin typeface="+mn-lt"/>
                <a:ea typeface="+mn-ea"/>
                <a:cs typeface="+mn-cs"/>
              </a:rPr>
              <a:t>system staged on any hardware platform, without needing to make code</a:t>
            </a:r>
          </a:p>
          <a:p>
            <a:r>
              <a:rPr lang="en-US" sz="1200" kern="1200" baseline="0" dirty="0" smtClean="0">
                <a:solidFill>
                  <a:schemeClr val="tx1"/>
                </a:solidFill>
                <a:latin typeface="+mn-lt"/>
                <a:ea typeface="+mn-ea"/>
                <a:cs typeface="+mn-cs"/>
              </a:rPr>
              <a:t>changes to accommodate the different operating systems or hardware. Both</a:t>
            </a:r>
          </a:p>
          <a:p>
            <a:r>
              <a:rPr lang="en-US" sz="1200" kern="1200" baseline="0" dirty="0" smtClean="0">
                <a:solidFill>
                  <a:schemeClr val="tx1"/>
                </a:solidFill>
                <a:latin typeface="+mn-lt"/>
                <a:ea typeface="+mn-ea"/>
                <a:cs typeface="+mn-cs"/>
              </a:rPr>
              <a:t>models are aimed at being platform independent through the use of some degree</a:t>
            </a:r>
          </a:p>
          <a:p>
            <a:r>
              <a:rPr lang="en-US" sz="1200" kern="1200" baseline="0" dirty="0" smtClean="0">
                <a:solidFill>
                  <a:schemeClr val="tx1"/>
                </a:solidFill>
                <a:latin typeface="+mn-lt"/>
                <a:ea typeface="+mn-ea"/>
                <a:cs typeface="+mn-cs"/>
              </a:rPr>
              <a:t>of abstraction.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JVM is described as being an abstract computing machine, consisting of</a:t>
            </a:r>
          </a:p>
          <a:p>
            <a:r>
              <a:rPr lang="en-US" sz="1200" kern="1200" baseline="0" dirty="0" smtClean="0">
                <a:solidFill>
                  <a:schemeClr val="tx1"/>
                </a:solidFill>
                <a:latin typeface="+mn-lt"/>
                <a:ea typeface="+mn-ea"/>
                <a:cs typeface="+mn-cs"/>
              </a:rPr>
              <a:t>an instruction set , a pc (program counter) register , a stack  to hold variables and</a:t>
            </a:r>
          </a:p>
          <a:p>
            <a:r>
              <a:rPr lang="en-US" sz="1200" kern="1200" baseline="0" dirty="0" smtClean="0">
                <a:solidFill>
                  <a:schemeClr val="tx1"/>
                </a:solidFill>
                <a:latin typeface="+mn-lt"/>
                <a:ea typeface="+mn-ea"/>
                <a:cs typeface="+mn-cs"/>
              </a:rPr>
              <a:t>results, a heap  for runtime data and garbage collection, and a method  area for code</a:t>
            </a:r>
          </a:p>
          <a:p>
            <a:r>
              <a:rPr lang="en-US" sz="1200" kern="1200" baseline="0" dirty="0" smtClean="0">
                <a:solidFill>
                  <a:schemeClr val="tx1"/>
                </a:solidFill>
                <a:latin typeface="+mn-lt"/>
                <a:ea typeface="+mn-ea"/>
                <a:cs typeface="+mn-cs"/>
              </a:rPr>
              <a:t>and constants. The JVM can support multiple threads and each thread has its own</a:t>
            </a:r>
          </a:p>
          <a:p>
            <a:r>
              <a:rPr lang="en-US" sz="1200" kern="1200" baseline="0" dirty="0" smtClean="0">
                <a:solidFill>
                  <a:schemeClr val="tx1"/>
                </a:solidFill>
                <a:latin typeface="+mn-lt"/>
                <a:ea typeface="+mn-ea"/>
                <a:cs typeface="+mn-cs"/>
              </a:rPr>
              <a:t>register and stack areas, though the heap and method areas are shared among all of</a:t>
            </a:r>
          </a:p>
          <a:p>
            <a:r>
              <a:rPr lang="en-US" sz="1200" kern="1200" baseline="0" dirty="0" smtClean="0">
                <a:solidFill>
                  <a:schemeClr val="tx1"/>
                </a:solidFill>
                <a:latin typeface="+mn-lt"/>
                <a:ea typeface="+mn-ea"/>
                <a:cs typeface="+mn-cs"/>
              </a:rPr>
              <a:t>the threads. When the JVM is instantiated, the runtime environment is started, the</a:t>
            </a:r>
          </a:p>
          <a:p>
            <a:r>
              <a:rPr lang="en-US" sz="1200" kern="1200" baseline="0" dirty="0" smtClean="0">
                <a:solidFill>
                  <a:schemeClr val="tx1"/>
                </a:solidFill>
                <a:latin typeface="+mn-lt"/>
                <a:ea typeface="+mn-ea"/>
                <a:cs typeface="+mn-cs"/>
              </a:rPr>
              <a:t>memory structures are allocated and populated with the selected method (code)</a:t>
            </a:r>
          </a:p>
          <a:p>
            <a:r>
              <a:rPr lang="en-US" sz="1200" kern="1200" baseline="0" dirty="0" smtClean="0">
                <a:solidFill>
                  <a:schemeClr val="tx1"/>
                </a:solidFill>
                <a:latin typeface="+mn-lt"/>
                <a:ea typeface="+mn-ea"/>
                <a:cs typeface="+mn-cs"/>
              </a:rPr>
              <a:t>and variables, and the program begins. The code that is run in the JVM is interpreted</a:t>
            </a:r>
          </a:p>
          <a:p>
            <a:r>
              <a:rPr lang="en-US" sz="1200" kern="1200" baseline="0" dirty="0" smtClean="0">
                <a:solidFill>
                  <a:schemeClr val="tx1"/>
                </a:solidFill>
                <a:latin typeface="+mn-lt"/>
                <a:ea typeface="+mn-ea"/>
                <a:cs typeface="+mn-cs"/>
              </a:rPr>
              <a:t>in real time from the Java language into the appropriate binary code. If that</a:t>
            </a:r>
          </a:p>
          <a:p>
            <a:r>
              <a:rPr lang="en-US" sz="1200" kern="1200" baseline="0" dirty="0" smtClean="0">
                <a:solidFill>
                  <a:schemeClr val="tx1"/>
                </a:solidFill>
                <a:latin typeface="+mn-lt"/>
                <a:ea typeface="+mn-ea"/>
                <a:cs typeface="+mn-cs"/>
              </a:rPr>
              <a:t>code is valid, and adheres to the expected standards, it will begin processing. If it is</a:t>
            </a:r>
          </a:p>
          <a:p>
            <a:r>
              <a:rPr lang="en-US" sz="1200" kern="1200" baseline="0" dirty="0" smtClean="0">
                <a:solidFill>
                  <a:schemeClr val="tx1"/>
                </a:solidFill>
                <a:latin typeface="+mn-lt"/>
                <a:ea typeface="+mn-ea"/>
                <a:cs typeface="+mn-cs"/>
              </a:rPr>
              <a:t>invalid, and the process fails, an error condition is raised and returned to the JVM</a:t>
            </a:r>
          </a:p>
          <a:p>
            <a:r>
              <a:rPr lang="en-US" sz="1200" kern="1200" baseline="0" dirty="0" smtClean="0">
                <a:solidFill>
                  <a:schemeClr val="tx1"/>
                </a:solidFill>
                <a:latin typeface="+mn-lt"/>
                <a:ea typeface="+mn-ea"/>
                <a:cs typeface="+mn-cs"/>
              </a:rPr>
              <a:t>and the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Java and </a:t>
            </a:r>
            <a:r>
              <a:rPr lang="en-US" sz="1200" kern="1200" baseline="0" dirty="0" err="1" smtClean="0">
                <a:solidFill>
                  <a:schemeClr val="tx1"/>
                </a:solidFill>
                <a:latin typeface="+mn-lt"/>
                <a:ea typeface="+mn-ea"/>
                <a:cs typeface="+mn-cs"/>
              </a:rPr>
              <a:t>JVMs</a:t>
            </a:r>
            <a:r>
              <a:rPr lang="en-US" sz="1200" kern="1200" baseline="0" dirty="0" smtClean="0">
                <a:solidFill>
                  <a:schemeClr val="tx1"/>
                </a:solidFill>
                <a:latin typeface="+mn-lt"/>
                <a:ea typeface="+mn-ea"/>
                <a:cs typeface="+mn-cs"/>
              </a:rPr>
              <a:t> are used in a very wide variety of areas including Web applications,</a:t>
            </a:r>
          </a:p>
          <a:p>
            <a:r>
              <a:rPr lang="en-US" sz="1200" kern="1200" baseline="0" dirty="0" smtClean="0">
                <a:solidFill>
                  <a:schemeClr val="tx1"/>
                </a:solidFill>
                <a:latin typeface="+mn-lt"/>
                <a:ea typeface="+mn-ea"/>
                <a:cs typeface="+mn-cs"/>
              </a:rPr>
              <a:t>mobile devices, and smart devices from television set-top boxes to gaming</a:t>
            </a:r>
          </a:p>
          <a:p>
            <a:r>
              <a:rPr lang="en-US" sz="1200" kern="1200" baseline="0" dirty="0" smtClean="0">
                <a:solidFill>
                  <a:schemeClr val="tx1"/>
                </a:solidFill>
                <a:latin typeface="+mn-lt"/>
                <a:ea typeface="+mn-ea"/>
                <a:cs typeface="+mn-cs"/>
              </a:rPr>
              <a:t>devices to Blue-Ray players and other items that use smart cards. Java’s promise</a:t>
            </a:r>
          </a:p>
          <a:p>
            <a:r>
              <a:rPr lang="en-US" sz="1200" kern="1200" baseline="0" dirty="0" smtClean="0">
                <a:solidFill>
                  <a:schemeClr val="tx1"/>
                </a:solidFill>
                <a:latin typeface="+mn-lt"/>
                <a:ea typeface="+mn-ea"/>
                <a:cs typeface="+mn-cs"/>
              </a:rPr>
              <a:t>of “Write Once, Run Anywhere” provides an agile and simple deployment model,</a:t>
            </a:r>
          </a:p>
          <a:p>
            <a:r>
              <a:rPr lang="en-US" sz="1200" kern="1200" baseline="0" dirty="0" smtClean="0">
                <a:solidFill>
                  <a:schemeClr val="tx1"/>
                </a:solidFill>
                <a:latin typeface="+mn-lt"/>
                <a:ea typeface="+mn-ea"/>
                <a:cs typeface="+mn-cs"/>
              </a:rPr>
              <a:t>allowing applications to be developed independent of the execution platform.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Linux </a:t>
            </a:r>
            <a:r>
              <a:rPr lang="en-US" sz="1200" kern="1200" baseline="0" dirty="0" err="1" smtClean="0">
                <a:solidFill>
                  <a:schemeClr val="tx1"/>
                </a:solidFill>
                <a:latin typeface="+mn-lt"/>
                <a:ea typeface="+mn-ea"/>
                <a:cs typeface="+mn-cs"/>
              </a:rPr>
              <a:t>VServer</a:t>
            </a:r>
            <a:r>
              <a:rPr lang="en-US" sz="1200" kern="1200" baseline="0" dirty="0" smtClean="0">
                <a:solidFill>
                  <a:schemeClr val="tx1"/>
                </a:solidFill>
                <a:latin typeface="+mn-lt"/>
                <a:ea typeface="+mn-ea"/>
                <a:cs typeface="+mn-cs"/>
              </a:rPr>
              <a:t> is an open-source, fast, lightweight approach to implementing virtual</a:t>
            </a:r>
          </a:p>
          <a:p>
            <a:r>
              <a:rPr lang="en-US" sz="1200" kern="1200" baseline="0" dirty="0" smtClean="0">
                <a:solidFill>
                  <a:schemeClr val="tx1"/>
                </a:solidFill>
                <a:latin typeface="+mn-lt"/>
                <a:ea typeface="+mn-ea"/>
                <a:cs typeface="+mn-cs"/>
              </a:rPr>
              <a:t>machines on a Linux server [SOLT07, LIGN05]. Only a single copy of the Linux</a:t>
            </a:r>
          </a:p>
          <a:p>
            <a:r>
              <a:rPr lang="en-US" sz="1200" kern="1200" baseline="0" dirty="0" smtClean="0">
                <a:solidFill>
                  <a:schemeClr val="tx1"/>
                </a:solidFill>
                <a:latin typeface="+mn-lt"/>
                <a:ea typeface="+mn-ea"/>
                <a:cs typeface="+mn-cs"/>
              </a:rPr>
              <a:t>kernel is involved. </a:t>
            </a:r>
            <a:r>
              <a:rPr lang="en-US" sz="1200" kern="1200" baseline="0" dirty="0" err="1" smtClean="0">
                <a:solidFill>
                  <a:schemeClr val="tx1"/>
                </a:solidFill>
                <a:latin typeface="+mn-lt"/>
                <a:ea typeface="+mn-ea"/>
                <a:cs typeface="+mn-cs"/>
              </a:rPr>
              <a:t>VServer</a:t>
            </a:r>
            <a:r>
              <a:rPr lang="en-US" sz="1200" kern="1200" baseline="0" dirty="0" smtClean="0">
                <a:solidFill>
                  <a:schemeClr val="tx1"/>
                </a:solidFill>
                <a:latin typeface="+mn-lt"/>
                <a:ea typeface="+mn-ea"/>
                <a:cs typeface="+mn-cs"/>
              </a:rPr>
              <a:t> consists of a relatively modest modification to the kernel</a:t>
            </a:r>
          </a:p>
          <a:p>
            <a:r>
              <a:rPr lang="en-US" sz="1200" kern="1200" baseline="0" dirty="0" smtClean="0">
                <a:solidFill>
                  <a:schemeClr val="tx1"/>
                </a:solidFill>
                <a:latin typeface="+mn-lt"/>
                <a:ea typeface="+mn-ea"/>
                <a:cs typeface="+mn-cs"/>
              </a:rPr>
              <a:t>plus a small set of OS </a:t>
            </a:r>
            <a:r>
              <a:rPr lang="en-US" sz="1200" kern="1200" baseline="0" dirty="0" err="1" smtClean="0">
                <a:solidFill>
                  <a:schemeClr val="tx1"/>
                </a:solidFill>
                <a:latin typeface="+mn-lt"/>
                <a:ea typeface="+mn-ea"/>
                <a:cs typeface="+mn-cs"/>
              </a:rPr>
              <a:t>userland</a:t>
            </a:r>
            <a:r>
              <a:rPr lang="en-US" sz="1200" kern="1200" baseline="0" dirty="0" smtClean="0">
                <a:solidFill>
                  <a:schemeClr val="tx1"/>
                </a:solidFill>
                <a:latin typeface="+mn-lt"/>
                <a:ea typeface="+mn-ea"/>
                <a:cs typeface="+mn-cs"/>
              </a:rPr>
              <a:t>  tools. The </a:t>
            </a:r>
            <a:r>
              <a:rPr lang="en-US" sz="1200" kern="1200" baseline="0" dirty="0" err="1" smtClean="0">
                <a:solidFill>
                  <a:schemeClr val="tx1"/>
                </a:solidFill>
                <a:latin typeface="+mn-lt"/>
                <a:ea typeface="+mn-ea"/>
                <a:cs typeface="+mn-cs"/>
              </a:rPr>
              <a:t>VServer</a:t>
            </a:r>
            <a:r>
              <a:rPr lang="en-US" sz="1200" kern="1200" baseline="0" dirty="0" smtClean="0">
                <a:solidFill>
                  <a:schemeClr val="tx1"/>
                </a:solidFill>
                <a:latin typeface="+mn-lt"/>
                <a:ea typeface="+mn-ea"/>
                <a:cs typeface="+mn-cs"/>
              </a:rPr>
              <a:t> Linux kernel supports a number</a:t>
            </a:r>
          </a:p>
          <a:p>
            <a:r>
              <a:rPr lang="en-US" sz="1200" kern="1200" baseline="0" dirty="0" smtClean="0">
                <a:solidFill>
                  <a:schemeClr val="tx1"/>
                </a:solidFill>
                <a:latin typeface="+mn-lt"/>
                <a:ea typeface="+mn-ea"/>
                <a:cs typeface="+mn-cs"/>
              </a:rPr>
              <a:t>of separate virtual servers . The kernel manages all system resources and tasks, including</a:t>
            </a:r>
          </a:p>
          <a:p>
            <a:r>
              <a:rPr lang="en-US" sz="1200" kern="1200" baseline="0" dirty="0" smtClean="0">
                <a:solidFill>
                  <a:schemeClr val="tx1"/>
                </a:solidFill>
                <a:latin typeface="+mn-lt"/>
                <a:ea typeface="+mn-ea"/>
                <a:cs typeface="+mn-cs"/>
              </a:rPr>
              <a:t>process scheduling, memory, disk space, and processor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Each virtual server is isolated from the others using Linux kernel capabilities. This</a:t>
            </a:r>
          </a:p>
          <a:p>
            <a:r>
              <a:rPr lang="en-US" sz="1200" kern="1200" baseline="0" dirty="0" smtClean="0">
                <a:solidFill>
                  <a:schemeClr val="tx1"/>
                </a:solidFill>
                <a:latin typeface="+mn-lt"/>
                <a:ea typeface="+mn-ea"/>
                <a:cs typeface="+mn-cs"/>
              </a:rPr>
              <a:t>provides security and makes it easy to set up multiple virtual machines on a single</a:t>
            </a:r>
          </a:p>
          <a:p>
            <a:r>
              <a:rPr lang="en-US" sz="1200" kern="1200" baseline="0" dirty="0" smtClean="0">
                <a:solidFill>
                  <a:schemeClr val="tx1"/>
                </a:solidFill>
                <a:latin typeface="+mn-lt"/>
                <a:ea typeface="+mn-ea"/>
                <a:cs typeface="+mn-cs"/>
              </a:rPr>
              <a:t>platform. The isolation involves four elements: </a:t>
            </a:r>
            <a:r>
              <a:rPr lang="en-US" sz="1200" kern="1200" baseline="0" dirty="0" err="1" smtClean="0">
                <a:solidFill>
                  <a:schemeClr val="tx1"/>
                </a:solidFill>
                <a:latin typeface="+mn-lt"/>
                <a:ea typeface="+mn-ea"/>
                <a:cs typeface="+mn-cs"/>
              </a:rPr>
              <a:t>chroot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chcontext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chbind</a:t>
            </a:r>
            <a:r>
              <a:rPr lang="en-US" sz="1200" kern="1200" baseline="0" dirty="0" smtClean="0">
                <a:solidFill>
                  <a:schemeClr val="tx1"/>
                </a:solidFill>
                <a:latin typeface="+mn-lt"/>
                <a:ea typeface="+mn-ea"/>
                <a:cs typeface="+mn-cs"/>
              </a:rPr>
              <a:t>, and</a:t>
            </a:r>
          </a:p>
          <a:p>
            <a:r>
              <a:rPr lang="en-US" sz="1200" kern="1200" baseline="0" dirty="0" smtClean="0">
                <a:solidFill>
                  <a:schemeClr val="tx1"/>
                </a:solidFill>
                <a:latin typeface="+mn-lt"/>
                <a:ea typeface="+mn-ea"/>
                <a:cs typeface="+mn-cs"/>
              </a:rPr>
              <a:t>capabilities.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chroot</a:t>
            </a:r>
            <a:r>
              <a:rPr lang="en-US" sz="1200" kern="1200" baseline="0" dirty="0" smtClean="0">
                <a:solidFill>
                  <a:schemeClr val="tx1"/>
                </a:solidFill>
                <a:latin typeface="+mn-lt"/>
                <a:ea typeface="+mn-ea"/>
                <a:cs typeface="+mn-cs"/>
              </a:rPr>
              <a:t>  command is a UNIX or Linux command to make the root directory</a:t>
            </a:r>
          </a:p>
          <a:p>
            <a:r>
              <a:rPr lang="en-US" sz="1200" kern="1200" baseline="0" dirty="0" smtClean="0">
                <a:solidFill>
                  <a:schemeClr val="tx1"/>
                </a:solidFill>
                <a:latin typeface="+mn-lt"/>
                <a:ea typeface="+mn-ea"/>
                <a:cs typeface="+mn-cs"/>
              </a:rPr>
              <a:t>(/) become something other than its default for the lifetime of the current</a:t>
            </a:r>
          </a:p>
          <a:p>
            <a:r>
              <a:rPr lang="en-US" sz="1200" kern="1200" baseline="0" dirty="0" smtClean="0">
                <a:solidFill>
                  <a:schemeClr val="tx1"/>
                </a:solidFill>
                <a:latin typeface="+mn-lt"/>
                <a:ea typeface="+mn-ea"/>
                <a:cs typeface="+mn-cs"/>
              </a:rPr>
              <a:t>process. It can only be run by privileged users and is used to give a process (commonly</a:t>
            </a:r>
          </a:p>
          <a:p>
            <a:r>
              <a:rPr lang="en-US" sz="1200" kern="1200" baseline="0" dirty="0" smtClean="0">
                <a:solidFill>
                  <a:schemeClr val="tx1"/>
                </a:solidFill>
                <a:latin typeface="+mn-lt"/>
                <a:ea typeface="+mn-ea"/>
                <a:cs typeface="+mn-cs"/>
              </a:rPr>
              <a:t>a network server such as FTP or HTTP) access to a restricted portion</a:t>
            </a:r>
          </a:p>
          <a:p>
            <a:r>
              <a:rPr lang="en-US" sz="1200" kern="1200" baseline="0" dirty="0" smtClean="0">
                <a:solidFill>
                  <a:schemeClr val="tx1"/>
                </a:solidFill>
                <a:latin typeface="+mn-lt"/>
                <a:ea typeface="+mn-ea"/>
                <a:cs typeface="+mn-cs"/>
              </a:rPr>
              <a:t>of the file system. This command provides file system isolation . All commands</a:t>
            </a:r>
          </a:p>
          <a:p>
            <a:r>
              <a:rPr lang="en-US" sz="1200" kern="1200" baseline="0" dirty="0" smtClean="0">
                <a:solidFill>
                  <a:schemeClr val="tx1"/>
                </a:solidFill>
                <a:latin typeface="+mn-lt"/>
                <a:ea typeface="+mn-ea"/>
                <a:cs typeface="+mn-cs"/>
              </a:rPr>
              <a:t>executed by the virtual server can only affect files that start with the defined root</a:t>
            </a:r>
          </a:p>
          <a:p>
            <a:r>
              <a:rPr lang="en-US" sz="1200" kern="1200" baseline="0" dirty="0" smtClean="0">
                <a:solidFill>
                  <a:schemeClr val="tx1"/>
                </a:solidFill>
                <a:latin typeface="+mn-lt"/>
                <a:ea typeface="+mn-ea"/>
                <a:cs typeface="+mn-cs"/>
              </a:rPr>
              <a:t>for that server.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chcontext</a:t>
            </a:r>
            <a:r>
              <a:rPr lang="en-US" sz="1200" kern="1200" baseline="0" dirty="0" smtClean="0">
                <a:solidFill>
                  <a:schemeClr val="tx1"/>
                </a:solidFill>
                <a:latin typeface="+mn-lt"/>
                <a:ea typeface="+mn-ea"/>
                <a:cs typeface="+mn-cs"/>
              </a:rPr>
              <a:t>  Linux utility allocates a new security context and executes commands</a:t>
            </a:r>
          </a:p>
          <a:p>
            <a:r>
              <a:rPr lang="en-US" sz="1200" kern="1200" baseline="0" dirty="0" smtClean="0">
                <a:solidFill>
                  <a:schemeClr val="tx1"/>
                </a:solidFill>
                <a:latin typeface="+mn-lt"/>
                <a:ea typeface="+mn-ea"/>
                <a:cs typeface="+mn-cs"/>
              </a:rPr>
              <a:t>in that context. The usual or hosted  security context is the context 0. This context</a:t>
            </a:r>
          </a:p>
          <a:p>
            <a:r>
              <a:rPr lang="en-US" sz="1200" kern="1200" baseline="0" dirty="0" smtClean="0">
                <a:solidFill>
                  <a:schemeClr val="tx1"/>
                </a:solidFill>
                <a:latin typeface="+mn-lt"/>
                <a:ea typeface="+mn-ea"/>
                <a:cs typeface="+mn-cs"/>
              </a:rPr>
              <a:t>has the same privileges as the root user (UID 0): This context can see and kill</a:t>
            </a:r>
          </a:p>
          <a:p>
            <a:r>
              <a:rPr lang="en-US" sz="1200" kern="1200" baseline="0" dirty="0" smtClean="0">
                <a:solidFill>
                  <a:schemeClr val="tx1"/>
                </a:solidFill>
                <a:latin typeface="+mn-lt"/>
                <a:ea typeface="+mn-ea"/>
                <a:cs typeface="+mn-cs"/>
              </a:rPr>
              <a:t>other tasks in the other contexts. Context number 1 is used to view other contexts</a:t>
            </a:r>
          </a:p>
          <a:p>
            <a:r>
              <a:rPr lang="en-US" sz="1200" kern="1200" baseline="0" dirty="0" smtClean="0">
                <a:solidFill>
                  <a:schemeClr val="tx1"/>
                </a:solidFill>
                <a:latin typeface="+mn-lt"/>
                <a:ea typeface="+mn-ea"/>
                <a:cs typeface="+mn-cs"/>
              </a:rPr>
              <a:t>but cannot affect them. All other contexts provide complete isolation: Processes</a:t>
            </a:r>
          </a:p>
          <a:p>
            <a:r>
              <a:rPr lang="en-US" sz="1200" kern="1200" baseline="0" dirty="0" smtClean="0">
                <a:solidFill>
                  <a:schemeClr val="tx1"/>
                </a:solidFill>
                <a:latin typeface="+mn-lt"/>
                <a:ea typeface="+mn-ea"/>
                <a:cs typeface="+mn-cs"/>
              </a:rPr>
              <a:t>from one context can neither see nor interact with processes from another context.</a:t>
            </a:r>
          </a:p>
          <a:p>
            <a:r>
              <a:rPr lang="en-US" sz="1200" kern="1200" baseline="0" dirty="0" smtClean="0">
                <a:solidFill>
                  <a:schemeClr val="tx1"/>
                </a:solidFill>
                <a:latin typeface="+mn-lt"/>
                <a:ea typeface="+mn-ea"/>
                <a:cs typeface="+mn-cs"/>
              </a:rPr>
              <a:t>This provides the ability to run similar contexts on the same computer without any</a:t>
            </a:r>
          </a:p>
          <a:p>
            <a:r>
              <a:rPr lang="en-US" sz="1200" kern="1200" baseline="0" dirty="0" smtClean="0">
                <a:solidFill>
                  <a:schemeClr val="tx1"/>
                </a:solidFill>
                <a:latin typeface="+mn-lt"/>
                <a:ea typeface="+mn-ea"/>
                <a:cs typeface="+mn-cs"/>
              </a:rPr>
              <a:t>interaction possible at the application level. Thus, each virtual server has its own</a:t>
            </a:r>
          </a:p>
          <a:p>
            <a:r>
              <a:rPr lang="en-US" sz="1200" kern="1200" baseline="0" dirty="0" smtClean="0">
                <a:solidFill>
                  <a:schemeClr val="tx1"/>
                </a:solidFill>
                <a:latin typeface="+mn-lt"/>
                <a:ea typeface="+mn-ea"/>
                <a:cs typeface="+mn-cs"/>
              </a:rPr>
              <a:t>execution context that provides process isolation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chbind</a:t>
            </a:r>
            <a:r>
              <a:rPr lang="en-US" sz="1200" kern="1200" baseline="0" dirty="0" smtClean="0">
                <a:solidFill>
                  <a:schemeClr val="tx1"/>
                </a:solidFill>
                <a:latin typeface="+mn-lt"/>
                <a:ea typeface="+mn-ea"/>
                <a:cs typeface="+mn-cs"/>
              </a:rPr>
              <a:t>  utility executes a command and locks the resulting process and its</a:t>
            </a:r>
          </a:p>
          <a:p>
            <a:r>
              <a:rPr lang="en-US" sz="1200" kern="1200" baseline="0" dirty="0" smtClean="0">
                <a:solidFill>
                  <a:schemeClr val="tx1"/>
                </a:solidFill>
                <a:latin typeface="+mn-lt"/>
                <a:ea typeface="+mn-ea"/>
                <a:cs typeface="+mn-cs"/>
              </a:rPr>
              <a:t>children into using a specific IP address. Once called, all packets sent out by this virtual</a:t>
            </a:r>
          </a:p>
          <a:p>
            <a:r>
              <a:rPr lang="en-US" sz="1200" kern="1200" baseline="0" dirty="0" smtClean="0">
                <a:solidFill>
                  <a:schemeClr val="tx1"/>
                </a:solidFill>
                <a:latin typeface="+mn-lt"/>
                <a:ea typeface="+mn-ea"/>
                <a:cs typeface="+mn-cs"/>
              </a:rPr>
              <a:t>server through the system’s network interface are assigned the sending IP address</a:t>
            </a:r>
          </a:p>
          <a:p>
            <a:r>
              <a:rPr lang="en-US" sz="1200" kern="1200" baseline="0" dirty="0" smtClean="0">
                <a:solidFill>
                  <a:schemeClr val="tx1"/>
                </a:solidFill>
                <a:latin typeface="+mn-lt"/>
                <a:ea typeface="+mn-ea"/>
                <a:cs typeface="+mn-cs"/>
              </a:rPr>
              <a:t>derived from the argument given to </a:t>
            </a:r>
            <a:r>
              <a:rPr lang="en-US" sz="1200" kern="1200" baseline="0" dirty="0" err="1" smtClean="0">
                <a:solidFill>
                  <a:schemeClr val="tx1"/>
                </a:solidFill>
                <a:latin typeface="+mn-lt"/>
                <a:ea typeface="+mn-ea"/>
                <a:cs typeface="+mn-cs"/>
              </a:rPr>
              <a:t>chbind</a:t>
            </a:r>
            <a:r>
              <a:rPr lang="en-US" sz="1200" kern="1200" baseline="0" dirty="0" smtClean="0">
                <a:solidFill>
                  <a:schemeClr val="tx1"/>
                </a:solidFill>
                <a:latin typeface="+mn-lt"/>
                <a:ea typeface="+mn-ea"/>
                <a:cs typeface="+mn-cs"/>
              </a:rPr>
              <a:t>. This system call provides network</a:t>
            </a:r>
          </a:p>
          <a:p>
            <a:r>
              <a:rPr lang="en-US" sz="1200" kern="1200" baseline="0" dirty="0" smtClean="0">
                <a:solidFill>
                  <a:schemeClr val="tx1"/>
                </a:solidFill>
                <a:latin typeface="+mn-lt"/>
                <a:ea typeface="+mn-ea"/>
                <a:cs typeface="+mn-cs"/>
              </a:rPr>
              <a:t>isolation : Each virtual server uses a separate and distinct IP address. Incoming traffic</a:t>
            </a:r>
          </a:p>
          <a:p>
            <a:r>
              <a:rPr lang="en-US" sz="1200" kern="1200" baseline="0" dirty="0" smtClean="0">
                <a:solidFill>
                  <a:schemeClr val="tx1"/>
                </a:solidFill>
                <a:latin typeface="+mn-lt"/>
                <a:ea typeface="+mn-ea"/>
                <a:cs typeface="+mn-cs"/>
              </a:rPr>
              <a:t>intended for one virtual server cannot be accessed by other virtual servers.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Finally, each virtual server is assigned a set of capabilities . The concept of capabilities,</a:t>
            </a:r>
          </a:p>
          <a:p>
            <a:r>
              <a:rPr lang="en-US" sz="1200" kern="1200" baseline="0" dirty="0" smtClean="0">
                <a:solidFill>
                  <a:schemeClr val="tx1"/>
                </a:solidFill>
                <a:latin typeface="+mn-lt"/>
                <a:ea typeface="+mn-ea"/>
                <a:cs typeface="+mn-cs"/>
              </a:rPr>
              <a:t>as used in Linux, refers to a partitioning of the privileges available to a</a:t>
            </a:r>
          </a:p>
          <a:p>
            <a:r>
              <a:rPr lang="en-US" sz="1200" kern="1200" baseline="0" dirty="0" smtClean="0">
                <a:solidFill>
                  <a:schemeClr val="tx1"/>
                </a:solidFill>
                <a:latin typeface="+mn-lt"/>
                <a:ea typeface="+mn-ea"/>
                <a:cs typeface="+mn-cs"/>
              </a:rPr>
              <a:t>root user, such as the ability to read files or to trace processes owned by another</a:t>
            </a:r>
          </a:p>
          <a:p>
            <a:r>
              <a:rPr lang="en-US" sz="1200" kern="1200" baseline="0" dirty="0" smtClean="0">
                <a:solidFill>
                  <a:schemeClr val="tx1"/>
                </a:solidFill>
                <a:latin typeface="+mn-lt"/>
                <a:ea typeface="+mn-ea"/>
                <a:cs typeface="+mn-cs"/>
              </a:rPr>
              <a:t>user. Thus, each virtual server can be assigned a limited subset of the root user’s</a:t>
            </a:r>
          </a:p>
          <a:p>
            <a:r>
              <a:rPr lang="en-US" sz="1200" kern="1200" baseline="0" dirty="0" smtClean="0">
                <a:solidFill>
                  <a:schemeClr val="tx1"/>
                </a:solidFill>
                <a:latin typeface="+mn-lt"/>
                <a:ea typeface="+mn-ea"/>
                <a:cs typeface="+mn-cs"/>
              </a:rPr>
              <a:t>privileges. This provides root isolation . </a:t>
            </a:r>
            <a:r>
              <a:rPr lang="en-US" sz="1200" kern="1200" baseline="0" dirty="0" err="1" smtClean="0">
                <a:solidFill>
                  <a:schemeClr val="tx1"/>
                </a:solidFill>
                <a:latin typeface="+mn-lt"/>
                <a:ea typeface="+mn-ea"/>
                <a:cs typeface="+mn-cs"/>
              </a:rPr>
              <a:t>VServer</a:t>
            </a:r>
            <a:r>
              <a:rPr lang="en-US" sz="1200" kern="1200" baseline="0" dirty="0" smtClean="0">
                <a:solidFill>
                  <a:schemeClr val="tx1"/>
                </a:solidFill>
                <a:latin typeface="+mn-lt"/>
                <a:ea typeface="+mn-ea"/>
                <a:cs typeface="+mn-cs"/>
              </a:rPr>
              <a:t> can also set resource limits, such as</a:t>
            </a:r>
          </a:p>
          <a:p>
            <a:r>
              <a:rPr lang="en-US" sz="1200" kern="1200" baseline="0" dirty="0" smtClean="0">
                <a:solidFill>
                  <a:schemeClr val="tx1"/>
                </a:solidFill>
                <a:latin typeface="+mn-lt"/>
                <a:ea typeface="+mn-ea"/>
                <a:cs typeface="+mn-cs"/>
              </a:rPr>
              <a:t>limits to the amount of virtual memory a process may use.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14.10 shows the general architecture of Linux </a:t>
            </a:r>
            <a:r>
              <a:rPr lang="en-US" sz="1200" kern="1200" baseline="0" dirty="0" err="1" smtClean="0">
                <a:solidFill>
                  <a:schemeClr val="tx1"/>
                </a:solidFill>
                <a:latin typeface="+mn-lt"/>
                <a:ea typeface="+mn-ea"/>
                <a:cs typeface="+mn-cs"/>
              </a:rPr>
              <a:t>VServer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VServer</a:t>
            </a:r>
            <a:r>
              <a:rPr lang="en-US" sz="1200" kern="1200" baseline="0" dirty="0" smtClean="0">
                <a:solidFill>
                  <a:schemeClr val="tx1"/>
                </a:solidFill>
                <a:latin typeface="+mn-lt"/>
                <a:ea typeface="+mn-ea"/>
                <a:cs typeface="+mn-cs"/>
              </a:rPr>
              <a:t> provides</a:t>
            </a:r>
          </a:p>
          <a:p>
            <a:r>
              <a:rPr lang="en-US" sz="1200" kern="1200" baseline="0" dirty="0" smtClean="0">
                <a:solidFill>
                  <a:schemeClr val="tx1"/>
                </a:solidFill>
                <a:latin typeface="+mn-lt"/>
                <a:ea typeface="+mn-ea"/>
                <a:cs typeface="+mn-cs"/>
              </a:rPr>
              <a:t>a shared, virtualized OS image, consisting of a root file system, and a shared</a:t>
            </a:r>
          </a:p>
          <a:p>
            <a:r>
              <a:rPr lang="en-US" sz="1200" kern="1200" baseline="0" dirty="0" smtClean="0">
                <a:solidFill>
                  <a:schemeClr val="tx1"/>
                </a:solidFill>
                <a:latin typeface="+mn-lt"/>
                <a:ea typeface="+mn-ea"/>
                <a:cs typeface="+mn-cs"/>
              </a:rPr>
              <a:t>set of system libraries and kernel services. Each VM can be booted, shut down, and</a:t>
            </a:r>
          </a:p>
          <a:p>
            <a:r>
              <a:rPr lang="en-US" sz="1200" kern="1200" baseline="0" dirty="0" smtClean="0">
                <a:solidFill>
                  <a:schemeClr val="tx1"/>
                </a:solidFill>
                <a:latin typeface="+mn-lt"/>
                <a:ea typeface="+mn-ea"/>
                <a:cs typeface="+mn-cs"/>
              </a:rPr>
              <a:t>rebooted independently. Figure 14.10 shows three groupings of software running</a:t>
            </a:r>
          </a:p>
          <a:p>
            <a:r>
              <a:rPr lang="en-US" sz="1200" kern="1200" baseline="0" dirty="0" smtClean="0">
                <a:solidFill>
                  <a:schemeClr val="tx1"/>
                </a:solidFill>
                <a:latin typeface="+mn-lt"/>
                <a:ea typeface="+mn-ea"/>
                <a:cs typeface="+mn-cs"/>
              </a:rPr>
              <a:t>on the computer system. The hosting platform  includes the shared OS image and a</a:t>
            </a:r>
          </a:p>
          <a:p>
            <a:r>
              <a:rPr lang="en-US" sz="1200" kern="1200" baseline="0" dirty="0" smtClean="0">
                <a:solidFill>
                  <a:schemeClr val="tx1"/>
                </a:solidFill>
                <a:latin typeface="+mn-lt"/>
                <a:ea typeface="+mn-ea"/>
                <a:cs typeface="+mn-cs"/>
              </a:rPr>
              <a:t>privileged host VM, whose function is to monitor and manage the other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The</a:t>
            </a:r>
          </a:p>
          <a:p>
            <a:r>
              <a:rPr lang="en-US" sz="1200" kern="1200" baseline="0" dirty="0" smtClean="0">
                <a:solidFill>
                  <a:schemeClr val="tx1"/>
                </a:solidFill>
                <a:latin typeface="+mn-lt"/>
                <a:ea typeface="+mn-ea"/>
                <a:cs typeface="+mn-cs"/>
              </a:rPr>
              <a:t>virtual platform  creates virtual machines and is the view of the system seen by the</a:t>
            </a:r>
          </a:p>
          <a:p>
            <a:r>
              <a:rPr lang="en-US" sz="1200" kern="1200" baseline="0" dirty="0" smtClean="0">
                <a:solidFill>
                  <a:schemeClr val="tx1"/>
                </a:solidFill>
                <a:latin typeface="+mn-lt"/>
                <a:ea typeface="+mn-ea"/>
                <a:cs typeface="+mn-cs"/>
              </a:rPr>
              <a:t>applications  running on the individual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Linux </a:t>
            </a:r>
            <a:r>
              <a:rPr lang="en-US" sz="1200" kern="1200" baseline="0" dirty="0" err="1" smtClean="0">
                <a:solidFill>
                  <a:schemeClr val="tx1"/>
                </a:solidFill>
                <a:latin typeface="+mn-lt"/>
                <a:ea typeface="+mn-ea"/>
                <a:cs typeface="+mn-cs"/>
              </a:rPr>
              <a:t>VServer</a:t>
            </a:r>
            <a:r>
              <a:rPr lang="en-US" sz="1200" kern="1200" baseline="0" dirty="0" smtClean="0">
                <a:solidFill>
                  <a:schemeClr val="tx1"/>
                </a:solidFill>
                <a:latin typeface="+mn-lt"/>
                <a:ea typeface="+mn-ea"/>
                <a:cs typeface="+mn-cs"/>
              </a:rPr>
              <a:t> virtual machine facility provides a way of controlling VM use of</a:t>
            </a:r>
          </a:p>
          <a:p>
            <a:r>
              <a:rPr lang="en-US" sz="1200" kern="1200" baseline="0" dirty="0" smtClean="0">
                <a:solidFill>
                  <a:schemeClr val="tx1"/>
                </a:solidFill>
                <a:latin typeface="+mn-lt"/>
                <a:ea typeface="+mn-ea"/>
                <a:cs typeface="+mn-cs"/>
              </a:rPr>
              <a:t>processor time. </a:t>
            </a:r>
            <a:r>
              <a:rPr lang="en-US" sz="1200" kern="1200" baseline="0" dirty="0" err="1" smtClean="0">
                <a:solidFill>
                  <a:schemeClr val="tx1"/>
                </a:solidFill>
                <a:latin typeface="+mn-lt"/>
                <a:ea typeface="+mn-ea"/>
                <a:cs typeface="+mn-cs"/>
              </a:rPr>
              <a:t>VServer</a:t>
            </a:r>
            <a:r>
              <a:rPr lang="en-US" sz="1200" kern="1200" baseline="0" dirty="0" smtClean="0">
                <a:solidFill>
                  <a:schemeClr val="tx1"/>
                </a:solidFill>
                <a:latin typeface="+mn-lt"/>
                <a:ea typeface="+mn-ea"/>
                <a:cs typeface="+mn-cs"/>
              </a:rPr>
              <a:t> overlays a token bucket filter (TBF) on top of the standard</a:t>
            </a:r>
          </a:p>
          <a:p>
            <a:r>
              <a:rPr lang="en-US" sz="1200" kern="1200" baseline="0" dirty="0" smtClean="0">
                <a:solidFill>
                  <a:schemeClr val="tx1"/>
                </a:solidFill>
                <a:latin typeface="+mn-lt"/>
                <a:ea typeface="+mn-ea"/>
                <a:cs typeface="+mn-cs"/>
              </a:rPr>
              <a:t>Linux schedule. The purpose of the TBF is to determine how much of the processor</a:t>
            </a:r>
          </a:p>
          <a:p>
            <a:r>
              <a:rPr lang="en-US" sz="1200" kern="1200" baseline="0" dirty="0" smtClean="0">
                <a:solidFill>
                  <a:schemeClr val="tx1"/>
                </a:solidFill>
                <a:latin typeface="+mn-lt"/>
                <a:ea typeface="+mn-ea"/>
                <a:cs typeface="+mn-cs"/>
              </a:rPr>
              <a:t> execution time (single processor, multiprocessor, or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is allocated to each</a:t>
            </a:r>
          </a:p>
          <a:p>
            <a:r>
              <a:rPr lang="en-US" sz="1200" kern="1200" baseline="0" dirty="0" smtClean="0">
                <a:solidFill>
                  <a:schemeClr val="tx1"/>
                </a:solidFill>
                <a:latin typeface="+mn-lt"/>
                <a:ea typeface="+mn-ea"/>
                <a:cs typeface="+mn-cs"/>
              </a:rPr>
              <a:t>VM. If only the underlying Linux scheduler is used to globally schedule processes</a:t>
            </a:r>
          </a:p>
          <a:p>
            <a:r>
              <a:rPr lang="en-US" sz="1200" kern="1200" baseline="0" dirty="0" smtClean="0">
                <a:solidFill>
                  <a:schemeClr val="tx1"/>
                </a:solidFill>
                <a:latin typeface="+mn-lt"/>
                <a:ea typeface="+mn-ea"/>
                <a:cs typeface="+mn-cs"/>
              </a:rPr>
              <a:t>across all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then resource hunger processes in one VM crowd out processes in</a:t>
            </a:r>
          </a:p>
          <a:p>
            <a:r>
              <a:rPr lang="en-US" sz="1200" kern="1200" baseline="0" dirty="0" smtClean="0">
                <a:solidFill>
                  <a:schemeClr val="tx1"/>
                </a:solidFill>
                <a:latin typeface="+mn-lt"/>
                <a:ea typeface="+mn-ea"/>
                <a:cs typeface="+mn-cs"/>
              </a:rPr>
              <a:t>other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14.11 illustrates the TBF concept. For each VM, a bucket is defined</a:t>
            </a:r>
          </a:p>
          <a:p>
            <a:r>
              <a:rPr lang="en-US" sz="1200" kern="1200" baseline="0" dirty="0" smtClean="0">
                <a:solidFill>
                  <a:schemeClr val="tx1"/>
                </a:solidFill>
                <a:latin typeface="+mn-lt"/>
                <a:ea typeface="+mn-ea"/>
                <a:cs typeface="+mn-cs"/>
              </a:rPr>
              <a:t>with a capacity of S  tokens. Tokens are added to the bucket at a rate of R  tokens</a:t>
            </a:r>
          </a:p>
          <a:p>
            <a:r>
              <a:rPr lang="en-US" sz="1200" kern="1200" baseline="0" dirty="0" smtClean="0">
                <a:solidFill>
                  <a:schemeClr val="tx1"/>
                </a:solidFill>
                <a:latin typeface="+mn-lt"/>
                <a:ea typeface="+mn-ea"/>
                <a:cs typeface="+mn-cs"/>
              </a:rPr>
              <a:t>during every time interval of length T . When the bucket is full, additional incoming</a:t>
            </a:r>
          </a:p>
          <a:p>
            <a:r>
              <a:rPr lang="en-US" sz="1200" kern="1200" baseline="0" dirty="0" smtClean="0">
                <a:solidFill>
                  <a:schemeClr val="tx1"/>
                </a:solidFill>
                <a:latin typeface="+mn-lt"/>
                <a:ea typeface="+mn-ea"/>
                <a:cs typeface="+mn-cs"/>
              </a:rPr>
              <a:t>tokens are simply discarded. When a process is executing on this VM, it consumes</a:t>
            </a:r>
          </a:p>
          <a:p>
            <a:r>
              <a:rPr lang="en-US" sz="1200" kern="1200" baseline="0" dirty="0" smtClean="0">
                <a:solidFill>
                  <a:schemeClr val="tx1"/>
                </a:solidFill>
                <a:latin typeface="+mn-lt"/>
                <a:ea typeface="+mn-ea"/>
                <a:cs typeface="+mn-cs"/>
              </a:rPr>
              <a:t>one token for each timer clock tick. If the bucket empties, the process is put in a hold</a:t>
            </a:r>
          </a:p>
          <a:p>
            <a:r>
              <a:rPr lang="en-US" sz="1200" kern="1200" baseline="0" dirty="0" smtClean="0">
                <a:solidFill>
                  <a:schemeClr val="tx1"/>
                </a:solidFill>
                <a:latin typeface="+mn-lt"/>
                <a:ea typeface="+mn-ea"/>
                <a:cs typeface="+mn-cs"/>
              </a:rPr>
              <a:t>and cannot be restarted until the bucket is refilled to a minimum threshold value of</a:t>
            </a:r>
          </a:p>
          <a:p>
            <a:r>
              <a:rPr lang="en-US" sz="1200" kern="1200" baseline="0" dirty="0" smtClean="0">
                <a:solidFill>
                  <a:schemeClr val="tx1"/>
                </a:solidFill>
                <a:latin typeface="+mn-lt"/>
                <a:ea typeface="+mn-ea"/>
                <a:cs typeface="+mn-cs"/>
              </a:rPr>
              <a:t>M  tokens. At that point, the process is rescheduled. A significant consequence of the</a:t>
            </a:r>
          </a:p>
          <a:p>
            <a:r>
              <a:rPr lang="en-US" sz="1200" kern="1200" baseline="0" dirty="0" smtClean="0">
                <a:solidFill>
                  <a:schemeClr val="tx1"/>
                </a:solidFill>
                <a:latin typeface="+mn-lt"/>
                <a:ea typeface="+mn-ea"/>
                <a:cs typeface="+mn-cs"/>
              </a:rPr>
              <a:t>TBF approach is that a VM may accumulate tokens during a period of quiescence,</a:t>
            </a:r>
          </a:p>
          <a:p>
            <a:r>
              <a:rPr lang="en-US" sz="1200" kern="1200" baseline="0" dirty="0" smtClean="0">
                <a:solidFill>
                  <a:schemeClr val="tx1"/>
                </a:solidFill>
                <a:latin typeface="+mn-lt"/>
                <a:ea typeface="+mn-ea"/>
                <a:cs typeface="+mn-cs"/>
              </a:rPr>
              <a:t>and then later use the tokens in a burst when required.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Android platform’s virtual machine is referred to as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The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VM</a:t>
            </a:r>
          </a:p>
          <a:p>
            <a:r>
              <a:rPr lang="en-US" sz="1200" kern="1200" baseline="0" dirty="0" smtClean="0">
                <a:solidFill>
                  <a:schemeClr val="tx1"/>
                </a:solidFill>
                <a:latin typeface="+mn-lt"/>
                <a:ea typeface="+mn-ea"/>
                <a:cs typeface="+mn-cs"/>
              </a:rPr>
              <a:t>(DVM) executes files in the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Executable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format, a format that is</a:t>
            </a:r>
          </a:p>
          <a:p>
            <a:r>
              <a:rPr lang="en-US" sz="1200" kern="1200" baseline="0" dirty="0" smtClean="0">
                <a:solidFill>
                  <a:schemeClr val="tx1"/>
                </a:solidFill>
                <a:latin typeface="+mn-lt"/>
                <a:ea typeface="+mn-ea"/>
                <a:cs typeface="+mn-cs"/>
              </a:rPr>
              <a:t>optimized for efficient storage and memory-mappable execution. The virtual</a:t>
            </a:r>
          </a:p>
          <a:p>
            <a:r>
              <a:rPr lang="en-US" sz="1200" kern="1200" baseline="0" dirty="0" smtClean="0">
                <a:solidFill>
                  <a:schemeClr val="tx1"/>
                </a:solidFill>
                <a:latin typeface="+mn-lt"/>
                <a:ea typeface="+mn-ea"/>
                <a:cs typeface="+mn-cs"/>
              </a:rPr>
              <a:t>machine can run classes compiled by a Java language compiler that have been</a:t>
            </a:r>
          </a:p>
          <a:p>
            <a:r>
              <a:rPr lang="en-US" sz="1200" kern="1200" baseline="0" dirty="0" smtClean="0">
                <a:solidFill>
                  <a:schemeClr val="tx1"/>
                </a:solidFill>
                <a:latin typeface="+mn-lt"/>
                <a:ea typeface="+mn-ea"/>
                <a:cs typeface="+mn-cs"/>
              </a:rPr>
              <a:t>transformed into its native format using the included “</a:t>
            </a:r>
            <a:r>
              <a:rPr lang="en-US" sz="1200" kern="1200" baseline="0" dirty="0" err="1" smtClean="0">
                <a:solidFill>
                  <a:schemeClr val="tx1"/>
                </a:solidFill>
                <a:latin typeface="+mn-lt"/>
                <a:ea typeface="+mn-ea"/>
                <a:cs typeface="+mn-cs"/>
              </a:rPr>
              <a:t>dx</a:t>
            </a:r>
            <a:r>
              <a:rPr lang="en-US" sz="1200" kern="1200" baseline="0" dirty="0" smtClean="0">
                <a:solidFill>
                  <a:schemeClr val="tx1"/>
                </a:solidFill>
                <a:latin typeface="+mn-lt"/>
                <a:ea typeface="+mn-ea"/>
                <a:cs typeface="+mn-cs"/>
              </a:rPr>
              <a:t>” tool. The VM runs</a:t>
            </a:r>
          </a:p>
          <a:p>
            <a:r>
              <a:rPr lang="en-US" sz="1200" kern="1200" baseline="0" dirty="0" smtClean="0">
                <a:solidFill>
                  <a:schemeClr val="tx1"/>
                </a:solidFill>
                <a:latin typeface="+mn-lt"/>
                <a:ea typeface="+mn-ea"/>
                <a:cs typeface="+mn-cs"/>
              </a:rPr>
              <a:t>on top of Linux kernel, which it relies on for underlying functionality (such as</a:t>
            </a:r>
          </a:p>
          <a:p>
            <a:r>
              <a:rPr lang="en-US" sz="1200" kern="1200" baseline="0" dirty="0" smtClean="0">
                <a:solidFill>
                  <a:schemeClr val="tx1"/>
                </a:solidFill>
                <a:latin typeface="+mn-lt"/>
                <a:ea typeface="+mn-ea"/>
                <a:cs typeface="+mn-cs"/>
              </a:rPr>
              <a:t>threading and low-level memory management). The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core class library</a:t>
            </a:r>
          </a:p>
          <a:p>
            <a:r>
              <a:rPr lang="en-US" sz="1200" kern="1200" baseline="0" dirty="0" smtClean="0">
                <a:solidFill>
                  <a:schemeClr val="tx1"/>
                </a:solidFill>
                <a:latin typeface="+mn-lt"/>
                <a:ea typeface="+mn-ea"/>
                <a:cs typeface="+mn-cs"/>
              </a:rPr>
              <a:t>is intended to provide a familiar development base for those used to programming</a:t>
            </a:r>
          </a:p>
          <a:p>
            <a:r>
              <a:rPr lang="en-US" sz="1200" kern="1200" baseline="0" dirty="0" smtClean="0">
                <a:solidFill>
                  <a:schemeClr val="tx1"/>
                </a:solidFill>
                <a:latin typeface="+mn-lt"/>
                <a:ea typeface="+mn-ea"/>
                <a:cs typeface="+mn-cs"/>
              </a:rPr>
              <a:t>with Java Standard Edition, but it is geared specifically to the needs of a</a:t>
            </a:r>
          </a:p>
          <a:p>
            <a:r>
              <a:rPr lang="en-US" sz="1200" kern="1200" baseline="0" dirty="0" smtClean="0">
                <a:solidFill>
                  <a:schemeClr val="tx1"/>
                </a:solidFill>
                <a:latin typeface="+mn-lt"/>
                <a:ea typeface="+mn-ea"/>
                <a:cs typeface="+mn-cs"/>
              </a:rPr>
              <a:t>small mobile device.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Android application runs in its own process, with its own instance of</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VM.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has been written so that a device can run multiple </a:t>
            </a:r>
            <a:r>
              <a:rPr lang="en-US" sz="1200" kern="1200" baseline="0" dirty="0" err="1" smtClean="0">
                <a:solidFill>
                  <a:schemeClr val="tx1"/>
                </a:solidFill>
                <a:latin typeface="+mn-lt"/>
                <a:ea typeface="+mn-ea"/>
                <a:cs typeface="+mn-cs"/>
              </a:rPr>
              <a:t>VMs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efficiently.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The DVM runs applications and code written in Java. A standard Java compiler turns</a:t>
            </a:r>
          </a:p>
          <a:p>
            <a:r>
              <a:rPr lang="en-US" sz="1200" kern="1200" baseline="0" dirty="0" smtClean="0">
                <a:solidFill>
                  <a:schemeClr val="tx1"/>
                </a:solidFill>
                <a:latin typeface="+mn-lt"/>
                <a:ea typeface="+mn-ea"/>
                <a:cs typeface="+mn-cs"/>
              </a:rPr>
              <a:t>source code (written as text files) into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The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is then compiled into</a:t>
            </a:r>
          </a:p>
          <a:p>
            <a:r>
              <a:rPr lang="en-US" sz="1200" kern="1200" baseline="0" dirty="0" smtClean="0">
                <a:solidFill>
                  <a:schemeClr val="tx1"/>
                </a:solidFill>
                <a:latin typeface="+mn-lt"/>
                <a:ea typeface="+mn-ea"/>
                <a:cs typeface="+mn-cs"/>
              </a:rPr>
              <a:t>a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file that the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VM can read and use. In essence, class files are converted</a:t>
            </a:r>
          </a:p>
          <a:p>
            <a:r>
              <a:rPr lang="en-US" sz="1200" kern="1200" baseline="0" dirty="0" smtClean="0">
                <a:solidFill>
                  <a:schemeClr val="tx1"/>
                </a:solidFill>
                <a:latin typeface="+mn-lt"/>
                <a:ea typeface="+mn-ea"/>
                <a:cs typeface="+mn-cs"/>
              </a:rPr>
              <a:t>into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files (much like a jar file if one were using the standard Java VM) and then</a:t>
            </a:r>
          </a:p>
          <a:p>
            <a:r>
              <a:rPr lang="en-US" sz="1200" kern="1200" baseline="0" dirty="0" smtClean="0">
                <a:solidFill>
                  <a:schemeClr val="tx1"/>
                </a:solidFill>
                <a:latin typeface="+mn-lt"/>
                <a:ea typeface="+mn-ea"/>
                <a:cs typeface="+mn-cs"/>
              </a:rPr>
              <a:t>read and executed by the DVM. Duplicate data used in class files is included only</a:t>
            </a:r>
          </a:p>
          <a:p>
            <a:r>
              <a:rPr lang="en-US" sz="1200" kern="1200" baseline="0" dirty="0" smtClean="0">
                <a:solidFill>
                  <a:schemeClr val="tx1"/>
                </a:solidFill>
                <a:latin typeface="+mn-lt"/>
                <a:ea typeface="+mn-ea"/>
                <a:cs typeface="+mn-cs"/>
              </a:rPr>
              <a:t>once in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file, which saves space and uses less overhead. The executable files</a:t>
            </a:r>
          </a:p>
          <a:p>
            <a:r>
              <a:rPr lang="en-US" sz="1200" kern="1200" baseline="0" dirty="0" smtClean="0">
                <a:solidFill>
                  <a:schemeClr val="tx1"/>
                </a:solidFill>
                <a:latin typeface="+mn-lt"/>
                <a:ea typeface="+mn-ea"/>
                <a:cs typeface="+mn-cs"/>
              </a:rPr>
              <a:t>can be modified again when you install an application to make things even more</a:t>
            </a:r>
          </a:p>
          <a:p>
            <a:r>
              <a:rPr lang="en-US" sz="1200" kern="1200" baseline="0" dirty="0" smtClean="0">
                <a:solidFill>
                  <a:schemeClr val="tx1"/>
                </a:solidFill>
                <a:latin typeface="+mn-lt"/>
                <a:ea typeface="+mn-ea"/>
                <a:cs typeface="+mn-cs"/>
              </a:rPr>
              <a:t>optimized for mobile.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14.12 shows the general layout of a .jar Java file, which contains one or</a:t>
            </a:r>
          </a:p>
          <a:p>
            <a:r>
              <a:rPr lang="en-US" sz="1200" kern="1200" baseline="0" dirty="0" smtClean="0">
                <a:solidFill>
                  <a:schemeClr val="tx1"/>
                </a:solidFill>
                <a:latin typeface="+mn-lt"/>
                <a:ea typeface="+mn-ea"/>
                <a:cs typeface="+mn-cs"/>
              </a:rPr>
              <a:t>more class files. The class files are assembled into a single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file, which is stored</a:t>
            </a:r>
          </a:p>
          <a:p>
            <a:r>
              <a:rPr lang="en-US" sz="1200" kern="1200" baseline="0" dirty="0" smtClean="0">
                <a:solidFill>
                  <a:schemeClr val="tx1"/>
                </a:solidFill>
                <a:latin typeface="+mn-lt"/>
                <a:ea typeface="+mn-ea"/>
                <a:cs typeface="+mn-cs"/>
              </a:rPr>
              <a:t> as one type of Android package file (.</a:t>
            </a:r>
            <a:r>
              <a:rPr lang="en-US" sz="1200" kern="1200" baseline="0" dirty="0" err="1" smtClean="0">
                <a:solidFill>
                  <a:schemeClr val="tx1"/>
                </a:solidFill>
                <a:latin typeface="+mn-lt"/>
                <a:ea typeface="+mn-ea"/>
                <a:cs typeface="+mn-cs"/>
              </a:rPr>
              <a:t>apk</a:t>
            </a:r>
            <a:r>
              <a:rPr lang="en-US" sz="1200" kern="1200" baseline="0" dirty="0" smtClean="0">
                <a:solidFill>
                  <a:schemeClr val="tx1"/>
                </a:solidFill>
                <a:latin typeface="+mn-lt"/>
                <a:ea typeface="+mn-ea"/>
                <a:cs typeface="+mn-cs"/>
              </a:rPr>
              <a:t>). The data in the heterogeneous constant</a:t>
            </a:r>
          </a:p>
          <a:p>
            <a:r>
              <a:rPr lang="en-US" sz="1200" kern="1200" baseline="0" dirty="0" smtClean="0">
                <a:solidFill>
                  <a:schemeClr val="tx1"/>
                </a:solidFill>
                <a:latin typeface="+mn-lt"/>
                <a:ea typeface="+mn-ea"/>
                <a:cs typeface="+mn-cs"/>
              </a:rPr>
              <a:t>pools of all of the class files are collected into a single block of pools, which are</a:t>
            </a:r>
          </a:p>
          <a:p>
            <a:r>
              <a:rPr lang="en-US" sz="1200" kern="1200" baseline="0" dirty="0" smtClean="0">
                <a:solidFill>
                  <a:schemeClr val="tx1"/>
                </a:solidFill>
                <a:latin typeface="+mn-lt"/>
                <a:ea typeface="+mn-ea"/>
                <a:cs typeface="+mn-cs"/>
              </a:rPr>
              <a:t>organized by type of constant in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file. By allowing for classes to share constants</a:t>
            </a:r>
          </a:p>
          <a:p>
            <a:r>
              <a:rPr lang="en-US" sz="1200" kern="1200" baseline="0" dirty="0" smtClean="0">
                <a:solidFill>
                  <a:schemeClr val="tx1"/>
                </a:solidFill>
                <a:latin typeface="+mn-lt"/>
                <a:ea typeface="+mn-ea"/>
                <a:cs typeface="+mn-cs"/>
              </a:rPr>
              <a:t>pools, repetition of constant values is kept to a minimum. Similarly, the class,</a:t>
            </a:r>
          </a:p>
          <a:p>
            <a:r>
              <a:rPr lang="en-US" sz="1200" kern="1200" baseline="0" dirty="0" smtClean="0">
                <a:solidFill>
                  <a:schemeClr val="tx1"/>
                </a:solidFill>
                <a:latin typeface="+mn-lt"/>
                <a:ea typeface="+mn-ea"/>
                <a:cs typeface="+mn-cs"/>
              </a:rPr>
              <a:t>field, method, and attributes fields in the class files are collected into one place in</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file.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This software sits between the hardware</a:t>
            </a:r>
          </a:p>
          <a:p>
            <a:r>
              <a:rPr lang="en-US" sz="1200" kern="1200" baseline="0" dirty="0" smtClean="0">
                <a:solidFill>
                  <a:schemeClr val="tx1"/>
                </a:solidFill>
                <a:latin typeface="+mn-lt"/>
                <a:ea typeface="+mn-ea"/>
                <a:cs typeface="+mn-cs"/>
              </a:rPr>
              <a:t>and the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acting as a resource broker (Figure 14.1). Simply put, it allows multiple</a:t>
            </a:r>
          </a:p>
          <a:p>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to safely coexist on a single physical server host and share that host’s resources.</a:t>
            </a:r>
          </a:p>
          <a:p>
            <a:r>
              <a:rPr lang="en-US" sz="1200" kern="1200" baseline="0" dirty="0" smtClean="0">
                <a:solidFill>
                  <a:schemeClr val="tx1"/>
                </a:solidFill>
                <a:latin typeface="+mn-lt"/>
                <a:ea typeface="+mn-ea"/>
                <a:cs typeface="+mn-cs"/>
              </a:rPr>
              <a:t>The number of guests that can exist on a single host is measured a consolidation</a:t>
            </a:r>
          </a:p>
          <a:p>
            <a:r>
              <a:rPr lang="en-US" sz="1200" kern="1200" baseline="0" dirty="0" smtClean="0">
                <a:solidFill>
                  <a:schemeClr val="tx1"/>
                </a:solidFill>
                <a:latin typeface="+mn-lt"/>
                <a:ea typeface="+mn-ea"/>
                <a:cs typeface="+mn-cs"/>
              </a:rPr>
              <a:t>ratio.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 The Zygote is a process running on a DVM that is launched at boot time. The</a:t>
            </a:r>
          </a:p>
          <a:p>
            <a:r>
              <a:rPr lang="en-US" sz="1200" kern="1200" baseline="0" dirty="0" smtClean="0">
                <a:solidFill>
                  <a:schemeClr val="tx1"/>
                </a:solidFill>
                <a:latin typeface="+mn-lt"/>
                <a:ea typeface="+mn-ea"/>
                <a:cs typeface="+mn-cs"/>
              </a:rPr>
              <a:t>Zygote generates a new DVM every time there is a request for a new process.</a:t>
            </a:r>
          </a:p>
          <a:p>
            <a:r>
              <a:rPr lang="en-US" sz="1200" kern="1200" baseline="0" dirty="0" smtClean="0">
                <a:solidFill>
                  <a:schemeClr val="tx1"/>
                </a:solidFill>
                <a:latin typeface="+mn-lt"/>
                <a:ea typeface="+mn-ea"/>
                <a:cs typeface="+mn-cs"/>
              </a:rPr>
              <a:t>The use of the Zygote is intended to minimize the amount of time it takes to generate</a:t>
            </a:r>
          </a:p>
          <a:p>
            <a:r>
              <a:rPr lang="en-US" sz="1200" kern="1200" baseline="0" dirty="0" smtClean="0">
                <a:solidFill>
                  <a:schemeClr val="tx1"/>
                </a:solidFill>
                <a:latin typeface="+mn-lt"/>
                <a:ea typeface="+mn-ea"/>
                <a:cs typeface="+mn-cs"/>
              </a:rPr>
              <a:t>a new DVM by sharing items in memory to the maximum extent possible.</a:t>
            </a:r>
          </a:p>
          <a:p>
            <a:r>
              <a:rPr lang="en-US" sz="1200" kern="1200" baseline="0" dirty="0" smtClean="0">
                <a:solidFill>
                  <a:schemeClr val="tx1"/>
                </a:solidFill>
                <a:latin typeface="+mn-lt"/>
                <a:ea typeface="+mn-ea"/>
                <a:cs typeface="+mn-cs"/>
              </a:rPr>
              <a:t>Typically, there are a significant number of core library classes and corresponding</a:t>
            </a:r>
          </a:p>
          <a:p>
            <a:r>
              <a:rPr lang="en-US" sz="1200" kern="1200" baseline="0" dirty="0" smtClean="0">
                <a:solidFill>
                  <a:schemeClr val="tx1"/>
                </a:solidFill>
                <a:latin typeface="+mn-lt"/>
                <a:ea typeface="+mn-ea"/>
                <a:cs typeface="+mn-cs"/>
              </a:rPr>
              <a:t>heap structures that are used by multiple applications, and typically these</a:t>
            </a:r>
          </a:p>
          <a:p>
            <a:r>
              <a:rPr lang="en-US" sz="1200" kern="1200" baseline="0" dirty="0" smtClean="0">
                <a:solidFill>
                  <a:schemeClr val="tx1"/>
                </a:solidFill>
                <a:latin typeface="+mn-lt"/>
                <a:ea typeface="+mn-ea"/>
                <a:cs typeface="+mn-cs"/>
              </a:rPr>
              <a:t>items are read-only. That is, there are shared data and classes that most applications</a:t>
            </a:r>
          </a:p>
          <a:p>
            <a:r>
              <a:rPr lang="en-US" sz="1200" kern="1200" baseline="0" dirty="0" smtClean="0">
                <a:solidFill>
                  <a:schemeClr val="tx1"/>
                </a:solidFill>
                <a:latin typeface="+mn-lt"/>
                <a:ea typeface="+mn-ea"/>
                <a:cs typeface="+mn-cs"/>
              </a:rPr>
              <a:t>use but don’t modify. Thus, when the Zygote is first launched, it preloads</a:t>
            </a:r>
          </a:p>
          <a:p>
            <a:r>
              <a:rPr lang="en-US" sz="1200" kern="1200" baseline="0" dirty="0" smtClean="0">
                <a:solidFill>
                  <a:schemeClr val="tx1"/>
                </a:solidFill>
                <a:latin typeface="+mn-lt"/>
                <a:ea typeface="+mn-ea"/>
                <a:cs typeface="+mn-cs"/>
              </a:rPr>
              <a:t>and </a:t>
            </a:r>
            <a:r>
              <a:rPr lang="en-US" sz="1200" kern="1200" baseline="0" dirty="0" err="1" smtClean="0">
                <a:solidFill>
                  <a:schemeClr val="tx1"/>
                </a:solidFill>
                <a:latin typeface="+mn-lt"/>
                <a:ea typeface="+mn-ea"/>
                <a:cs typeface="+mn-cs"/>
              </a:rPr>
              <a:t>preinitializes</a:t>
            </a:r>
            <a:r>
              <a:rPr lang="en-US" sz="1200" kern="1200" baseline="0" dirty="0" smtClean="0">
                <a:solidFill>
                  <a:schemeClr val="tx1"/>
                </a:solidFill>
                <a:latin typeface="+mn-lt"/>
                <a:ea typeface="+mn-ea"/>
                <a:cs typeface="+mn-cs"/>
              </a:rPr>
              <a:t> all Java core library classes and resources that an application</a:t>
            </a:r>
          </a:p>
          <a:p>
            <a:r>
              <a:rPr lang="en-US" sz="1200" kern="1200" baseline="0" dirty="0" smtClean="0">
                <a:solidFill>
                  <a:schemeClr val="tx1"/>
                </a:solidFill>
                <a:latin typeface="+mn-lt"/>
                <a:ea typeface="+mn-ea"/>
                <a:cs typeface="+mn-cs"/>
              </a:rPr>
              <a:t>may potentially need at runtime. Additional memory need not be allocated for</a:t>
            </a:r>
          </a:p>
          <a:p>
            <a:r>
              <a:rPr lang="en-US" sz="1200" kern="1200" baseline="0" dirty="0" smtClean="0">
                <a:solidFill>
                  <a:schemeClr val="tx1"/>
                </a:solidFill>
                <a:latin typeface="+mn-lt"/>
                <a:ea typeface="+mn-ea"/>
                <a:cs typeface="+mn-cs"/>
              </a:rPr>
              <a:t>copies of these classes when a new DVM is forked from the Zygote DVM. The</a:t>
            </a:r>
          </a:p>
          <a:p>
            <a:r>
              <a:rPr lang="en-US" sz="1200" kern="1200" baseline="0" dirty="0" smtClean="0">
                <a:solidFill>
                  <a:schemeClr val="tx1"/>
                </a:solidFill>
                <a:latin typeface="+mn-lt"/>
                <a:ea typeface="+mn-ea"/>
                <a:cs typeface="+mn-cs"/>
              </a:rPr>
              <a:t>Zygote simply maps the memory pages of the new process over to those of the</a:t>
            </a:r>
          </a:p>
          <a:p>
            <a:r>
              <a:rPr lang="en-US" sz="1200" kern="1200" baseline="0" dirty="0" smtClean="0">
                <a:solidFill>
                  <a:schemeClr val="tx1"/>
                </a:solidFill>
                <a:latin typeface="+mn-lt"/>
                <a:ea typeface="+mn-ea"/>
                <a:cs typeface="+mn-cs"/>
              </a:rPr>
              <a:t>parent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practice, there is rarely a need to do more than this page mapping. If a class</a:t>
            </a:r>
          </a:p>
          <a:p>
            <a:r>
              <a:rPr lang="en-US" sz="1200" kern="1200" baseline="0" dirty="0" smtClean="0">
                <a:solidFill>
                  <a:schemeClr val="tx1"/>
                </a:solidFill>
                <a:latin typeface="+mn-lt"/>
                <a:ea typeface="+mn-ea"/>
                <a:cs typeface="+mn-cs"/>
              </a:rPr>
              <a:t>is written to by a child process in its own DVM, the Zygote copies the affected memory</a:t>
            </a:r>
          </a:p>
          <a:p>
            <a:r>
              <a:rPr lang="en-US" sz="1200" kern="1200" baseline="0" dirty="0" smtClean="0">
                <a:solidFill>
                  <a:schemeClr val="tx1"/>
                </a:solidFill>
                <a:latin typeface="+mn-lt"/>
                <a:ea typeface="+mn-ea"/>
                <a:cs typeface="+mn-cs"/>
              </a:rPr>
              <a:t>to the child process. This copy-on-write behavior allows for maximum sharing</a:t>
            </a:r>
          </a:p>
          <a:p>
            <a:r>
              <a:rPr lang="en-US" sz="1200" kern="1200" baseline="0" dirty="0" smtClean="0">
                <a:solidFill>
                  <a:schemeClr val="tx1"/>
                </a:solidFill>
                <a:latin typeface="+mn-lt"/>
                <a:ea typeface="+mn-ea"/>
                <a:cs typeface="+mn-cs"/>
              </a:rPr>
              <a:t>of memory while still prohibiting applications from interfering with each other and</a:t>
            </a:r>
          </a:p>
          <a:p>
            <a:r>
              <a:rPr lang="en-US" sz="1200" kern="1200" baseline="0" dirty="0" smtClean="0">
                <a:solidFill>
                  <a:schemeClr val="tx1"/>
                </a:solidFill>
                <a:latin typeface="+mn-lt"/>
                <a:ea typeface="+mn-ea"/>
                <a:cs typeface="+mn-cs"/>
              </a:rPr>
              <a:t>providing security across application and process boundaries.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Chapter 14 Summary</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 For example, a host that is supporting 6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is said to have a consolidation</a:t>
            </a:r>
          </a:p>
          <a:p>
            <a:r>
              <a:rPr lang="en-US" sz="1200" kern="1200" baseline="0" dirty="0" smtClean="0">
                <a:solidFill>
                  <a:schemeClr val="tx1"/>
                </a:solidFill>
                <a:latin typeface="+mn-lt"/>
                <a:ea typeface="+mn-ea"/>
                <a:cs typeface="+mn-cs"/>
              </a:rPr>
              <a:t> ration of 6 to 1, also written as 6:1 (Figure 14.2). The initial hypervisors in the commercial</a:t>
            </a:r>
          </a:p>
          <a:p>
            <a:r>
              <a:rPr lang="en-US" sz="1200" kern="1200" baseline="0" dirty="0" smtClean="0">
                <a:solidFill>
                  <a:schemeClr val="tx1"/>
                </a:solidFill>
                <a:latin typeface="+mn-lt"/>
                <a:ea typeface="+mn-ea"/>
                <a:cs typeface="+mn-cs"/>
              </a:rPr>
              <a:t>space could provide consolidation ratios of between 4:1 and 12:1, but even</a:t>
            </a:r>
          </a:p>
          <a:p>
            <a:r>
              <a:rPr lang="en-US" sz="1200" kern="1200" baseline="0" dirty="0" smtClean="0">
                <a:solidFill>
                  <a:schemeClr val="tx1"/>
                </a:solidFill>
                <a:latin typeface="+mn-lt"/>
                <a:ea typeface="+mn-ea"/>
                <a:cs typeface="+mn-cs"/>
              </a:rPr>
              <a:t>at the low end, if a company virtualized all of their servers, they could remove 75%</a:t>
            </a:r>
          </a:p>
          <a:p>
            <a:r>
              <a:rPr lang="en-US" sz="1200" kern="1200" baseline="0" dirty="0" smtClean="0">
                <a:solidFill>
                  <a:schemeClr val="tx1"/>
                </a:solidFill>
                <a:latin typeface="+mn-lt"/>
                <a:ea typeface="+mn-ea"/>
                <a:cs typeface="+mn-cs"/>
              </a:rPr>
              <a:t>of the servers from their datacenters. More importantly, they could remove the cost</a:t>
            </a:r>
          </a:p>
          <a:p>
            <a:r>
              <a:rPr lang="en-US" sz="1200" kern="1200" baseline="0" dirty="0" smtClean="0">
                <a:solidFill>
                  <a:schemeClr val="tx1"/>
                </a:solidFill>
                <a:latin typeface="+mn-lt"/>
                <a:ea typeface="+mn-ea"/>
                <a:cs typeface="+mn-cs"/>
              </a:rPr>
              <a:t>as well, which often ran into the millions or tens of millions of dollars annually. With</a:t>
            </a:r>
          </a:p>
          <a:p>
            <a:r>
              <a:rPr lang="en-US" sz="1200" kern="1200" baseline="0" dirty="0" smtClean="0">
                <a:solidFill>
                  <a:schemeClr val="tx1"/>
                </a:solidFill>
                <a:latin typeface="+mn-lt"/>
                <a:ea typeface="+mn-ea"/>
                <a:cs typeface="+mn-cs"/>
              </a:rPr>
              <a:t>less physical servers, less power was required, less cooling was needed, and fewer</a:t>
            </a:r>
          </a:p>
          <a:p>
            <a:r>
              <a:rPr lang="en-US" sz="1200" kern="1200" baseline="0" dirty="0" smtClean="0">
                <a:solidFill>
                  <a:schemeClr val="tx1"/>
                </a:solidFill>
                <a:latin typeface="+mn-lt"/>
                <a:ea typeface="+mn-ea"/>
                <a:cs typeface="+mn-cs"/>
              </a:rPr>
              <a:t>cables, fewer network switches, less floor space, and so on were required. Server</a:t>
            </a:r>
          </a:p>
          <a:p>
            <a:r>
              <a:rPr lang="en-US" sz="1200" kern="1200" baseline="0" dirty="0" smtClean="0">
                <a:solidFill>
                  <a:schemeClr val="tx1"/>
                </a:solidFill>
                <a:latin typeface="+mn-lt"/>
                <a:ea typeface="+mn-ea"/>
                <a:cs typeface="+mn-cs"/>
              </a:rPr>
              <a:t>consolidation became, and continues to be, a tremendously valuable way to solve a</a:t>
            </a:r>
          </a:p>
          <a:p>
            <a:r>
              <a:rPr lang="en-US" sz="1200" kern="1200" baseline="0" dirty="0" smtClean="0">
                <a:solidFill>
                  <a:schemeClr val="tx1"/>
                </a:solidFill>
                <a:latin typeface="+mn-lt"/>
                <a:ea typeface="+mn-ea"/>
                <a:cs typeface="+mn-cs"/>
              </a:rPr>
              <a:t>costly and wasteful problem. As of 2009, more virtual servers were deployed in the</a:t>
            </a:r>
          </a:p>
          <a:p>
            <a:r>
              <a:rPr lang="en-US" sz="1200" kern="1200" baseline="0" dirty="0" smtClean="0">
                <a:solidFill>
                  <a:schemeClr val="tx1"/>
                </a:solidFill>
                <a:latin typeface="+mn-lt"/>
                <a:ea typeface="+mn-ea"/>
                <a:cs typeface="+mn-cs"/>
              </a:rPr>
              <a:t>world than physical servers, and virtual server deployment continues to accelerate.</a:t>
            </a:r>
          </a:p>
          <a:p>
            <a:endParaRPr lang="en-US" dirty="0" smtClean="0"/>
          </a:p>
          <a:p>
            <a:r>
              <a:rPr lang="en-US" sz="1200" kern="1200" baseline="0" dirty="0" smtClean="0">
                <a:solidFill>
                  <a:schemeClr val="tx1"/>
                </a:solidFill>
                <a:latin typeface="+mn-lt"/>
                <a:ea typeface="+mn-ea"/>
                <a:cs typeface="+mn-cs"/>
              </a:rPr>
              <a:t>The VM approach is becoming a common way for businesses and individuals</a:t>
            </a:r>
          </a:p>
          <a:p>
            <a:r>
              <a:rPr lang="en-US" sz="1200" kern="1200" baseline="0" dirty="0" smtClean="0">
                <a:solidFill>
                  <a:schemeClr val="tx1"/>
                </a:solidFill>
                <a:latin typeface="+mn-lt"/>
                <a:ea typeface="+mn-ea"/>
                <a:cs typeface="+mn-cs"/>
              </a:rPr>
              <a:t>to deal with legacy applications and to optimize their hardware usage by maximizing</a:t>
            </a:r>
          </a:p>
          <a:p>
            <a:r>
              <a:rPr lang="en-US" sz="1200" kern="1200" baseline="0" dirty="0" smtClean="0">
                <a:solidFill>
                  <a:schemeClr val="tx1"/>
                </a:solidFill>
                <a:latin typeface="+mn-lt"/>
                <a:ea typeface="+mn-ea"/>
                <a:cs typeface="+mn-cs"/>
              </a:rPr>
              <a:t>the number of kinds of applications that a single computer can handle. Commercial</a:t>
            </a:r>
          </a:p>
          <a:p>
            <a:r>
              <a:rPr lang="en-US" sz="1200" kern="1200" baseline="0" dirty="0" smtClean="0">
                <a:solidFill>
                  <a:schemeClr val="tx1"/>
                </a:solidFill>
                <a:latin typeface="+mn-lt"/>
                <a:ea typeface="+mn-ea"/>
                <a:cs typeface="+mn-cs"/>
              </a:rPr>
              <a:t>VM offerings by companies such as VMware and Microsoft are widely used, with</a:t>
            </a:r>
          </a:p>
          <a:p>
            <a:r>
              <a:rPr lang="en-US" sz="1200" kern="1200" baseline="0" dirty="0" smtClean="0">
                <a:solidFill>
                  <a:schemeClr val="tx1"/>
                </a:solidFill>
                <a:latin typeface="+mn-lt"/>
                <a:ea typeface="+mn-ea"/>
                <a:cs typeface="+mn-cs"/>
              </a:rPr>
              <a:t>millions of copies having been sold. A key aspect of server virtualization is that, in</a:t>
            </a:r>
          </a:p>
          <a:p>
            <a:r>
              <a:rPr lang="en-US" sz="1200" kern="1200" baseline="0" dirty="0" smtClean="0">
                <a:solidFill>
                  <a:schemeClr val="tx1"/>
                </a:solidFill>
                <a:latin typeface="+mn-lt"/>
                <a:ea typeface="+mn-ea"/>
                <a:cs typeface="+mn-cs"/>
              </a:rPr>
              <a:t>addition to the capability of running multiple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on one machine,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can be</a:t>
            </a:r>
          </a:p>
          <a:p>
            <a:r>
              <a:rPr lang="en-US" sz="1200" kern="1200" baseline="0" dirty="0" smtClean="0">
                <a:solidFill>
                  <a:schemeClr val="tx1"/>
                </a:solidFill>
                <a:latin typeface="+mn-lt"/>
                <a:ea typeface="+mn-ea"/>
                <a:cs typeface="+mn-cs"/>
              </a:rPr>
              <a:t>viewed as network resources. Server virtualization masks server resources, including</a:t>
            </a:r>
          </a:p>
          <a:p>
            <a:r>
              <a:rPr lang="en-US" sz="1200" kern="1200" baseline="0" dirty="0" smtClean="0">
                <a:solidFill>
                  <a:schemeClr val="tx1"/>
                </a:solidFill>
                <a:latin typeface="+mn-lt"/>
                <a:ea typeface="+mn-ea"/>
                <a:cs typeface="+mn-cs"/>
              </a:rPr>
              <a:t>the number and identity of individual physical servers, processors, and operating</a:t>
            </a:r>
          </a:p>
          <a:p>
            <a:r>
              <a:rPr lang="en-US" sz="1200" kern="1200" baseline="0" dirty="0" smtClean="0">
                <a:solidFill>
                  <a:schemeClr val="tx1"/>
                </a:solidFill>
                <a:latin typeface="+mn-lt"/>
                <a:ea typeface="+mn-ea"/>
                <a:cs typeface="+mn-cs"/>
              </a:rPr>
              <a:t>systems, from server users. This makes it possible to partition a single host into multiple</a:t>
            </a:r>
          </a:p>
          <a:p>
            <a:r>
              <a:rPr lang="en-US" sz="1200" kern="1200" baseline="0" dirty="0" smtClean="0">
                <a:solidFill>
                  <a:schemeClr val="tx1"/>
                </a:solidFill>
                <a:latin typeface="+mn-lt"/>
                <a:ea typeface="+mn-ea"/>
                <a:cs typeface="+mn-cs"/>
              </a:rPr>
              <a:t>independent servers, conserving hardware resources. It also makes it possible</a:t>
            </a:r>
          </a:p>
          <a:p>
            <a:r>
              <a:rPr lang="en-US" sz="1200" kern="1200" baseline="0" dirty="0" smtClean="0">
                <a:solidFill>
                  <a:schemeClr val="tx1"/>
                </a:solidFill>
                <a:latin typeface="+mn-lt"/>
                <a:ea typeface="+mn-ea"/>
                <a:cs typeface="+mn-cs"/>
              </a:rPr>
              <a:t>to quickly migrate a server from one machine to another for load balancing or for</a:t>
            </a:r>
          </a:p>
          <a:p>
            <a:r>
              <a:rPr lang="en-US" sz="1200" kern="1200" baseline="0" dirty="0" smtClean="0">
                <a:solidFill>
                  <a:schemeClr val="tx1"/>
                </a:solidFill>
                <a:latin typeface="+mn-lt"/>
                <a:ea typeface="+mn-ea"/>
                <a:cs typeface="+mn-cs"/>
              </a:rPr>
              <a:t> dynamic switchover in the case of machine failure. Server virtualization has become</a:t>
            </a:r>
          </a:p>
          <a:p>
            <a:r>
              <a:rPr lang="en-US" sz="1200" kern="1200" baseline="0" dirty="0" smtClean="0">
                <a:solidFill>
                  <a:schemeClr val="tx1"/>
                </a:solidFill>
                <a:latin typeface="+mn-lt"/>
                <a:ea typeface="+mn-ea"/>
                <a:cs typeface="+mn-cs"/>
              </a:rPr>
              <a:t>a central element in dealing with "big data" applications and in implementing cloud</a:t>
            </a:r>
          </a:p>
          <a:p>
            <a:r>
              <a:rPr lang="en-US" sz="1200" kern="1200" baseline="0" dirty="0" smtClean="0">
                <a:solidFill>
                  <a:schemeClr val="tx1"/>
                </a:solidFill>
                <a:latin typeface="+mn-lt"/>
                <a:ea typeface="+mn-ea"/>
                <a:cs typeface="+mn-cs"/>
              </a:rPr>
              <a:t>computing infrastructures.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to their use in server environments, these VM technologies also are</a:t>
            </a:r>
          </a:p>
          <a:p>
            <a:r>
              <a:rPr lang="en-US" sz="1200" kern="1200" baseline="0" dirty="0" smtClean="0">
                <a:solidFill>
                  <a:schemeClr val="tx1"/>
                </a:solidFill>
                <a:latin typeface="+mn-lt"/>
                <a:ea typeface="+mn-ea"/>
                <a:cs typeface="+mn-cs"/>
              </a:rPr>
              <a:t>used in desktop environments to run multiple operating systems, typically Windows</a:t>
            </a:r>
          </a:p>
          <a:p>
            <a:r>
              <a:rPr lang="en-US" sz="1200" kern="1200" baseline="0" dirty="0" smtClean="0">
                <a:solidFill>
                  <a:schemeClr val="tx1"/>
                </a:solidFill>
                <a:latin typeface="+mn-lt"/>
                <a:ea typeface="+mn-ea"/>
                <a:cs typeface="+mn-cs"/>
              </a:rPr>
              <a:t>and Linux.</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Virtualization is all about abstraction. Much like an operating system abstracts the</a:t>
            </a:r>
          </a:p>
          <a:p>
            <a:r>
              <a:rPr lang="en-US" sz="1200" kern="1200" baseline="0" dirty="0" smtClean="0">
                <a:solidFill>
                  <a:schemeClr val="tx1"/>
                </a:solidFill>
                <a:latin typeface="+mn-lt"/>
                <a:ea typeface="+mn-ea"/>
                <a:cs typeface="+mn-cs"/>
              </a:rPr>
              <a:t>disk I/O commands from a user through the use of program layers and interfaces,</a:t>
            </a:r>
          </a:p>
          <a:p>
            <a:r>
              <a:rPr lang="en-US" sz="1200" kern="1200" baseline="0" dirty="0" smtClean="0">
                <a:solidFill>
                  <a:schemeClr val="tx1"/>
                </a:solidFill>
                <a:latin typeface="+mn-lt"/>
                <a:ea typeface="+mn-ea"/>
                <a:cs typeface="+mn-cs"/>
              </a:rPr>
              <a:t>virtualization abstracts the physical hardware from the virtual machines it supports.</a:t>
            </a:r>
          </a:p>
          <a:p>
            <a:r>
              <a:rPr lang="en-US" sz="1200" kern="1200" baseline="0" dirty="0" smtClean="0">
                <a:solidFill>
                  <a:schemeClr val="tx1"/>
                </a:solidFill>
                <a:latin typeface="+mn-lt"/>
                <a:ea typeface="+mn-ea"/>
                <a:cs typeface="+mn-cs"/>
              </a:rPr>
              <a:t>The virtual machine monitor, or hypervisor, is the software that provides this</a:t>
            </a:r>
          </a:p>
          <a:p>
            <a:r>
              <a:rPr lang="en-US" sz="1200" kern="1200" baseline="0" dirty="0" smtClean="0">
                <a:solidFill>
                  <a:schemeClr val="tx1"/>
                </a:solidFill>
                <a:latin typeface="+mn-lt"/>
                <a:ea typeface="+mn-ea"/>
                <a:cs typeface="+mn-cs"/>
              </a:rPr>
              <a:t>Abstraction. It acts as a broker, or traffic cop, acting as a proxy for the guests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as they request and consume resources of the physical host.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Virtual Machine is a software construct that mimics the characteristics of a</a:t>
            </a:r>
          </a:p>
          <a:p>
            <a:r>
              <a:rPr lang="en-US" sz="1200" kern="1200" baseline="0" dirty="0" smtClean="0">
                <a:solidFill>
                  <a:schemeClr val="tx1"/>
                </a:solidFill>
                <a:latin typeface="+mn-lt"/>
                <a:ea typeface="+mn-ea"/>
                <a:cs typeface="+mn-cs"/>
              </a:rPr>
              <a:t>physical server. It is configured with some number of processors, some amount of</a:t>
            </a:r>
          </a:p>
          <a:p>
            <a:r>
              <a:rPr lang="en-US" sz="1200" kern="1200" baseline="0" dirty="0" smtClean="0">
                <a:solidFill>
                  <a:schemeClr val="tx1"/>
                </a:solidFill>
                <a:latin typeface="+mn-lt"/>
                <a:ea typeface="+mn-ea"/>
                <a:cs typeface="+mn-cs"/>
              </a:rPr>
              <a:t>RAM, storage resources, and connectivity through the network ports. Once that VM</a:t>
            </a:r>
          </a:p>
          <a:p>
            <a:r>
              <a:rPr lang="en-US" sz="1200" kern="1200" baseline="0" dirty="0" smtClean="0">
                <a:solidFill>
                  <a:schemeClr val="tx1"/>
                </a:solidFill>
                <a:latin typeface="+mn-lt"/>
                <a:ea typeface="+mn-ea"/>
                <a:cs typeface="+mn-cs"/>
              </a:rPr>
              <a:t>is created, it can be powered on like a physical server, loaded with an operating system</a:t>
            </a:r>
          </a:p>
          <a:p>
            <a:r>
              <a:rPr lang="en-US" sz="1200" kern="1200" baseline="0" dirty="0" smtClean="0">
                <a:solidFill>
                  <a:schemeClr val="tx1"/>
                </a:solidFill>
                <a:latin typeface="+mn-lt"/>
                <a:ea typeface="+mn-ea"/>
                <a:cs typeface="+mn-cs"/>
              </a:rPr>
              <a:t>and software solutions, and utilized in the manner of a physical server. Unlike</a:t>
            </a:r>
          </a:p>
          <a:p>
            <a:r>
              <a:rPr lang="en-US" sz="1200" kern="1200" baseline="0" dirty="0" smtClean="0">
                <a:solidFill>
                  <a:schemeClr val="tx1"/>
                </a:solidFill>
                <a:latin typeface="+mn-lt"/>
                <a:ea typeface="+mn-ea"/>
                <a:cs typeface="+mn-cs"/>
              </a:rPr>
              <a:t>a physical server, this virtual server only sees the resources it has been configured</a:t>
            </a:r>
          </a:p>
          <a:p>
            <a:r>
              <a:rPr lang="en-US" sz="1200" kern="1200" baseline="0" dirty="0" smtClean="0">
                <a:solidFill>
                  <a:schemeClr val="tx1"/>
                </a:solidFill>
                <a:latin typeface="+mn-lt"/>
                <a:ea typeface="+mn-ea"/>
                <a:cs typeface="+mn-cs"/>
              </a:rPr>
              <a:t>with, not all of the resources of the physical host itself. This isolation allows a host</a:t>
            </a:r>
          </a:p>
          <a:p>
            <a:r>
              <a:rPr lang="en-US" sz="1200" kern="1200" baseline="0" dirty="0" smtClean="0">
                <a:solidFill>
                  <a:schemeClr val="tx1"/>
                </a:solidFill>
                <a:latin typeface="+mn-lt"/>
                <a:ea typeface="+mn-ea"/>
                <a:cs typeface="+mn-cs"/>
              </a:rPr>
              <a:t>machine to run many virtual machines, each of them running the same or different</a:t>
            </a:r>
          </a:p>
          <a:p>
            <a:r>
              <a:rPr lang="en-US" sz="1200" kern="1200" baseline="0" dirty="0" smtClean="0">
                <a:solidFill>
                  <a:schemeClr val="tx1"/>
                </a:solidFill>
                <a:latin typeface="+mn-lt"/>
                <a:ea typeface="+mn-ea"/>
                <a:cs typeface="+mn-cs"/>
              </a:rPr>
              <a:t>copies of an operating system, sharing RAM, storage, and network bandwidth, without</a:t>
            </a:r>
          </a:p>
          <a:p>
            <a:r>
              <a:rPr lang="en-US" sz="1200" kern="1200" baseline="0" dirty="0" smtClean="0">
                <a:solidFill>
                  <a:schemeClr val="tx1"/>
                </a:solidFill>
                <a:latin typeface="+mn-lt"/>
                <a:ea typeface="+mn-ea"/>
                <a:cs typeface="+mn-cs"/>
              </a:rPr>
              <a:t>problems. An operating system in a virtual machine accesses the resource that</a:t>
            </a:r>
          </a:p>
          <a:p>
            <a:r>
              <a:rPr lang="en-US" sz="1200" kern="1200" baseline="0" dirty="0" smtClean="0">
                <a:solidFill>
                  <a:schemeClr val="tx1"/>
                </a:solidFill>
                <a:latin typeface="+mn-lt"/>
                <a:ea typeface="+mn-ea"/>
                <a:cs typeface="+mn-cs"/>
              </a:rPr>
              <a:t>is presented to it by the hypervisor. The hypervisor facilitates the translation and</a:t>
            </a:r>
          </a:p>
          <a:p>
            <a:r>
              <a:rPr lang="en-US" sz="1200" kern="1200" baseline="0" dirty="0" smtClean="0">
                <a:solidFill>
                  <a:schemeClr val="tx1"/>
                </a:solidFill>
                <a:latin typeface="+mn-lt"/>
                <a:ea typeface="+mn-ea"/>
                <a:cs typeface="+mn-cs"/>
              </a:rPr>
              <a:t>I/O from the virtual machine to the physical server devices, and back again to the</a:t>
            </a:r>
          </a:p>
          <a:p>
            <a:r>
              <a:rPr lang="en-US" sz="1200" kern="1200" baseline="0" dirty="0" smtClean="0">
                <a:solidFill>
                  <a:schemeClr val="tx1"/>
                </a:solidFill>
                <a:latin typeface="+mn-lt"/>
                <a:ea typeface="+mn-ea"/>
                <a:cs typeface="+mn-cs"/>
              </a:rPr>
              <a:t>correct virtual machine. In this way, certain privileged instructions that a “native”</a:t>
            </a:r>
          </a:p>
          <a:p>
            <a:r>
              <a:rPr lang="en-US" sz="1200" kern="1200" baseline="0" dirty="0" smtClean="0">
                <a:solidFill>
                  <a:schemeClr val="tx1"/>
                </a:solidFill>
                <a:latin typeface="+mn-lt"/>
                <a:ea typeface="+mn-ea"/>
                <a:cs typeface="+mn-cs"/>
              </a:rPr>
              <a:t>operating system would be executing on its hosts hardware are trapped and run by</a:t>
            </a:r>
          </a:p>
          <a:p>
            <a:r>
              <a:rPr lang="en-US" sz="1200" kern="1200" baseline="0" dirty="0" smtClean="0">
                <a:solidFill>
                  <a:schemeClr val="tx1"/>
                </a:solidFill>
                <a:latin typeface="+mn-lt"/>
                <a:ea typeface="+mn-ea"/>
                <a:cs typeface="+mn-cs"/>
              </a:rPr>
              <a:t>the hypervisor as a proxy for the virtual machine. This creates some performance</a:t>
            </a:r>
          </a:p>
          <a:p>
            <a:r>
              <a:rPr lang="en-US" sz="1200" kern="1200" baseline="0" dirty="0" smtClean="0">
                <a:solidFill>
                  <a:schemeClr val="tx1"/>
                </a:solidFill>
                <a:latin typeface="+mn-lt"/>
                <a:ea typeface="+mn-ea"/>
                <a:cs typeface="+mn-cs"/>
              </a:rPr>
              <a:t>degradation in the virtualization process, though over time both hardware and software</a:t>
            </a:r>
          </a:p>
          <a:p>
            <a:r>
              <a:rPr lang="en-US" sz="1200" kern="1200" baseline="0" dirty="0" smtClean="0">
                <a:solidFill>
                  <a:schemeClr val="tx1"/>
                </a:solidFill>
                <a:latin typeface="+mn-lt"/>
                <a:ea typeface="+mn-ea"/>
                <a:cs typeface="+mn-cs"/>
              </a:rPr>
              <a:t>improvements have </a:t>
            </a:r>
            <a:r>
              <a:rPr lang="en-US" sz="1200" kern="1200" baseline="0" dirty="0" err="1" smtClean="0">
                <a:solidFill>
                  <a:schemeClr val="tx1"/>
                </a:solidFill>
                <a:latin typeface="+mn-lt"/>
                <a:ea typeface="+mn-ea"/>
                <a:cs typeface="+mn-cs"/>
              </a:rPr>
              <a:t>minimalized</a:t>
            </a:r>
            <a:r>
              <a:rPr lang="en-US" sz="1200" kern="1200" baseline="0" dirty="0" smtClean="0">
                <a:solidFill>
                  <a:schemeClr val="tx1"/>
                </a:solidFill>
                <a:latin typeface="+mn-lt"/>
                <a:ea typeface="+mn-ea"/>
                <a:cs typeface="+mn-cs"/>
              </a:rPr>
              <a:t> this overhead.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 Virtual machines are made up of files. A typical virtual machine can consist of</a:t>
            </a:r>
          </a:p>
          <a:p>
            <a:r>
              <a:rPr lang="en-US" sz="1200" kern="1200" baseline="0" dirty="0" smtClean="0">
                <a:solidFill>
                  <a:schemeClr val="tx1"/>
                </a:solidFill>
                <a:latin typeface="+mn-lt"/>
                <a:ea typeface="+mn-ea"/>
                <a:cs typeface="+mn-cs"/>
              </a:rPr>
              <a:t>just a few files. There is a configuration file that describes the attributes of the virtual</a:t>
            </a:r>
          </a:p>
          <a:p>
            <a:r>
              <a:rPr lang="en-US" sz="1200" kern="1200" baseline="0" dirty="0" smtClean="0">
                <a:solidFill>
                  <a:schemeClr val="tx1"/>
                </a:solidFill>
                <a:latin typeface="+mn-lt"/>
                <a:ea typeface="+mn-ea"/>
                <a:cs typeface="+mn-cs"/>
              </a:rPr>
              <a:t>machine. It contains the server definition, how many virtual processors (</a:t>
            </a:r>
            <a:r>
              <a:rPr lang="en-US" sz="1200" kern="1200" baseline="0" dirty="0" err="1" smtClean="0">
                <a:solidFill>
                  <a:schemeClr val="tx1"/>
                </a:solidFill>
                <a:latin typeface="+mn-lt"/>
                <a:ea typeface="+mn-ea"/>
                <a:cs typeface="+mn-cs"/>
              </a:rPr>
              <a:t>vCPUs</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are allocated to this virtual machine, how much RAM is allocated, which I/O devices</a:t>
            </a:r>
          </a:p>
          <a:p>
            <a:r>
              <a:rPr lang="en-US" sz="1200" kern="1200" baseline="0" dirty="0" smtClean="0">
                <a:solidFill>
                  <a:schemeClr val="tx1"/>
                </a:solidFill>
                <a:latin typeface="+mn-lt"/>
                <a:ea typeface="+mn-ea"/>
                <a:cs typeface="+mn-cs"/>
              </a:rPr>
              <a:t>the VM has access to, how many network interface cards (</a:t>
            </a:r>
            <a:r>
              <a:rPr lang="en-US" sz="1200" kern="1200" baseline="0" dirty="0" err="1" smtClean="0">
                <a:solidFill>
                  <a:schemeClr val="tx1"/>
                </a:solidFill>
                <a:latin typeface="+mn-lt"/>
                <a:ea typeface="+mn-ea"/>
                <a:cs typeface="+mn-cs"/>
              </a:rPr>
              <a:t>NICs</a:t>
            </a:r>
            <a:r>
              <a:rPr lang="en-US" sz="1200" kern="1200" baseline="0" dirty="0" smtClean="0">
                <a:solidFill>
                  <a:schemeClr val="tx1"/>
                </a:solidFill>
                <a:latin typeface="+mn-lt"/>
                <a:ea typeface="+mn-ea"/>
                <a:cs typeface="+mn-cs"/>
              </a:rPr>
              <a:t>) are in the</a:t>
            </a:r>
          </a:p>
          <a:p>
            <a:r>
              <a:rPr lang="en-US" sz="1200" kern="1200" baseline="0" dirty="0" smtClean="0">
                <a:solidFill>
                  <a:schemeClr val="tx1"/>
                </a:solidFill>
                <a:latin typeface="+mn-lt"/>
                <a:ea typeface="+mn-ea"/>
                <a:cs typeface="+mn-cs"/>
              </a:rPr>
              <a:t>virtual server, and more. It also describes the storage that the VM can access. Often</a:t>
            </a:r>
          </a:p>
          <a:p>
            <a:r>
              <a:rPr lang="en-US" sz="1200" kern="1200" baseline="0" dirty="0" smtClean="0">
                <a:solidFill>
                  <a:schemeClr val="tx1"/>
                </a:solidFill>
                <a:latin typeface="+mn-lt"/>
                <a:ea typeface="+mn-ea"/>
                <a:cs typeface="+mn-cs"/>
              </a:rPr>
              <a:t>that storage is presented as virtual disks that exist as additional files in the physical</a:t>
            </a:r>
          </a:p>
          <a:p>
            <a:r>
              <a:rPr lang="en-US" sz="1200" kern="1200" baseline="0" dirty="0" smtClean="0">
                <a:solidFill>
                  <a:schemeClr val="tx1"/>
                </a:solidFill>
                <a:latin typeface="+mn-lt"/>
                <a:ea typeface="+mn-ea"/>
                <a:cs typeface="+mn-cs"/>
              </a:rPr>
              <a:t>file system. When a virtual machine is powered on, or instantiated, additional files</a:t>
            </a:r>
          </a:p>
          <a:p>
            <a:r>
              <a:rPr lang="en-US" sz="1200" kern="1200" baseline="0" dirty="0" smtClean="0">
                <a:solidFill>
                  <a:schemeClr val="tx1"/>
                </a:solidFill>
                <a:latin typeface="+mn-lt"/>
                <a:ea typeface="+mn-ea"/>
                <a:cs typeface="+mn-cs"/>
              </a:rPr>
              <a:t>are created for logging, for memory paging, and other functions. That a VM consists</a:t>
            </a:r>
          </a:p>
          <a:p>
            <a:r>
              <a:rPr lang="en-US" sz="1200" kern="1200" baseline="0" dirty="0" smtClean="0">
                <a:solidFill>
                  <a:schemeClr val="tx1"/>
                </a:solidFill>
                <a:latin typeface="+mn-lt"/>
                <a:ea typeface="+mn-ea"/>
                <a:cs typeface="+mn-cs"/>
              </a:rPr>
              <a:t>of files makes certain functions in a virtual environment much simpler and quicker</a:t>
            </a:r>
          </a:p>
          <a:p>
            <a:r>
              <a:rPr lang="en-US" sz="1200" kern="1200" baseline="0" dirty="0" smtClean="0">
                <a:solidFill>
                  <a:schemeClr val="tx1"/>
                </a:solidFill>
                <a:latin typeface="+mn-lt"/>
                <a:ea typeface="+mn-ea"/>
                <a:cs typeface="+mn-cs"/>
              </a:rPr>
              <a:t>than in a physical environment. Since the earliest days of computers, backing up</a:t>
            </a:r>
          </a:p>
          <a:p>
            <a:r>
              <a:rPr lang="en-US" sz="1200" kern="1200" baseline="0" dirty="0" smtClean="0">
                <a:solidFill>
                  <a:schemeClr val="tx1"/>
                </a:solidFill>
                <a:latin typeface="+mn-lt"/>
                <a:ea typeface="+mn-ea"/>
                <a:cs typeface="+mn-cs"/>
              </a:rPr>
              <a:t>data has been a critical function. Since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are already files, copying them produces</a:t>
            </a:r>
          </a:p>
          <a:p>
            <a:r>
              <a:rPr lang="en-US" sz="1200" kern="1200" baseline="0" dirty="0" smtClean="0">
                <a:solidFill>
                  <a:schemeClr val="tx1"/>
                </a:solidFill>
                <a:latin typeface="+mn-lt"/>
                <a:ea typeface="+mn-ea"/>
                <a:cs typeface="+mn-cs"/>
              </a:rPr>
              <a:t>not only a backup of the data but also a copy of the entire server, including the</a:t>
            </a:r>
          </a:p>
          <a:p>
            <a:r>
              <a:rPr lang="en-US" sz="1200" kern="1200" baseline="0" dirty="0" smtClean="0">
                <a:solidFill>
                  <a:schemeClr val="tx1"/>
                </a:solidFill>
                <a:latin typeface="+mn-lt"/>
                <a:ea typeface="+mn-ea"/>
                <a:cs typeface="+mn-cs"/>
              </a:rPr>
              <a:t>operating system, applications, and the hardware configuration itself.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create a copy of a physical server, additional hardware needs to be acquired,</a:t>
            </a:r>
          </a:p>
          <a:p>
            <a:r>
              <a:rPr lang="en-US" sz="1200" kern="1200" baseline="0" dirty="0" smtClean="0">
                <a:solidFill>
                  <a:schemeClr val="tx1"/>
                </a:solidFill>
                <a:latin typeface="+mn-lt"/>
                <a:ea typeface="+mn-ea"/>
                <a:cs typeface="+mn-cs"/>
              </a:rPr>
              <a:t>installed, configured, loaded with an operating system, applications, and data, and</a:t>
            </a:r>
          </a:p>
          <a:p>
            <a:r>
              <a:rPr lang="en-US" sz="1200" kern="1200" baseline="0" dirty="0" smtClean="0">
                <a:solidFill>
                  <a:schemeClr val="tx1"/>
                </a:solidFill>
                <a:latin typeface="+mn-lt"/>
                <a:ea typeface="+mn-ea"/>
                <a:cs typeface="+mn-cs"/>
              </a:rPr>
              <a:t>then patched to the latest revisions, before being turned over to the users. This provisioning</a:t>
            </a:r>
          </a:p>
          <a:p>
            <a:r>
              <a:rPr lang="en-US" sz="1200" kern="1200" baseline="0" dirty="0" smtClean="0">
                <a:solidFill>
                  <a:schemeClr val="tx1"/>
                </a:solidFill>
                <a:latin typeface="+mn-lt"/>
                <a:ea typeface="+mn-ea"/>
                <a:cs typeface="+mn-cs"/>
              </a:rPr>
              <a:t>can take weeks or even months depending on the processes in places.</a:t>
            </a:r>
          </a:p>
          <a:p>
            <a:r>
              <a:rPr lang="en-US" sz="1200" kern="1200" baseline="0" dirty="0" smtClean="0">
                <a:solidFill>
                  <a:schemeClr val="tx1"/>
                </a:solidFill>
                <a:latin typeface="+mn-lt"/>
                <a:ea typeface="+mn-ea"/>
                <a:cs typeface="+mn-cs"/>
              </a:rPr>
              <a:t>Since a VM consists of files, by duplicating those files, in a virtual environment there</a:t>
            </a:r>
          </a:p>
          <a:p>
            <a:r>
              <a:rPr lang="en-US" sz="1200" kern="1200" baseline="0" dirty="0" smtClean="0">
                <a:solidFill>
                  <a:schemeClr val="tx1"/>
                </a:solidFill>
                <a:latin typeface="+mn-lt"/>
                <a:ea typeface="+mn-ea"/>
                <a:cs typeface="+mn-cs"/>
              </a:rPr>
              <a:t>is a perfect copy of the server available in a matter of minutes. There are a few configuration</a:t>
            </a:r>
          </a:p>
          <a:p>
            <a:r>
              <a:rPr lang="en-US" sz="1200" kern="1200" baseline="0" dirty="0" smtClean="0">
                <a:solidFill>
                  <a:schemeClr val="tx1"/>
                </a:solidFill>
                <a:latin typeface="+mn-lt"/>
                <a:ea typeface="+mn-ea"/>
                <a:cs typeface="+mn-cs"/>
              </a:rPr>
              <a:t>changes to make, server name and IP address to name two, but administrators</a:t>
            </a:r>
          </a:p>
          <a:p>
            <a:r>
              <a:rPr lang="en-US" sz="1200" kern="1200" baseline="0" dirty="0" smtClean="0">
                <a:solidFill>
                  <a:schemeClr val="tx1"/>
                </a:solidFill>
                <a:latin typeface="+mn-lt"/>
                <a:ea typeface="+mn-ea"/>
                <a:cs typeface="+mn-cs"/>
              </a:rPr>
              <a:t>routinely stand up new virtual machines in minutes or hours, as opposed to</a:t>
            </a:r>
          </a:p>
          <a:p>
            <a:r>
              <a:rPr lang="en-US" sz="1200" kern="1200" baseline="0" dirty="0" smtClean="0">
                <a:solidFill>
                  <a:schemeClr val="tx1"/>
                </a:solidFill>
                <a:latin typeface="+mn-lt"/>
                <a:ea typeface="+mn-ea"/>
                <a:cs typeface="+mn-cs"/>
              </a:rPr>
              <a:t>months. Another method to rapidly provision new virtual machines is through the</a:t>
            </a:r>
          </a:p>
          <a:p>
            <a:r>
              <a:rPr lang="en-US" sz="1200" kern="1200" baseline="0" dirty="0" smtClean="0">
                <a:solidFill>
                  <a:schemeClr val="tx1"/>
                </a:solidFill>
                <a:latin typeface="+mn-lt"/>
                <a:ea typeface="+mn-ea"/>
                <a:cs typeface="+mn-cs"/>
              </a:rPr>
              <a:t>use of templates. Templates are virtual machines that cannot be powered on, define</a:t>
            </a:r>
          </a:p>
          <a:p>
            <a:r>
              <a:rPr lang="en-US" sz="1200" kern="1200" baseline="0" dirty="0" smtClean="0">
                <a:solidFill>
                  <a:schemeClr val="tx1"/>
                </a:solidFill>
                <a:latin typeface="+mn-lt"/>
                <a:ea typeface="+mn-ea"/>
                <a:cs typeface="+mn-cs"/>
              </a:rPr>
              <a:t>the virtual server’s configuration, and has all of the operating system and possibly</a:t>
            </a:r>
          </a:p>
          <a:p>
            <a:r>
              <a:rPr lang="en-US" sz="1200" kern="1200" baseline="0" dirty="0" smtClean="0">
                <a:solidFill>
                  <a:schemeClr val="tx1"/>
                </a:solidFill>
                <a:latin typeface="+mn-lt"/>
                <a:ea typeface="+mn-ea"/>
                <a:cs typeface="+mn-cs"/>
              </a:rPr>
              <a:t>even the application software installed. What hasn’t been done are the configuration</a:t>
            </a:r>
          </a:p>
          <a:p>
            <a:r>
              <a:rPr lang="en-US" sz="1200" kern="1200" baseline="0" dirty="0" smtClean="0">
                <a:solidFill>
                  <a:schemeClr val="tx1"/>
                </a:solidFill>
                <a:latin typeface="+mn-lt"/>
                <a:ea typeface="+mn-ea"/>
                <a:cs typeface="+mn-cs"/>
              </a:rPr>
              <a:t>steps that uniquely identify that virtual server. Creating a new virtual machine from</a:t>
            </a:r>
          </a:p>
          <a:p>
            <a:r>
              <a:rPr lang="en-US" sz="1200" kern="1200" baseline="0" dirty="0" smtClean="0">
                <a:solidFill>
                  <a:schemeClr val="tx1"/>
                </a:solidFill>
                <a:latin typeface="+mn-lt"/>
                <a:ea typeface="+mn-ea"/>
                <a:cs typeface="+mn-cs"/>
              </a:rPr>
              <a:t>a template consists of providing those unique identifiers and having the provisioning</a:t>
            </a:r>
          </a:p>
          <a:p>
            <a:r>
              <a:rPr lang="en-US" sz="1200" kern="1200" baseline="0" dirty="0" smtClean="0">
                <a:solidFill>
                  <a:schemeClr val="tx1"/>
                </a:solidFill>
                <a:latin typeface="+mn-lt"/>
                <a:ea typeface="+mn-ea"/>
                <a:cs typeface="+mn-cs"/>
              </a:rPr>
              <a:t>software build a VM from the template and adding in the configuration changes</a:t>
            </a:r>
          </a:p>
          <a:p>
            <a:r>
              <a:rPr lang="en-US" sz="1200" kern="1200" baseline="0" dirty="0" smtClean="0">
                <a:solidFill>
                  <a:schemeClr val="tx1"/>
                </a:solidFill>
                <a:latin typeface="+mn-lt"/>
                <a:ea typeface="+mn-ea"/>
                <a:cs typeface="+mn-cs"/>
              </a:rPr>
              <a:t>as part of the deployment.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As mentioned earlier, the hypervisor sits between the hardware and the virtual</a:t>
            </a:r>
          </a:p>
          <a:p>
            <a:r>
              <a:rPr lang="en-US" sz="1200" kern="1200" baseline="0" dirty="0" smtClean="0">
                <a:solidFill>
                  <a:schemeClr val="tx1"/>
                </a:solidFill>
                <a:latin typeface="+mn-lt"/>
                <a:ea typeface="+mn-ea"/>
                <a:cs typeface="+mn-cs"/>
              </a:rPr>
              <a:t>machines. There are two types of hypervisors, distinguished by whether there is</a:t>
            </a:r>
          </a:p>
          <a:p>
            <a:r>
              <a:rPr lang="en-US" sz="1200" kern="1200" baseline="0" dirty="0" smtClean="0">
                <a:solidFill>
                  <a:schemeClr val="tx1"/>
                </a:solidFill>
                <a:latin typeface="+mn-lt"/>
                <a:ea typeface="+mn-ea"/>
                <a:cs typeface="+mn-cs"/>
              </a:rPr>
              <a:t>another operating system between the hypervisor and the host. A Type-1 hypervisor</a:t>
            </a:r>
          </a:p>
          <a:p>
            <a:r>
              <a:rPr lang="en-US" sz="1200" kern="1200" baseline="0" dirty="0" smtClean="0">
                <a:solidFill>
                  <a:schemeClr val="tx1"/>
                </a:solidFill>
                <a:latin typeface="+mn-lt"/>
                <a:ea typeface="+mn-ea"/>
                <a:cs typeface="+mn-cs"/>
              </a:rPr>
              <a:t>(Figure 14.3a) is loaded as a thin software layer directly into a physical server,</a:t>
            </a:r>
          </a:p>
          <a:p>
            <a:r>
              <a:rPr lang="en-US" sz="1200" kern="1200" baseline="0" dirty="0" smtClean="0">
                <a:solidFill>
                  <a:schemeClr val="tx1"/>
                </a:solidFill>
                <a:latin typeface="+mn-lt"/>
                <a:ea typeface="+mn-ea"/>
                <a:cs typeface="+mn-cs"/>
              </a:rPr>
              <a:t>much like an operating system is loaded. Once it is installed and configured, usually</a:t>
            </a:r>
          </a:p>
          <a:p>
            <a:r>
              <a:rPr lang="en-US" sz="1200" kern="1200" baseline="0" dirty="0" smtClean="0">
                <a:solidFill>
                  <a:schemeClr val="tx1"/>
                </a:solidFill>
                <a:latin typeface="+mn-lt"/>
                <a:ea typeface="+mn-ea"/>
                <a:cs typeface="+mn-cs"/>
              </a:rPr>
              <a:t> just a matter of minutes, the server is then capable of supporting virtual machines</a:t>
            </a:r>
          </a:p>
          <a:p>
            <a:r>
              <a:rPr lang="en-US" sz="1200" kern="1200" baseline="0" dirty="0" smtClean="0">
                <a:solidFill>
                  <a:schemeClr val="tx1"/>
                </a:solidFill>
                <a:latin typeface="+mn-lt"/>
                <a:ea typeface="+mn-ea"/>
                <a:cs typeface="+mn-cs"/>
              </a:rPr>
              <a:t>as guests. In mature environments, where virtualization hosts are clustered together</a:t>
            </a:r>
          </a:p>
          <a:p>
            <a:r>
              <a:rPr lang="en-US" sz="1200" kern="1200" baseline="0" dirty="0" smtClean="0">
                <a:solidFill>
                  <a:schemeClr val="tx1"/>
                </a:solidFill>
                <a:latin typeface="+mn-lt"/>
                <a:ea typeface="+mn-ea"/>
                <a:cs typeface="+mn-cs"/>
              </a:rPr>
              <a:t>for increased availability and load balancing, a hypervisor can be staged on a new</a:t>
            </a:r>
          </a:p>
          <a:p>
            <a:r>
              <a:rPr lang="en-US" sz="1200" kern="1200" baseline="0" dirty="0" smtClean="0">
                <a:solidFill>
                  <a:schemeClr val="tx1"/>
                </a:solidFill>
                <a:latin typeface="+mn-lt"/>
                <a:ea typeface="+mn-ea"/>
                <a:cs typeface="+mn-cs"/>
              </a:rPr>
              <a:t>host, that new host joined to an existing cluster, and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can be moved to the new</a:t>
            </a:r>
          </a:p>
          <a:p>
            <a:r>
              <a:rPr lang="en-US" sz="1200" kern="1200" baseline="0" dirty="0" smtClean="0">
                <a:solidFill>
                  <a:schemeClr val="tx1"/>
                </a:solidFill>
                <a:latin typeface="+mn-lt"/>
                <a:ea typeface="+mn-ea"/>
                <a:cs typeface="+mn-cs"/>
              </a:rPr>
              <a:t>host without any interruption of service. Some examples of Type-1 hypervisors are</a:t>
            </a:r>
          </a:p>
          <a:p>
            <a:r>
              <a:rPr lang="en-US" sz="1200" kern="1200" baseline="0" dirty="0" smtClean="0">
                <a:solidFill>
                  <a:schemeClr val="tx1"/>
                </a:solidFill>
                <a:latin typeface="+mn-lt"/>
                <a:ea typeface="+mn-ea"/>
                <a:cs typeface="+mn-cs"/>
              </a:rPr>
              <a:t>VMware </a:t>
            </a:r>
            <a:r>
              <a:rPr lang="en-US" sz="1200" kern="1200" baseline="0" dirty="0" err="1" smtClean="0">
                <a:solidFill>
                  <a:schemeClr val="tx1"/>
                </a:solidFill>
                <a:latin typeface="+mn-lt"/>
                <a:ea typeface="+mn-ea"/>
                <a:cs typeface="+mn-cs"/>
              </a:rPr>
              <a:t>ESXi</a:t>
            </a:r>
            <a:r>
              <a:rPr lang="en-US" sz="1200" kern="1200" baseline="0" dirty="0" smtClean="0">
                <a:solidFill>
                  <a:schemeClr val="tx1"/>
                </a:solidFill>
                <a:latin typeface="+mn-lt"/>
                <a:ea typeface="+mn-ea"/>
                <a:cs typeface="+mn-cs"/>
              </a:rPr>
              <a:t>, Microsoft Hyper-V, and the various </a:t>
            </a:r>
            <a:r>
              <a:rPr lang="en-US" sz="1200" kern="1200" baseline="0" dirty="0" err="1" smtClean="0">
                <a:solidFill>
                  <a:schemeClr val="tx1"/>
                </a:solidFill>
                <a:latin typeface="+mn-lt"/>
                <a:ea typeface="+mn-ea"/>
                <a:cs typeface="+mn-cs"/>
              </a:rPr>
              <a:t>Xen</a:t>
            </a:r>
            <a:r>
              <a:rPr lang="en-US" sz="1200" kern="1200" baseline="0" dirty="0" smtClean="0">
                <a:solidFill>
                  <a:schemeClr val="tx1"/>
                </a:solidFill>
                <a:latin typeface="+mn-lt"/>
                <a:ea typeface="+mn-ea"/>
                <a:cs typeface="+mn-cs"/>
              </a:rPr>
              <a:t> variants. This idea that the</a:t>
            </a:r>
          </a:p>
          <a:p>
            <a:r>
              <a:rPr lang="en-US" sz="1200" kern="1200" baseline="0" dirty="0" smtClean="0">
                <a:solidFill>
                  <a:schemeClr val="tx1"/>
                </a:solidFill>
                <a:latin typeface="+mn-lt"/>
                <a:ea typeface="+mn-ea"/>
                <a:cs typeface="+mn-cs"/>
              </a:rPr>
              <a:t>hypervisor is loaded onto the “bare metal” of a server is usually a difficult concept</a:t>
            </a:r>
          </a:p>
          <a:p>
            <a:r>
              <a:rPr lang="en-US" sz="1200" kern="1200" baseline="0" dirty="0" smtClean="0">
                <a:solidFill>
                  <a:schemeClr val="tx1"/>
                </a:solidFill>
                <a:latin typeface="+mn-lt"/>
                <a:ea typeface="+mn-ea"/>
                <a:cs typeface="+mn-cs"/>
              </a:rPr>
              <a:t>for people to understand. They are more comfortable with a solution that works as a</a:t>
            </a:r>
          </a:p>
          <a:p>
            <a:r>
              <a:rPr lang="en-US" sz="1200" kern="1200" baseline="0" dirty="0" smtClean="0">
                <a:solidFill>
                  <a:schemeClr val="tx1"/>
                </a:solidFill>
                <a:latin typeface="+mn-lt"/>
                <a:ea typeface="+mn-ea"/>
                <a:cs typeface="+mn-cs"/>
              </a:rPr>
              <a:t>traditional application, program code that is loaded on top of a Microsoft Windows</a:t>
            </a:r>
          </a:p>
          <a:p>
            <a:r>
              <a:rPr lang="en-US" sz="1200" kern="1200" baseline="0" dirty="0" smtClean="0">
                <a:solidFill>
                  <a:schemeClr val="tx1"/>
                </a:solidFill>
                <a:latin typeface="+mn-lt"/>
                <a:ea typeface="+mn-ea"/>
                <a:cs typeface="+mn-cs"/>
              </a:rPr>
              <a:t>or UNIX/Linux operating system environment. This is exactly how a Type-2 hypervisor</a:t>
            </a:r>
          </a:p>
          <a:p>
            <a:r>
              <a:rPr lang="en-US" sz="1200" kern="1200" baseline="0" dirty="0" smtClean="0">
                <a:solidFill>
                  <a:schemeClr val="tx1"/>
                </a:solidFill>
                <a:latin typeface="+mn-lt"/>
                <a:ea typeface="+mn-ea"/>
                <a:cs typeface="+mn-cs"/>
              </a:rPr>
              <a:t>(Figure 14.3b) is deployed. Some examples of Type-2 hypervisors are VMware</a:t>
            </a:r>
          </a:p>
          <a:p>
            <a:r>
              <a:rPr lang="en-US" sz="1200" kern="1200" baseline="0" dirty="0" smtClean="0">
                <a:solidFill>
                  <a:schemeClr val="tx1"/>
                </a:solidFill>
                <a:latin typeface="+mn-lt"/>
                <a:ea typeface="+mn-ea"/>
                <a:cs typeface="+mn-cs"/>
              </a:rPr>
              <a:t>Workstation and Oracle VM Virtual Box.</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There are some important differences between the Type-1 and the Type-2</a:t>
            </a:r>
          </a:p>
          <a:p>
            <a:r>
              <a:rPr lang="en-US" sz="1200" kern="1200" baseline="0" dirty="0" smtClean="0">
                <a:solidFill>
                  <a:schemeClr val="tx1"/>
                </a:solidFill>
                <a:latin typeface="+mn-lt"/>
                <a:ea typeface="+mn-ea"/>
                <a:cs typeface="+mn-cs"/>
              </a:rPr>
              <a:t>hypervisors.</a:t>
            </a:r>
          </a:p>
          <a:p>
            <a:r>
              <a:rPr lang="en-US" sz="1200" kern="1200" baseline="0" dirty="0" smtClean="0">
                <a:solidFill>
                  <a:schemeClr val="tx1"/>
                </a:solidFill>
                <a:latin typeface="+mn-lt"/>
                <a:ea typeface="+mn-ea"/>
                <a:cs typeface="+mn-cs"/>
              </a:rPr>
              <a:t>A Type-1 hypervisor is deployed on a physical host and can directly</a:t>
            </a:r>
          </a:p>
          <a:p>
            <a:r>
              <a:rPr lang="en-US" sz="1200" kern="1200" baseline="0" dirty="0" smtClean="0">
                <a:solidFill>
                  <a:schemeClr val="tx1"/>
                </a:solidFill>
                <a:latin typeface="+mn-lt"/>
                <a:ea typeface="+mn-ea"/>
                <a:cs typeface="+mn-cs"/>
              </a:rPr>
              <a:t>control the physical resources of that host, whereas a Type-2 hypervisor has an operating</a:t>
            </a:r>
          </a:p>
          <a:p>
            <a:r>
              <a:rPr lang="en-US" sz="1200" kern="1200" baseline="0" dirty="0" smtClean="0">
                <a:solidFill>
                  <a:schemeClr val="tx1"/>
                </a:solidFill>
                <a:latin typeface="+mn-lt"/>
                <a:ea typeface="+mn-ea"/>
                <a:cs typeface="+mn-cs"/>
              </a:rPr>
              <a:t>system between itself and those resources and relies on the operating system</a:t>
            </a:r>
          </a:p>
          <a:p>
            <a:r>
              <a:rPr lang="en-US" sz="1200" kern="1200" baseline="0" dirty="0" smtClean="0">
                <a:solidFill>
                  <a:schemeClr val="tx1"/>
                </a:solidFill>
                <a:latin typeface="+mn-lt"/>
                <a:ea typeface="+mn-ea"/>
                <a:cs typeface="+mn-cs"/>
              </a:rPr>
              <a:t>to handle all of the hardware interactions on the hypervisor’s behalf. Because of</a:t>
            </a:r>
          </a:p>
          <a:p>
            <a:r>
              <a:rPr lang="en-US" sz="1200" kern="1200" baseline="0" dirty="0" smtClean="0">
                <a:solidFill>
                  <a:schemeClr val="tx1"/>
                </a:solidFill>
                <a:latin typeface="+mn-lt"/>
                <a:ea typeface="+mn-ea"/>
                <a:cs typeface="+mn-cs"/>
              </a:rPr>
              <a:t>that extra layer, a Type-1 hypervisor has much better performance characteristics</a:t>
            </a:r>
          </a:p>
          <a:p>
            <a:r>
              <a:rPr lang="en-US" sz="1200" kern="1200" baseline="0" dirty="0" smtClean="0">
                <a:solidFill>
                  <a:schemeClr val="tx1"/>
                </a:solidFill>
                <a:latin typeface="+mn-lt"/>
                <a:ea typeface="+mn-ea"/>
                <a:cs typeface="+mn-cs"/>
              </a:rPr>
              <a:t>than the Type-2 hypervisor. Because a Type-1 hypervisor doesn’t compete for resources</a:t>
            </a:r>
          </a:p>
          <a:p>
            <a:r>
              <a:rPr lang="en-US" sz="1200" kern="1200" baseline="0" dirty="0" smtClean="0">
                <a:solidFill>
                  <a:schemeClr val="tx1"/>
                </a:solidFill>
                <a:latin typeface="+mn-lt"/>
                <a:ea typeface="+mn-ea"/>
                <a:cs typeface="+mn-cs"/>
              </a:rPr>
              <a:t>with an operating system, there are more resources available on the host,</a:t>
            </a:r>
          </a:p>
          <a:p>
            <a:r>
              <a:rPr lang="en-US" sz="1200" kern="1200" baseline="0" dirty="0" smtClean="0">
                <a:solidFill>
                  <a:schemeClr val="tx1"/>
                </a:solidFill>
                <a:latin typeface="+mn-lt"/>
                <a:ea typeface="+mn-ea"/>
                <a:cs typeface="+mn-cs"/>
              </a:rPr>
              <a:t> and by extension, more virtual machines can be hosted on a virtualization server</a:t>
            </a:r>
          </a:p>
          <a:p>
            <a:r>
              <a:rPr lang="en-US" sz="1200" kern="1200" baseline="0" dirty="0" smtClean="0">
                <a:solidFill>
                  <a:schemeClr val="tx1"/>
                </a:solidFill>
                <a:latin typeface="+mn-lt"/>
                <a:ea typeface="+mn-ea"/>
                <a:cs typeface="+mn-cs"/>
              </a:rPr>
              <a:t>using a Type-1 hypervisor. Type-1 hypervisors are also considered to be more secure</a:t>
            </a:r>
          </a:p>
          <a:p>
            <a:r>
              <a:rPr lang="en-US" sz="1200" kern="1200" baseline="0" dirty="0" smtClean="0">
                <a:solidFill>
                  <a:schemeClr val="tx1"/>
                </a:solidFill>
                <a:latin typeface="+mn-lt"/>
                <a:ea typeface="+mn-ea"/>
                <a:cs typeface="+mn-cs"/>
              </a:rPr>
              <a:t>than the Type-2 hypervisors. Virtual machines on a Type-1 hypervisor make resource</a:t>
            </a:r>
          </a:p>
          <a:p>
            <a:r>
              <a:rPr lang="en-US" sz="1200" kern="1200" baseline="0" dirty="0" smtClean="0">
                <a:solidFill>
                  <a:schemeClr val="tx1"/>
                </a:solidFill>
                <a:latin typeface="+mn-lt"/>
                <a:ea typeface="+mn-ea"/>
                <a:cs typeface="+mn-cs"/>
              </a:rPr>
              <a:t>requests</a:t>
            </a:r>
          </a:p>
          <a:p>
            <a:r>
              <a:rPr lang="en-US" sz="1200" kern="1200" baseline="0" dirty="0" smtClean="0">
                <a:solidFill>
                  <a:schemeClr val="tx1"/>
                </a:solidFill>
                <a:latin typeface="+mn-lt"/>
                <a:ea typeface="+mn-ea"/>
                <a:cs typeface="+mn-cs"/>
              </a:rPr>
              <a:t>that are handled external to that guest, and they cannot affect other </a:t>
            </a:r>
            <a:r>
              <a:rPr lang="en-US" sz="1200" kern="1200" baseline="0" dirty="0" err="1" smtClean="0">
                <a:solidFill>
                  <a:schemeClr val="tx1"/>
                </a:solidFill>
                <a:latin typeface="+mn-lt"/>
                <a:ea typeface="+mn-ea"/>
                <a:cs typeface="+mn-cs"/>
              </a:rPr>
              <a:t>VMs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or the hypervisor they are supported by. This is not necessarily true for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on a</a:t>
            </a:r>
          </a:p>
          <a:p>
            <a:r>
              <a:rPr lang="en-US" sz="1200" kern="1200" baseline="0" dirty="0" smtClean="0">
                <a:solidFill>
                  <a:schemeClr val="tx1"/>
                </a:solidFill>
                <a:latin typeface="+mn-lt"/>
                <a:ea typeface="+mn-ea"/>
                <a:cs typeface="+mn-cs"/>
              </a:rPr>
              <a:t>Type-2 hypervisor and a malicious guest could potentially affect more than itself. A</a:t>
            </a:r>
          </a:p>
          <a:p>
            <a:r>
              <a:rPr lang="en-US" sz="1200" kern="1200" baseline="0" dirty="0" smtClean="0">
                <a:solidFill>
                  <a:schemeClr val="tx1"/>
                </a:solidFill>
                <a:latin typeface="+mn-lt"/>
                <a:ea typeface="+mn-ea"/>
                <a:cs typeface="+mn-cs"/>
              </a:rPr>
              <a:t>Type-1 hypervisor implementation would not require the cost of a host operating</a:t>
            </a:r>
          </a:p>
          <a:p>
            <a:r>
              <a:rPr lang="en-US" sz="1200" kern="1200" baseline="0" dirty="0" smtClean="0">
                <a:solidFill>
                  <a:schemeClr val="tx1"/>
                </a:solidFill>
                <a:latin typeface="+mn-lt"/>
                <a:ea typeface="+mn-ea"/>
                <a:cs typeface="+mn-cs"/>
              </a:rPr>
              <a:t>system, though a true cost comparison would be a more complicated discussion.</a:t>
            </a:r>
          </a:p>
          <a:p>
            <a:r>
              <a:rPr lang="en-US" sz="1200" kern="1200" baseline="0" dirty="0" smtClean="0">
                <a:solidFill>
                  <a:schemeClr val="tx1"/>
                </a:solidFill>
                <a:latin typeface="+mn-lt"/>
                <a:ea typeface="+mn-ea"/>
                <a:cs typeface="+mn-cs"/>
              </a:rPr>
              <a:t>Type-2 hypervisors allow a user to take advantage of virtualization without needing</a:t>
            </a:r>
          </a:p>
          <a:p>
            <a:r>
              <a:rPr lang="en-US" sz="1200" kern="1200" baseline="0" dirty="0" smtClean="0">
                <a:solidFill>
                  <a:schemeClr val="tx1"/>
                </a:solidFill>
                <a:latin typeface="+mn-lt"/>
                <a:ea typeface="+mn-ea"/>
                <a:cs typeface="+mn-cs"/>
              </a:rPr>
              <a:t>to dedicate a server to only that function. Developers who need to run multiple</a:t>
            </a:r>
          </a:p>
          <a:p>
            <a:r>
              <a:rPr lang="en-US" sz="1200" kern="1200" baseline="0" dirty="0" smtClean="0">
                <a:solidFill>
                  <a:schemeClr val="tx1"/>
                </a:solidFill>
                <a:latin typeface="+mn-lt"/>
                <a:ea typeface="+mn-ea"/>
                <a:cs typeface="+mn-cs"/>
              </a:rPr>
              <a:t>environments as part of their process, in addition to taking advantage of the personal</a:t>
            </a:r>
          </a:p>
          <a:p>
            <a:r>
              <a:rPr lang="en-US" sz="1200" kern="1200" baseline="0" dirty="0" smtClean="0">
                <a:solidFill>
                  <a:schemeClr val="tx1"/>
                </a:solidFill>
                <a:latin typeface="+mn-lt"/>
                <a:ea typeface="+mn-ea"/>
                <a:cs typeface="+mn-cs"/>
              </a:rPr>
              <a:t>productive workspace that a PC operating system provides, can do both with a</a:t>
            </a:r>
          </a:p>
          <a:p>
            <a:r>
              <a:rPr lang="en-US" sz="1200" kern="1200" baseline="0" dirty="0" smtClean="0">
                <a:solidFill>
                  <a:schemeClr val="tx1"/>
                </a:solidFill>
                <a:latin typeface="+mn-lt"/>
                <a:ea typeface="+mn-ea"/>
                <a:cs typeface="+mn-cs"/>
              </a:rPr>
              <a:t>Type-2 hypervisor installed as an application on their LINUX or Windows desktop.</a:t>
            </a:r>
          </a:p>
          <a:p>
            <a:r>
              <a:rPr lang="en-US" sz="1200" kern="1200" baseline="0" dirty="0" smtClean="0">
                <a:solidFill>
                  <a:schemeClr val="tx1"/>
                </a:solidFill>
                <a:latin typeface="+mn-lt"/>
                <a:ea typeface="+mn-ea"/>
                <a:cs typeface="+mn-cs"/>
              </a:rPr>
              <a:t>The virtual machines that are created and used can be migrated or copied from one</a:t>
            </a:r>
          </a:p>
          <a:p>
            <a:r>
              <a:rPr lang="en-US" sz="1200" kern="1200" baseline="0" dirty="0" smtClean="0">
                <a:solidFill>
                  <a:schemeClr val="tx1"/>
                </a:solidFill>
                <a:latin typeface="+mn-lt"/>
                <a:ea typeface="+mn-ea"/>
                <a:cs typeface="+mn-cs"/>
              </a:rPr>
              <a:t>hypervisor environment to another, reducing deployment time and increasing the</a:t>
            </a:r>
          </a:p>
          <a:p>
            <a:r>
              <a:rPr lang="en-US" sz="1200" kern="1200" baseline="0" dirty="0" smtClean="0">
                <a:solidFill>
                  <a:schemeClr val="tx1"/>
                </a:solidFill>
                <a:latin typeface="+mn-lt"/>
                <a:ea typeface="+mn-ea"/>
                <a:cs typeface="+mn-cs"/>
              </a:rPr>
              <a:t>accuracy of what is deployed, reducing the time to market of a project.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virtualization became more prevalent in corporations, both hardware and</a:t>
            </a:r>
          </a:p>
          <a:p>
            <a:r>
              <a:rPr lang="en-US" sz="1200" kern="1200" baseline="0" dirty="0" smtClean="0">
                <a:solidFill>
                  <a:schemeClr val="tx1"/>
                </a:solidFill>
                <a:latin typeface="+mn-lt"/>
                <a:ea typeface="+mn-ea"/>
                <a:cs typeface="+mn-cs"/>
              </a:rPr>
              <a:t>software vendors looked for ways to provide even more efficiencies. Unsurprisingly,</a:t>
            </a:r>
          </a:p>
          <a:p>
            <a:r>
              <a:rPr lang="en-US" sz="1200" kern="1200" baseline="0" dirty="0" smtClean="0">
                <a:solidFill>
                  <a:schemeClr val="tx1"/>
                </a:solidFill>
                <a:latin typeface="+mn-lt"/>
                <a:ea typeface="+mn-ea"/>
                <a:cs typeface="+mn-cs"/>
              </a:rPr>
              <a:t>these paths led to both software-assisted virtualization and hardware-assisted virtualization.</a:t>
            </a:r>
          </a:p>
          <a:p>
            <a:r>
              <a:rPr lang="en-US" sz="1200" kern="1200" baseline="0" dirty="0" err="1" smtClean="0">
                <a:solidFill>
                  <a:schemeClr val="tx1"/>
                </a:solidFill>
                <a:latin typeface="+mn-lt"/>
                <a:ea typeface="+mn-ea"/>
                <a:cs typeface="+mn-cs"/>
              </a:rPr>
              <a:t>Paravirtualization</a:t>
            </a:r>
            <a:r>
              <a:rPr lang="en-US" sz="1200" kern="1200" baseline="0" dirty="0" smtClean="0">
                <a:solidFill>
                  <a:schemeClr val="tx1"/>
                </a:solidFill>
                <a:latin typeface="+mn-lt"/>
                <a:ea typeface="+mn-ea"/>
                <a:cs typeface="+mn-cs"/>
              </a:rPr>
              <a:t>  is a software-assisted virtualization technique that uses</a:t>
            </a:r>
          </a:p>
          <a:p>
            <a:r>
              <a:rPr lang="en-US" sz="1200" kern="1200" baseline="0" dirty="0" smtClean="0">
                <a:solidFill>
                  <a:schemeClr val="tx1"/>
                </a:solidFill>
                <a:latin typeface="+mn-lt"/>
                <a:ea typeface="+mn-ea"/>
                <a:cs typeface="+mn-cs"/>
              </a:rPr>
              <a:t>specialized APIs to link virtual machines with the hypervisor to optimize their performance.</a:t>
            </a:r>
          </a:p>
          <a:p>
            <a:r>
              <a:rPr lang="en-US" sz="1200" kern="1200" baseline="0" dirty="0" smtClean="0">
                <a:solidFill>
                  <a:schemeClr val="tx1"/>
                </a:solidFill>
                <a:latin typeface="+mn-lt"/>
                <a:ea typeface="+mn-ea"/>
                <a:cs typeface="+mn-cs"/>
              </a:rPr>
              <a:t>The operating system in the virtual machine, Linux or Microsoft Windows,</a:t>
            </a:r>
          </a:p>
          <a:p>
            <a:r>
              <a:rPr lang="en-US" sz="1200" kern="1200" baseline="0" dirty="0" smtClean="0">
                <a:solidFill>
                  <a:schemeClr val="tx1"/>
                </a:solidFill>
                <a:latin typeface="+mn-lt"/>
                <a:ea typeface="+mn-ea"/>
                <a:cs typeface="+mn-cs"/>
              </a:rPr>
              <a:t>has specialized </a:t>
            </a:r>
            <a:r>
              <a:rPr lang="en-US" sz="1200" kern="1200" baseline="0" dirty="0" err="1" smtClean="0">
                <a:solidFill>
                  <a:schemeClr val="tx1"/>
                </a:solidFill>
                <a:latin typeface="+mn-lt"/>
                <a:ea typeface="+mn-ea"/>
                <a:cs typeface="+mn-cs"/>
              </a:rPr>
              <a:t>paravirtualization</a:t>
            </a:r>
            <a:r>
              <a:rPr lang="en-US" sz="1200" kern="1200" baseline="0" dirty="0" smtClean="0">
                <a:solidFill>
                  <a:schemeClr val="tx1"/>
                </a:solidFill>
                <a:latin typeface="+mn-lt"/>
                <a:ea typeface="+mn-ea"/>
                <a:cs typeface="+mn-cs"/>
              </a:rPr>
              <a:t> support as part of the kernel, as well as specific</a:t>
            </a:r>
          </a:p>
          <a:p>
            <a:r>
              <a:rPr lang="en-US" sz="1200" kern="1200" baseline="0" dirty="0" err="1" smtClean="0">
                <a:solidFill>
                  <a:schemeClr val="tx1"/>
                </a:solidFill>
                <a:latin typeface="+mn-lt"/>
                <a:ea typeface="+mn-ea"/>
                <a:cs typeface="+mn-cs"/>
              </a:rPr>
              <a:t>paravirtualization</a:t>
            </a:r>
            <a:r>
              <a:rPr lang="en-US" sz="1200" kern="1200" baseline="0" dirty="0" smtClean="0">
                <a:solidFill>
                  <a:schemeClr val="tx1"/>
                </a:solidFill>
                <a:latin typeface="+mn-lt"/>
                <a:ea typeface="+mn-ea"/>
                <a:cs typeface="+mn-cs"/>
              </a:rPr>
              <a:t> drivers that allow the OS and hypervisor to work together more</a:t>
            </a:r>
          </a:p>
          <a:p>
            <a:r>
              <a:rPr lang="en-US" sz="1200" kern="1200" baseline="0" dirty="0" smtClean="0">
                <a:solidFill>
                  <a:schemeClr val="tx1"/>
                </a:solidFill>
                <a:latin typeface="+mn-lt"/>
                <a:ea typeface="+mn-ea"/>
                <a:cs typeface="+mn-cs"/>
              </a:rPr>
              <a:t>efficiently with the overhead of the hypervisor translations. This software-assisted</a:t>
            </a:r>
          </a:p>
          <a:p>
            <a:r>
              <a:rPr lang="en-US" sz="1200" kern="1200" baseline="0" dirty="0" smtClean="0">
                <a:solidFill>
                  <a:schemeClr val="tx1"/>
                </a:solidFill>
                <a:latin typeface="+mn-lt"/>
                <a:ea typeface="+mn-ea"/>
                <a:cs typeface="+mn-cs"/>
              </a:rPr>
              <a:t>virtualization offers optimized virtualization support on servers with or without processors</a:t>
            </a:r>
          </a:p>
          <a:p>
            <a:r>
              <a:rPr lang="en-US" sz="1200" kern="1200" baseline="0" dirty="0" smtClean="0">
                <a:solidFill>
                  <a:schemeClr val="tx1"/>
                </a:solidFill>
                <a:latin typeface="+mn-lt"/>
                <a:ea typeface="+mn-ea"/>
                <a:cs typeface="+mn-cs"/>
              </a:rPr>
              <a:t>that provide virtualization extensions. </a:t>
            </a:r>
            <a:r>
              <a:rPr lang="en-US" sz="1200" kern="1200" baseline="0" dirty="0" err="1" smtClean="0">
                <a:solidFill>
                  <a:schemeClr val="tx1"/>
                </a:solidFill>
                <a:latin typeface="+mn-lt"/>
                <a:ea typeface="+mn-ea"/>
                <a:cs typeface="+mn-cs"/>
              </a:rPr>
              <a:t>Paravirtualization</a:t>
            </a:r>
            <a:r>
              <a:rPr lang="en-US" sz="1200" kern="1200" baseline="0" dirty="0" smtClean="0">
                <a:solidFill>
                  <a:schemeClr val="tx1"/>
                </a:solidFill>
                <a:latin typeface="+mn-lt"/>
                <a:ea typeface="+mn-ea"/>
                <a:cs typeface="+mn-cs"/>
              </a:rPr>
              <a:t> support has been</a:t>
            </a:r>
          </a:p>
          <a:p>
            <a:r>
              <a:rPr lang="en-US" sz="1200" kern="1200" baseline="0" dirty="0" smtClean="0">
                <a:solidFill>
                  <a:schemeClr val="tx1"/>
                </a:solidFill>
                <a:latin typeface="+mn-lt"/>
                <a:ea typeface="+mn-ea"/>
                <a:cs typeface="+mn-cs"/>
              </a:rPr>
              <a:t>offered as part of many of the general Linux distributions since 2008.</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Similarly, processor manufacturers AMD and Intel added functionality to</a:t>
            </a:r>
          </a:p>
          <a:p>
            <a:r>
              <a:rPr lang="en-US" sz="1200" kern="1200" baseline="0" dirty="0" smtClean="0">
                <a:solidFill>
                  <a:schemeClr val="tx1"/>
                </a:solidFill>
                <a:latin typeface="+mn-lt"/>
                <a:ea typeface="+mn-ea"/>
                <a:cs typeface="+mn-cs"/>
              </a:rPr>
              <a:t>their processors to enhance performance with hypervisors. AMD-V and Intel’s VT-</a:t>
            </a:r>
            <a:r>
              <a:rPr lang="en-US" sz="1200" kern="1200" baseline="0" dirty="0" err="1" smtClean="0">
                <a:solidFill>
                  <a:schemeClr val="tx1"/>
                </a:solidFill>
                <a:latin typeface="+mn-lt"/>
                <a:ea typeface="+mn-ea"/>
                <a:cs typeface="+mn-cs"/>
              </a:rPr>
              <a:t>x</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designate the hardware-assisted virtualization extensions that the hypervisors can</a:t>
            </a:r>
          </a:p>
          <a:p>
            <a:r>
              <a:rPr lang="en-US" sz="1200" kern="1200" baseline="0" dirty="0" smtClean="0">
                <a:solidFill>
                  <a:schemeClr val="tx1"/>
                </a:solidFill>
                <a:latin typeface="+mn-lt"/>
                <a:ea typeface="+mn-ea"/>
                <a:cs typeface="+mn-cs"/>
              </a:rPr>
              <a:t>take advantage of during processing. Intel processors offer an extra instruction set</a:t>
            </a:r>
          </a:p>
          <a:p>
            <a:r>
              <a:rPr lang="en-US" sz="1200" kern="1200" baseline="0" dirty="0" smtClean="0">
                <a:solidFill>
                  <a:schemeClr val="tx1"/>
                </a:solidFill>
                <a:latin typeface="+mn-lt"/>
                <a:ea typeface="+mn-ea"/>
                <a:cs typeface="+mn-cs"/>
              </a:rPr>
              <a:t>called Virtual Machine Extensions (VMX). By having some of these instructions as</a:t>
            </a:r>
          </a:p>
          <a:p>
            <a:r>
              <a:rPr lang="en-US" sz="1200" kern="1200" baseline="0" dirty="0" smtClean="0">
                <a:solidFill>
                  <a:schemeClr val="tx1"/>
                </a:solidFill>
                <a:latin typeface="+mn-lt"/>
                <a:ea typeface="+mn-ea"/>
                <a:cs typeface="+mn-cs"/>
              </a:rPr>
              <a:t>part of the processor, the hypervisors no longer need to maintain these functions</a:t>
            </a:r>
          </a:p>
          <a:p>
            <a:r>
              <a:rPr lang="en-US" sz="1200" kern="1200" baseline="0" dirty="0" smtClean="0">
                <a:solidFill>
                  <a:schemeClr val="tx1"/>
                </a:solidFill>
                <a:latin typeface="+mn-lt"/>
                <a:ea typeface="+mn-ea"/>
                <a:cs typeface="+mn-cs"/>
              </a:rPr>
              <a:t>as part of their codebase, the code itself can be smaller and more efficient, and the</a:t>
            </a:r>
          </a:p>
          <a:p>
            <a:r>
              <a:rPr lang="en-US" sz="1200" kern="1200" baseline="0" dirty="0" smtClean="0">
                <a:solidFill>
                  <a:schemeClr val="tx1"/>
                </a:solidFill>
                <a:latin typeface="+mn-lt"/>
                <a:ea typeface="+mn-ea"/>
                <a:cs typeface="+mn-cs"/>
              </a:rPr>
              <a:t>operations they support are much faster as they occur entirely on the processor. This</a:t>
            </a:r>
          </a:p>
          <a:p>
            <a:r>
              <a:rPr lang="en-US" sz="1200" kern="1200" baseline="0" dirty="0" smtClean="0">
                <a:solidFill>
                  <a:schemeClr val="tx1"/>
                </a:solidFill>
                <a:latin typeface="+mn-lt"/>
                <a:ea typeface="+mn-ea"/>
                <a:cs typeface="+mn-cs"/>
              </a:rPr>
              <a:t>hardware-assisted support does not require a modified operating system in contrast</a:t>
            </a:r>
          </a:p>
          <a:p>
            <a:r>
              <a:rPr lang="en-US" sz="1200" kern="1200" baseline="0" dirty="0" smtClean="0">
                <a:solidFill>
                  <a:schemeClr val="tx1"/>
                </a:solidFill>
                <a:latin typeface="+mn-lt"/>
                <a:ea typeface="+mn-ea"/>
                <a:cs typeface="+mn-cs"/>
              </a:rPr>
              <a:t>with </a:t>
            </a:r>
            <a:r>
              <a:rPr lang="en-US" sz="1200" kern="1200" baseline="0" dirty="0" err="1" smtClean="0">
                <a:solidFill>
                  <a:schemeClr val="tx1"/>
                </a:solidFill>
                <a:latin typeface="+mn-lt"/>
                <a:ea typeface="+mn-ea"/>
                <a:cs typeface="+mn-cs"/>
              </a:rPr>
              <a:t>paravirtualization</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In a virtual environment, there are two main strategies for providing processor resources.</a:t>
            </a:r>
          </a:p>
          <a:p>
            <a:r>
              <a:rPr lang="en-US" sz="1200" kern="1200" baseline="0" dirty="0" smtClean="0">
                <a:solidFill>
                  <a:schemeClr val="tx1"/>
                </a:solidFill>
                <a:latin typeface="+mn-lt"/>
                <a:ea typeface="+mn-ea"/>
                <a:cs typeface="+mn-cs"/>
              </a:rPr>
              <a:t>The first is to emulate a chip as software and provide access to that resource.</a:t>
            </a:r>
          </a:p>
          <a:p>
            <a:r>
              <a:rPr lang="en-US" sz="1200" kern="1200" baseline="0" dirty="0" smtClean="0">
                <a:solidFill>
                  <a:schemeClr val="tx1"/>
                </a:solidFill>
                <a:latin typeface="+mn-lt"/>
                <a:ea typeface="+mn-ea"/>
                <a:cs typeface="+mn-cs"/>
              </a:rPr>
              <a:t>Examples of this method are QEMU and the Android Emulator in the Android</a:t>
            </a:r>
          </a:p>
          <a:p>
            <a:r>
              <a:rPr lang="en-US" sz="1200" kern="1200" baseline="0" dirty="0" smtClean="0">
                <a:solidFill>
                  <a:schemeClr val="tx1"/>
                </a:solidFill>
                <a:latin typeface="+mn-lt"/>
                <a:ea typeface="+mn-ea"/>
                <a:cs typeface="+mn-cs"/>
              </a:rPr>
              <a:t>SDK. They have the benefit of being easily transportable since they are not platform</a:t>
            </a:r>
          </a:p>
          <a:p>
            <a:r>
              <a:rPr lang="en-US" sz="1200" kern="1200" baseline="0" dirty="0" smtClean="0">
                <a:solidFill>
                  <a:schemeClr val="tx1"/>
                </a:solidFill>
                <a:latin typeface="+mn-lt"/>
                <a:ea typeface="+mn-ea"/>
                <a:cs typeface="+mn-cs"/>
              </a:rPr>
              <a:t>dependent, but they are not very efficient from a performance standpoint as the</a:t>
            </a:r>
          </a:p>
          <a:p>
            <a:r>
              <a:rPr lang="en-US" sz="1200" kern="1200" baseline="0" dirty="0" smtClean="0">
                <a:solidFill>
                  <a:schemeClr val="tx1"/>
                </a:solidFill>
                <a:latin typeface="+mn-lt"/>
                <a:ea typeface="+mn-ea"/>
                <a:cs typeface="+mn-cs"/>
              </a:rPr>
              <a:t> emulation process is resource intensive. The second model doesn’t actually </a:t>
            </a:r>
            <a:r>
              <a:rPr lang="en-US" sz="1200" kern="1200" baseline="0" dirty="0" err="1" smtClean="0">
                <a:solidFill>
                  <a:schemeClr val="tx1"/>
                </a:solidFill>
                <a:latin typeface="+mn-lt"/>
                <a:ea typeface="+mn-ea"/>
                <a:cs typeface="+mn-cs"/>
              </a:rPr>
              <a:t>virtualize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processors but provides segments of processing time on the physical processors</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pCPUs</a:t>
            </a:r>
            <a:r>
              <a:rPr lang="en-US" sz="1200" kern="1200" baseline="0" dirty="0" smtClean="0">
                <a:solidFill>
                  <a:schemeClr val="tx1"/>
                </a:solidFill>
                <a:latin typeface="+mn-lt"/>
                <a:ea typeface="+mn-ea"/>
                <a:cs typeface="+mn-cs"/>
              </a:rPr>
              <a:t>) of the virtualization host to the virtual processors of the virtual machines</a:t>
            </a:r>
          </a:p>
          <a:p>
            <a:r>
              <a:rPr lang="en-US" sz="1200" kern="1200" baseline="0" dirty="0" smtClean="0">
                <a:solidFill>
                  <a:schemeClr val="tx1"/>
                </a:solidFill>
                <a:latin typeface="+mn-lt"/>
                <a:ea typeface="+mn-ea"/>
                <a:cs typeface="+mn-cs"/>
              </a:rPr>
              <a:t>hosted on the physical server. This is how most of the virtualization hypervisors</a:t>
            </a:r>
          </a:p>
          <a:p>
            <a:r>
              <a:rPr lang="en-US" sz="1200" kern="1200" baseline="0" dirty="0" smtClean="0">
                <a:solidFill>
                  <a:schemeClr val="tx1"/>
                </a:solidFill>
                <a:latin typeface="+mn-lt"/>
                <a:ea typeface="+mn-ea"/>
                <a:cs typeface="+mn-cs"/>
              </a:rPr>
              <a:t>offer processor resources to their guests. When the operating system in a virtual</a:t>
            </a:r>
          </a:p>
          <a:p>
            <a:r>
              <a:rPr lang="en-US" sz="1200" kern="1200" baseline="0" dirty="0" smtClean="0">
                <a:solidFill>
                  <a:schemeClr val="tx1"/>
                </a:solidFill>
                <a:latin typeface="+mn-lt"/>
                <a:ea typeface="+mn-ea"/>
                <a:cs typeface="+mn-cs"/>
              </a:rPr>
              <a:t>machine passes instructions to the processor, the hypervisor intercepts the request.</a:t>
            </a:r>
          </a:p>
          <a:p>
            <a:r>
              <a:rPr lang="en-US" sz="1200" kern="1200" baseline="0" dirty="0" smtClean="0">
                <a:solidFill>
                  <a:schemeClr val="tx1"/>
                </a:solidFill>
                <a:latin typeface="+mn-lt"/>
                <a:ea typeface="+mn-ea"/>
                <a:cs typeface="+mn-cs"/>
              </a:rPr>
              <a:t>It then schedules time on the host’s physical processors, sends the request for execution,</a:t>
            </a:r>
          </a:p>
          <a:p>
            <a:r>
              <a:rPr lang="en-US" sz="1200" kern="1200" baseline="0" dirty="0" smtClean="0">
                <a:solidFill>
                  <a:schemeClr val="tx1"/>
                </a:solidFill>
                <a:latin typeface="+mn-lt"/>
                <a:ea typeface="+mn-ea"/>
                <a:cs typeface="+mn-cs"/>
              </a:rPr>
              <a:t>and returns the results to the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operating system. This insures the most efficient</a:t>
            </a:r>
          </a:p>
          <a:p>
            <a:r>
              <a:rPr lang="en-US" sz="1200" kern="1200" baseline="0" dirty="0" smtClean="0">
                <a:solidFill>
                  <a:schemeClr val="tx1"/>
                </a:solidFill>
                <a:latin typeface="+mn-lt"/>
                <a:ea typeface="+mn-ea"/>
                <a:cs typeface="+mn-cs"/>
              </a:rPr>
              <a:t>use of the available processor resources on the physical server. To add some</a:t>
            </a:r>
          </a:p>
          <a:p>
            <a:r>
              <a:rPr lang="en-US" sz="1200" kern="1200" baseline="0" dirty="0" smtClean="0">
                <a:solidFill>
                  <a:schemeClr val="tx1"/>
                </a:solidFill>
                <a:latin typeface="+mn-lt"/>
                <a:ea typeface="+mn-ea"/>
                <a:cs typeface="+mn-cs"/>
              </a:rPr>
              <a:t>complexity, when multiple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are contending for processor, the hypervisor acts</a:t>
            </a:r>
          </a:p>
          <a:p>
            <a:r>
              <a:rPr lang="en-US" sz="1200" kern="1200" baseline="0" dirty="0" smtClean="0">
                <a:solidFill>
                  <a:schemeClr val="tx1"/>
                </a:solidFill>
                <a:latin typeface="+mn-lt"/>
                <a:ea typeface="+mn-ea"/>
                <a:cs typeface="+mn-cs"/>
              </a:rPr>
              <a:t>as the traffic controller, scheduling processor time for each </a:t>
            </a:r>
            <a:r>
              <a:rPr lang="en-US" sz="1200" kern="1200" baseline="0" dirty="0" err="1" smtClean="0">
                <a:solidFill>
                  <a:schemeClr val="tx1"/>
                </a:solidFill>
                <a:latin typeface="+mn-lt"/>
                <a:ea typeface="+mn-ea"/>
                <a:cs typeface="+mn-cs"/>
              </a:rPr>
              <a:t>VM’s</a:t>
            </a:r>
            <a:r>
              <a:rPr lang="en-US" sz="1200" kern="1200" baseline="0" dirty="0" smtClean="0">
                <a:solidFill>
                  <a:schemeClr val="tx1"/>
                </a:solidFill>
                <a:latin typeface="+mn-lt"/>
                <a:ea typeface="+mn-ea"/>
                <a:cs typeface="+mn-cs"/>
              </a:rPr>
              <a:t> request as well as</a:t>
            </a:r>
          </a:p>
          <a:p>
            <a:r>
              <a:rPr lang="en-US" sz="1200" kern="1200" baseline="0" dirty="0" smtClean="0">
                <a:solidFill>
                  <a:schemeClr val="tx1"/>
                </a:solidFill>
                <a:latin typeface="+mn-lt"/>
                <a:ea typeface="+mn-ea"/>
                <a:cs typeface="+mn-cs"/>
              </a:rPr>
              <a:t>directing the requests and data to and from the virtual machines.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2/17/14</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2/17/14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2/17/14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2/17/14</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2/17/14</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2/17/14</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2/17/14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2/17/14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2/17/14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2/17/14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2/17/14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2/17/14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2/17/14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2/17/14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2/17/14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2/17/14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jpeg"/><Relationship Id="rId17"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2/17/14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2/17/14</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xmlns:p14="http://schemas.microsoft.com/office/powerpoint/2010/mai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4" Type="http://schemas.microsoft.com/office/2007/relationships/hdphoto" Target="../media/hdphoto1.wdp"/><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1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1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2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2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image" Target="../media/image22.emf"/></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image" Target="../media/image2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0.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2438400" y="2209800"/>
            <a:ext cx="6284912" cy="2483467"/>
          </a:xfrm>
        </p:spPr>
        <p:txBody>
          <a:bodyPr/>
          <a:lstStyle/>
          <a:p>
            <a:r>
              <a:rPr lang="en-US" dirty="0" smtClean="0"/>
              <a:t>Chapter 14</a:t>
            </a:r>
            <a:br>
              <a:rPr lang="en-US" dirty="0" smtClean="0"/>
            </a:br>
            <a:r>
              <a:rPr lang="en-US" dirty="0" smtClean="0"/>
              <a:t>Virtual Machines</a:t>
            </a:r>
          </a:p>
        </p:txBody>
      </p:sp>
      <p:sp>
        <p:nvSpPr>
          <p:cNvPr id="3" name="Subtitle 2"/>
          <p:cNvSpPr>
            <a:spLocks noGrp="1"/>
          </p:cNvSpPr>
          <p:nvPr>
            <p:ph type="body" idx="1"/>
          </p:nvPr>
        </p:nvSpPr>
        <p:spPr>
          <a:xfrm>
            <a:off x="3276600" y="4800600"/>
            <a:ext cx="5396671" cy="810904"/>
          </a:xfrm>
        </p:spPr>
        <p:txBody>
          <a:bodyPr rtlCol="0">
            <a:normAutofit/>
          </a:bodyPr>
          <a:lstStyle/>
          <a:p>
            <a:pPr fontAlgn="auto">
              <a:spcAft>
                <a:spcPts val="0"/>
              </a:spcAft>
              <a:defRPr/>
            </a:pPr>
            <a:r>
              <a:rPr lang="en-US" dirty="0" smtClean="0"/>
              <a:t>Eighth Edition</a:t>
            </a:r>
            <a:br>
              <a:rPr lang="en-US" dirty="0" smtClean="0"/>
            </a:br>
            <a:r>
              <a:rPr lang="en-US" dirty="0" smtClean="0"/>
              <a:t>By William Stallings</a:t>
            </a:r>
          </a:p>
        </p:txBody>
      </p:sp>
      <p:sp>
        <p:nvSpPr>
          <p:cNvPr id="6" name="Rectangle 5"/>
          <p:cNvSpPr/>
          <p:nvPr/>
        </p:nvSpPr>
        <p:spPr>
          <a:xfrm>
            <a:off x="609600" y="1600200"/>
            <a:ext cx="1905000" cy="3046988"/>
          </a:xfrm>
          <a:prstGeom prst="rect">
            <a:avLst/>
          </a:prstGeom>
        </p:spPr>
        <p:txBody>
          <a:bodyPr wrap="square">
            <a:spAutoFit/>
          </a:bodyPr>
          <a:lstStyle/>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2">
                    <a:lumMod val="10000"/>
                  </a:schemeClr>
                </a:solidFill>
              </a:rPr>
              <a:t>Processor Allocation </a:t>
            </a: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701521419"/>
              </p:ext>
            </p:extLst>
          </p:nvPr>
        </p:nvGraphicFramePr>
        <p:xfrm>
          <a:off x="381000" y="2057400"/>
          <a:ext cx="83058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8813" y="456253"/>
            <a:ext cx="7824788" cy="1143948"/>
          </a:xfrm>
        </p:spPr>
        <p:txBody>
          <a:bodyPr/>
          <a:lstStyle/>
          <a:p>
            <a:pPr algn="ctr"/>
            <a:r>
              <a:rPr lang="en-US" dirty="0" smtClean="0">
                <a:solidFill>
                  <a:schemeClr val="bg2">
                    <a:lumMod val="10000"/>
                  </a:schemeClr>
                </a:solidFill>
              </a:rPr>
              <a:t>Ring O</a:t>
            </a: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2483046007"/>
              </p:ext>
            </p:extLst>
          </p:nvPr>
        </p:nvGraphicFramePr>
        <p:xfrm>
          <a:off x="457200" y="2057400"/>
          <a:ext cx="815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4-4.pdf"/>
          <p:cNvPicPr>
            <a:picLocks noChangeAspect="1"/>
          </p:cNvPicPr>
          <p:nvPr/>
        </p:nvPicPr>
        <p:blipFill>
          <a:blip r:embed="rId3"/>
          <a:srcRect t="29091" b="22727"/>
          <a:stretch>
            <a:fillRect/>
          </a:stretch>
        </p:blipFill>
        <p:spPr>
          <a:xfrm>
            <a:off x="-609600" y="608488"/>
            <a:ext cx="10023195" cy="62495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2">
                    <a:lumMod val="10000"/>
                  </a:schemeClr>
                </a:solidFill>
              </a:rPr>
              <a:t>Memory Management</a:t>
            </a:r>
          </a:p>
        </p:txBody>
      </p:sp>
      <p:sp>
        <p:nvSpPr>
          <p:cNvPr id="4" name="Content Placeholder 3"/>
          <p:cNvSpPr>
            <a:spLocks noGrp="1"/>
          </p:cNvSpPr>
          <p:nvPr>
            <p:ph sz="half" idx="1"/>
          </p:nvPr>
        </p:nvSpPr>
        <p:spPr>
          <a:xfrm>
            <a:off x="654050" y="2286000"/>
            <a:ext cx="7848600" cy="4114799"/>
          </a:xfrm>
        </p:spPr>
        <p:txBody>
          <a:bodyPr/>
          <a:lstStyle/>
          <a:p>
            <a:r>
              <a:rPr lang="en-US" dirty="0" smtClean="0"/>
              <a:t>Since hypervisor manages page sharing, the virtual machine operating systems are unaware of what is happening in the physical system</a:t>
            </a:r>
          </a:p>
          <a:p>
            <a:r>
              <a:rPr lang="en-US" dirty="0" smtClean="0"/>
              <a:t>Ballooning</a:t>
            </a:r>
          </a:p>
          <a:p>
            <a:pPr lvl="2"/>
            <a:r>
              <a:rPr lang="en-US" dirty="0" smtClean="0"/>
              <a:t>the hypervisor activates a balloon driver that (virtually) inflates and presses the guest operating system to flush pages to disk</a:t>
            </a:r>
          </a:p>
          <a:p>
            <a:pPr lvl="2"/>
            <a:r>
              <a:rPr lang="en-US" dirty="0" smtClean="0"/>
              <a:t>once the pages are cleared, the balloon driver deflates and the hypervisor can use the physical memory for other </a:t>
            </a:r>
            <a:r>
              <a:rPr lang="en-US" dirty="0" err="1" smtClean="0"/>
              <a:t>VMs</a:t>
            </a:r>
            <a:endParaRPr lang="en-US" dirty="0" smtClean="0"/>
          </a:p>
          <a:p>
            <a:pPr marL="282575" lvl="2">
              <a:spcBef>
                <a:spcPts val="1800"/>
              </a:spcBef>
            </a:pPr>
            <a:r>
              <a:rPr lang="en-US" dirty="0" smtClean="0"/>
              <a:t>Memory </a:t>
            </a:r>
            <a:r>
              <a:rPr lang="en-US" dirty="0" err="1" smtClean="0"/>
              <a:t>overcommit</a:t>
            </a:r>
            <a:endParaRPr lang="en-US" dirty="0" smtClean="0"/>
          </a:p>
          <a:p>
            <a:pPr lvl="2"/>
            <a:r>
              <a:rPr lang="en-US" dirty="0" smtClean="0"/>
              <a:t>the capability to allocate more memory than physical exists on a host</a:t>
            </a:r>
          </a:p>
          <a:p>
            <a:pPr lvl="2"/>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4-5.pdf"/>
          <p:cNvPicPr>
            <a:picLocks noChangeAspect="1"/>
          </p:cNvPicPr>
          <p:nvPr/>
        </p:nvPicPr>
        <p:blipFill>
          <a:blip r:embed="rId3"/>
          <a:srcRect t="8182" b="14545"/>
          <a:stretch>
            <a:fillRect/>
          </a:stretch>
        </p:blipFill>
        <p:spPr>
          <a:xfrm>
            <a:off x="1413098" y="574965"/>
            <a:ext cx="5978302" cy="59782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10000"/>
                  </a:schemeClr>
                </a:solidFill>
              </a:rPr>
              <a:t>I/O Management</a:t>
            </a:r>
          </a:p>
        </p:txBody>
      </p:sp>
      <p:sp>
        <p:nvSpPr>
          <p:cNvPr id="3" name="Content Placeholder 2"/>
          <p:cNvSpPr>
            <a:spLocks noGrp="1"/>
          </p:cNvSpPr>
          <p:nvPr>
            <p:ph sz="half" idx="1"/>
          </p:nvPr>
        </p:nvSpPr>
        <p:spPr>
          <a:xfrm>
            <a:off x="654050" y="2286000"/>
            <a:ext cx="7848600" cy="4114799"/>
          </a:xfrm>
        </p:spPr>
        <p:txBody>
          <a:bodyPr>
            <a:normAutofit fontScale="92500" lnSpcReduction="20000"/>
          </a:bodyPr>
          <a:lstStyle/>
          <a:p>
            <a:r>
              <a:rPr lang="en-US" dirty="0" smtClean="0"/>
              <a:t>An advantage of virtualizing the workload’s I/O path enables hardware independence by abstracting vendor-specific drivers to more generalized versions that run on the hypervisor</a:t>
            </a:r>
          </a:p>
          <a:p>
            <a:r>
              <a:rPr lang="en-US" dirty="0" smtClean="0"/>
              <a:t>This abstraction enables:</a:t>
            </a:r>
          </a:p>
          <a:p>
            <a:pPr lvl="2"/>
            <a:r>
              <a:rPr lang="en-US" dirty="0" smtClean="0"/>
              <a:t>live migration, which is one of virtualization’s greatest availability strengths</a:t>
            </a:r>
          </a:p>
          <a:p>
            <a:pPr lvl="2"/>
            <a:r>
              <a:rPr lang="en-US" dirty="0" smtClean="0"/>
              <a:t>the sharing of aggregate resources, such as network paths</a:t>
            </a:r>
          </a:p>
          <a:p>
            <a:pPr marL="282575" lvl="2">
              <a:spcBef>
                <a:spcPts val="1800"/>
              </a:spcBef>
            </a:pPr>
            <a:r>
              <a:rPr lang="en-US" dirty="0" smtClean="0"/>
              <a:t>The memory </a:t>
            </a:r>
            <a:r>
              <a:rPr lang="en-US" dirty="0" err="1" smtClean="0"/>
              <a:t>overcommit</a:t>
            </a:r>
            <a:r>
              <a:rPr lang="en-US" dirty="0" smtClean="0"/>
              <a:t> capability is another benefit of virtualizing the I/O of a VM</a:t>
            </a:r>
          </a:p>
          <a:p>
            <a:pPr marL="282575" lvl="2">
              <a:spcBef>
                <a:spcPts val="1800"/>
              </a:spcBef>
            </a:pPr>
            <a:r>
              <a:rPr lang="en-US" dirty="0" smtClean="0"/>
              <a:t>The trade-off for this is that the hypervisor is managing all the traffic and requires processor overhead</a:t>
            </a:r>
          </a:p>
          <a:p>
            <a:pPr marL="847725" lvl="4">
              <a:spcBef>
                <a:spcPts val="1800"/>
              </a:spcBef>
            </a:pPr>
            <a:r>
              <a:rPr lang="en-US" dirty="0" smtClean="0"/>
              <a:t>this was an issue in the early days of virtualization but now faster </a:t>
            </a:r>
            <a:r>
              <a:rPr lang="en-US" dirty="0" err="1" smtClean="0"/>
              <a:t>multicore</a:t>
            </a:r>
            <a:r>
              <a:rPr lang="en-US" dirty="0" smtClean="0"/>
              <a:t> processors and sophisticated hypervisors have addressed this concern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2">
                    <a:lumMod val="10000"/>
                  </a:schemeClr>
                </a:solidFill>
              </a:rPr>
              <a:t>Performance Technologies</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977194953"/>
              </p:ext>
            </p:extLst>
          </p:nvPr>
        </p:nvGraphicFramePr>
        <p:xfrm>
          <a:off x="457200" y="2057400"/>
          <a:ext cx="815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dirty="0" smtClean="0">
                <a:solidFill>
                  <a:schemeClr val="bg2">
                    <a:lumMod val="10000"/>
                  </a:schemeClr>
                </a:solidFill>
              </a:rPr>
              <a:t>VMware </a:t>
            </a:r>
            <a:r>
              <a:rPr lang="en-US" dirty="0" err="1" smtClean="0">
                <a:solidFill>
                  <a:schemeClr val="bg2">
                    <a:lumMod val="10000"/>
                  </a:schemeClr>
                </a:solidFill>
              </a:rPr>
              <a:t>ESXi</a:t>
            </a:r>
            <a:endParaRPr lang="en-US" dirty="0" smtClean="0">
              <a:solidFill>
                <a:schemeClr val="bg2">
                  <a:lumMod val="10000"/>
                </a:schemeClr>
              </a:solidFill>
            </a:endParaRPr>
          </a:p>
        </p:txBody>
      </p:sp>
      <p:sp>
        <p:nvSpPr>
          <p:cNvPr id="3" name="Content Placeholder 2"/>
          <p:cNvSpPr>
            <a:spLocks noGrp="1"/>
          </p:cNvSpPr>
          <p:nvPr>
            <p:ph sz="half" idx="1"/>
          </p:nvPr>
        </p:nvSpPr>
        <p:spPr>
          <a:xfrm>
            <a:off x="654050" y="2286000"/>
            <a:ext cx="7848600" cy="4038599"/>
          </a:xfrm>
        </p:spPr>
        <p:txBody>
          <a:bodyPr/>
          <a:lstStyle/>
          <a:p>
            <a:r>
              <a:rPr lang="en-US" dirty="0" smtClean="0"/>
              <a:t>A commercially available hypervisor from VMware that provides users a Type-1, or bare-metal, hypervisor to host virtual machines on their servers</a:t>
            </a:r>
          </a:p>
          <a:p>
            <a:r>
              <a:rPr lang="en-US" dirty="0" smtClean="0"/>
              <a:t>VMware developed their initial x86-based solutions in the late 1990s and were the first to deliver a commercial product to the marketplace</a:t>
            </a:r>
          </a:p>
          <a:p>
            <a:r>
              <a:rPr lang="en-US" dirty="0" smtClean="0"/>
              <a:t>This first-to-market timing, coupled with continuous innovations, has kept VMware firmly on top in market share</a:t>
            </a:r>
            <a:endParaRPr lang="en-U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ackgroundRemoval t="1524" b="96190" l="2000" r="99143"/>
                    </a14:imgEffect>
                  </a14:imgLayer>
                </a14:imgProps>
              </a:ext>
            </a:extLst>
          </a:blip>
          <a:stretch>
            <a:fillRect/>
          </a:stretch>
        </p:blipFill>
        <p:spPr>
          <a:xfrm>
            <a:off x="5638800" y="4495800"/>
            <a:ext cx="2133600" cy="21336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4-6.pdf"/>
          <p:cNvPicPr>
            <a:picLocks noChangeAspect="1"/>
          </p:cNvPicPr>
          <p:nvPr/>
        </p:nvPicPr>
        <p:blipFill>
          <a:blip r:embed="rId3"/>
          <a:srcRect t="31818" b="20000"/>
          <a:stretch>
            <a:fillRect/>
          </a:stretch>
        </p:blipFill>
        <p:spPr>
          <a:xfrm>
            <a:off x="-110718" y="990600"/>
            <a:ext cx="9254718" cy="57706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4-7.pdf"/>
          <p:cNvPicPr>
            <a:picLocks noChangeAspect="1"/>
          </p:cNvPicPr>
          <p:nvPr/>
        </p:nvPicPr>
        <p:blipFill>
          <a:blip r:embed="rId3"/>
          <a:srcRect t="26364" b="20909"/>
          <a:stretch>
            <a:fillRect/>
          </a:stretch>
        </p:blipFill>
        <p:spPr>
          <a:xfrm>
            <a:off x="-124671" y="685800"/>
            <a:ext cx="9268671" cy="6324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solidFill>
                  <a:schemeClr val="bg2">
                    <a:lumMod val="10000"/>
                  </a:schemeClr>
                </a:solidFill>
              </a:rPr>
              <a:t>Virtual Machines (VM)</a:t>
            </a:r>
          </a:p>
        </p:txBody>
      </p:sp>
      <p:sp>
        <p:nvSpPr>
          <p:cNvPr id="10" name="Content Placeholder 9"/>
          <p:cNvSpPr>
            <a:spLocks noGrp="1"/>
          </p:cNvSpPr>
          <p:nvPr>
            <p:ph sz="half" idx="1"/>
          </p:nvPr>
        </p:nvSpPr>
        <p:spPr>
          <a:xfrm>
            <a:off x="658904" y="2286000"/>
            <a:ext cx="7875496" cy="3886200"/>
          </a:xfrm>
        </p:spPr>
        <p:txBody>
          <a:bodyPr/>
          <a:lstStyle/>
          <a:p>
            <a:r>
              <a:rPr lang="en-US" dirty="0" smtClean="0"/>
              <a:t>Virtualization technology enables a single PC or server to simultaneously run multiple operating systems or multiple sessions of a single OS</a:t>
            </a:r>
          </a:p>
          <a:p>
            <a:r>
              <a:rPr lang="en-US" dirty="0" smtClean="0"/>
              <a:t>A machine with virtualization software can host numerous applications, including those that run on different operating systems, on a single platform</a:t>
            </a:r>
          </a:p>
          <a:p>
            <a:r>
              <a:rPr lang="en-US" dirty="0" smtClean="0"/>
              <a:t>The host operating system can support a number of virtual machines, each of which has the characteristics of a particular OS</a:t>
            </a:r>
          </a:p>
          <a:p>
            <a:r>
              <a:rPr lang="en-US" dirty="0" smtClean="0"/>
              <a:t>The solution that enables virtualization is a </a:t>
            </a:r>
            <a:r>
              <a:rPr lang="en-US" b="1" i="1" dirty="0" smtClean="0"/>
              <a:t>virtual machine monitor (VMM), </a:t>
            </a:r>
            <a:r>
              <a:rPr lang="en-US" dirty="0" smtClean="0"/>
              <a:t>or </a:t>
            </a:r>
            <a:r>
              <a:rPr lang="en-US" b="1" i="1" dirty="0" smtClean="0"/>
              <a:t>hypervisor</a:t>
            </a:r>
            <a:endParaRPr lang="en-US" i="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2">
                    <a:lumMod val="10000"/>
                  </a:schemeClr>
                </a:solidFill>
              </a:rPr>
              <a:t>VMware </a:t>
            </a:r>
            <a:r>
              <a:rPr lang="en-US" dirty="0" err="1" smtClean="0">
                <a:solidFill>
                  <a:schemeClr val="bg2">
                    <a:lumMod val="10000"/>
                  </a:schemeClr>
                </a:solidFill>
              </a:rPr>
              <a:t>ESXi</a:t>
            </a:r>
            <a:r>
              <a:rPr lang="en-US" dirty="0" smtClean="0">
                <a:solidFill>
                  <a:schemeClr val="bg2">
                    <a:lumMod val="10000"/>
                  </a:schemeClr>
                </a:solidFill>
              </a:rPr>
              <a:t> Features </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888756009"/>
              </p:ext>
            </p:extLst>
          </p:nvPr>
        </p:nvGraphicFramePr>
        <p:xfrm>
          <a:off x="654050" y="2133600"/>
          <a:ext cx="7848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4-8.pdf"/>
          <p:cNvPicPr>
            <a:picLocks noChangeAspect="1"/>
          </p:cNvPicPr>
          <p:nvPr/>
        </p:nvPicPr>
        <p:blipFill>
          <a:blip r:embed="rId3"/>
          <a:srcRect t="29091" b="22727"/>
          <a:stretch>
            <a:fillRect/>
          </a:stretch>
        </p:blipFill>
        <p:spPr>
          <a:xfrm>
            <a:off x="-143631" y="1066800"/>
            <a:ext cx="9287631" cy="5791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4-9.pdf"/>
          <p:cNvPicPr>
            <a:picLocks noChangeAspect="1"/>
          </p:cNvPicPr>
          <p:nvPr/>
        </p:nvPicPr>
        <p:blipFill>
          <a:blip r:embed="rId3"/>
          <a:srcRect t="28182" b="24545"/>
          <a:stretch>
            <a:fillRect/>
          </a:stretch>
        </p:blipFill>
        <p:spPr>
          <a:xfrm>
            <a:off x="-1" y="756713"/>
            <a:ext cx="9226031" cy="56440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dirty="0" smtClean="0">
                <a:solidFill>
                  <a:schemeClr val="bg2">
                    <a:lumMod val="10000"/>
                  </a:schemeClr>
                </a:solidFill>
              </a:rPr>
              <a:t>Java VM</a:t>
            </a:r>
          </a:p>
        </p:txBody>
      </p:sp>
      <p:sp>
        <p:nvSpPr>
          <p:cNvPr id="3" name="Content Placeholder 2"/>
          <p:cNvSpPr>
            <a:spLocks noGrp="1"/>
          </p:cNvSpPr>
          <p:nvPr>
            <p:ph sz="half" idx="1"/>
          </p:nvPr>
        </p:nvSpPr>
        <p:spPr/>
        <p:txBody>
          <a:bodyPr>
            <a:normAutofit lnSpcReduction="10000"/>
          </a:bodyPr>
          <a:lstStyle/>
          <a:p>
            <a:r>
              <a:rPr lang="en-US" dirty="0" smtClean="0"/>
              <a:t>The goal of a Java Virtual Machine (JVM) is to provide a runtime space for a set of Java code to run on any operating system staged on any hardware platform without needing to make code changes to accommodate the different operating systems or hardware</a:t>
            </a:r>
          </a:p>
          <a:p>
            <a:r>
              <a:rPr lang="en-US" dirty="0" smtClean="0"/>
              <a:t>The JVM can support multiple threads</a:t>
            </a:r>
          </a:p>
          <a:p>
            <a:r>
              <a:rPr lang="en-US" dirty="0" smtClean="0"/>
              <a:t>Promises “Write Once, Run Anywhere”</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The JVM is described as being an abstract computing machine consisting of:</a:t>
            </a:r>
          </a:p>
          <a:p>
            <a:pPr lvl="2"/>
            <a:r>
              <a:rPr lang="en-US" dirty="0" smtClean="0"/>
              <a:t>an instruction set</a:t>
            </a:r>
          </a:p>
          <a:p>
            <a:pPr lvl="2"/>
            <a:r>
              <a:rPr lang="en-US" dirty="0" smtClean="0"/>
              <a:t>a program counter register</a:t>
            </a:r>
          </a:p>
          <a:p>
            <a:pPr lvl="2"/>
            <a:r>
              <a:rPr lang="en-US" dirty="0" smtClean="0"/>
              <a:t>a stack to hold variables and results</a:t>
            </a:r>
          </a:p>
          <a:p>
            <a:pPr lvl="2"/>
            <a:r>
              <a:rPr lang="en-US" dirty="0" smtClean="0"/>
              <a:t>a heap for runtime data and garage collection</a:t>
            </a:r>
          </a:p>
          <a:p>
            <a:pPr lvl="2"/>
            <a:r>
              <a:rPr lang="en-US" dirty="0" smtClean="0"/>
              <a:t>a method area for code and constants</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20147"/>
          </a:xfrm>
        </p:spPr>
        <p:txBody>
          <a:bodyPr/>
          <a:lstStyle/>
          <a:p>
            <a:r>
              <a:rPr lang="en-US" dirty="0" smtClean="0">
                <a:solidFill>
                  <a:schemeClr val="bg2">
                    <a:lumMod val="10000"/>
                  </a:schemeClr>
                </a:solidFill>
              </a:rPr>
              <a:t>Linux </a:t>
            </a:r>
            <a:r>
              <a:rPr lang="en-US" dirty="0" err="1" smtClean="0">
                <a:solidFill>
                  <a:schemeClr val="bg2">
                    <a:lumMod val="10000"/>
                  </a:schemeClr>
                </a:solidFill>
              </a:rPr>
              <a:t>VServer</a:t>
            </a:r>
            <a:endParaRPr lang="en-US" dirty="0" smtClean="0">
              <a:solidFill>
                <a:schemeClr val="bg2">
                  <a:lumMod val="10000"/>
                </a:schemeClr>
              </a:solidFill>
            </a:endParaRPr>
          </a:p>
        </p:txBody>
      </p:sp>
      <p:sp>
        <p:nvSpPr>
          <p:cNvPr id="3" name="Content Placeholder 2"/>
          <p:cNvSpPr>
            <a:spLocks noGrp="1"/>
          </p:cNvSpPr>
          <p:nvPr>
            <p:ph sz="half" idx="1"/>
          </p:nvPr>
        </p:nvSpPr>
        <p:spPr>
          <a:xfrm>
            <a:off x="654050" y="2286000"/>
            <a:ext cx="7848600" cy="4038599"/>
          </a:xfrm>
        </p:spPr>
        <p:txBody>
          <a:bodyPr/>
          <a:lstStyle/>
          <a:p>
            <a:r>
              <a:rPr lang="en-US" dirty="0" smtClean="0"/>
              <a:t>Linux </a:t>
            </a:r>
            <a:r>
              <a:rPr lang="en-US" dirty="0" err="1" smtClean="0"/>
              <a:t>VServer</a:t>
            </a:r>
            <a:r>
              <a:rPr lang="en-US" dirty="0" smtClean="0"/>
              <a:t> is an open-source, fast, lightweight approach to implementing virtual machines on a Linux server</a:t>
            </a:r>
          </a:p>
          <a:p>
            <a:r>
              <a:rPr lang="en-US" dirty="0" smtClean="0"/>
              <a:t>Only a single copy of the Linux kernel is involved</a:t>
            </a:r>
          </a:p>
          <a:p>
            <a:r>
              <a:rPr lang="en-US" dirty="0" err="1" smtClean="0"/>
              <a:t>VServer</a:t>
            </a:r>
            <a:r>
              <a:rPr lang="en-US" dirty="0" smtClean="0"/>
              <a:t> consists of a relatively modest modification to the kernel plus a small set of OS </a:t>
            </a:r>
            <a:r>
              <a:rPr lang="en-US" dirty="0" err="1" smtClean="0"/>
              <a:t>userland</a:t>
            </a:r>
            <a:r>
              <a:rPr lang="en-US" dirty="0" smtClean="0"/>
              <a:t> tools</a:t>
            </a:r>
          </a:p>
          <a:p>
            <a:r>
              <a:rPr lang="en-US" dirty="0" smtClean="0"/>
              <a:t>The </a:t>
            </a:r>
            <a:r>
              <a:rPr lang="en-US" dirty="0" err="1" smtClean="0"/>
              <a:t>VServer</a:t>
            </a:r>
            <a:r>
              <a:rPr lang="en-US" dirty="0" smtClean="0"/>
              <a:t> Linux kernel supports a number of separate virtual servers</a:t>
            </a:r>
          </a:p>
          <a:p>
            <a:r>
              <a:rPr lang="en-US" dirty="0" smtClean="0"/>
              <a:t>The kernel manages all system resources and tasks, including process scheduling, memory, disk space, and processor time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10000"/>
                  </a:schemeClr>
                </a:solidFill>
              </a:rPr>
              <a:t>Architecture</a:t>
            </a:r>
            <a:endParaRPr lang="en-US" dirty="0"/>
          </a:p>
        </p:txBody>
      </p:sp>
      <p:sp>
        <p:nvSpPr>
          <p:cNvPr id="3" name="Content Placeholder 2"/>
          <p:cNvSpPr txBox="1">
            <a:spLocks/>
          </p:cNvSpPr>
          <p:nvPr/>
        </p:nvSpPr>
        <p:spPr>
          <a:xfrm>
            <a:off x="533400" y="2209800"/>
            <a:ext cx="8153400" cy="4267200"/>
          </a:xfrm>
          <a:prstGeom prst="rect">
            <a:avLst/>
          </a:prstGeom>
        </p:spPr>
        <p:txBody>
          <a:bodyPr vert="horz" lIns="91440" tIns="45720" rIns="91440" bIns="45720" rtlCol="0">
            <a:normAutofit fontScale="62500" lnSpcReduction="20000"/>
          </a:bodyPr>
          <a:lstStyle/>
          <a:p>
            <a:pPr marL="282575" marR="0" lvl="0" indent="-282575" algn="l" defTabSz="914400" rtl="0" eaLnBrk="1" fontAlgn="auto" latinLnBrk="0" hangingPunct="1">
              <a:lnSpc>
                <a:spcPct val="100000"/>
              </a:lnSpc>
              <a:spcBef>
                <a:spcPts val="600"/>
              </a:spcBef>
              <a:spcAft>
                <a:spcPts val="0"/>
              </a:spcAft>
              <a:buClr>
                <a:schemeClr val="accent1"/>
              </a:buClr>
              <a:buSzPct val="75000"/>
              <a:buFont typeface="Wingdings" pitchFamily="2" charset="2"/>
              <a:buChar char="n"/>
              <a:tabLst/>
              <a:defRPr/>
            </a:pPr>
            <a:r>
              <a:rPr lang="en-US" sz="2000" dirty="0" smtClean="0">
                <a:solidFill>
                  <a:schemeClr val="tx1">
                    <a:lumMod val="85000"/>
                    <a:lumOff val="15000"/>
                  </a:schemeClr>
                </a:solidFill>
                <a:latin typeface="+mn-lt"/>
              </a:rPr>
              <a:t>Each virtual server is isolated from the others using Linux kernel capabilities</a:t>
            </a:r>
          </a:p>
          <a:p>
            <a:pPr marL="282575" marR="0" lvl="0" indent="-282575" algn="l" defTabSz="914400" rtl="0" eaLnBrk="1" fontAlgn="auto" latinLnBrk="0" hangingPunct="1">
              <a:lnSpc>
                <a:spcPct val="100000"/>
              </a:lnSpc>
              <a:spcBef>
                <a:spcPts val="600"/>
              </a:spcBef>
              <a:spcAft>
                <a:spcPts val="0"/>
              </a:spcAft>
              <a:buClr>
                <a:schemeClr val="accent1"/>
              </a:buClr>
              <a:buSzPct val="75000"/>
              <a:buFont typeface="Wingdings" pitchFamily="2" charset="2"/>
              <a:buChar char="n"/>
              <a:tabLst/>
              <a:defRPr/>
            </a:pPr>
            <a:r>
              <a:rPr kumimoji="0" lang="en-US"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The isolation involves four elements:</a:t>
            </a:r>
          </a:p>
          <a:p>
            <a:pPr marL="739775" lvl="1" indent="-282575" fontAlgn="auto">
              <a:spcBef>
                <a:spcPts val="1200"/>
              </a:spcBef>
              <a:spcAft>
                <a:spcPts val="0"/>
              </a:spcAft>
              <a:buClr>
                <a:schemeClr val="accent1"/>
              </a:buClr>
              <a:buSzPct val="75000"/>
              <a:buFont typeface="Wingdings" pitchFamily="2" charset="2"/>
              <a:buChar char="n"/>
            </a:pPr>
            <a:r>
              <a:rPr lang="en-US" sz="2000" dirty="0" err="1" smtClean="0">
                <a:solidFill>
                  <a:schemeClr val="tx1">
                    <a:lumMod val="85000"/>
                    <a:lumOff val="15000"/>
                  </a:schemeClr>
                </a:solidFill>
                <a:latin typeface="+mn-lt"/>
              </a:rPr>
              <a:t>chroot</a:t>
            </a:r>
            <a:endParaRPr lang="en-US" sz="2000" dirty="0" smtClean="0">
              <a:solidFill>
                <a:schemeClr val="tx1">
                  <a:lumMod val="85000"/>
                  <a:lumOff val="15000"/>
                </a:schemeClr>
              </a:solidFill>
              <a:latin typeface="+mn-lt"/>
            </a:endParaRPr>
          </a:p>
          <a:p>
            <a:pPr marL="1197864" lvl="2" indent="-282575" fontAlgn="auto">
              <a:lnSpc>
                <a:spcPct val="120000"/>
              </a:lnSpc>
              <a:spcBef>
                <a:spcPts val="600"/>
              </a:spcBef>
              <a:spcAft>
                <a:spcPts val="0"/>
              </a:spcAft>
              <a:buClr>
                <a:schemeClr val="accent1"/>
              </a:buClr>
              <a:buSzPct val="75000"/>
              <a:buFont typeface="Wingdings" pitchFamily="2" charset="2"/>
              <a:buChar char="n"/>
            </a:pPr>
            <a:r>
              <a:rPr lang="en-US" sz="1920" dirty="0" smtClean="0">
                <a:solidFill>
                  <a:schemeClr val="tx1">
                    <a:lumMod val="85000"/>
                    <a:lumOff val="15000"/>
                  </a:schemeClr>
                </a:solidFill>
                <a:latin typeface="+mn-lt"/>
              </a:rPr>
              <a:t>a UNIX or Linux command to make the root directory (/) become something other than its default for the lifetime of the current process</a:t>
            </a:r>
          </a:p>
          <a:p>
            <a:pPr marL="1197864" lvl="2" indent="-282575" fontAlgn="auto">
              <a:lnSpc>
                <a:spcPct val="120000"/>
              </a:lnSpc>
              <a:spcBef>
                <a:spcPts val="600"/>
              </a:spcBef>
              <a:spcAft>
                <a:spcPts val="0"/>
              </a:spcAft>
              <a:buClr>
                <a:schemeClr val="accent1"/>
              </a:buClr>
              <a:buSzPct val="75000"/>
              <a:buFont typeface="Wingdings" pitchFamily="2" charset="2"/>
              <a:buChar char="n"/>
            </a:pPr>
            <a:r>
              <a:rPr lang="en-US" sz="1920" dirty="0" smtClean="0">
                <a:solidFill>
                  <a:schemeClr val="tx1">
                    <a:lumMod val="85000"/>
                    <a:lumOff val="15000"/>
                  </a:schemeClr>
                </a:solidFill>
                <a:latin typeface="+mn-lt"/>
              </a:rPr>
              <a:t>this command provides file system isolation</a:t>
            </a:r>
          </a:p>
          <a:p>
            <a:pPr marL="739775" lvl="1" indent="-282575" fontAlgn="auto">
              <a:spcBef>
                <a:spcPts val="1200"/>
              </a:spcBef>
              <a:spcAft>
                <a:spcPts val="0"/>
              </a:spcAft>
              <a:buClr>
                <a:schemeClr val="accent1"/>
              </a:buClr>
              <a:buSzPct val="75000"/>
              <a:buFont typeface="Wingdings" pitchFamily="2" charset="2"/>
              <a:buChar char="n"/>
            </a:pPr>
            <a:r>
              <a:rPr lang="en-US" sz="2000" dirty="0" err="1" smtClean="0">
                <a:solidFill>
                  <a:schemeClr val="tx1">
                    <a:lumMod val="85000"/>
                    <a:lumOff val="15000"/>
                  </a:schemeClr>
                </a:solidFill>
                <a:latin typeface="+mn-lt"/>
              </a:rPr>
              <a:t>chcontext</a:t>
            </a:r>
            <a:endParaRPr lang="en-US" sz="2000" dirty="0" smtClean="0">
              <a:solidFill>
                <a:schemeClr val="tx1">
                  <a:lumMod val="85000"/>
                  <a:lumOff val="15000"/>
                </a:schemeClr>
              </a:solidFill>
              <a:latin typeface="+mn-lt"/>
            </a:endParaRPr>
          </a:p>
          <a:p>
            <a:pPr marL="1197864" lvl="2" indent="-282575" fontAlgn="auto">
              <a:lnSpc>
                <a:spcPct val="120000"/>
              </a:lnSpc>
              <a:spcBef>
                <a:spcPts val="600"/>
              </a:spcBef>
              <a:spcAft>
                <a:spcPts val="0"/>
              </a:spcAft>
              <a:buClr>
                <a:schemeClr val="accent1"/>
              </a:buClr>
              <a:buSzPct val="75000"/>
              <a:buFont typeface="Wingdings" pitchFamily="2" charset="2"/>
              <a:buChar char="n"/>
            </a:pPr>
            <a:r>
              <a:rPr lang="en-US" sz="1857" dirty="0" smtClean="0">
                <a:solidFill>
                  <a:schemeClr val="tx1">
                    <a:lumMod val="85000"/>
                    <a:lumOff val="15000"/>
                  </a:schemeClr>
                </a:solidFill>
                <a:latin typeface="+mn-lt"/>
              </a:rPr>
              <a:t>Linux </a:t>
            </a:r>
            <a:r>
              <a:rPr lang="en-US" sz="1857" dirty="0" err="1" smtClean="0">
                <a:solidFill>
                  <a:schemeClr val="tx1">
                    <a:lumMod val="85000"/>
                    <a:lumOff val="15000"/>
                  </a:schemeClr>
                </a:solidFill>
                <a:latin typeface="+mn-lt"/>
              </a:rPr>
              <a:t>utility</a:t>
            </a:r>
            <a:r>
              <a:rPr lang="en-US" sz="1857" dirty="0" smtClean="0">
                <a:solidFill>
                  <a:schemeClr val="tx1">
                    <a:lumMod val="85000"/>
                    <a:lumOff val="15000"/>
                  </a:schemeClr>
                </a:solidFill>
                <a:latin typeface="+mn-lt"/>
              </a:rPr>
              <a:t> that allocates a new security context and executes commands in that context</a:t>
            </a:r>
          </a:p>
          <a:p>
            <a:pPr marL="1197864" lvl="2" indent="-282575" fontAlgn="auto">
              <a:lnSpc>
                <a:spcPct val="120000"/>
              </a:lnSpc>
              <a:spcBef>
                <a:spcPts val="600"/>
              </a:spcBef>
              <a:spcAft>
                <a:spcPts val="0"/>
              </a:spcAft>
              <a:buClr>
                <a:schemeClr val="accent1"/>
              </a:buClr>
              <a:buSzPct val="75000"/>
              <a:buFont typeface="Wingdings" pitchFamily="2" charset="2"/>
              <a:buChar char="n"/>
            </a:pPr>
            <a:r>
              <a:rPr lang="en-US" sz="1857" dirty="0" smtClean="0">
                <a:solidFill>
                  <a:schemeClr val="tx1">
                    <a:lumMod val="85000"/>
                    <a:lumOff val="15000"/>
                  </a:schemeClr>
                </a:solidFill>
                <a:latin typeface="+mn-lt"/>
              </a:rPr>
              <a:t>each virtual server has its own execution context that provides process isolation</a:t>
            </a:r>
          </a:p>
          <a:p>
            <a:pPr marL="739775" lvl="1" indent="-282575" fontAlgn="auto">
              <a:spcBef>
                <a:spcPts val="1200"/>
              </a:spcBef>
              <a:spcAft>
                <a:spcPts val="0"/>
              </a:spcAft>
              <a:buClr>
                <a:schemeClr val="accent1"/>
              </a:buClr>
              <a:buSzPct val="75000"/>
              <a:buFont typeface="Wingdings" pitchFamily="2" charset="2"/>
              <a:buChar char="n"/>
            </a:pPr>
            <a:r>
              <a:rPr lang="en-US" sz="2000" dirty="0" err="1" smtClean="0">
                <a:solidFill>
                  <a:schemeClr val="tx1">
                    <a:lumMod val="85000"/>
                    <a:lumOff val="15000"/>
                  </a:schemeClr>
                </a:solidFill>
                <a:latin typeface="+mn-lt"/>
              </a:rPr>
              <a:t>chbind</a:t>
            </a:r>
            <a:endParaRPr lang="en-US" sz="2000" dirty="0" smtClean="0">
              <a:solidFill>
                <a:schemeClr val="tx1">
                  <a:lumMod val="85000"/>
                  <a:lumOff val="15000"/>
                </a:schemeClr>
              </a:solidFill>
              <a:latin typeface="+mn-lt"/>
            </a:endParaRPr>
          </a:p>
          <a:p>
            <a:pPr marL="1197864" lvl="2" indent="-282575" fontAlgn="auto">
              <a:lnSpc>
                <a:spcPct val="120000"/>
              </a:lnSpc>
              <a:spcBef>
                <a:spcPts val="600"/>
              </a:spcBef>
              <a:spcAft>
                <a:spcPts val="0"/>
              </a:spcAft>
              <a:buClr>
                <a:schemeClr val="accent1"/>
              </a:buClr>
              <a:buSzPct val="75000"/>
              <a:buFont typeface="Wingdings" pitchFamily="2" charset="2"/>
              <a:buChar char="n"/>
            </a:pPr>
            <a:r>
              <a:rPr lang="en-US" sz="1920" dirty="0" smtClean="0">
                <a:solidFill>
                  <a:schemeClr val="tx1">
                    <a:lumMod val="85000"/>
                    <a:lumOff val="15000"/>
                  </a:schemeClr>
                </a:solidFill>
                <a:latin typeface="+mn-lt"/>
              </a:rPr>
              <a:t>executes a command and locks the resulting process and its children into using a specific IP address</a:t>
            </a:r>
          </a:p>
          <a:p>
            <a:pPr marL="1197864" lvl="2" indent="-282575" fontAlgn="auto">
              <a:lnSpc>
                <a:spcPct val="120000"/>
              </a:lnSpc>
              <a:spcBef>
                <a:spcPts val="600"/>
              </a:spcBef>
              <a:spcAft>
                <a:spcPts val="0"/>
              </a:spcAft>
              <a:buClr>
                <a:schemeClr val="accent1"/>
              </a:buClr>
              <a:buSzPct val="75000"/>
              <a:buFont typeface="Wingdings" pitchFamily="2" charset="2"/>
              <a:buChar char="n"/>
            </a:pPr>
            <a:r>
              <a:rPr lang="en-US" sz="1920" dirty="0" smtClean="0">
                <a:solidFill>
                  <a:schemeClr val="tx1">
                    <a:lumMod val="85000"/>
                    <a:lumOff val="15000"/>
                  </a:schemeClr>
                </a:solidFill>
                <a:latin typeface="+mn-lt"/>
              </a:rPr>
              <a:t>system call provides network isolation</a:t>
            </a:r>
          </a:p>
          <a:p>
            <a:pPr marL="739775" lvl="1" indent="-282575" fontAlgn="auto">
              <a:spcBef>
                <a:spcPts val="1800"/>
              </a:spcBef>
              <a:spcAft>
                <a:spcPts val="0"/>
              </a:spcAft>
              <a:buClr>
                <a:schemeClr val="accent1"/>
              </a:buClr>
              <a:buSzPct val="75000"/>
              <a:buFont typeface="Wingdings" pitchFamily="2" charset="2"/>
              <a:buChar char="n"/>
            </a:pPr>
            <a:r>
              <a:rPr lang="en-US" sz="2000" dirty="0" err="1" smtClean="0">
                <a:solidFill>
                  <a:schemeClr val="tx1">
                    <a:lumMod val="85000"/>
                    <a:lumOff val="15000"/>
                  </a:schemeClr>
                </a:solidFill>
                <a:latin typeface="+mn-lt"/>
              </a:rPr>
              <a:t>capablities</a:t>
            </a:r>
            <a:r>
              <a:rPr kumimoji="0" lang="en-US"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a:t>
            </a:r>
          </a:p>
          <a:p>
            <a:pPr marL="1197864" lvl="2" indent="-282575" fontAlgn="auto">
              <a:lnSpc>
                <a:spcPct val="120000"/>
              </a:lnSpc>
              <a:spcBef>
                <a:spcPts val="600"/>
              </a:spcBef>
              <a:spcAft>
                <a:spcPts val="0"/>
              </a:spcAft>
              <a:buClr>
                <a:schemeClr val="accent1"/>
              </a:buClr>
              <a:buSzPct val="75000"/>
              <a:buFont typeface="Wingdings" pitchFamily="2" charset="2"/>
              <a:buChar char="n"/>
            </a:pPr>
            <a:r>
              <a:rPr lang="en-US" sz="1920" dirty="0" smtClean="0">
                <a:solidFill>
                  <a:schemeClr val="tx1">
                    <a:lumMod val="85000"/>
                    <a:lumOff val="15000"/>
                  </a:schemeClr>
                </a:solidFill>
                <a:latin typeface="+mn-lt"/>
              </a:rPr>
              <a:t>refers to a partitioning of the privilege available to a root user</a:t>
            </a:r>
          </a:p>
          <a:p>
            <a:pPr marL="1197864" lvl="2" indent="-282575" fontAlgn="auto">
              <a:lnSpc>
                <a:spcPct val="120000"/>
              </a:lnSpc>
              <a:spcBef>
                <a:spcPts val="600"/>
              </a:spcBef>
              <a:spcAft>
                <a:spcPts val="0"/>
              </a:spcAft>
              <a:buClr>
                <a:schemeClr val="accent1"/>
              </a:buClr>
              <a:buSzPct val="75000"/>
              <a:buFont typeface="Wingdings" pitchFamily="2" charset="2"/>
              <a:buChar char="n"/>
            </a:pPr>
            <a:r>
              <a:rPr lang="en-US" sz="1920" dirty="0" smtClean="0">
                <a:solidFill>
                  <a:schemeClr val="tx1">
                    <a:lumMod val="85000"/>
                    <a:lumOff val="15000"/>
                  </a:schemeClr>
                </a:solidFill>
                <a:latin typeface="+mn-lt"/>
              </a:rPr>
              <a:t>each virtual server can be assigned a limited subset of the root user’s privileges which provides root isolation</a:t>
            </a:r>
            <a:endParaRPr lang="en-US" sz="1920" dirty="0">
              <a:solidFill>
                <a:schemeClr val="tx1">
                  <a:lumMod val="85000"/>
                  <a:lumOff val="15000"/>
                </a:schemeClr>
              </a:solidFill>
              <a:latin typeface="+mn-lt"/>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4-10.pdf"/>
          <p:cNvPicPr>
            <a:picLocks noChangeAspect="1"/>
          </p:cNvPicPr>
          <p:nvPr/>
        </p:nvPicPr>
        <p:blipFill>
          <a:blip r:embed="rId3"/>
          <a:srcRect l="4706" t="18182" r="3529" b="21818"/>
          <a:stretch>
            <a:fillRect/>
          </a:stretch>
        </p:blipFill>
        <p:spPr>
          <a:xfrm>
            <a:off x="762000" y="527488"/>
            <a:ext cx="7481444" cy="6330512"/>
          </a:xfrm>
          <a:prstGeom prst="rect">
            <a:avLst/>
          </a:prstGeom>
        </p:spPr>
      </p:pic>
    </p:spTree>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4-11.pdf"/>
          <p:cNvPicPr>
            <a:picLocks noChangeAspect="1"/>
          </p:cNvPicPr>
          <p:nvPr/>
        </p:nvPicPr>
        <p:blipFill>
          <a:blip r:embed="rId3"/>
          <a:srcRect t="20909" b="26364"/>
          <a:stretch>
            <a:fillRect/>
          </a:stretch>
        </p:blipFill>
        <p:spPr>
          <a:xfrm>
            <a:off x="825916" y="685800"/>
            <a:ext cx="8622884" cy="58838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10000"/>
                  </a:schemeClr>
                </a:solidFill>
              </a:rPr>
              <a:t>Android Virtual Machine</a:t>
            </a:r>
          </a:p>
        </p:txBody>
      </p:sp>
      <p:graphicFrame>
        <p:nvGraphicFramePr>
          <p:cNvPr id="4" name="Diagram 3"/>
          <p:cNvGraphicFramePr/>
          <p:nvPr>
            <p:extLst>
              <p:ext uri="{D42A27DB-BD31-4B8C-83A1-F6EECF244321}">
                <p14:modId xmlns:p14="http://schemas.microsoft.com/office/powerpoint/2010/main" val="4151678492"/>
              </p:ext>
            </p:extLst>
          </p:nvPr>
        </p:nvGraphicFramePr>
        <p:xfrm>
          <a:off x="457200" y="22098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4-12.pdf"/>
          <p:cNvPicPr>
            <a:picLocks noChangeAspect="1"/>
          </p:cNvPicPr>
          <p:nvPr/>
        </p:nvPicPr>
        <p:blipFill>
          <a:blip r:embed="rId3"/>
          <a:srcRect l="8235" t="5455" r="9412" b="10000"/>
          <a:stretch>
            <a:fillRect/>
          </a:stretch>
        </p:blipFill>
        <p:spPr>
          <a:xfrm>
            <a:off x="2438400" y="609600"/>
            <a:ext cx="4497647" cy="59754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4-1.pdf"/>
          <p:cNvPicPr>
            <a:picLocks noChangeAspect="1"/>
          </p:cNvPicPr>
          <p:nvPr/>
        </p:nvPicPr>
        <p:blipFill>
          <a:blip r:embed="rId3"/>
          <a:srcRect l="8235" t="32727" r="10588" b="13636"/>
          <a:stretch>
            <a:fillRect/>
          </a:stretch>
        </p:blipFill>
        <p:spPr>
          <a:xfrm>
            <a:off x="990600" y="609600"/>
            <a:ext cx="7173118" cy="61336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10000"/>
                  </a:schemeClr>
                </a:solidFill>
              </a:rPr>
              <a:t>Zygote</a:t>
            </a:r>
            <a:r>
              <a:rPr lang="en-US" dirty="0" smtClean="0"/>
              <a:t> </a:t>
            </a:r>
            <a:endParaRPr lang="en-US" dirty="0"/>
          </a:p>
        </p:txBody>
      </p:sp>
      <p:sp>
        <p:nvSpPr>
          <p:cNvPr id="3" name="Content Placeholder 2"/>
          <p:cNvSpPr>
            <a:spLocks noGrp="1"/>
          </p:cNvSpPr>
          <p:nvPr>
            <p:ph sz="half" idx="1"/>
          </p:nvPr>
        </p:nvSpPr>
        <p:spPr>
          <a:xfrm>
            <a:off x="658904" y="2286000"/>
            <a:ext cx="7875496" cy="3840163"/>
          </a:xfrm>
        </p:spPr>
        <p:txBody>
          <a:bodyPr/>
          <a:lstStyle/>
          <a:p>
            <a:r>
              <a:rPr lang="en-US" dirty="0" smtClean="0"/>
              <a:t>A process running on a DVM that is launched at boot time</a:t>
            </a:r>
          </a:p>
          <a:p>
            <a:r>
              <a:rPr lang="en-US" dirty="0" smtClean="0"/>
              <a:t>Generates a new DVM every time there is a request for a new process</a:t>
            </a:r>
          </a:p>
          <a:p>
            <a:r>
              <a:rPr lang="en-US" dirty="0" smtClean="0"/>
              <a:t>Intended to minimize the amount of time it takes to generate a new DVM by sharing items in memory to the maximum extent possible</a:t>
            </a:r>
          </a:p>
          <a:p>
            <a:r>
              <a:rPr lang="en-US" dirty="0" smtClean="0"/>
              <a:t>When first launched it preloads and </a:t>
            </a:r>
            <a:r>
              <a:rPr lang="en-US" dirty="0" err="1" smtClean="0"/>
              <a:t>preinitializes</a:t>
            </a:r>
            <a:r>
              <a:rPr lang="en-US" dirty="0" smtClean="0"/>
              <a:t> all Java core library classes and resources that an application may potentially need at runtime</a:t>
            </a:r>
          </a:p>
          <a:p>
            <a:r>
              <a:rPr lang="en-US" dirty="0" smtClean="0"/>
              <a:t>Additional memory need not be allocated for copies of these classes when a new DVM is forked from the Zygote DVM</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smtClean="0">
                <a:solidFill>
                  <a:schemeClr val="accent1">
                    <a:lumMod val="75000"/>
                  </a:schemeClr>
                </a:solidFill>
              </a:rPr>
              <a:t>Summary</a:t>
            </a:r>
            <a:endParaRPr lang="en-US" sz="6000" dirty="0">
              <a:solidFill>
                <a:schemeClr val="accent1">
                  <a:lumMod val="75000"/>
                </a:schemeClr>
              </a:solidFill>
            </a:endParaRPr>
          </a:p>
        </p:txBody>
      </p:sp>
      <p:sp>
        <p:nvSpPr>
          <p:cNvPr id="5" name="Content Placeholder 4"/>
          <p:cNvSpPr>
            <a:spLocks noGrp="1"/>
          </p:cNvSpPr>
          <p:nvPr>
            <p:ph sz="half" idx="1"/>
          </p:nvPr>
        </p:nvSpPr>
        <p:spPr>
          <a:xfrm>
            <a:off x="609600" y="2590800"/>
            <a:ext cx="3657600" cy="3962400"/>
          </a:xfrm>
        </p:spPr>
        <p:txBody>
          <a:bodyPr>
            <a:normAutofit/>
          </a:bodyPr>
          <a:lstStyle/>
          <a:p>
            <a:r>
              <a:rPr lang="en-US" dirty="0" smtClean="0"/>
              <a:t>Approaches to virtualization</a:t>
            </a:r>
          </a:p>
          <a:p>
            <a:r>
              <a:rPr lang="en-US" dirty="0" smtClean="0"/>
              <a:t>Processor issues</a:t>
            </a:r>
          </a:p>
          <a:p>
            <a:r>
              <a:rPr lang="en-US" dirty="0" smtClean="0"/>
              <a:t>Memory management</a:t>
            </a:r>
          </a:p>
          <a:p>
            <a:r>
              <a:rPr lang="en-US" dirty="0" smtClean="0"/>
              <a:t>I/O management</a:t>
            </a:r>
          </a:p>
          <a:p>
            <a:r>
              <a:rPr lang="en-US" dirty="0" smtClean="0"/>
              <a:t>VMware </a:t>
            </a:r>
            <a:r>
              <a:rPr lang="en-US" dirty="0" err="1" smtClean="0"/>
              <a:t>ESXi</a:t>
            </a:r>
            <a:endParaRPr lang="en-US" dirty="0"/>
          </a:p>
        </p:txBody>
      </p:sp>
      <p:sp>
        <p:nvSpPr>
          <p:cNvPr id="6" name="Content Placeholder 5"/>
          <p:cNvSpPr>
            <a:spLocks noGrp="1"/>
          </p:cNvSpPr>
          <p:nvPr>
            <p:ph sz="half" idx="2"/>
          </p:nvPr>
        </p:nvSpPr>
        <p:spPr>
          <a:xfrm>
            <a:off x="4831308" y="2286000"/>
            <a:ext cx="3657600" cy="4572000"/>
          </a:xfrm>
        </p:spPr>
        <p:txBody>
          <a:bodyPr>
            <a:normAutofit/>
          </a:bodyPr>
          <a:lstStyle/>
          <a:p>
            <a:r>
              <a:rPr lang="en-US" dirty="0" smtClean="0"/>
              <a:t>Microsoft hyper-V and </a:t>
            </a:r>
            <a:r>
              <a:rPr lang="en-US" dirty="0" err="1" smtClean="0"/>
              <a:t>Xen</a:t>
            </a:r>
            <a:r>
              <a:rPr lang="en-US" dirty="0" smtClean="0"/>
              <a:t> variants</a:t>
            </a:r>
          </a:p>
          <a:p>
            <a:r>
              <a:rPr lang="en-US" dirty="0" smtClean="0"/>
              <a:t>Java VM</a:t>
            </a:r>
          </a:p>
          <a:p>
            <a:r>
              <a:rPr lang="en-US" dirty="0" smtClean="0"/>
              <a:t>Linux </a:t>
            </a:r>
            <a:r>
              <a:rPr lang="en-US" smtClean="0"/>
              <a:t>VServer</a:t>
            </a:r>
            <a:r>
              <a:rPr lang="en-US" dirty="0" smtClean="0"/>
              <a:t> virtual machine architecture</a:t>
            </a:r>
          </a:p>
          <a:p>
            <a:pPr lvl="1"/>
            <a:r>
              <a:rPr lang="en-US" dirty="0" smtClean="0"/>
              <a:t>architecture</a:t>
            </a:r>
          </a:p>
          <a:p>
            <a:pPr lvl="1"/>
            <a:r>
              <a:rPr lang="en-US" dirty="0" smtClean="0"/>
              <a:t>process scheduling</a:t>
            </a:r>
          </a:p>
          <a:p>
            <a:r>
              <a:rPr lang="en-US" dirty="0" smtClean="0"/>
              <a:t>Android virtual machine</a:t>
            </a:r>
          </a:p>
          <a:p>
            <a:pPr lvl="1"/>
            <a:r>
              <a:rPr lang="en-US" dirty="0" err="1" smtClean="0"/>
              <a:t>Dex</a:t>
            </a:r>
            <a:r>
              <a:rPr lang="en-US" dirty="0" smtClean="0"/>
              <a:t> file format</a:t>
            </a:r>
          </a:p>
          <a:p>
            <a:pPr lvl="1"/>
            <a:r>
              <a:rPr lang="en-US" dirty="0" smtClean="0"/>
              <a:t>Zygote </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4-2.pdf"/>
          <p:cNvPicPr>
            <a:picLocks noChangeAspect="1"/>
          </p:cNvPicPr>
          <p:nvPr/>
        </p:nvPicPr>
        <p:blipFill>
          <a:blip r:embed="rId3"/>
          <a:srcRect l="14118" t="30909" r="8235" b="29091"/>
          <a:stretch>
            <a:fillRect/>
          </a:stretch>
        </p:blipFill>
        <p:spPr>
          <a:xfrm>
            <a:off x="228600" y="914392"/>
            <a:ext cx="8686800" cy="57913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1245893"/>
          </a:xfrm>
        </p:spPr>
        <p:txBody>
          <a:bodyPr/>
          <a:lstStyle/>
          <a:p>
            <a:pPr algn="ctr"/>
            <a:r>
              <a:rPr lang="en-US" dirty="0" smtClean="0">
                <a:solidFill>
                  <a:schemeClr val="bg2">
                    <a:lumMod val="10000"/>
                  </a:schemeClr>
                </a:solidFill>
              </a:rPr>
              <a:t>Approaches to </a:t>
            </a:r>
            <a:br>
              <a:rPr lang="en-US" dirty="0" smtClean="0">
                <a:solidFill>
                  <a:schemeClr val="bg2">
                    <a:lumMod val="10000"/>
                  </a:schemeClr>
                </a:solidFill>
              </a:rPr>
            </a:br>
            <a:r>
              <a:rPr lang="en-US" dirty="0" smtClean="0">
                <a:solidFill>
                  <a:schemeClr val="bg2">
                    <a:lumMod val="10000"/>
                  </a:schemeClr>
                </a:solidFill>
              </a:rPr>
              <a:t>Virtualization</a:t>
            </a:r>
            <a:endParaRPr lang="en-US" dirty="0">
              <a:solidFill>
                <a:schemeClr val="bg2">
                  <a:lumMod val="10000"/>
                </a:schemeClr>
              </a:solidFill>
            </a:endParaRPr>
          </a:p>
        </p:txBody>
      </p:sp>
      <p:graphicFrame>
        <p:nvGraphicFramePr>
          <p:cNvPr id="11" name="Content Placeholder 10"/>
          <p:cNvGraphicFramePr>
            <a:graphicFrameLocks noGrp="1"/>
          </p:cNvGraphicFramePr>
          <p:nvPr>
            <p:ph idx="4294967295"/>
            <p:extLst>
              <p:ext uri="{D42A27DB-BD31-4B8C-83A1-F6EECF244321}">
                <p14:modId xmlns:p14="http://schemas.microsoft.com/office/powerpoint/2010/main" val="455609235"/>
              </p:ext>
            </p:extLst>
          </p:nvPr>
        </p:nvGraphicFramePr>
        <p:xfrm>
          <a:off x="609600" y="2209800"/>
          <a:ext cx="78486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2">
                    <a:lumMod val="10000"/>
                  </a:schemeClr>
                </a:solidFill>
              </a:rPr>
              <a:t>Virtual Machine Files</a:t>
            </a:r>
          </a:p>
        </p:txBody>
      </p:sp>
      <p:graphicFrame>
        <p:nvGraphicFramePr>
          <p:cNvPr id="6" name="Diagram 5"/>
          <p:cNvGraphicFramePr/>
          <p:nvPr/>
        </p:nvGraphicFramePr>
        <p:xfrm>
          <a:off x="609600" y="2209800"/>
          <a:ext cx="78486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4-3.pdf"/>
          <p:cNvPicPr>
            <a:picLocks noChangeAspect="1"/>
          </p:cNvPicPr>
          <p:nvPr/>
        </p:nvPicPr>
        <p:blipFill>
          <a:blip r:embed="rId3"/>
          <a:stretch>
            <a:fillRect/>
          </a:stretch>
        </p:blipFill>
        <p:spPr>
          <a:xfrm>
            <a:off x="2133600" y="273423"/>
            <a:ext cx="5181600" cy="6705599"/>
          </a:xfrm>
          <a:prstGeom prst="rect">
            <a:avLst/>
          </a:prstGeom>
        </p:spPr>
      </p:pic>
    </p:spTree>
  </p:cSld>
  <p:clrMapOvr>
    <a:masterClrMapping/>
  </p:clrMapOvr>
  <p:transition xmlns:p14="http://schemas.microsoft.com/office/powerpoint/2010/main" spd="slow">
    <p:pull/>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1323041"/>
          </a:xfrm>
        </p:spPr>
        <p:txBody>
          <a:bodyPr/>
          <a:lstStyle/>
          <a:p>
            <a:pPr algn="ctr"/>
            <a:r>
              <a:rPr lang="en-NZ" dirty="0" smtClean="0">
                <a:solidFill>
                  <a:schemeClr val="bg2">
                    <a:lumMod val="10000"/>
                  </a:schemeClr>
                </a:solidFill>
              </a:rPr>
              <a:t>Paravirtualization</a:t>
            </a:r>
            <a:endParaRPr lang="en-NZ" dirty="0">
              <a:solidFill>
                <a:schemeClr val="bg2">
                  <a:lumMod val="10000"/>
                </a:schemeClr>
              </a:solidFill>
            </a:endParaRPr>
          </a:p>
        </p:txBody>
      </p:sp>
      <p:sp>
        <p:nvSpPr>
          <p:cNvPr id="3" name="Content Placeholder 2"/>
          <p:cNvSpPr>
            <a:spLocks noGrp="1"/>
          </p:cNvSpPr>
          <p:nvPr>
            <p:ph idx="4294967295"/>
          </p:nvPr>
        </p:nvSpPr>
        <p:spPr>
          <a:xfrm>
            <a:off x="533400" y="1752600"/>
            <a:ext cx="7924800" cy="4800600"/>
          </a:xfrm>
        </p:spPr>
        <p:txBody>
          <a:bodyPr>
            <a:normAutofit/>
          </a:bodyPr>
          <a:lstStyle/>
          <a:p>
            <a:pPr>
              <a:buNone/>
            </a:pPr>
            <a:endParaRPr lang="en-NZ" dirty="0" smtClean="0"/>
          </a:p>
          <a:p>
            <a:r>
              <a:rPr lang="en-NZ" dirty="0" smtClean="0"/>
              <a:t>A software assisted virtualization technique that uses specialized APIs to link virtual machines with the hypervisor to optimize their performance</a:t>
            </a:r>
          </a:p>
          <a:p>
            <a:r>
              <a:rPr lang="en-NZ" dirty="0" smtClean="0"/>
              <a:t>The operating system in the virtual machine, Linux or Microsoft Windows, has specialized paravirtualization support as part of the kernel, as well as specific paravirtualization drivers that allow the OS and hypervisor to work together more efficiently with the overhead of the hypervisor </a:t>
            </a:r>
            <a:r>
              <a:rPr lang="en-NZ" dirty="0" smtClean="0"/>
              <a:t>translations</a:t>
            </a:r>
            <a:endParaRPr lang="en-NZ" dirty="0" smtClean="0"/>
          </a:p>
          <a:p>
            <a:r>
              <a:rPr lang="en-NZ" dirty="0" smtClean="0"/>
              <a:t>Support has been offered as part of many of the general Linux distributions since 2008</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10000"/>
                  </a:schemeClr>
                </a:solidFill>
              </a:rPr>
              <a:t>Processor Issues</a:t>
            </a:r>
          </a:p>
        </p:txBody>
      </p:sp>
      <p:sp>
        <p:nvSpPr>
          <p:cNvPr id="6" name="Text Placeholder 5"/>
          <p:cNvSpPr>
            <a:spLocks noGrp="1"/>
          </p:cNvSpPr>
          <p:nvPr>
            <p:ph type="body" idx="1"/>
          </p:nvPr>
        </p:nvSpPr>
        <p:spPr>
          <a:xfrm>
            <a:off x="228600" y="2438400"/>
            <a:ext cx="7642412" cy="425615"/>
          </a:xfrm>
        </p:spPr>
        <p:txBody>
          <a:bodyPr/>
          <a:lstStyle/>
          <a:p>
            <a:pPr marL="577850" lvl="1" indent="-295275">
              <a:buFont typeface="Wingdings" pitchFamily="2" charset="2"/>
              <a:buChar char="n"/>
            </a:pPr>
            <a:r>
              <a:rPr lang="en-US" sz="1800" b="0" dirty="0" smtClean="0"/>
              <a:t>In a virtual environment there are two main strategies for providing processor resources:</a:t>
            </a:r>
          </a:p>
          <a:p>
            <a:pPr algn="l"/>
            <a:endParaRPr lang="en-US" dirty="0"/>
          </a:p>
        </p:txBody>
      </p:sp>
      <p:sp>
        <p:nvSpPr>
          <p:cNvPr id="3" name="Content Placeholder 2"/>
          <p:cNvSpPr>
            <a:spLocks noGrp="1"/>
          </p:cNvSpPr>
          <p:nvPr>
            <p:ph sz="half" idx="2"/>
          </p:nvPr>
        </p:nvSpPr>
        <p:spPr>
          <a:xfrm>
            <a:off x="381000" y="2971800"/>
            <a:ext cx="3962400" cy="3328988"/>
          </a:xfrm>
        </p:spPr>
        <p:txBody>
          <a:bodyPr>
            <a:normAutofit/>
          </a:bodyPr>
          <a:lstStyle/>
          <a:p>
            <a:pPr lvl="1"/>
            <a:r>
              <a:rPr lang="en-US" dirty="0" smtClean="0"/>
              <a:t>Emulate a chip as software and provide access to that resource</a:t>
            </a:r>
          </a:p>
          <a:p>
            <a:pPr lvl="3"/>
            <a:r>
              <a:rPr lang="en-US" dirty="0"/>
              <a:t>e</a:t>
            </a:r>
            <a:r>
              <a:rPr lang="en-US" dirty="0" smtClean="0"/>
              <a:t>xamples </a:t>
            </a:r>
            <a:r>
              <a:rPr lang="en-US" dirty="0" smtClean="0"/>
              <a:t>of this method are QEMU and the Android Emulator in the Android SDK</a:t>
            </a:r>
          </a:p>
        </p:txBody>
      </p:sp>
      <p:sp>
        <p:nvSpPr>
          <p:cNvPr id="8" name="Content Placeholder 7"/>
          <p:cNvSpPr>
            <a:spLocks noGrp="1"/>
          </p:cNvSpPr>
          <p:nvPr>
            <p:ph sz="quarter" idx="4"/>
          </p:nvPr>
        </p:nvSpPr>
        <p:spPr/>
        <p:txBody>
          <a:bodyPr/>
          <a:lstStyle/>
          <a:p>
            <a:pPr marL="282575" lvl="1" indent="-282575">
              <a:spcBef>
                <a:spcPts val="1800"/>
              </a:spcBef>
            </a:pPr>
            <a:r>
              <a:rPr lang="en-US" dirty="0" smtClean="0"/>
              <a:t>Provide segments of processing time on the physical processors (</a:t>
            </a:r>
            <a:r>
              <a:rPr lang="en-US" dirty="0" err="1" smtClean="0"/>
              <a:t>pCPUs</a:t>
            </a:r>
            <a:r>
              <a:rPr lang="en-US" dirty="0" smtClean="0"/>
              <a:t>) of the virtualization host to the virtual processors of the virtual machines hosted on the physical server</a:t>
            </a:r>
          </a:p>
          <a:p>
            <a:pPr marL="847725" lvl="3">
              <a:spcBef>
                <a:spcPts val="1800"/>
              </a:spcBef>
            </a:pPr>
            <a:r>
              <a:rPr lang="en-US" dirty="0"/>
              <a:t>t</a:t>
            </a:r>
            <a:r>
              <a:rPr lang="en-US" dirty="0" smtClean="0"/>
              <a:t>his </a:t>
            </a:r>
            <a:r>
              <a:rPr lang="en-US" dirty="0" smtClean="0"/>
              <a:t>is how most of the virtualization hypervisors offer processor resources to their guests</a:t>
            </a:r>
          </a:p>
          <a:p>
            <a:endParaRPr lang="en-US" dirty="0"/>
          </a:p>
        </p:txBody>
      </p:sp>
      <p:pic>
        <p:nvPicPr>
          <p:cNvPr id="5" name="Picture 4"/>
          <p:cNvPicPr>
            <a:picLocks noChangeAspect="1"/>
          </p:cNvPicPr>
          <p:nvPr/>
        </p:nvPicPr>
        <p:blipFill>
          <a:blip r:embed="rId3"/>
          <a:stretch>
            <a:fillRect/>
          </a:stretch>
        </p:blipFill>
        <p:spPr>
          <a:xfrm>
            <a:off x="1447800" y="4876800"/>
            <a:ext cx="2057400" cy="1538935"/>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10843</Words>
  <Application>Microsoft Macintosh PowerPoint</Application>
  <PresentationFormat>On-screen Show (4:3)</PresentationFormat>
  <Paragraphs>844</Paragraphs>
  <Slides>31</Slides>
  <Notes>31</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Custom Design</vt:lpstr>
      <vt:lpstr>Codex</vt:lpstr>
      <vt:lpstr>Chapter 14 Virtual Machines</vt:lpstr>
      <vt:lpstr>Virtual Machines (VM)</vt:lpstr>
      <vt:lpstr>PowerPoint Presentation</vt:lpstr>
      <vt:lpstr>PowerPoint Presentation</vt:lpstr>
      <vt:lpstr>Approaches to  Virtualization</vt:lpstr>
      <vt:lpstr>Virtual Machine Files</vt:lpstr>
      <vt:lpstr>PowerPoint Presentation</vt:lpstr>
      <vt:lpstr>Paravirtualization</vt:lpstr>
      <vt:lpstr>Processor Issues</vt:lpstr>
      <vt:lpstr>Processor Allocation </vt:lpstr>
      <vt:lpstr>Ring O</vt:lpstr>
      <vt:lpstr>PowerPoint Presentation</vt:lpstr>
      <vt:lpstr>Memory Management</vt:lpstr>
      <vt:lpstr>PowerPoint Presentation</vt:lpstr>
      <vt:lpstr>I/O Management</vt:lpstr>
      <vt:lpstr>Performance Technologies</vt:lpstr>
      <vt:lpstr>VMware ESXi</vt:lpstr>
      <vt:lpstr>PowerPoint Presentation</vt:lpstr>
      <vt:lpstr>PowerPoint Presentation</vt:lpstr>
      <vt:lpstr>VMware ESXi Features </vt:lpstr>
      <vt:lpstr>PowerPoint Presentation</vt:lpstr>
      <vt:lpstr>PowerPoint Presentation</vt:lpstr>
      <vt:lpstr>Java VM</vt:lpstr>
      <vt:lpstr>Linux VServer</vt:lpstr>
      <vt:lpstr>Architecture</vt:lpstr>
      <vt:lpstr>PowerPoint Presentation</vt:lpstr>
      <vt:lpstr>PowerPoint Presentation</vt:lpstr>
      <vt:lpstr>Android Virtual Machine</vt:lpstr>
      <vt:lpstr>PowerPoint Presentation</vt:lpstr>
      <vt:lpstr>Zygote </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2014-02-05T01:14:32Z</dcterms:created>
  <dcterms:modified xsi:type="dcterms:W3CDTF">2014-02-18T04:23:14Z</dcterms:modified>
</cp:coreProperties>
</file>