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70" r:id="rId3"/>
    <p:sldId id="257" r:id="rId4"/>
    <p:sldId id="259" r:id="rId5"/>
    <p:sldId id="262" r:id="rId6"/>
    <p:sldId id="261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08068-F36A-4840-A491-23FAB2DD0B34}" v="11" dt="2024-05-03T15:08:17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Dueñas" userId="95c1ffdf92b898cb" providerId="LiveId" clId="{F6908068-F36A-4840-A491-23FAB2DD0B34}"/>
    <pc:docChg chg="undo custSel addSld modSld sldOrd">
      <pc:chgData name="Benjamin Dueñas" userId="95c1ffdf92b898cb" providerId="LiveId" clId="{F6908068-F36A-4840-A491-23FAB2DD0B34}" dt="2024-05-03T15:08:32.233" v="205" actId="120"/>
      <pc:docMkLst>
        <pc:docMk/>
      </pc:docMkLst>
      <pc:sldChg chg="addSp modSp mod">
        <pc:chgData name="Benjamin Dueñas" userId="95c1ffdf92b898cb" providerId="LiveId" clId="{F6908068-F36A-4840-A491-23FAB2DD0B34}" dt="2024-05-03T15:07:52.156" v="178" actId="120"/>
        <pc:sldMkLst>
          <pc:docMk/>
          <pc:sldMk cId="3039314054" sldId="258"/>
        </pc:sldMkLst>
        <pc:spChg chg="add mod">
          <ac:chgData name="Benjamin Dueñas" userId="95c1ffdf92b898cb" providerId="LiveId" clId="{F6908068-F36A-4840-A491-23FAB2DD0B34}" dt="2024-05-03T15:07:52.156" v="178" actId="120"/>
          <ac:spMkLst>
            <pc:docMk/>
            <pc:sldMk cId="3039314054" sldId="258"/>
            <ac:spMk id="7" creationId="{4259E36C-5BF2-2498-2706-87B106B5983B}"/>
          </ac:spMkLst>
        </pc:spChg>
      </pc:sldChg>
      <pc:sldChg chg="modSp mod">
        <pc:chgData name="Benjamin Dueñas" userId="95c1ffdf92b898cb" providerId="LiveId" clId="{F6908068-F36A-4840-A491-23FAB2DD0B34}" dt="2024-05-03T14:53:48.766" v="128" actId="20577"/>
        <pc:sldMkLst>
          <pc:docMk/>
          <pc:sldMk cId="2222968289" sldId="260"/>
        </pc:sldMkLst>
        <pc:spChg chg="mod">
          <ac:chgData name="Benjamin Dueñas" userId="95c1ffdf92b898cb" providerId="LiveId" clId="{F6908068-F36A-4840-A491-23FAB2DD0B34}" dt="2024-05-03T14:53:48.766" v="128" actId="20577"/>
          <ac:spMkLst>
            <pc:docMk/>
            <pc:sldMk cId="2222968289" sldId="260"/>
            <ac:spMk id="2" creationId="{272D9E28-128E-3091-5EBE-C9D8DA4E1B0F}"/>
          </ac:spMkLst>
        </pc:spChg>
      </pc:sldChg>
      <pc:sldChg chg="addSp modSp mod">
        <pc:chgData name="Benjamin Dueñas" userId="95c1ffdf92b898cb" providerId="LiveId" clId="{F6908068-F36A-4840-A491-23FAB2DD0B34}" dt="2024-05-03T15:08:10.247" v="182" actId="120"/>
        <pc:sldMkLst>
          <pc:docMk/>
          <pc:sldMk cId="3257587410" sldId="264"/>
        </pc:sldMkLst>
        <pc:spChg chg="add mod">
          <ac:chgData name="Benjamin Dueñas" userId="95c1ffdf92b898cb" providerId="LiveId" clId="{F6908068-F36A-4840-A491-23FAB2DD0B34}" dt="2024-05-03T15:08:10.247" v="182" actId="120"/>
          <ac:spMkLst>
            <pc:docMk/>
            <pc:sldMk cId="3257587410" sldId="264"/>
            <ac:spMk id="9" creationId="{05AFD582-86A5-59F9-C5E7-15957D0ADE01}"/>
          </ac:spMkLst>
        </pc:spChg>
      </pc:sldChg>
      <pc:sldChg chg="addSp modSp mod">
        <pc:chgData name="Benjamin Dueñas" userId="95c1ffdf92b898cb" providerId="LiveId" clId="{F6908068-F36A-4840-A491-23FAB2DD0B34}" dt="2024-05-03T15:08:32.233" v="205" actId="120"/>
        <pc:sldMkLst>
          <pc:docMk/>
          <pc:sldMk cId="566962494" sldId="265"/>
        </pc:sldMkLst>
        <pc:spChg chg="add mod">
          <ac:chgData name="Benjamin Dueñas" userId="95c1ffdf92b898cb" providerId="LiveId" clId="{F6908068-F36A-4840-A491-23FAB2DD0B34}" dt="2024-05-03T15:08:32.233" v="205" actId="120"/>
          <ac:spMkLst>
            <pc:docMk/>
            <pc:sldMk cId="566962494" sldId="265"/>
            <ac:spMk id="6" creationId="{F226B713-5713-C16D-FA6B-167FE87DBA24}"/>
          </ac:spMkLst>
        </pc:spChg>
      </pc:sldChg>
      <pc:sldChg chg="modSp mod">
        <pc:chgData name="Benjamin Dueñas" userId="95c1ffdf92b898cb" providerId="LiveId" clId="{F6908068-F36A-4840-A491-23FAB2DD0B34}" dt="2024-05-03T13:07:40.079" v="69" actId="20577"/>
        <pc:sldMkLst>
          <pc:docMk/>
          <pc:sldMk cId="3399891664" sldId="267"/>
        </pc:sldMkLst>
        <pc:spChg chg="mod">
          <ac:chgData name="Benjamin Dueñas" userId="95c1ffdf92b898cb" providerId="LiveId" clId="{F6908068-F36A-4840-A491-23FAB2DD0B34}" dt="2024-05-03T13:07:40.079" v="69" actId="20577"/>
          <ac:spMkLst>
            <pc:docMk/>
            <pc:sldMk cId="3399891664" sldId="267"/>
            <ac:spMk id="14" creationId="{4DD24963-3A1B-63BF-6EF3-56A1A2987089}"/>
          </ac:spMkLst>
        </pc:spChg>
      </pc:sldChg>
      <pc:sldChg chg="addSp delSp modSp new mod ord">
        <pc:chgData name="Benjamin Dueñas" userId="95c1ffdf92b898cb" providerId="LiveId" clId="{F6908068-F36A-4840-A491-23FAB2DD0B34}" dt="2024-05-03T14:54:44.430" v="166" actId="167"/>
        <pc:sldMkLst>
          <pc:docMk/>
          <pc:sldMk cId="3549735484" sldId="270"/>
        </pc:sldMkLst>
        <pc:spChg chg="mod">
          <ac:chgData name="Benjamin Dueñas" userId="95c1ffdf92b898cb" providerId="LiveId" clId="{F6908068-F36A-4840-A491-23FAB2DD0B34}" dt="2024-05-03T13:43:33.630" v="121" actId="1076"/>
          <ac:spMkLst>
            <pc:docMk/>
            <pc:sldMk cId="3549735484" sldId="270"/>
            <ac:spMk id="2" creationId="{780E2BF1-94F3-9432-E754-B1C41B2F8612}"/>
          </ac:spMkLst>
        </pc:spChg>
        <pc:spChg chg="del">
          <ac:chgData name="Benjamin Dueñas" userId="95c1ffdf92b898cb" providerId="LiveId" clId="{F6908068-F36A-4840-A491-23FAB2DD0B34}" dt="2024-05-03T13:40:56.861" v="71" actId="22"/>
          <ac:spMkLst>
            <pc:docMk/>
            <pc:sldMk cId="3549735484" sldId="270"/>
            <ac:spMk id="3" creationId="{130867B4-2765-973E-A4F2-2CDA68257288}"/>
          </ac:spMkLst>
        </pc:spChg>
        <pc:spChg chg="add mod ord">
          <ac:chgData name="Benjamin Dueñas" userId="95c1ffdf92b898cb" providerId="LiveId" clId="{F6908068-F36A-4840-A491-23FAB2DD0B34}" dt="2024-05-03T14:54:44.430" v="166" actId="167"/>
          <ac:spMkLst>
            <pc:docMk/>
            <pc:sldMk cId="3549735484" sldId="270"/>
            <ac:spMk id="6" creationId="{55B532E1-49DD-5374-6341-8BB6E92D48B6}"/>
          </ac:spMkLst>
        </pc:spChg>
        <pc:picChg chg="add mod ord">
          <ac:chgData name="Benjamin Dueñas" userId="95c1ffdf92b898cb" providerId="LiveId" clId="{F6908068-F36A-4840-A491-23FAB2DD0B34}" dt="2024-05-03T13:42:04.493" v="83" actId="1076"/>
          <ac:picMkLst>
            <pc:docMk/>
            <pc:sldMk cId="3549735484" sldId="270"/>
            <ac:picMk id="5" creationId="{736CF7E1-63F0-9C67-9DC9-DA26EF1871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E391C-64C8-451C-9FB3-287F2430D34D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49AB-EC12-4D4C-BF71-B783E768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49AB-EC12-4D4C-BF71-B783E7682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49AB-EC12-4D4C-BF71-B783E7682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49AB-EC12-4D4C-BF71-B783E7682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8796-4C4C-ACCC-2094-89236BE94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7D7C-039B-CE06-A104-DCB706737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5F99-3B54-249C-E31F-D7522D9B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85B1-E7BD-C2ED-C3DF-555FA527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3982-A7B2-2945-7A47-BF140847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59D-B53D-A0D2-3D83-657703A2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5A727-C3A9-9599-6FD0-F42E2174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CDFE-6BC8-7F07-B0C2-C6AB2217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9B225-7602-CAE3-482B-C862EEFA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F029-ED5F-5677-CD5C-48D3FE3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7D638-5575-C2DF-92DA-0D40535DD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FB808-C665-EEF0-E9E6-B66EA86F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22C3-73AC-1B4D-3C76-05D2E9EC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52DE1-574E-0C41-B6FD-1BFA9068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35A6-C8D9-E290-0AF1-6C8FEA94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D95-8677-8B75-0C5E-AF195B3A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95AD-5647-A1ED-8512-0D475C1B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F362-9770-FC41-1C3C-8923977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CF67-5A60-8F77-6FE3-DEA66BA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209D3-B7EB-E4E3-6804-8953277B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2556-665B-35ED-DA87-25859795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549D6-0A54-64AB-0D09-61592C5A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64508-4A6A-3996-3855-FFD00FEA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E71E-EAB3-2B52-E4ED-539C588F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F8B8-B940-0745-DEF5-1258F045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F57A-CE39-BFA9-D305-433080F6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9EA6-DE48-F741-E856-786FE3D1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60FC8-39BF-BD03-B1BE-DE2F5048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640DF-EB53-E308-4906-9A541FD2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BAB1-7D43-15F0-CE7A-0E5688CB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F1425-CA34-8108-0BDB-30559BDD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9C49-3EF5-B7A9-CF73-63B4BE42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83900-82CB-14CB-4652-18A2F30E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8655A-8405-2AF6-5FF6-677FBF180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B513D-46ED-066D-EBB6-FFA1489B1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81794-1C84-2399-B954-3CDA8D56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92658-C962-05A6-30AE-94E26D3B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462FB-A4E2-0611-0E64-1D7F2672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11BB3-4CA7-D858-439A-3F46104B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571F-9E39-7BA2-FC36-3783A7ED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82094-942A-130B-2C46-5DFC550C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849D0-6EC7-990B-1443-EFAE9A1F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E219E-6662-7F09-AC72-CB0984E9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8B1DB-3361-DFB5-143E-AE05E43C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D7AED-8A77-4686-87B6-CA836111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F543E-D7F2-6ED0-1529-A41E1FF9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B31-0873-192F-066C-8FE7FE9C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9848-C272-621E-1EB7-D11E91D7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B068E-5989-CB01-7AFD-82EF4889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62F1E-9A9A-FBFD-3C3C-A18687C9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EF700-1F24-9EC4-1828-F9BCFE1E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4C517-D187-7A00-42EA-F5CB4D02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42A-C2EA-DDE1-016E-9E1E5C45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BE0BA-F99C-49E9-519D-B50EE77BD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EBC7C-AC91-63F4-DCD8-B4F149D12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426F7-71E6-B07F-2646-A4CF9B81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B0405-D541-9CCF-BEA6-CFD542B3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B8115-A4C5-0CB6-3E27-49DCE4CD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64F6D-DC09-4259-1FFF-38032AC1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018C5-39C5-7412-33C7-CD8186652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D29F-700E-4DED-2E57-B077FCCD5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13D68-8D43-4835-9BA7-EFFF35D985D0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3B91-B4C7-477D-E15F-8AC338528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5DEE-AE9F-7988-8702-9D3A7FF7B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D365B-4D53-4435-8415-C8646DED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08B2F-818A-9411-B57C-7D84EB1881E5}"/>
              </a:ext>
            </a:extLst>
          </p:cNvPr>
          <p:cNvSpPr/>
          <p:nvPr/>
        </p:nvSpPr>
        <p:spPr>
          <a:xfrm>
            <a:off x="0" y="1534160"/>
            <a:ext cx="12192000" cy="26160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D9E28-128E-3091-5EBE-C9D8DA4E1B0F}"/>
              </a:ext>
            </a:extLst>
          </p:cNvPr>
          <p:cNvSpPr txBox="1"/>
          <p:nvPr/>
        </p:nvSpPr>
        <p:spPr>
          <a:xfrm>
            <a:off x="916329" y="1276301"/>
            <a:ext cx="103593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ulim" panose="020B0600000101010101" pitchFamily="34" charset="-127"/>
                <a:ea typeface="Gulim" panose="020B0600000101010101" pitchFamily="34" charset="-127"/>
              </a:rPr>
              <a:t>Madrid’s Real Estate Market Prediction Model</a:t>
            </a:r>
          </a:p>
          <a:p>
            <a:pPr algn="ctr"/>
            <a:endParaRPr lang="en-US" sz="3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en-US" sz="2800" b="1" dirty="0">
                <a:latin typeface="Gulim" panose="020B0600000101010101" pitchFamily="34" charset="-127"/>
                <a:ea typeface="Gulim" panose="020B0600000101010101" pitchFamily="34" charset="-127"/>
              </a:rPr>
              <a:t>Or...</a:t>
            </a:r>
          </a:p>
          <a:p>
            <a:pPr algn="ctr"/>
            <a:endParaRPr lang="en-US" sz="28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en-US" sz="2800" b="1" i="1" dirty="0">
                <a:latin typeface="Gulim" panose="020B0600000101010101" pitchFamily="34" charset="-127"/>
                <a:ea typeface="Gulim" panose="020B0600000101010101" pitchFamily="34" charset="-127"/>
              </a:rPr>
              <a:t>A journey of understanding market correlations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79DCE-2E92-257A-6DE1-64E0A047A5A3}"/>
              </a:ext>
            </a:extLst>
          </p:cNvPr>
          <p:cNvSpPr txBox="1"/>
          <p:nvPr/>
        </p:nvSpPr>
        <p:spPr>
          <a:xfrm>
            <a:off x="9877449" y="6561222"/>
            <a:ext cx="2314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100" dirty="0">
                <a:latin typeface="Gulim" panose="020B0600000101010101" pitchFamily="34" charset="-127"/>
                <a:ea typeface="Gulim" panose="020B0600000101010101" pitchFamily="34" charset="-127"/>
              </a:rPr>
              <a:t>M</a:t>
            </a:r>
            <a:r>
              <a:rPr lang="en-US" sz="1100" dirty="0">
                <a:latin typeface="Gulim" panose="020B0600000101010101" pitchFamily="34" charset="-127"/>
                <a:ea typeface="Gulim" panose="020B0600000101010101" pitchFamily="34" charset="-127"/>
              </a:rPr>
              <a:t>ay 2024</a:t>
            </a:r>
          </a:p>
        </p:txBody>
      </p:sp>
    </p:spTree>
    <p:extLst>
      <p:ext uri="{BB962C8B-B14F-4D97-AF65-F5344CB8AC3E}">
        <p14:creationId xmlns:p14="http://schemas.microsoft.com/office/powerpoint/2010/main" val="222296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81059-028F-A52A-6DB4-D9F0662F3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97" y="1153044"/>
            <a:ext cx="7241798" cy="5318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06142-A76C-6B96-8838-8320841AF451}"/>
              </a:ext>
            </a:extLst>
          </p:cNvPr>
          <p:cNvSpPr txBox="1"/>
          <p:nvPr/>
        </p:nvSpPr>
        <p:spPr>
          <a:xfrm>
            <a:off x="524193" y="706599"/>
            <a:ext cx="7807008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Transactions compared to current average prices per district</a:t>
            </a:r>
            <a:endParaRPr lang="en-US" sz="1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DF8BF-7165-8533-C315-8DBC669C9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8"/>
          <a:stretch/>
        </p:blipFill>
        <p:spPr>
          <a:xfrm>
            <a:off x="8710612" y="5495925"/>
            <a:ext cx="1781175" cy="71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6B713-5713-C16D-FA6B-167FE87DBA24}"/>
              </a:ext>
            </a:extLst>
          </p:cNvPr>
          <p:cNvSpPr txBox="1"/>
          <p:nvPr/>
        </p:nvSpPr>
        <p:spPr>
          <a:xfrm>
            <a:off x="0" y="0"/>
            <a:ext cx="8991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...well, no again...</a:t>
            </a:r>
          </a:p>
        </p:txBody>
      </p:sp>
    </p:spTree>
    <p:extLst>
      <p:ext uri="{BB962C8B-B14F-4D97-AF65-F5344CB8AC3E}">
        <p14:creationId xmlns:p14="http://schemas.microsoft.com/office/powerpoint/2010/main" val="56696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81059-028F-A52A-6DB4-D9F0662F3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"/>
          <a:stretch/>
        </p:blipFill>
        <p:spPr>
          <a:xfrm>
            <a:off x="182033" y="1483360"/>
            <a:ext cx="7241798" cy="5147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92B53-A0CE-C24D-89E8-E3922AE2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847" y="2585088"/>
            <a:ext cx="1408411" cy="1140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B2B98-2243-64D7-02C9-F1A60074A838}"/>
              </a:ext>
            </a:extLst>
          </p:cNvPr>
          <p:cNvSpPr txBox="1"/>
          <p:nvPr/>
        </p:nvSpPr>
        <p:spPr>
          <a:xfrm>
            <a:off x="0" y="0"/>
            <a:ext cx="8991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...Wait! There is something!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21FE3-BED4-A00B-4BEF-70183D8C456A}"/>
              </a:ext>
            </a:extLst>
          </p:cNvPr>
          <p:cNvSpPr txBox="1"/>
          <p:nvPr/>
        </p:nvSpPr>
        <p:spPr>
          <a:xfrm>
            <a:off x="182033" y="1071764"/>
            <a:ext cx="7241798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Vulnerability indexes compared to current average prices per district</a:t>
            </a:r>
            <a:endParaRPr lang="en-US" sz="1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89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EB2B98-2243-64D7-02C9-F1A60074A838}"/>
              </a:ext>
            </a:extLst>
          </p:cNvPr>
          <p:cNvSpPr txBox="1"/>
          <p:nvPr/>
        </p:nvSpPr>
        <p:spPr>
          <a:xfrm>
            <a:off x="0" y="0"/>
            <a:ext cx="8991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...Wait! There is something!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81A8E9-6497-5388-A784-9DE21A7D7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3" b="50000"/>
          <a:stretch/>
        </p:blipFill>
        <p:spPr>
          <a:xfrm>
            <a:off x="693163" y="889181"/>
            <a:ext cx="6024880" cy="27313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F3C3C4-D406-1F18-673C-FD32E6D6994D}"/>
              </a:ext>
            </a:extLst>
          </p:cNvPr>
          <p:cNvSpPr txBox="1"/>
          <p:nvPr/>
        </p:nvSpPr>
        <p:spPr>
          <a:xfrm>
            <a:off x="-282605" y="658788"/>
            <a:ext cx="7807008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Education and culture index compared to current average prices per district</a:t>
            </a:r>
            <a:endParaRPr lang="en-US" sz="11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06142-A76C-6B96-8838-8320841AF451}"/>
              </a:ext>
            </a:extLst>
          </p:cNvPr>
          <p:cNvSpPr txBox="1"/>
          <p:nvPr/>
        </p:nvSpPr>
        <p:spPr>
          <a:xfrm>
            <a:off x="0" y="3643871"/>
            <a:ext cx="7241798" cy="30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Economy and employment index compared to current average prices per district</a:t>
            </a:r>
            <a:endParaRPr lang="en-US" sz="11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E30466-30C3-198F-6176-DE9DC76A2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3" t="50131"/>
          <a:stretch/>
        </p:blipFill>
        <p:spPr>
          <a:xfrm>
            <a:off x="693163" y="4027639"/>
            <a:ext cx="6024880" cy="27242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D24963-3A1B-63BF-6EF3-56A1A2987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923" y="868844"/>
            <a:ext cx="4457957" cy="5120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Education and culture index compared to current average prices per district</a:t>
            </a:r>
            <a:endParaRPr kumimoji="0" lang="en-GB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school absenteeism 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insufficient education 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internet access of household 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special needs users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average income families with children in nursery schools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cultural centres</a:t>
            </a:r>
            <a:endParaRPr lang="en-GB" altLang="en-US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altLang="en-US" sz="14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Economy and employment index compared to current average prices per district</a:t>
            </a:r>
            <a:endParaRPr kumimoji="0" lang="en-GB" altLang="en-US" sz="1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population income under the 40% of the median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long-term unemployment rate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open retail spaces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training support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89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EB2B98-2243-64D7-02C9-F1A60074A838}"/>
              </a:ext>
            </a:extLst>
          </p:cNvPr>
          <p:cNvSpPr txBox="1"/>
          <p:nvPr/>
        </p:nvSpPr>
        <p:spPr>
          <a:xfrm>
            <a:off x="0" y="0"/>
            <a:ext cx="6096000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...Let’s try a prediction model with our Dream Team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E5BB1-4572-7C06-7503-9902C4C85BD2}"/>
              </a:ext>
            </a:extLst>
          </p:cNvPr>
          <p:cNvSpPr/>
          <p:nvPr/>
        </p:nvSpPr>
        <p:spPr>
          <a:xfrm>
            <a:off x="0" y="4181548"/>
            <a:ext cx="12192000" cy="2468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C1662-C489-2CFD-EE05-1DC67C68BE7E}"/>
              </a:ext>
            </a:extLst>
          </p:cNvPr>
          <p:cNvSpPr txBox="1"/>
          <p:nvPr/>
        </p:nvSpPr>
        <p:spPr>
          <a:xfrm>
            <a:off x="6096000" y="503084"/>
            <a:ext cx="6096000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...Let’s reduce our Dream Team to its minimum, and modify if needed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1905A3-7F0F-4E83-C3BE-6C174B925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79204"/>
              </p:ext>
            </p:extLst>
          </p:nvPr>
        </p:nvGraphicFramePr>
        <p:xfrm>
          <a:off x="980440" y="2559553"/>
          <a:ext cx="10564665" cy="3837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3648608317"/>
                    </a:ext>
                  </a:extLst>
                </a:gridCol>
                <a:gridCol w="4468580">
                  <a:extLst>
                    <a:ext uri="{9D8B030D-6E8A-4147-A177-3AD203B41FA5}">
                      <a16:colId xmlns:a16="http://schemas.microsoft.com/office/drawing/2014/main" val="960533390"/>
                    </a:ext>
                  </a:extLst>
                </a:gridCol>
                <a:gridCol w="4468580">
                  <a:extLst>
                    <a:ext uri="{9D8B030D-6E8A-4147-A177-3AD203B41FA5}">
                      <a16:colId xmlns:a16="http://schemas.microsoft.com/office/drawing/2014/main" val="1045577374"/>
                    </a:ext>
                  </a:extLst>
                </a:gridCol>
              </a:tblGrid>
              <a:tr h="1279042">
                <a:tc>
                  <a:txBody>
                    <a:bodyPr/>
                    <a:lstStyle/>
                    <a:p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Dream</a:t>
                      </a:r>
                      <a:r>
                        <a:rPr lang="es-ES" b="1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s-ES" b="1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Team</a:t>
                      </a:r>
                      <a:endParaRPr lang="en-US" b="1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Best</a:t>
                      </a:r>
                      <a:r>
                        <a:rPr lang="es-ES" b="1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s-ES" b="1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Team</a:t>
                      </a:r>
                      <a:endParaRPr lang="en-US" b="1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904870"/>
                  </a:ext>
                </a:extLst>
              </a:tr>
              <a:tr h="1279042">
                <a:tc>
                  <a:txBody>
                    <a:bodyPr/>
                    <a:lstStyle/>
                    <a:p>
                      <a:r>
                        <a:rPr lang="es-E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Linear </a:t>
                      </a:r>
                      <a:r>
                        <a:rPr lang="es-ES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Model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R2 Train: 0.775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R2 Test: 0.699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algn="ctr"/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R2 Train: 0.739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R2 Test: 0.669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algn="ctr"/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8288578"/>
                  </a:ext>
                </a:extLst>
              </a:tr>
              <a:tr h="1279042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Kneighbors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R2 Train: 0.847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R2 Test: 0.632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algn="ctr"/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R2 Train: 0.750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R2 Test: 0.615</a:t>
                      </a:r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  <a:p>
                      <a:pPr algn="ctr"/>
                      <a:endParaRPr lang="en-US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121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2B90CEF-3684-7038-0368-936DD4167F2E}"/>
              </a:ext>
            </a:extLst>
          </p:cNvPr>
          <p:cNvSpPr/>
          <p:nvPr/>
        </p:nvSpPr>
        <p:spPr>
          <a:xfrm>
            <a:off x="0" y="5456248"/>
            <a:ext cx="12192000" cy="2468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C1662-C489-2CFD-EE05-1DC67C68BE7E}"/>
              </a:ext>
            </a:extLst>
          </p:cNvPr>
          <p:cNvSpPr txBox="1"/>
          <p:nvPr/>
        </p:nvSpPr>
        <p:spPr>
          <a:xfrm>
            <a:off x="2540000" y="374237"/>
            <a:ext cx="6096000" cy="556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Is it possible to predict the average price of a neighborhood without any pricing data?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Good enough</a:t>
            </a:r>
            <a:endParaRPr lang="en-US" sz="20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Which variables should we add to our model?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Total population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Foreign population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Spanish population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Average size of properties sold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Days from last purchase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Stock of properties in the area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Average size of the units in the area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Average construction year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Gulim" panose="020B0600000101010101" pitchFamily="34" charset="-127"/>
                <a:ea typeface="Gulim" panose="020B0600000101010101" pitchFamily="34" charset="-127"/>
              </a:rPr>
              <a:t>IVEC and IVEE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35CF1-4D71-D700-B4F5-DA3B933F7200}"/>
              </a:ext>
            </a:extLst>
          </p:cNvPr>
          <p:cNvSpPr/>
          <p:nvPr/>
        </p:nvSpPr>
        <p:spPr>
          <a:xfrm>
            <a:off x="0" y="1452880"/>
            <a:ext cx="12192000" cy="17356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B532E1-49DD-5374-6341-8BB6E92D48B6}"/>
              </a:ext>
            </a:extLst>
          </p:cNvPr>
          <p:cNvSpPr/>
          <p:nvPr/>
        </p:nvSpPr>
        <p:spPr>
          <a:xfrm>
            <a:off x="0" y="3332480"/>
            <a:ext cx="12192000" cy="2616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E2BF1-94F3-9432-E754-B1C41B2F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7"/>
            <a:ext cx="5333108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Gulim" panose="020B0600000101010101" pitchFamily="34" charset="-127"/>
                <a:ea typeface="Gulim" panose="020B0600000101010101" pitchFamily="34" charset="-127"/>
              </a:rPr>
              <a:t>Current distribution</a:t>
            </a:r>
            <a:endParaRPr 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CF7E1-63F0-9C67-9DC9-DA26EF187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4587" l="9987" r="89614">
                        <a14:foregroundMark x1="59521" y1="5556" x2="59787" y2="9402"/>
                        <a14:foregroundMark x1="47403" y1="88319" x2="54860" y2="91595"/>
                        <a14:foregroundMark x1="54860" y1="91595" x2="59521" y2="90171"/>
                        <a14:foregroundMark x1="69108" y1="94587" x2="69108" y2="94587"/>
                        <a14:foregroundMark x1="30226" y1="56695" x2="30226" y2="56695"/>
                        <a14:foregroundMark x1="29694" y1="56410" x2="29694" y2="5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3108" y="313534"/>
            <a:ext cx="6665852" cy="6230931"/>
          </a:xfrm>
        </p:spPr>
      </p:pic>
    </p:spTree>
    <p:extLst>
      <p:ext uri="{BB962C8B-B14F-4D97-AF65-F5344CB8AC3E}">
        <p14:creationId xmlns:p14="http://schemas.microsoft.com/office/powerpoint/2010/main" val="354973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D9E28-128E-3091-5EBE-C9D8DA4E1B0F}"/>
              </a:ext>
            </a:extLst>
          </p:cNvPr>
          <p:cNvSpPr txBox="1"/>
          <p:nvPr/>
        </p:nvSpPr>
        <p:spPr>
          <a:xfrm>
            <a:off x="1032075" y="1863522"/>
            <a:ext cx="10359342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Is it possible to predict the average price of a neighborhood without any pricing data?</a:t>
            </a:r>
          </a:p>
          <a:p>
            <a:pPr algn="ctr">
              <a:lnSpc>
                <a:spcPct val="150000"/>
              </a:lnSpc>
            </a:pPr>
            <a:endParaRPr 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Which variables should we add to our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9BD78-F82F-3EB2-F266-D03FE5B77142}"/>
              </a:ext>
            </a:extLst>
          </p:cNvPr>
          <p:cNvSpPr txBox="1"/>
          <p:nvPr/>
        </p:nvSpPr>
        <p:spPr>
          <a:xfrm>
            <a:off x="1032075" y="603812"/>
            <a:ext cx="1035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ulim" panose="020B0600000101010101" pitchFamily="34" charset="-127"/>
                <a:ea typeface="Gulim" panose="020B0600000101010101" pitchFamily="34" charset="-127"/>
              </a:rPr>
              <a:t>The questions that inspiring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5D5B5-825B-F099-F1A7-F1AF5E06EE24}"/>
              </a:ext>
            </a:extLst>
          </p:cNvPr>
          <p:cNvSpPr/>
          <p:nvPr/>
        </p:nvSpPr>
        <p:spPr>
          <a:xfrm>
            <a:off x="0" y="873760"/>
            <a:ext cx="12192000" cy="17356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3BE51C-0E17-0E23-1DDD-1EBD2EA50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79" y="0"/>
            <a:ext cx="5161816" cy="3032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CAD4E-E4E7-0D34-A197-5FF5AD65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39" y="3030745"/>
            <a:ext cx="5340096" cy="3776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1CD2D-7666-970A-F480-439C901F9CFD}"/>
              </a:ext>
            </a:extLst>
          </p:cNvPr>
          <p:cNvSpPr txBox="1"/>
          <p:nvPr/>
        </p:nvSpPr>
        <p:spPr>
          <a:xfrm>
            <a:off x="849195" y="1538402"/>
            <a:ext cx="5561764" cy="404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dirty="0">
                <a:latin typeface="Gulim" panose="020B0600000101010101" pitchFamily="34" charset="-127"/>
                <a:ea typeface="Gulim" panose="020B0600000101010101" pitchFamily="34" charset="-127"/>
              </a:rPr>
              <a:t>“</a:t>
            </a:r>
            <a:r>
              <a:rPr lang="en-GB" sz="2000" dirty="0">
                <a:latin typeface="Gulim" panose="020B0600000101010101" pitchFamily="34" charset="-127"/>
                <a:ea typeface="Gulim" panose="020B0600000101010101" pitchFamily="34" charset="-127"/>
              </a:rPr>
              <a:t>At the age of six I wanted to be a cook. At seven I wanted to be Napoleon. And my ambition has been growing steadily ever since</a:t>
            </a:r>
            <a:r>
              <a:rPr lang="es-ES" sz="2000" dirty="0">
                <a:latin typeface="Gulim" panose="020B0600000101010101" pitchFamily="34" charset="-127"/>
                <a:ea typeface="Gulim" panose="020B0600000101010101" pitchFamily="34" charset="-127"/>
              </a:rPr>
              <a:t>” Salvador Dalí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Ambitious starting point: collect all possible data.</a:t>
            </a:r>
          </a:p>
          <a:p>
            <a:pPr algn="ctr">
              <a:lnSpc>
                <a:spcPct val="150000"/>
              </a:lnSpc>
            </a:pPr>
            <a:endParaRPr 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89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51CD2D-7666-970A-F480-439C901F9CFD}"/>
              </a:ext>
            </a:extLst>
          </p:cNvPr>
          <p:cNvSpPr txBox="1"/>
          <p:nvPr/>
        </p:nvSpPr>
        <p:spPr>
          <a:xfrm>
            <a:off x="788235" y="908482"/>
            <a:ext cx="5561764" cy="237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latin typeface="Gulim" panose="020B0600000101010101" pitchFamily="34" charset="-127"/>
                <a:ea typeface="Gulim" panose="020B0600000101010101" pitchFamily="34" charset="-127"/>
              </a:rPr>
              <a:t>“</a:t>
            </a:r>
            <a:r>
              <a:rPr lang="fr-FR" sz="2000" dirty="0">
                <a:latin typeface="Gulim" panose="020B0600000101010101" pitchFamily="34" charset="-127"/>
                <a:ea typeface="Gulim" panose="020B0600000101010101" pitchFamily="34" charset="-127"/>
              </a:rPr>
              <a:t>La modération est le trésor du sage</a:t>
            </a:r>
            <a:r>
              <a:rPr lang="en-GB" sz="2000" dirty="0">
                <a:latin typeface="Gulim" panose="020B0600000101010101" pitchFamily="34" charset="-127"/>
                <a:ea typeface="Gulim" panose="020B0600000101010101" pitchFamily="34" charset="-127"/>
              </a:rPr>
              <a:t>” Voltaire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...Dream team of features</a:t>
            </a:r>
          </a:p>
          <a:p>
            <a:pPr algn="ctr">
              <a:lnSpc>
                <a:spcPct val="150000"/>
              </a:lnSpc>
            </a:pPr>
            <a:endParaRPr 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4338A2-D34B-C602-ED6A-56830A83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440" y="3002988"/>
            <a:ext cx="6187440" cy="3007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Population data:</a:t>
            </a:r>
            <a:r>
              <a:rPr kumimoji="0" lang="en-US" altLang="en-US" sz="1100" b="0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 Total, foreign, Spanish, elderly, young, female, density</a:t>
            </a:r>
            <a:r>
              <a:rPr lang="en-US" altLang="en-US" sz="1100" spc="3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and all the factors </a:t>
            </a:r>
            <a:r>
              <a:rPr kumimoji="0" lang="en-US" altLang="en-US" sz="1100" b="0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growth in 5 years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spc="300" normalizeH="0" baseline="0" dirty="0">
              <a:ln>
                <a:noFill/>
              </a:ln>
              <a:solidFill>
                <a:srgbClr val="000000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Transactions data:</a:t>
            </a:r>
            <a:r>
              <a:rPr kumimoji="0" lang="en-US" altLang="en-US" sz="1100" b="0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 Total, growth in 5 years, average mortgage period, average size, days from last purchase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spc="3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Property market data: </a:t>
            </a:r>
            <a:r>
              <a:rPr kumimoji="0" lang="en-US" altLang="en-US" sz="1100" b="0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Residential units' stock, average built area, average construction year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spc="30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Services and social indexes</a:t>
            </a:r>
            <a:r>
              <a:rPr kumimoji="0" lang="en-US" altLang="en-US" sz="1100" b="0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: S</a:t>
            </a:r>
            <a:r>
              <a:rPr lang="en-US" altLang="en-US" sz="1100" spc="30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ocial and equality wellbeing</a:t>
            </a:r>
            <a:r>
              <a:rPr kumimoji="0" lang="en-US" altLang="en-US" sz="1100" b="0" i="0" u="none" strike="noStrike" cap="none" spc="300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, mobility and urban environment, education and culture, employment and economy, and healthcare</a:t>
            </a:r>
            <a:endParaRPr kumimoji="0" lang="en-US" altLang="en-US" sz="2400" b="0" i="0" u="none" strike="noStrike" cap="none" spc="300" normalizeH="0" baseline="0" dirty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8FA366-5C45-75C2-DD1B-CE9FF8EB7DE3}"/>
              </a:ext>
            </a:extLst>
          </p:cNvPr>
          <p:cNvSpPr/>
          <p:nvPr/>
        </p:nvSpPr>
        <p:spPr>
          <a:xfrm>
            <a:off x="0" y="3002988"/>
            <a:ext cx="12192000" cy="173563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51CD2D-7666-970A-F480-439C901F9CFD}"/>
              </a:ext>
            </a:extLst>
          </p:cNvPr>
          <p:cNvSpPr txBox="1"/>
          <p:nvPr/>
        </p:nvSpPr>
        <p:spPr>
          <a:xfrm>
            <a:off x="0" y="0"/>
            <a:ext cx="429876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...First findings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A9933B-8485-D7D0-70D0-6A6F7F454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11929"/>
              </p:ext>
            </p:extLst>
          </p:nvPr>
        </p:nvGraphicFramePr>
        <p:xfrm>
          <a:off x="6549959" y="1428318"/>
          <a:ext cx="5029200" cy="50292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93793">
                  <a:extLst>
                    <a:ext uri="{9D8B030D-6E8A-4147-A177-3AD203B41FA5}">
                      <a16:colId xmlns:a16="http://schemas.microsoft.com/office/drawing/2014/main" val="884386518"/>
                    </a:ext>
                  </a:extLst>
                </a:gridCol>
                <a:gridCol w="4135407">
                  <a:extLst>
                    <a:ext uri="{9D8B030D-6E8A-4147-A177-3AD203B41FA5}">
                      <a16:colId xmlns:a16="http://schemas.microsoft.com/office/drawing/2014/main" val="2677223688"/>
                    </a:ext>
                  </a:extLst>
                </a:gridCol>
              </a:tblGrid>
              <a:tr h="64595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High differences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192578"/>
                  </a:ext>
                </a:extLst>
              </a:tr>
              <a:tr h="2561663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Group 1</a:t>
                      </a:r>
                    </a:p>
                    <a:p>
                      <a:pPr algn="ctr"/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by </a:t>
                      </a:r>
                      <a:r>
                        <a:rPr lang="en-US" sz="1200" noProof="0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corr</a:t>
                      </a:r>
                      <a:endParaRPr lang="en-US" sz="1200" noProof="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Density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From less than one to 450 people per square </a:t>
                      </a:r>
                      <a:r>
                        <a:rPr lang="en-US" sz="1200" noProof="0" dirty="0" err="1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kilometres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Population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From 1,600 (of which 180 foreigners) to 70,000.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Real Estate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Stock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From 580 residential units to 30,000.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Number of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Transactions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8 units versus 1,350 units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53222"/>
                  </a:ext>
                </a:extLst>
              </a:tr>
              <a:tr h="910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Group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by distance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Days from last purchase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From 400 to 11,000 days of holding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V. Index of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Mobility and Urban Environment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: From 2 to 62 points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564245"/>
                  </a:ext>
                </a:extLst>
              </a:tr>
              <a:tr h="910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Group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by relevance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Foreign population 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growth: From 1% to 20%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Female population 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growth: From -4% to 13%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700348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55D442-3319-C43F-13FC-959FF7612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01981"/>
              </p:ext>
            </p:extLst>
          </p:nvPr>
        </p:nvGraphicFramePr>
        <p:xfrm>
          <a:off x="612842" y="1428319"/>
          <a:ext cx="5029200" cy="502919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98502">
                  <a:extLst>
                    <a:ext uri="{9D8B030D-6E8A-4147-A177-3AD203B41FA5}">
                      <a16:colId xmlns:a16="http://schemas.microsoft.com/office/drawing/2014/main" val="884386518"/>
                    </a:ext>
                  </a:extLst>
                </a:gridCol>
                <a:gridCol w="4030698">
                  <a:extLst>
                    <a:ext uri="{9D8B030D-6E8A-4147-A177-3AD203B41FA5}">
                      <a16:colId xmlns:a16="http://schemas.microsoft.com/office/drawing/2014/main" val="2677223688"/>
                    </a:ext>
                  </a:extLst>
                </a:gridCol>
              </a:tblGrid>
              <a:tr h="64391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High correlation between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200" dirty="0">
                        <a:latin typeface="Gulim" panose="020B0600000101010101" pitchFamily="34" charset="-127"/>
                        <a:ea typeface="Gulim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192578"/>
                  </a:ext>
                </a:extLst>
              </a:tr>
              <a:tr h="1461761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Group 1</a:t>
                      </a:r>
                    </a:p>
                    <a:p>
                      <a:pPr algn="ctr"/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market size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The </a:t>
                      </a:r>
                      <a:r>
                        <a:rPr lang="en-US" sz="1200" b="1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stock </a:t>
                      </a:r>
                      <a:r>
                        <a:rPr lang="en-US" sz="1200" b="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of properties </a:t>
                      </a:r>
                      <a:r>
                        <a:rPr lang="en-US" sz="120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 each area and </a:t>
                      </a:r>
                      <a:r>
                        <a:rPr lang="en-US" sz="1200" b="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the</a:t>
                      </a:r>
                      <a:r>
                        <a:rPr lang="en-US" sz="1200" b="1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population</a:t>
                      </a:r>
                      <a:r>
                        <a:rPr lang="en-US" sz="120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The </a:t>
                      </a:r>
                      <a:r>
                        <a:rPr lang="en-US" sz="1200" b="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number of </a:t>
                      </a:r>
                      <a:r>
                        <a:rPr lang="en-US" sz="1200" b="1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transactions </a:t>
                      </a:r>
                      <a:r>
                        <a:rPr lang="en-US" sz="120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 the </a:t>
                      </a:r>
                      <a:r>
                        <a:rPr lang="en-US" sz="1200" b="1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stock </a:t>
                      </a:r>
                      <a:r>
                        <a:rPr lang="en-US" sz="1200" b="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of dwellings</a:t>
                      </a:r>
                      <a:r>
                        <a:rPr lang="en-US" sz="1200" b="1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sz="1200" spc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in each 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area.</a:t>
                      </a:r>
                    </a:p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The </a:t>
                      </a:r>
                      <a:r>
                        <a:rPr lang="en-US" sz="1200" b="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number of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transactions 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 the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population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53222"/>
                  </a:ext>
                </a:extLst>
              </a:tr>
              <a:tr h="1461761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Group 2</a:t>
                      </a:r>
                    </a:p>
                    <a:p>
                      <a:pPr algn="ctr"/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property characteristics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The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average year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of construction and the percentage of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young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population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and its growth.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The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average built area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 and the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size of the units 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sold last year.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54979"/>
                  </a:ext>
                </a:extLst>
              </a:tr>
              <a:tr h="1461761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Group 3</a:t>
                      </a:r>
                    </a:p>
                    <a:p>
                      <a:pPr algn="ctr"/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relevant dynamics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Elderly population 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and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female population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The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education and culture 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vulnerability index and the </a:t>
                      </a:r>
                      <a:r>
                        <a:rPr lang="en-US" sz="1200" b="1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economy and employment </a:t>
                      </a:r>
                      <a:r>
                        <a:rPr lang="en-US" sz="1200" noProof="0" dirty="0">
                          <a:latin typeface="Gulim" panose="020B0600000101010101" pitchFamily="34" charset="-127"/>
                          <a:ea typeface="Gulim" panose="020B0600000101010101" pitchFamily="34" charset="-127"/>
                        </a:rPr>
                        <a:t>vulnerability index.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35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15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51CD2D-7666-970A-F480-439C901F9CFD}"/>
              </a:ext>
            </a:extLst>
          </p:cNvPr>
          <p:cNvSpPr txBox="1"/>
          <p:nvPr/>
        </p:nvSpPr>
        <p:spPr>
          <a:xfrm>
            <a:off x="0" y="0"/>
            <a:ext cx="8991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...is any of these features directly determining the price of an area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08B45-8FA6-9C6B-5F82-89085706F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8" b="2880"/>
          <a:stretch/>
        </p:blipFill>
        <p:spPr>
          <a:xfrm>
            <a:off x="9546272" y="5750561"/>
            <a:ext cx="1857375" cy="873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391A3-39B1-419A-34F5-556903BC2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9"/>
          <a:stretch/>
        </p:blipFill>
        <p:spPr>
          <a:xfrm>
            <a:off x="524193" y="1219199"/>
            <a:ext cx="7807007" cy="5519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1AEF5-FC94-A2BD-7DA6-A45D55792F18}"/>
              </a:ext>
            </a:extLst>
          </p:cNvPr>
          <p:cNvSpPr txBox="1"/>
          <p:nvPr/>
        </p:nvSpPr>
        <p:spPr>
          <a:xfrm>
            <a:off x="524193" y="706599"/>
            <a:ext cx="7807008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Foreign</a:t>
            </a:r>
            <a:r>
              <a:rPr lang="es-E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 and </a:t>
            </a:r>
            <a:r>
              <a:rPr lang="es-ES" sz="1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Spanish</a:t>
            </a:r>
            <a:r>
              <a:rPr lang="es-E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s-ES" sz="1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population</a:t>
            </a:r>
            <a:r>
              <a:rPr lang="es-E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s-ES" sz="1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compared</a:t>
            </a:r>
            <a:r>
              <a:rPr lang="es-E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s-ES" sz="1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to</a:t>
            </a:r>
            <a:r>
              <a:rPr lang="es-E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s-ES" sz="1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current</a:t>
            </a:r>
            <a:r>
              <a:rPr lang="es-E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s-ES" sz="1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average</a:t>
            </a:r>
            <a:r>
              <a:rPr lang="es-E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s-ES" sz="1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prices</a:t>
            </a:r>
            <a:r>
              <a:rPr lang="es-E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 per </a:t>
            </a:r>
            <a:r>
              <a:rPr lang="es-ES" sz="1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district</a:t>
            </a:r>
            <a:endParaRPr lang="en-US" sz="1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79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81059-028F-A52A-6DB4-D9F0662F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20" y="1153044"/>
            <a:ext cx="7600553" cy="5318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06142-A76C-6B96-8838-8320841AF451}"/>
              </a:ext>
            </a:extLst>
          </p:cNvPr>
          <p:cNvSpPr txBox="1"/>
          <p:nvPr/>
        </p:nvSpPr>
        <p:spPr>
          <a:xfrm>
            <a:off x="524193" y="706599"/>
            <a:ext cx="7807008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>
                <a:latin typeface="Gulim" panose="020B0600000101010101" pitchFamily="34" charset="-127"/>
                <a:ea typeface="Gulim" panose="020B0600000101010101" pitchFamily="34" charset="-127"/>
              </a:rPr>
              <a:t>Young and old population compared to current average prices per district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FE9AD-68CA-F40E-574D-F2EC50F68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23" r="4206" b="3915"/>
          <a:stretch/>
        </p:blipFill>
        <p:spPr>
          <a:xfrm>
            <a:off x="9087803" y="5435601"/>
            <a:ext cx="1742758" cy="873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59E36C-5BF2-2498-2706-87B106B5983B}"/>
              </a:ext>
            </a:extLst>
          </p:cNvPr>
          <p:cNvSpPr txBox="1"/>
          <p:nvPr/>
        </p:nvSpPr>
        <p:spPr>
          <a:xfrm>
            <a:off x="0" y="0"/>
            <a:ext cx="8991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...not really</a:t>
            </a:r>
          </a:p>
        </p:txBody>
      </p:sp>
    </p:spTree>
    <p:extLst>
      <p:ext uri="{BB962C8B-B14F-4D97-AF65-F5344CB8AC3E}">
        <p14:creationId xmlns:p14="http://schemas.microsoft.com/office/powerpoint/2010/main" val="30393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81059-028F-A52A-6DB4-D9F0662F3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177" y="1153044"/>
            <a:ext cx="7251039" cy="5318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06142-A76C-6B96-8838-8320841AF451}"/>
              </a:ext>
            </a:extLst>
          </p:cNvPr>
          <p:cNvSpPr txBox="1"/>
          <p:nvPr/>
        </p:nvSpPr>
        <p:spPr>
          <a:xfrm>
            <a:off x="524193" y="706599"/>
            <a:ext cx="7807008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Population growth in 5 years compared to current average prices per district</a:t>
            </a:r>
            <a:endParaRPr lang="en-US" sz="1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98F7EB-09D9-43D1-1F96-1BA871B0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637" y="5657215"/>
            <a:ext cx="2752725" cy="704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AFD582-86A5-59F9-C5E7-15957D0ADE01}"/>
              </a:ext>
            </a:extLst>
          </p:cNvPr>
          <p:cNvSpPr txBox="1"/>
          <p:nvPr/>
        </p:nvSpPr>
        <p:spPr>
          <a:xfrm>
            <a:off x="0" y="0"/>
            <a:ext cx="8991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...no</a:t>
            </a:r>
          </a:p>
        </p:txBody>
      </p:sp>
    </p:spTree>
    <p:extLst>
      <p:ext uri="{BB962C8B-B14F-4D97-AF65-F5344CB8AC3E}">
        <p14:creationId xmlns:p14="http://schemas.microsoft.com/office/powerpoint/2010/main" val="325758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699</Words>
  <Application>Microsoft Office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Gulim</vt:lpstr>
      <vt:lpstr>Aptos</vt:lpstr>
      <vt:lpstr>Aptos Display</vt:lpstr>
      <vt:lpstr>Arial</vt:lpstr>
      <vt:lpstr>Office Theme</vt:lpstr>
      <vt:lpstr>PowerPoint Presentation</vt:lpstr>
      <vt:lpstr>Current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Dueñas</dc:creator>
  <cp:lastModifiedBy>Benjamin Dueñas</cp:lastModifiedBy>
  <cp:revision>1</cp:revision>
  <dcterms:created xsi:type="dcterms:W3CDTF">2024-05-03T07:06:39Z</dcterms:created>
  <dcterms:modified xsi:type="dcterms:W3CDTF">2024-05-03T15:08:33Z</dcterms:modified>
</cp:coreProperties>
</file>