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2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1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02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10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226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90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8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1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8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3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6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Predicting Accident Severity in the US (2016–2023)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data-driven approach to understanding and forecasting accident severity for improved safety interventions.</a:t>
            </a:r>
          </a:p>
          <a:p>
            <a:endParaRPr dirty="0"/>
          </a:p>
          <a:p>
            <a:r>
              <a:rPr dirty="0"/>
              <a:t>Objective</a:t>
            </a:r>
            <a:r>
              <a:rPr lang="en-AU" dirty="0"/>
              <a:t>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Understand key factors influencing accident severity</a:t>
            </a:r>
          </a:p>
          <a:p>
            <a:pPr marL="0" indent="0">
              <a:buNone/>
            </a:pPr>
            <a:r>
              <a:rPr dirty="0"/>
              <a:t>- Build a predictive model</a:t>
            </a:r>
          </a:p>
          <a:p>
            <a:pPr marL="0" indent="0">
              <a:buNone/>
            </a:pPr>
            <a:r>
              <a:rPr dirty="0"/>
              <a:t>- Derive actionable insights to reduce severe accidents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Context:</a:t>
            </a:r>
          </a:p>
          <a:p>
            <a:pPr marL="0" indent="0">
              <a:buNone/>
            </a:pPr>
            <a:r>
              <a:rPr dirty="0"/>
              <a:t>- Over </a:t>
            </a:r>
            <a:r>
              <a:rPr lang="en-AU" dirty="0"/>
              <a:t>7</a:t>
            </a:r>
            <a:r>
              <a:rPr dirty="0"/>
              <a:t> million accidents recorded between 2016 and 2023</a:t>
            </a:r>
          </a:p>
          <a:p>
            <a:pPr marL="0" indent="0">
              <a:buNone/>
            </a:pPr>
            <a:r>
              <a:rPr dirty="0"/>
              <a:t>- Severe accidents lead to higher fatalities, costs, and emergency response pressure</a:t>
            </a:r>
          </a:p>
          <a:p>
            <a:endParaRPr dirty="0"/>
          </a:p>
          <a:p>
            <a:r>
              <a:rPr dirty="0"/>
              <a:t>Challenge:</a:t>
            </a:r>
          </a:p>
          <a:p>
            <a:pPr marL="0" indent="0">
              <a:buNone/>
            </a:pPr>
            <a:r>
              <a:rPr dirty="0"/>
              <a:t>Can we predict how severe an accident will be based on known pre-accident conditions?</a:t>
            </a:r>
          </a:p>
          <a:p>
            <a:endParaRPr dirty="0"/>
          </a:p>
          <a:p>
            <a:r>
              <a:rPr dirty="0"/>
              <a:t>Impact:</a:t>
            </a:r>
          </a:p>
          <a:p>
            <a:pPr marL="0" indent="0">
              <a:buNone/>
            </a:pPr>
            <a:r>
              <a:rPr dirty="0"/>
              <a:t>- Helps emergency planning</a:t>
            </a:r>
          </a:p>
          <a:p>
            <a:pPr marL="0" indent="0">
              <a:buNone/>
            </a:pPr>
            <a:r>
              <a:rPr dirty="0"/>
              <a:t>- Improves public safety</a:t>
            </a:r>
          </a:p>
          <a:p>
            <a:pPr marL="0" indent="0">
              <a:buNone/>
            </a:pPr>
            <a:r>
              <a:rPr dirty="0"/>
              <a:t>- Supports traffic policy and infrastructure decisions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Factors Behind Accident Severity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dirty="0"/>
          </a:p>
          <a:p>
            <a:pPr lvl="0"/>
            <a:r>
              <a:rPr lang="en-US" dirty="0"/>
              <a:t>Weather Conditions: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Clear weather had the highest total accidents, but severe cases (severity 3 and 4) were more common in fog, thunderstorms, and heavy rain.</a:t>
            </a:r>
            <a:endParaRPr lang="en-AU" dirty="0"/>
          </a:p>
          <a:p>
            <a:pPr lvl="0"/>
            <a:r>
              <a:rPr lang="en-US" dirty="0"/>
              <a:t>Time of Day &amp; Week: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Most accidents occurred on weekdays, particularly Wednesday–Thursday. However, evening hours (8–11 PM) showed a higher proportion of severe accidents.</a:t>
            </a:r>
            <a:endParaRPr lang="en-AU" dirty="0"/>
          </a:p>
          <a:p>
            <a:pPr lvl="0"/>
            <a:r>
              <a:rPr lang="en-US" dirty="0"/>
              <a:t>Hourly Risk Pattern: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Severity rates spiked after 10AM and 6 PM, especially between 10-12 AM and 6–10 PM, despite most volume occurring during morning rush hours.</a:t>
            </a:r>
            <a:endParaRPr lang="en-AU" dirty="0"/>
          </a:p>
          <a:p>
            <a:pPr lvl="0"/>
            <a:r>
              <a:rPr lang="en-US" dirty="0"/>
              <a:t>Monthly Trends: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Accident severity increased from spring to winter, peaking in November and December, potentially due to weather and holiday travel.</a:t>
            </a:r>
            <a:endParaRPr lang="en-AU" dirty="0"/>
          </a:p>
          <a:p>
            <a:pPr lvl="0"/>
            <a:r>
              <a:rPr lang="en-US" dirty="0"/>
              <a:t>Location Type: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Rural areas showed a 30% higher rate of severe accidents than urban zones, possibly due to higher speeds and limited infrastructure.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Approach:</a:t>
            </a:r>
          </a:p>
          <a:p>
            <a:pPr marL="0" indent="0">
              <a:buNone/>
            </a:pPr>
            <a:r>
              <a:rPr dirty="0"/>
              <a:t>- Cleaned and processed US accident data (2016–2023)</a:t>
            </a:r>
          </a:p>
          <a:p>
            <a:pPr marL="0" indent="0">
              <a:buNone/>
            </a:pPr>
            <a:r>
              <a:rPr dirty="0"/>
              <a:t>- Trained machine learning models: Random Forest, </a:t>
            </a:r>
            <a:r>
              <a:rPr lang="en-AU" dirty="0" err="1"/>
              <a:t>GradientBoost</a:t>
            </a:r>
            <a:endParaRPr lang="en-AU" dirty="0"/>
          </a:p>
          <a:p>
            <a:pPr marL="0" indent="0">
              <a:buNone/>
            </a:pPr>
            <a:r>
              <a:rPr dirty="0"/>
              <a:t>- Achieved [</a:t>
            </a:r>
            <a:r>
              <a:rPr lang="en-AU" dirty="0"/>
              <a:t>R2</a:t>
            </a:r>
            <a:r>
              <a:rPr dirty="0"/>
              <a:t>-score] in predicting accident severity</a:t>
            </a:r>
          </a:p>
          <a:p>
            <a:endParaRPr dirty="0"/>
          </a:p>
          <a:p>
            <a:r>
              <a:rPr dirty="0"/>
              <a:t>Insight:</a:t>
            </a:r>
          </a:p>
          <a:p>
            <a:pPr marL="0" indent="0">
              <a:buNone/>
            </a:pPr>
            <a:r>
              <a:rPr dirty="0"/>
              <a:t>Model can reasonably forecast severity level using only pre-accident factors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Can Be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Recommendations:</a:t>
            </a:r>
          </a:p>
          <a:p>
            <a:pPr marL="0" indent="0">
              <a:buNone/>
            </a:pPr>
            <a:r>
              <a:rPr dirty="0"/>
              <a:t>- Real-time alerts during adverse weather</a:t>
            </a:r>
          </a:p>
          <a:p>
            <a:pPr marL="0" indent="0">
              <a:buNone/>
            </a:pPr>
            <a:r>
              <a:rPr dirty="0"/>
              <a:t>- Increase roadside lighting in rural areas</a:t>
            </a:r>
          </a:p>
          <a:p>
            <a:pPr marL="0" indent="0">
              <a:buNone/>
            </a:pPr>
            <a:r>
              <a:rPr dirty="0"/>
              <a:t>- Enforce variable speed limits during high-risk hours</a:t>
            </a:r>
          </a:p>
          <a:p>
            <a:pPr marL="0" indent="0">
              <a:buNone/>
            </a:pPr>
            <a:r>
              <a:rPr dirty="0"/>
              <a:t>- Use model to prioritize emergency response routing</a:t>
            </a:r>
          </a:p>
          <a:p>
            <a:endParaRPr dirty="0"/>
          </a:p>
          <a:p>
            <a:r>
              <a:rPr dirty="0"/>
              <a:t>Outcome:</a:t>
            </a:r>
          </a:p>
          <a:p>
            <a:pPr marL="0" indent="0">
              <a:buNone/>
            </a:pPr>
            <a:r>
              <a:rPr dirty="0"/>
              <a:t>- Reduce severe accident cases</a:t>
            </a:r>
          </a:p>
          <a:p>
            <a:pPr marL="0" indent="0">
              <a:buNone/>
            </a:pPr>
            <a:r>
              <a:rPr dirty="0"/>
              <a:t>- Save lives and optimize emergency resources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Future Directions:</a:t>
            </a:r>
          </a:p>
          <a:p>
            <a:pPr marL="0" indent="0">
              <a:buNone/>
            </a:pPr>
            <a:r>
              <a:rPr dirty="0"/>
              <a:t>- Add real-time traffic, GPS, and vehicle type data</a:t>
            </a:r>
          </a:p>
          <a:p>
            <a:pPr marL="0" indent="0">
              <a:buNone/>
            </a:pPr>
            <a:r>
              <a:rPr dirty="0"/>
              <a:t>- Explore deep learning models for more precision</a:t>
            </a:r>
          </a:p>
          <a:p>
            <a:pPr marL="0" indent="0">
              <a:buNone/>
            </a:pPr>
            <a:r>
              <a:rPr dirty="0"/>
              <a:t>- Collaborate with public agencies to deploy in pilot areas</a:t>
            </a:r>
          </a:p>
          <a:p>
            <a:endParaRPr dirty="0"/>
          </a:p>
          <a:p>
            <a:r>
              <a:rPr dirty="0"/>
              <a:t>Goal:</a:t>
            </a:r>
          </a:p>
          <a:p>
            <a:pPr marL="0" indent="0">
              <a:buNone/>
            </a:pPr>
            <a:r>
              <a:rPr dirty="0"/>
              <a:t>Scale this into a predictive tool for government, insurers, and transport authorities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403</TotalTime>
  <Words>409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Predicting Accident Severity in the US (2016–2023)</vt:lpstr>
      <vt:lpstr>Why This Matters</vt:lpstr>
      <vt:lpstr>Key Factors Behind Accident Severity</vt:lpstr>
      <vt:lpstr>Predictive Model Overview</vt:lpstr>
      <vt:lpstr>What Can Be Done?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Ben Duong</cp:lastModifiedBy>
  <cp:revision>3</cp:revision>
  <dcterms:created xsi:type="dcterms:W3CDTF">2013-01-27T09:14:16Z</dcterms:created>
  <dcterms:modified xsi:type="dcterms:W3CDTF">2025-07-30T07:02:34Z</dcterms:modified>
  <cp:category/>
</cp:coreProperties>
</file>