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93" r:id="rId4"/>
    <p:sldId id="284" r:id="rId5"/>
    <p:sldId id="294" r:id="rId6"/>
    <p:sldId id="283" r:id="rId7"/>
    <p:sldId id="295" r:id="rId8"/>
    <p:sldId id="296" r:id="rId9"/>
    <p:sldId id="264" r:id="rId10"/>
    <p:sldId id="302" r:id="rId11"/>
    <p:sldId id="282" r:id="rId12"/>
    <p:sldId id="281" r:id="rId13"/>
    <p:sldId id="265" r:id="rId14"/>
    <p:sldId id="290" r:id="rId15"/>
    <p:sldId id="285" r:id="rId16"/>
    <p:sldId id="289" r:id="rId17"/>
    <p:sldId id="286" r:id="rId18"/>
    <p:sldId id="291" r:id="rId19"/>
    <p:sldId id="266" r:id="rId20"/>
    <p:sldId id="267" r:id="rId21"/>
    <p:sldId id="292" r:id="rId22"/>
    <p:sldId id="297" r:id="rId23"/>
    <p:sldId id="268" r:id="rId24"/>
    <p:sldId id="300" r:id="rId25"/>
    <p:sldId id="298" r:id="rId26"/>
    <p:sldId id="299" r:id="rId27"/>
    <p:sldId id="269" r:id="rId28"/>
    <p:sldId id="271" r:id="rId29"/>
    <p:sldId id="275" r:id="rId30"/>
    <p:sldId id="309" r:id="rId31"/>
    <p:sldId id="276" r:id="rId32"/>
    <p:sldId id="277" r:id="rId33"/>
    <p:sldId id="278" r:id="rId34"/>
    <p:sldId id="270" r:id="rId35"/>
    <p:sldId id="308" r:id="rId36"/>
    <p:sldId id="303" r:id="rId37"/>
    <p:sldId id="304" r:id="rId38"/>
    <p:sldId id="305" r:id="rId39"/>
    <p:sldId id="306" r:id="rId40"/>
    <p:sldId id="307" r:id="rId41"/>
    <p:sldId id="272" r:id="rId42"/>
    <p:sldId id="273" r:id="rId43"/>
    <p:sldId id="274" r:id="rId44"/>
    <p:sldId id="279" r:id="rId45"/>
    <p:sldId id="301" r:id="rId46"/>
    <p:sldId id="280" r:id="rId47"/>
    <p:sldId id="263" r:id="rId4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D"/>
    <a:srgbClr val="007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5046"/>
  </p:normalViewPr>
  <p:slideViewPr>
    <p:cSldViewPr snapToGrid="0">
      <p:cViewPr varScale="1">
        <p:scale>
          <a:sx n="104" d="100"/>
          <a:sy n="104" d="100"/>
        </p:scale>
        <p:origin x="10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5032-6769-4758-845F-CD52EED65C95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7E969-CBC1-4825-9EAF-35977C8F3F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15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ep 7">
            <a:extLst>
              <a:ext uri="{FF2B5EF4-FFF2-40B4-BE49-F238E27FC236}">
                <a16:creationId xmlns:a16="http://schemas.microsoft.com/office/drawing/2014/main" id="{CEA253E0-8D33-46C7-B9E1-B5FD169E4D21}"/>
              </a:ext>
            </a:extLst>
          </p:cNvPr>
          <p:cNvGrpSpPr/>
          <p:nvPr userDrawn="1"/>
        </p:nvGrpSpPr>
        <p:grpSpPr>
          <a:xfrm>
            <a:off x="223419" y="849351"/>
            <a:ext cx="11687344" cy="5159298"/>
            <a:chOff x="-725323" y="188596"/>
            <a:chExt cx="12480819" cy="6400159"/>
          </a:xfrm>
        </p:grpSpPr>
        <p:grpSp>
          <p:nvGrpSpPr>
            <p:cNvPr id="9" name="Groep 8">
              <a:extLst>
                <a:ext uri="{FF2B5EF4-FFF2-40B4-BE49-F238E27FC236}">
                  <a16:creationId xmlns:a16="http://schemas.microsoft.com/office/drawing/2014/main" id="{03AD12A6-B5C2-4290-94DC-E7EB174CD2E0}"/>
                </a:ext>
              </a:extLst>
            </p:cNvPr>
            <p:cNvGrpSpPr/>
            <p:nvPr userDrawn="1"/>
          </p:nvGrpSpPr>
          <p:grpSpPr>
            <a:xfrm>
              <a:off x="-725323" y="188596"/>
              <a:ext cx="12480819" cy="6400159"/>
              <a:chOff x="-8981535" y="-4719709"/>
              <a:chExt cx="9305966" cy="4043415"/>
            </a:xfrm>
            <a:effectLst/>
          </p:grpSpPr>
          <p:pic>
            <p:nvPicPr>
              <p:cNvPr id="11" name="Afbeelding 10">
                <a:extLst>
                  <a:ext uri="{FF2B5EF4-FFF2-40B4-BE49-F238E27FC236}">
                    <a16:creationId xmlns:a16="http://schemas.microsoft.com/office/drawing/2014/main" id="{D615FEDF-C0D3-4F01-A8F3-2D85C737B69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25098" y1="8268" x2="18039" y2="38189"/>
                            <a14:foregroundMark x1="10196" y1="11811" x2="23137" y2="8268"/>
                            <a14:foregroundMark x1="78039" y1="7087" x2="79216" y2="39370"/>
                            <a14:foregroundMark x1="82745" y1="64567" x2="72941" y2="90157"/>
                            <a14:foregroundMark x1="89412" y1="88976" x2="79216" y2="86614"/>
                            <a14:foregroundMark x1="90980" y1="83465" x2="87843" y2="71260"/>
                            <a14:foregroundMark x1="75686" y1="68898" x2="73333" y2="75984"/>
                            <a14:foregroundMark x1="34118" y1="88976" x2="11765" y2="70866"/>
                            <a14:foregroundMark x1="11765" y1="89764" x2="29020" y2="86614"/>
                            <a14:foregroundMark x1="10196" y1="88976" x2="14118" y2="85039"/>
                            <a14:foregroundMark x1="21569" y1="55906" x2="21569" y2="72047"/>
                            <a14:foregroundMark x1="24314" y1="31890" x2="12549" y2="35827"/>
                            <a14:foregroundMark x1="25490" y1="36220" x2="23137" y2="39370"/>
                            <a14:foregroundMark x1="89412" y1="24409" x2="68235" y2="24409"/>
                            <a14:foregroundMark x1="18039" y1="46063" x2="18824" y2="38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65723" y="-4719709"/>
                <a:ext cx="790154" cy="787055"/>
              </a:xfrm>
              <a:prstGeom prst="rect">
                <a:avLst/>
              </a:prstGeom>
            </p:spPr>
          </p:pic>
          <p:pic>
            <p:nvPicPr>
              <p:cNvPr id="12" name="Afbeelding 11">
                <a:extLst>
                  <a:ext uri="{FF2B5EF4-FFF2-40B4-BE49-F238E27FC236}">
                    <a16:creationId xmlns:a16="http://schemas.microsoft.com/office/drawing/2014/main" id="{DF661B6B-2028-4BA4-96AD-8E5A3CDAB7A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12500" y1="11694" x2="38306" y2="12903"/>
                            <a14:foregroundMark x1="92339" y1="43145" x2="60081" y2="82661"/>
                            <a14:foregroundMark x1="82258" y1="80242" x2="80645" y2="39919"/>
                            <a14:foregroundMark x1="70968" y1="42742" x2="70968" y2="80645"/>
                            <a14:foregroundMark x1="53629" y1="80242" x2="89919" y2="78629"/>
                            <a14:foregroundMark x1="90323" y1="63306" x2="52823" y2="63710"/>
                            <a14:foregroundMark x1="15323" y1="8468" x2="12500" y2="18548"/>
                            <a14:foregroundMark x1="60484" y1="39919" x2="64516" y2="53629"/>
                            <a14:foregroundMark x1="88710" y1="50403" x2="50403" y2="47177"/>
                            <a14:foregroundMark x1="20565" y1="8468" x2="8871" y2="16129"/>
                            <a14:foregroundMark x1="10081" y1="8468" x2="31048" y2="197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2629971" y="-4619284"/>
                <a:ext cx="842927" cy="842927"/>
              </a:xfrm>
              <a:prstGeom prst="rect">
                <a:avLst/>
              </a:prstGeom>
            </p:spPr>
          </p:pic>
          <p:pic>
            <p:nvPicPr>
              <p:cNvPr id="13" name="Afbeelding 12">
                <a:extLst>
                  <a:ext uri="{FF2B5EF4-FFF2-40B4-BE49-F238E27FC236}">
                    <a16:creationId xmlns:a16="http://schemas.microsoft.com/office/drawing/2014/main" id="{C63AC5E3-2E61-477B-8C6A-8F1CAC8AC30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8755" l="0" r="987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518501" y="-3019633"/>
                <a:ext cx="755891" cy="740527"/>
              </a:xfrm>
              <a:prstGeom prst="rect">
                <a:avLst/>
              </a:prstGeom>
            </p:spPr>
          </p:pic>
          <p:pic>
            <p:nvPicPr>
              <p:cNvPr id="14" name="Afbeelding 13">
                <a:extLst>
                  <a:ext uri="{FF2B5EF4-FFF2-40B4-BE49-F238E27FC236}">
                    <a16:creationId xmlns:a16="http://schemas.microsoft.com/office/drawing/2014/main" id="{2F43ACD3-49D2-4A30-B65B-02BED106F47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>
                            <a14:foregroundMark x1="25098" y1="8268" x2="18039" y2="38189"/>
                            <a14:foregroundMark x1="10196" y1="11811" x2="23137" y2="8268"/>
                            <a14:foregroundMark x1="78039" y1="7087" x2="79216" y2="39370"/>
                            <a14:foregroundMark x1="82745" y1="64567" x2="72941" y2="90157"/>
                            <a14:foregroundMark x1="89412" y1="88976" x2="79216" y2="86614"/>
                            <a14:foregroundMark x1="90980" y1="83465" x2="87843" y2="71260"/>
                            <a14:foregroundMark x1="75686" y1="68898" x2="73333" y2="75984"/>
                            <a14:foregroundMark x1="34118" y1="88976" x2="11765" y2="70866"/>
                            <a14:foregroundMark x1="11765" y1="89764" x2="29020" y2="86614"/>
                            <a14:foregroundMark x1="10196" y1="88976" x2="14118" y2="85039"/>
                            <a14:foregroundMark x1="21569" y1="55906" x2="21569" y2="72047"/>
                            <a14:foregroundMark x1="24314" y1="31890" x2="12549" y2="35827"/>
                            <a14:foregroundMark x1="25490" y1="36220" x2="23137" y2="39370"/>
                            <a14:foregroundMark x1="89412" y1="24409" x2="68235" y2="24409"/>
                            <a14:foregroundMark x1="18039" y1="46063" x2="18824" y2="38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797174" y="-1648518"/>
                <a:ext cx="790154" cy="787055"/>
              </a:xfrm>
              <a:prstGeom prst="rect">
                <a:avLst/>
              </a:prstGeom>
            </p:spPr>
          </p:pic>
          <p:pic>
            <p:nvPicPr>
              <p:cNvPr id="15" name="Afbeelding 14">
                <a:extLst>
                  <a:ext uri="{FF2B5EF4-FFF2-40B4-BE49-F238E27FC236}">
                    <a16:creationId xmlns:a16="http://schemas.microsoft.com/office/drawing/2014/main" id="{A7637CDB-0946-4E01-B0DA-6EE3228C12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0" b="100000" l="0" r="100000">
                            <a14:foregroundMark x1="12500" y1="11694" x2="38306" y2="12903"/>
                            <a14:foregroundMark x1="92339" y1="43145" x2="60081" y2="82661"/>
                            <a14:foregroundMark x1="82258" y1="80242" x2="80645" y2="39919"/>
                            <a14:foregroundMark x1="70968" y1="42742" x2="70968" y2="80645"/>
                            <a14:foregroundMark x1="53629" y1="80242" x2="89919" y2="78629"/>
                            <a14:foregroundMark x1="90323" y1="63306" x2="52823" y2="63710"/>
                            <a14:foregroundMark x1="15323" y1="8468" x2="12500" y2="18548"/>
                            <a14:foregroundMark x1="60484" y1="39919" x2="64516" y2="53629"/>
                            <a14:foregroundMark x1="88710" y1="50403" x2="50403" y2="47177"/>
                            <a14:foregroundMark x1="20565" y1="8468" x2="8871" y2="16129"/>
                            <a14:foregroundMark x1="10081" y1="8468" x2="31048" y2="197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591901" y="-4668758"/>
                <a:ext cx="842927" cy="842927"/>
              </a:xfrm>
              <a:prstGeom prst="rect">
                <a:avLst/>
              </a:prstGeom>
            </p:spPr>
          </p:pic>
          <p:pic>
            <p:nvPicPr>
              <p:cNvPr id="16" name="Afbeelding 15">
                <a:extLst>
                  <a:ext uri="{FF2B5EF4-FFF2-40B4-BE49-F238E27FC236}">
                    <a16:creationId xmlns:a16="http://schemas.microsoft.com/office/drawing/2014/main" id="{941CCCD0-FCA3-4F33-9B6D-08B75A7D36A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87059" y1="11952" x2="72157" y2="11952"/>
                            <a14:foregroundMark x1="79216" y1="6773" x2="72157" y2="1713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19704">
                <a:off x="-4736669" y="-4588943"/>
                <a:ext cx="663644" cy="653234"/>
              </a:xfrm>
              <a:prstGeom prst="rect">
                <a:avLst/>
              </a:prstGeom>
            </p:spPr>
          </p:pic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C46F5E21-1FF5-445C-BC40-D89540C0CE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 cstate="screen">
                <a:duotone>
                  <a:srgbClr val="0C659C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95862" l="0" r="100000">
                            <a14:foregroundMark x1="57229" y1="36552" x2="50000" y2="11724"/>
                            <a14:foregroundMark x1="33735" y1="57241" x2="75904" y2="793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981535" y="-3156917"/>
                <a:ext cx="1013090" cy="885592"/>
              </a:xfrm>
              <a:prstGeom prst="rect">
                <a:avLst/>
              </a:prstGeom>
            </p:spPr>
          </p:pic>
          <p:pic>
            <p:nvPicPr>
              <p:cNvPr id="18" name="Afbeelding 17">
                <a:extLst>
                  <a:ext uri="{FF2B5EF4-FFF2-40B4-BE49-F238E27FC236}">
                    <a16:creationId xmlns:a16="http://schemas.microsoft.com/office/drawing/2014/main" id="{862A2495-2CC0-4872-9EC1-952977DB647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0" b="100000" l="0" r="996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864480" y="-3156918"/>
                <a:ext cx="919265" cy="885592"/>
              </a:xfrm>
              <a:prstGeom prst="rect">
                <a:avLst/>
              </a:prstGeom>
            </p:spPr>
          </p:pic>
          <p:pic>
            <p:nvPicPr>
              <p:cNvPr id="19" name="Afbeelding 18">
                <a:extLst>
                  <a:ext uri="{FF2B5EF4-FFF2-40B4-BE49-F238E27FC236}">
                    <a16:creationId xmlns:a16="http://schemas.microsoft.com/office/drawing/2014/main" id="{38CDB513-9D3C-4911-8A5F-ED302C181F3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98755" l="0" r="987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759617" y="-3070765"/>
                <a:ext cx="755891" cy="740527"/>
              </a:xfrm>
              <a:prstGeom prst="rect">
                <a:avLst/>
              </a:prstGeom>
            </p:spPr>
          </p:pic>
          <p:pic>
            <p:nvPicPr>
              <p:cNvPr id="20" name="Afbeelding 19">
                <a:extLst>
                  <a:ext uri="{FF2B5EF4-FFF2-40B4-BE49-F238E27FC236}">
                    <a16:creationId xmlns:a16="http://schemas.microsoft.com/office/drawing/2014/main" id="{050D3244-1007-4BD0-95DA-F069501E908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0" b="100000" l="0" r="100000">
                            <a14:foregroundMark x1="83133" y1="6375" x2="8434" y2="31076"/>
                            <a14:foregroundMark x1="87952" y1="20319" x2="51807" y2="20717"/>
                            <a14:foregroundMark x1="17269" y1="15139" x2="86345" y2="54183"/>
                            <a14:foregroundMark x1="67470" y1="31873" x2="84337" y2="90438"/>
                            <a14:foregroundMark x1="66265" y1="88048" x2="64659" y2="370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2591089" y="-1579691"/>
                <a:ext cx="745679" cy="751669"/>
              </a:xfrm>
              <a:prstGeom prst="rect">
                <a:avLst/>
              </a:prstGeom>
            </p:spPr>
          </p:pic>
          <p:pic>
            <p:nvPicPr>
              <p:cNvPr id="21" name="Afbeelding 20">
                <a:extLst>
                  <a:ext uri="{FF2B5EF4-FFF2-40B4-BE49-F238E27FC236}">
                    <a16:creationId xmlns:a16="http://schemas.microsoft.com/office/drawing/2014/main" id="{74794D34-1A30-4CB4-A7F3-546C48372E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0" b="96356" l="412" r="9629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06487" y="-1573519"/>
                <a:ext cx="882695" cy="897225"/>
              </a:xfrm>
              <a:prstGeom prst="rect">
                <a:avLst/>
              </a:prstGeom>
            </p:spPr>
          </p:pic>
          <p:pic>
            <p:nvPicPr>
              <p:cNvPr id="22" name="Afbeelding 21">
                <a:extLst>
                  <a:ext uri="{FF2B5EF4-FFF2-40B4-BE49-F238E27FC236}">
                    <a16:creationId xmlns:a16="http://schemas.microsoft.com/office/drawing/2014/main" id="{E3588AEE-2C9F-4188-89E3-9B9535CBDF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8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0" b="100000" l="778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876820" y="-4677915"/>
                <a:ext cx="882696" cy="831177"/>
              </a:xfrm>
              <a:prstGeom prst="rect">
                <a:avLst/>
              </a:prstGeom>
            </p:spPr>
          </p:pic>
          <p:pic>
            <p:nvPicPr>
              <p:cNvPr id="23" name="Afbeelding 22">
                <a:extLst>
                  <a:ext uri="{FF2B5EF4-FFF2-40B4-BE49-F238E27FC236}">
                    <a16:creationId xmlns:a16="http://schemas.microsoft.com/office/drawing/2014/main" id="{B126B8D1-0BB4-4365-84B9-D19DAE2120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0" b="100000" l="0" r="100000">
                            <a14:foregroundMark x1="83133" y1="6375" x2="8434" y2="31076"/>
                            <a14:foregroundMark x1="87952" y1="20319" x2="51807" y2="20717"/>
                            <a14:foregroundMark x1="17269" y1="15139" x2="86345" y2="54183"/>
                            <a14:foregroundMark x1="67470" y1="31873" x2="84337" y2="90438"/>
                            <a14:foregroundMark x1="66265" y1="88048" x2="64659" y2="370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832205" y="-1630823"/>
                <a:ext cx="745679" cy="751669"/>
              </a:xfrm>
              <a:prstGeom prst="rect">
                <a:avLst/>
              </a:prstGeom>
            </p:spPr>
          </p:pic>
          <p:pic>
            <p:nvPicPr>
              <p:cNvPr id="24" name="Afbeelding 23">
                <a:extLst>
                  <a:ext uri="{FF2B5EF4-FFF2-40B4-BE49-F238E27FC236}">
                    <a16:creationId xmlns:a16="http://schemas.microsoft.com/office/drawing/2014/main" id="{BF3FADDE-DAAB-4215-8B60-C8FF72FF685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0" b="96356" l="412" r="9629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847603" y="-1624651"/>
                <a:ext cx="882695" cy="897225"/>
              </a:xfrm>
              <a:prstGeom prst="rect">
                <a:avLst/>
              </a:prstGeom>
            </p:spPr>
          </p:pic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B4565DF7-276C-4FBB-B38A-46EBFFFD8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 cstate="screen">
              <a:duotone>
                <a:srgbClr val="0C659C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0" b="95862" l="0" r="100000">
                          <a14:foregroundMark x1="57229" y1="36552" x2="50000" y2="11724"/>
                          <a14:foregroundMark x1="33735" y1="57241" x2="75904" y2="793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00185">
              <a:off x="7581719" y="3015643"/>
              <a:ext cx="1143361" cy="1077806"/>
            </a:xfrm>
            <a:prstGeom prst="rect">
              <a:avLst/>
            </a:prstGeom>
          </p:spPr>
        </p:pic>
      </p:grpSp>
      <p:sp>
        <p:nvSpPr>
          <p:cNvPr id="25" name="Rechthoek 24">
            <a:extLst>
              <a:ext uri="{FF2B5EF4-FFF2-40B4-BE49-F238E27FC236}">
                <a16:creationId xmlns:a16="http://schemas.microsoft.com/office/drawing/2014/main" id="{499AF03C-C081-435A-A275-A7822E4507E5}"/>
              </a:ext>
            </a:extLst>
          </p:cNvPr>
          <p:cNvSpPr/>
          <p:nvPr userDrawn="1"/>
        </p:nvSpPr>
        <p:spPr>
          <a:xfrm>
            <a:off x="1209528" y="693877"/>
            <a:ext cx="9772943" cy="4583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5C78E-1B62-4B85-AF09-FFFCBC5D8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24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FAA619D-9D58-445A-B8E9-055855E4B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653" y="329935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7" name="Afbeelding 6" descr="Afbeelding met illustratie&#10;&#10;Automatisch gegenereerde beschrijving">
            <a:extLst>
              <a:ext uri="{FF2B5EF4-FFF2-40B4-BE49-F238E27FC236}">
                <a16:creationId xmlns:a16="http://schemas.microsoft.com/office/drawing/2014/main" id="{61D59941-0399-4922-8288-66483EBF650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987" y="5903770"/>
            <a:ext cx="2652732" cy="6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" userDrawn="1">
          <p15:clr>
            <a:srgbClr val="FBAE40"/>
          </p15:clr>
        </p15:guide>
        <p15:guide id="2" pos="7559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  <p15:guide id="4" pos="9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0E8EC-597F-4CC7-8E38-0EA4784E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3ABBA8E-7697-4BEF-BA33-C268F794B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B804A8-7C94-4D04-AB59-00BB3BDE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19DFD8-A53B-42A7-8158-E1C66B97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31CD34-E93F-403C-A2CB-CEEB5245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4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0D94077-B664-4A60-B8CD-57872A599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FFDFD6-BE54-4E94-BCA1-4ABB2F73D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67A19D-6216-4AA2-A296-4B73A5BD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A6D1AE-E063-4C7D-9460-5924237B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5BCFD4-FD7F-427B-8C95-D9443161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43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7E347-3E34-4043-A1E4-191F1A40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866FB-1614-4DA9-9C64-AA3A4294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2DE10D-EA71-4005-A8E8-B3F37C3B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CB73F5-5797-479E-8319-2001712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636B70-BED2-42A9-AD27-065B9A62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AE34EF0B-E732-445E-A4C6-0A02C1E5EE31}"/>
              </a:ext>
            </a:extLst>
          </p:cNvPr>
          <p:cNvCxnSpPr/>
          <p:nvPr userDrawn="1"/>
        </p:nvCxnSpPr>
        <p:spPr>
          <a:xfrm>
            <a:off x="0" y="1592263"/>
            <a:ext cx="69977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B1FD-33AC-40EF-B8B1-4066835B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2FE23A-2617-4FE2-B5A2-6EFD483E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4175BF-4DFC-4F69-9BE7-0E4B4985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69D920-B738-44E3-A4B6-CC914D90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D9630B-7C5F-4E8B-B64E-4AE34BA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17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7BA5B-B02B-4311-A2CB-3B2AEC4B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477129-8AA0-48CE-836D-57063A21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8D60FD-DDB1-4A7D-B20A-1F17E1B9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47EC8B-EBCA-4971-9CF0-160CA69B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D13A91-0C20-44B5-A550-76E8B6D7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5DA8BE-B77C-4979-B905-95438FAB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42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B83B1-7C01-4714-8473-269DF0577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FDC60B-CD2D-4A97-9F7A-A31740C86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3DEDFC-382B-49C2-B920-AFEFCE8E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C8FACB3-4435-4B3E-877C-1FE53153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305321-1B28-4EFE-B337-77C460541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5870EAD-3184-4C24-98DE-7FED24F4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45C21EB-A466-4545-8FAE-EC1814F7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279DAF8-EF63-47C7-85FD-7128A84B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3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1D64D-E1C1-4F6D-9342-C1248C1E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1256D8B-0278-4FCA-A064-A69CBD15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16C5111-1E15-4754-B6C9-080A21AC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6EE9E-CE2A-4A19-942C-59FE4F7B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015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205A5F-81CF-4864-B864-421C2919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97C7B27-765A-451F-8BB4-1186A8B7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B3E4DB-C644-42BC-BA30-2D56905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51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79D61-FF43-4118-BC7F-8AF65164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03AC7E-8A59-4845-BF77-2974ECFA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A1E927-127E-4E95-B917-F5E6C90F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C165FF-C3A9-4B36-B32C-6B7155C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EB7D2-AA12-4784-B6A3-34CC303F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10AA9F5-0DBB-44CB-9E29-A4E182EA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9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11834-F768-4006-BAAA-D201231F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EEA43F-C891-4357-A3CC-AA38F082D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F62E7D-E8B1-4FB1-886C-6DF47294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C1DC6D-FC21-4D69-A77C-8B789ADE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0673-49FD-4360-AD8C-ED9C27562426}" type="datetimeFigureOut">
              <a:rPr lang="nl-NL" smtClean="0"/>
              <a:t>12-10-2022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DAC6B55-181E-4462-B237-3A28C011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81447B-BB47-4EC2-90F9-49F53842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7DEB-98ED-47A3-AA04-9D155CE518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49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microsoft.com/office/2007/relationships/hdphoto" Target="../media/hdphoto3.wdp"/><Relationship Id="rId26" Type="http://schemas.microsoft.com/office/2007/relationships/hdphoto" Target="../media/hdphoto7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5" Type="http://schemas.openxmlformats.org/officeDocument/2006/relationships/image" Target="../media/image7.png"/><Relationship Id="rId3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20" Type="http://schemas.microsoft.com/office/2007/relationships/hdphoto" Target="../media/hdphoto4.wdp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microsoft.com/office/2007/relationships/hdphoto" Target="../media/hdphoto6.wdp"/><Relationship Id="rId32" Type="http://schemas.microsoft.com/office/2007/relationships/hdphoto" Target="../media/hdphoto10.wdp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6.png"/><Relationship Id="rId28" Type="http://schemas.microsoft.com/office/2007/relationships/hdphoto" Target="../media/hdphoto8.wd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31" Type="http://schemas.openxmlformats.org/officeDocument/2006/relationships/image" Target="../media/image10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Relationship Id="rId22" Type="http://schemas.microsoft.com/office/2007/relationships/hdphoto" Target="../media/hdphoto5.wdp"/><Relationship Id="rId27" Type="http://schemas.openxmlformats.org/officeDocument/2006/relationships/image" Target="../media/image8.png"/><Relationship Id="rId30" Type="http://schemas.microsoft.com/office/2007/relationships/hdphoto" Target="../media/hdphoto9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ep 90">
            <a:extLst>
              <a:ext uri="{FF2B5EF4-FFF2-40B4-BE49-F238E27FC236}">
                <a16:creationId xmlns:a16="http://schemas.microsoft.com/office/drawing/2014/main" id="{7CE7AC14-2F64-4371-B706-D79F1650A6A7}"/>
              </a:ext>
            </a:extLst>
          </p:cNvPr>
          <p:cNvGrpSpPr/>
          <p:nvPr userDrawn="1"/>
        </p:nvGrpSpPr>
        <p:grpSpPr>
          <a:xfrm>
            <a:off x="152400" y="887489"/>
            <a:ext cx="11687344" cy="5159298"/>
            <a:chOff x="-725323" y="188596"/>
            <a:chExt cx="12480819" cy="6400159"/>
          </a:xfrm>
        </p:grpSpPr>
        <p:grpSp>
          <p:nvGrpSpPr>
            <p:cNvPr id="63" name="Groep 62">
              <a:extLst>
                <a:ext uri="{FF2B5EF4-FFF2-40B4-BE49-F238E27FC236}">
                  <a16:creationId xmlns:a16="http://schemas.microsoft.com/office/drawing/2014/main" id="{21801EB9-17ED-4672-961D-ABA7A4FF26CB}"/>
                </a:ext>
              </a:extLst>
            </p:cNvPr>
            <p:cNvGrpSpPr/>
            <p:nvPr userDrawn="1"/>
          </p:nvGrpSpPr>
          <p:grpSpPr>
            <a:xfrm>
              <a:off x="-725323" y="188596"/>
              <a:ext cx="12480819" cy="6400159"/>
              <a:chOff x="-8981535" y="-4719709"/>
              <a:chExt cx="9305966" cy="4043415"/>
            </a:xfrm>
            <a:effectLst/>
          </p:grpSpPr>
          <p:pic>
            <p:nvPicPr>
              <p:cNvPr id="64" name="Afbeelding 63">
                <a:extLst>
                  <a:ext uri="{FF2B5EF4-FFF2-40B4-BE49-F238E27FC236}">
                    <a16:creationId xmlns:a16="http://schemas.microsoft.com/office/drawing/2014/main" id="{2D2B900F-046D-46BD-B958-8115FABD06A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0" r="100000">
                            <a14:foregroundMark x1="25098" y1="8268" x2="18039" y2="38189"/>
                            <a14:foregroundMark x1="10196" y1="11811" x2="23137" y2="8268"/>
                            <a14:foregroundMark x1="78039" y1="7087" x2="79216" y2="39370"/>
                            <a14:foregroundMark x1="82745" y1="64567" x2="72941" y2="90157"/>
                            <a14:foregroundMark x1="89412" y1="88976" x2="79216" y2="86614"/>
                            <a14:foregroundMark x1="90980" y1="83465" x2="87843" y2="71260"/>
                            <a14:foregroundMark x1="75686" y1="68898" x2="73333" y2="75984"/>
                            <a14:foregroundMark x1="34118" y1="88976" x2="11765" y2="70866"/>
                            <a14:foregroundMark x1="11765" y1="89764" x2="29020" y2="86614"/>
                            <a14:foregroundMark x1="10196" y1="88976" x2="14118" y2="85039"/>
                            <a14:foregroundMark x1="21569" y1="55906" x2="21569" y2="72047"/>
                            <a14:foregroundMark x1="24314" y1="31890" x2="12549" y2="35827"/>
                            <a14:foregroundMark x1="25490" y1="36220" x2="23137" y2="39370"/>
                            <a14:foregroundMark x1="89412" y1="24409" x2="68235" y2="24409"/>
                            <a14:foregroundMark x1="18039" y1="46063" x2="18824" y2="38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65723" y="-4719709"/>
                <a:ext cx="790154" cy="787055"/>
              </a:xfrm>
              <a:prstGeom prst="rect">
                <a:avLst/>
              </a:prstGeom>
            </p:spPr>
          </p:pic>
          <p:pic>
            <p:nvPicPr>
              <p:cNvPr id="65" name="Afbeelding 64">
                <a:extLst>
                  <a:ext uri="{FF2B5EF4-FFF2-40B4-BE49-F238E27FC236}">
                    <a16:creationId xmlns:a16="http://schemas.microsoft.com/office/drawing/2014/main" id="{552D334B-C4E4-4B31-B02B-EC44A976447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0" r="100000">
                            <a14:foregroundMark x1="12500" y1="11694" x2="38306" y2="12903"/>
                            <a14:foregroundMark x1="92339" y1="43145" x2="60081" y2="82661"/>
                            <a14:foregroundMark x1="82258" y1="80242" x2="80645" y2="39919"/>
                            <a14:foregroundMark x1="70968" y1="42742" x2="70968" y2="80645"/>
                            <a14:foregroundMark x1="53629" y1="80242" x2="89919" y2="78629"/>
                            <a14:foregroundMark x1="90323" y1="63306" x2="52823" y2="63710"/>
                            <a14:foregroundMark x1="15323" y1="8468" x2="12500" y2="18548"/>
                            <a14:foregroundMark x1="60484" y1="39919" x2="64516" y2="53629"/>
                            <a14:foregroundMark x1="88710" y1="50403" x2="50403" y2="47177"/>
                            <a14:foregroundMark x1="20565" y1="8468" x2="8871" y2="16129"/>
                            <a14:foregroundMark x1="10081" y1="8468" x2="31048" y2="197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2629971" y="-4619284"/>
                <a:ext cx="842927" cy="842927"/>
              </a:xfrm>
              <a:prstGeom prst="rect">
                <a:avLst/>
              </a:prstGeom>
            </p:spPr>
          </p:pic>
          <p:pic>
            <p:nvPicPr>
              <p:cNvPr id="72" name="Afbeelding 71">
                <a:extLst>
                  <a:ext uri="{FF2B5EF4-FFF2-40B4-BE49-F238E27FC236}">
                    <a16:creationId xmlns:a16="http://schemas.microsoft.com/office/drawing/2014/main" id="{8384265F-4020-4063-9201-B39A83D0EB8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7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0" b="98755" l="0" r="987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518501" y="-3019633"/>
                <a:ext cx="755891" cy="740527"/>
              </a:xfrm>
              <a:prstGeom prst="rect">
                <a:avLst/>
              </a:prstGeom>
            </p:spPr>
          </p:pic>
          <p:pic>
            <p:nvPicPr>
              <p:cNvPr id="73" name="Afbeelding 72">
                <a:extLst>
                  <a:ext uri="{FF2B5EF4-FFF2-40B4-BE49-F238E27FC236}">
                    <a16:creationId xmlns:a16="http://schemas.microsoft.com/office/drawing/2014/main" id="{8A552293-B527-4B98-A9B3-8B1BC0C9B4B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0" b="100000" l="0" r="100000">
                            <a14:foregroundMark x1="25098" y1="8268" x2="18039" y2="38189"/>
                            <a14:foregroundMark x1="10196" y1="11811" x2="23137" y2="8268"/>
                            <a14:foregroundMark x1="78039" y1="7087" x2="79216" y2="39370"/>
                            <a14:foregroundMark x1="82745" y1="64567" x2="72941" y2="90157"/>
                            <a14:foregroundMark x1="89412" y1="88976" x2="79216" y2="86614"/>
                            <a14:foregroundMark x1="90980" y1="83465" x2="87843" y2="71260"/>
                            <a14:foregroundMark x1="75686" y1="68898" x2="73333" y2="75984"/>
                            <a14:foregroundMark x1="34118" y1="88976" x2="11765" y2="70866"/>
                            <a14:foregroundMark x1="11765" y1="89764" x2="29020" y2="86614"/>
                            <a14:foregroundMark x1="10196" y1="88976" x2="14118" y2="85039"/>
                            <a14:foregroundMark x1="21569" y1="55906" x2="21569" y2="72047"/>
                            <a14:foregroundMark x1="24314" y1="31890" x2="12549" y2="35827"/>
                            <a14:foregroundMark x1="25490" y1="36220" x2="23137" y2="39370"/>
                            <a14:foregroundMark x1="89412" y1="24409" x2="68235" y2="24409"/>
                            <a14:foregroundMark x1="18039" y1="46063" x2="18824" y2="385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797174" y="-1648518"/>
                <a:ext cx="790154" cy="787055"/>
              </a:xfrm>
              <a:prstGeom prst="rect">
                <a:avLst/>
              </a:prstGeom>
            </p:spPr>
          </p:pic>
          <p:pic>
            <p:nvPicPr>
              <p:cNvPr id="74" name="Afbeelding 73">
                <a:extLst>
                  <a:ext uri="{FF2B5EF4-FFF2-40B4-BE49-F238E27FC236}">
                    <a16:creationId xmlns:a16="http://schemas.microsoft.com/office/drawing/2014/main" id="{2546B69D-1C8A-4CB4-A434-26EF6B30CD8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0" b="100000" l="0" r="100000">
                            <a14:foregroundMark x1="12500" y1="11694" x2="38306" y2="12903"/>
                            <a14:foregroundMark x1="92339" y1="43145" x2="60081" y2="82661"/>
                            <a14:foregroundMark x1="82258" y1="80242" x2="80645" y2="39919"/>
                            <a14:foregroundMark x1="70968" y1="42742" x2="70968" y2="80645"/>
                            <a14:foregroundMark x1="53629" y1="80242" x2="89919" y2="78629"/>
                            <a14:foregroundMark x1="90323" y1="63306" x2="52823" y2="63710"/>
                            <a14:foregroundMark x1="15323" y1="8468" x2="12500" y2="18548"/>
                            <a14:foregroundMark x1="60484" y1="39919" x2="64516" y2="53629"/>
                            <a14:foregroundMark x1="88710" y1="50403" x2="50403" y2="47177"/>
                            <a14:foregroundMark x1="20565" y1="8468" x2="8871" y2="16129"/>
                            <a14:foregroundMark x1="10081" y1="8468" x2="31048" y2="1975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591901" y="-4668758"/>
                <a:ext cx="842927" cy="842927"/>
              </a:xfrm>
              <a:prstGeom prst="rect">
                <a:avLst/>
              </a:prstGeom>
            </p:spPr>
          </p:pic>
          <p:pic>
            <p:nvPicPr>
              <p:cNvPr id="75" name="Afbeelding 74">
                <a:extLst>
                  <a:ext uri="{FF2B5EF4-FFF2-40B4-BE49-F238E27FC236}">
                    <a16:creationId xmlns:a16="http://schemas.microsoft.com/office/drawing/2014/main" id="{941735AB-6698-4806-8F7C-D57610BF30D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9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0" b="100000" l="0" r="100000">
                            <a14:foregroundMark x1="87059" y1="11952" x2="72157" y2="11952"/>
                            <a14:foregroundMark x1="79216" y1="6773" x2="72157" y2="1713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919704">
                <a:off x="-4736669" y="-4588943"/>
                <a:ext cx="663644" cy="653234"/>
              </a:xfrm>
              <a:prstGeom prst="rect">
                <a:avLst/>
              </a:prstGeom>
            </p:spPr>
          </p:pic>
          <p:pic>
            <p:nvPicPr>
              <p:cNvPr id="76" name="Afbeelding 75">
                <a:extLst>
                  <a:ext uri="{FF2B5EF4-FFF2-40B4-BE49-F238E27FC236}">
                    <a16:creationId xmlns:a16="http://schemas.microsoft.com/office/drawing/2014/main" id="{B64D5A98-A68F-4DFA-BD2E-577D00FA09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1" cstate="screen">
                <a:duotone>
                  <a:srgbClr val="0C659C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0" b="95862" l="0" r="100000">
                            <a14:foregroundMark x1="57229" y1="36552" x2="50000" y2="11724"/>
                            <a14:foregroundMark x1="33735" y1="57241" x2="75904" y2="7931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981535" y="-3156917"/>
                <a:ext cx="1013090" cy="885592"/>
              </a:xfrm>
              <a:prstGeom prst="rect">
                <a:avLst/>
              </a:prstGeom>
            </p:spPr>
          </p:pic>
          <p:pic>
            <p:nvPicPr>
              <p:cNvPr id="78" name="Afbeelding 77">
                <a:extLst>
                  <a:ext uri="{FF2B5EF4-FFF2-40B4-BE49-F238E27FC236}">
                    <a16:creationId xmlns:a16="http://schemas.microsoft.com/office/drawing/2014/main" id="{32BEB40A-B200-4D2D-86CD-25358D395E7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0" b="100000" l="0" r="9963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4864480" y="-3156918"/>
                <a:ext cx="919265" cy="885592"/>
              </a:xfrm>
              <a:prstGeom prst="rect">
                <a:avLst/>
              </a:prstGeom>
            </p:spPr>
          </p:pic>
          <p:pic>
            <p:nvPicPr>
              <p:cNvPr id="81" name="Afbeelding 80">
                <a:extLst>
                  <a:ext uri="{FF2B5EF4-FFF2-40B4-BE49-F238E27FC236}">
                    <a16:creationId xmlns:a16="http://schemas.microsoft.com/office/drawing/2014/main" id="{D3648CC6-8F08-466B-A364-380659AE7BD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7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0" b="98755" l="0" r="9878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759617" y="-3070765"/>
                <a:ext cx="755891" cy="740527"/>
              </a:xfrm>
              <a:prstGeom prst="rect">
                <a:avLst/>
              </a:prstGeom>
            </p:spPr>
          </p:pic>
          <p:pic>
            <p:nvPicPr>
              <p:cNvPr id="83" name="Afbeelding 82">
                <a:extLst>
                  <a:ext uri="{FF2B5EF4-FFF2-40B4-BE49-F238E27FC236}">
                    <a16:creationId xmlns:a16="http://schemas.microsoft.com/office/drawing/2014/main" id="{E5A08BC8-B8D4-49BB-A7B9-AE578CF84FF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0" b="100000" l="0" r="100000">
                            <a14:foregroundMark x1="83133" y1="6375" x2="8434" y2="31076"/>
                            <a14:foregroundMark x1="87952" y1="20319" x2="51807" y2="20717"/>
                            <a14:foregroundMark x1="17269" y1="15139" x2="86345" y2="54183"/>
                            <a14:foregroundMark x1="67470" y1="31873" x2="84337" y2="90438"/>
                            <a14:foregroundMark x1="66265" y1="88048" x2="64659" y2="370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2591089" y="-1579691"/>
                <a:ext cx="745679" cy="751669"/>
              </a:xfrm>
              <a:prstGeom prst="rect">
                <a:avLst/>
              </a:prstGeom>
            </p:spPr>
          </p:pic>
          <p:pic>
            <p:nvPicPr>
              <p:cNvPr id="84" name="Afbeelding 83">
                <a:extLst>
                  <a:ext uri="{FF2B5EF4-FFF2-40B4-BE49-F238E27FC236}">
                    <a16:creationId xmlns:a16="http://schemas.microsoft.com/office/drawing/2014/main" id="{929A107F-FB37-40B5-86FD-FACADE774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0" b="96356" l="412" r="9629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06487" y="-1573519"/>
                <a:ext cx="882695" cy="897225"/>
              </a:xfrm>
              <a:prstGeom prst="rect">
                <a:avLst/>
              </a:prstGeom>
            </p:spPr>
          </p:pic>
          <p:pic>
            <p:nvPicPr>
              <p:cNvPr id="85" name="Afbeelding 84">
                <a:extLst>
                  <a:ext uri="{FF2B5EF4-FFF2-40B4-BE49-F238E27FC236}">
                    <a16:creationId xmlns:a16="http://schemas.microsoft.com/office/drawing/2014/main" id="{E4DA9430-B310-4965-9A40-DBB4D91ED0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9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0" b="100000" l="778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876820" y="-4677915"/>
                <a:ext cx="882696" cy="831177"/>
              </a:xfrm>
              <a:prstGeom prst="rect">
                <a:avLst/>
              </a:prstGeom>
            </p:spPr>
          </p:pic>
          <p:pic>
            <p:nvPicPr>
              <p:cNvPr id="86" name="Afbeelding 85">
                <a:extLst>
                  <a:ext uri="{FF2B5EF4-FFF2-40B4-BE49-F238E27FC236}">
                    <a16:creationId xmlns:a16="http://schemas.microsoft.com/office/drawing/2014/main" id="{FF6C994A-5B27-4E01-96A3-14775E61D0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0" b="100000" l="0" r="100000">
                            <a14:foregroundMark x1="83133" y1="6375" x2="8434" y2="31076"/>
                            <a14:foregroundMark x1="87952" y1="20319" x2="51807" y2="20717"/>
                            <a14:foregroundMark x1="17269" y1="15139" x2="86345" y2="54183"/>
                            <a14:foregroundMark x1="67470" y1="31873" x2="84337" y2="90438"/>
                            <a14:foregroundMark x1="66265" y1="88048" x2="64659" y2="370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8832205" y="-1630823"/>
                <a:ext cx="745679" cy="751669"/>
              </a:xfrm>
              <a:prstGeom prst="rect">
                <a:avLst/>
              </a:prstGeom>
            </p:spPr>
          </p:pic>
          <p:pic>
            <p:nvPicPr>
              <p:cNvPr id="87" name="Afbeelding 86">
                <a:extLst>
                  <a:ext uri="{FF2B5EF4-FFF2-40B4-BE49-F238E27FC236}">
                    <a16:creationId xmlns:a16="http://schemas.microsoft.com/office/drawing/2014/main" id="{C463BFD3-39FD-45B7-BAEA-2B6D694F9D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0" b="96356" l="412" r="9629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400185">
                <a:off x="-6847603" y="-1624651"/>
                <a:ext cx="882695" cy="897225"/>
              </a:xfrm>
              <a:prstGeom prst="rect">
                <a:avLst/>
              </a:prstGeom>
            </p:spPr>
          </p:pic>
        </p:grpSp>
        <p:pic>
          <p:nvPicPr>
            <p:cNvPr id="90" name="Afbeelding 89">
              <a:extLst>
                <a:ext uri="{FF2B5EF4-FFF2-40B4-BE49-F238E27FC236}">
                  <a16:creationId xmlns:a16="http://schemas.microsoft.com/office/drawing/2014/main" id="{D8A29D8A-9A72-4B62-9344-1C5F5218BD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 cstate="screen">
              <a:duotone>
                <a:srgbClr val="0C659C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0" b="95862" l="0" r="100000">
                          <a14:foregroundMark x1="57229" y1="36552" x2="50000" y2="11724"/>
                          <a14:foregroundMark x1="33735" y1="57241" x2="75904" y2="793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00185">
              <a:off x="7581719" y="3015643"/>
              <a:ext cx="1143361" cy="1077806"/>
            </a:xfrm>
            <a:prstGeom prst="rect">
              <a:avLst/>
            </a:prstGeom>
          </p:spPr>
        </p:pic>
      </p:grpSp>
      <p:sp>
        <p:nvSpPr>
          <p:cNvPr id="88" name="Rechthoek 87">
            <a:extLst>
              <a:ext uri="{FF2B5EF4-FFF2-40B4-BE49-F238E27FC236}">
                <a16:creationId xmlns:a16="http://schemas.microsoft.com/office/drawing/2014/main" id="{BBF948DA-E574-4265-AA95-3C0C1C09D039}"/>
              </a:ext>
            </a:extLst>
          </p:cNvPr>
          <p:cNvSpPr/>
          <p:nvPr userDrawn="1"/>
        </p:nvSpPr>
        <p:spPr>
          <a:xfrm>
            <a:off x="0" y="-46556"/>
            <a:ext cx="12192000" cy="6904556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6600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97000">
                <a:schemeClr val="bg1">
                  <a:alpha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3F6354-AE8B-4E31-B6EC-6F96B6F5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64" y="229958"/>
            <a:ext cx="103336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6AAF5D-171B-4CDB-B090-60401826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00" y="1728681"/>
            <a:ext cx="10350600" cy="442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763C4A-8EC1-4596-A12A-F68047771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23299" y="6318227"/>
            <a:ext cx="1110363" cy="458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0673-49FD-4360-AD8C-ED9C27562426}" type="datetimeFigureOut">
              <a:rPr lang="nl-NL" smtClean="0"/>
              <a:pPr/>
              <a:t>12-10-2022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07C438-AC48-4FC6-B9BC-E26929DCA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981" y="6318227"/>
            <a:ext cx="6024430" cy="458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B2D4BB-EC3E-47A6-BAE0-319E3CF98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6986" y="6318227"/>
            <a:ext cx="721014" cy="441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dirty="0"/>
              <a:t>|    </a:t>
            </a:r>
            <a:fld id="{C1317DEB-98ED-47A3-AA04-9D155CE51850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AFC3A621-7819-4D29-86FB-C8B2061E15A6}"/>
              </a:ext>
            </a:extLst>
          </p:cNvPr>
          <p:cNvSpPr/>
          <p:nvPr userDrawn="1"/>
        </p:nvSpPr>
        <p:spPr>
          <a:xfrm>
            <a:off x="11577739" y="0"/>
            <a:ext cx="614261" cy="69045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" name="Afbeelding 91" descr="Afbeelding met illustratie&#10;&#10;Automatisch gegenereerde beschrijving">
            <a:extLst>
              <a:ext uri="{FF2B5EF4-FFF2-40B4-BE49-F238E27FC236}">
                <a16:creationId xmlns:a16="http://schemas.microsoft.com/office/drawing/2014/main" id="{F5629101-96E8-4A80-A84B-5B4A36DDF60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44" y="6329561"/>
            <a:ext cx="1702413" cy="4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3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69" userDrawn="1">
          <p15:clr>
            <a:srgbClr val="F26B43"/>
          </p15:clr>
        </p15:guide>
        <p15:guide id="2" pos="98" userDrawn="1">
          <p15:clr>
            <a:srgbClr val="F26B43"/>
          </p15:clr>
        </p15:guide>
        <p15:guide id="3" pos="7582" userDrawn="1">
          <p15:clr>
            <a:srgbClr val="F26B43"/>
          </p15:clr>
        </p15:guide>
        <p15:guide id="4" orient="horz" pos="73" userDrawn="1">
          <p15:clr>
            <a:srgbClr val="F26B43"/>
          </p15:clr>
        </p15:guide>
        <p15:guide id="5" orient="horz" pos="142" userDrawn="1">
          <p15:clr>
            <a:srgbClr val="F26B43"/>
          </p15:clr>
        </p15:guide>
        <p15:guide id="6" orient="horz" pos="1003" userDrawn="1">
          <p15:clr>
            <a:srgbClr val="F26B43"/>
          </p15:clr>
        </p15:guide>
        <p15:guide id="7" pos="6720" userDrawn="1">
          <p15:clr>
            <a:srgbClr val="F26B43"/>
          </p15:clr>
        </p15:guide>
        <p15:guide id="8" pos="189" userDrawn="1">
          <p15:clr>
            <a:srgbClr val="F26B43"/>
          </p15:clr>
        </p15:guide>
        <p15:guide id="9" orient="horz" pos="1094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E44BB-7521-415F-BAF6-51D373EB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248"/>
            <a:ext cx="9144000" cy="2015352"/>
          </a:xfrm>
        </p:spPr>
        <p:txBody>
          <a:bodyPr>
            <a:normAutofit/>
          </a:bodyPr>
          <a:lstStyle/>
          <a:p>
            <a:r>
              <a:rPr lang="nl-NL" sz="5400" dirty="0"/>
              <a:t>Data Pipelines in </a:t>
            </a:r>
            <a:r>
              <a:rPr lang="nl-NL" sz="5400" dirty="0" err="1"/>
              <a:t>Azure</a:t>
            </a:r>
            <a:r>
              <a:rPr lang="nl-NL" sz="5400" dirty="0"/>
              <a:t>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2D2D7E-2207-467C-8DB2-F0FAB73AB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Ben Edmondson | </a:t>
            </a:r>
            <a:r>
              <a:rPr lang="nl-NL" dirty="0" err="1"/>
              <a:t>ElastIQ</a:t>
            </a:r>
            <a:r>
              <a:rPr lang="nl-NL" dirty="0"/>
              <a:t>-Connect</a:t>
            </a:r>
          </a:p>
        </p:txBody>
      </p:sp>
    </p:spTree>
    <p:extLst>
      <p:ext uri="{BB962C8B-B14F-4D97-AF65-F5344CB8AC3E}">
        <p14:creationId xmlns:p14="http://schemas.microsoft.com/office/powerpoint/2010/main" val="31130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5C746-3CA4-0F4C-A601-951E2A5E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Azure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AAFC8D-6D60-D391-CCAA-EC75667C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Provide</a:t>
            </a:r>
            <a:r>
              <a:rPr lang="nl-NL" dirty="0"/>
              <a:t> basic </a:t>
            </a:r>
            <a:r>
              <a:rPr lang="nl-NL" dirty="0" err="1"/>
              <a:t>elements</a:t>
            </a:r>
            <a:endParaRPr lang="nl-NL" dirty="0"/>
          </a:p>
          <a:p>
            <a:pPr lvl="1"/>
            <a:r>
              <a:rPr lang="nl-NL" dirty="0"/>
              <a:t>Databases</a:t>
            </a:r>
          </a:p>
          <a:p>
            <a:pPr lvl="1"/>
            <a:r>
              <a:rPr lang="nl-NL" dirty="0"/>
              <a:t>CPU’s</a:t>
            </a:r>
          </a:p>
          <a:p>
            <a:pPr lvl="1"/>
            <a:r>
              <a:rPr lang="nl-NL" dirty="0"/>
              <a:t>(</a:t>
            </a:r>
            <a:r>
              <a:rPr lang="nl-NL" dirty="0" err="1"/>
              <a:t>Blob</a:t>
            </a:r>
            <a:r>
              <a:rPr lang="nl-NL" dirty="0"/>
              <a:t>) Storage</a:t>
            </a:r>
          </a:p>
          <a:p>
            <a:pPr lvl="1"/>
            <a:r>
              <a:rPr lang="nl-NL" dirty="0"/>
              <a:t>Security</a:t>
            </a:r>
          </a:p>
          <a:p>
            <a:endParaRPr lang="nl-NL" dirty="0"/>
          </a:p>
          <a:p>
            <a:r>
              <a:rPr lang="nl-NL" dirty="0"/>
              <a:t>But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fancy </a:t>
            </a:r>
            <a:r>
              <a:rPr lang="nl-NL" dirty="0" err="1"/>
              <a:t>things</a:t>
            </a:r>
            <a:endParaRPr lang="nl-NL" dirty="0"/>
          </a:p>
          <a:p>
            <a:pPr lvl="1"/>
            <a:r>
              <a:rPr lang="nl-NL" dirty="0"/>
              <a:t>ML Model training platform</a:t>
            </a:r>
          </a:p>
          <a:p>
            <a:pPr lvl="1"/>
            <a:r>
              <a:rPr lang="nl-NL" dirty="0" err="1"/>
              <a:t>IoT</a:t>
            </a:r>
            <a:r>
              <a:rPr lang="nl-NL" dirty="0"/>
              <a:t> </a:t>
            </a:r>
            <a:r>
              <a:rPr lang="nl-NL" dirty="0" err="1"/>
              <a:t>solutions</a:t>
            </a:r>
            <a:endParaRPr lang="nl-NL" dirty="0"/>
          </a:p>
          <a:p>
            <a:pPr lvl="1"/>
            <a:r>
              <a:rPr lang="nl-NL" dirty="0"/>
              <a:t>Plug-</a:t>
            </a:r>
            <a:r>
              <a:rPr lang="nl-NL" dirty="0" err="1"/>
              <a:t>and</a:t>
            </a:r>
            <a:r>
              <a:rPr lang="nl-NL" dirty="0"/>
              <a:t>-</a:t>
            </a:r>
            <a:r>
              <a:rPr lang="nl-NL" dirty="0" err="1"/>
              <a:t>play</a:t>
            </a:r>
            <a:r>
              <a:rPr lang="nl-NL" dirty="0"/>
              <a:t> AI modules</a:t>
            </a:r>
          </a:p>
        </p:txBody>
      </p:sp>
    </p:spTree>
    <p:extLst>
      <p:ext uri="{BB962C8B-B14F-4D97-AF65-F5344CB8AC3E}">
        <p14:creationId xmlns:p14="http://schemas.microsoft.com/office/powerpoint/2010/main" val="89988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FC088-6437-AAAB-D174-ECD9F01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IaaS, PaaS, SaaS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E3DD35-1607-D185-F48B-CBBD27BD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Infrastructure</a:t>
            </a:r>
            <a:r>
              <a:rPr lang="nl-NL" dirty="0"/>
              <a:t> as a Service</a:t>
            </a:r>
          </a:p>
          <a:p>
            <a:pPr lvl="1"/>
            <a:r>
              <a:rPr lang="nl-NL" dirty="0"/>
              <a:t>Rent IT </a:t>
            </a:r>
            <a:r>
              <a:rPr lang="nl-NL" dirty="0" err="1"/>
              <a:t>infrastructure</a:t>
            </a:r>
            <a:r>
              <a:rPr lang="nl-NL" dirty="0"/>
              <a:t> like servers/</a:t>
            </a:r>
            <a:r>
              <a:rPr lang="nl-NL" dirty="0" err="1"/>
              <a:t>VM’s</a:t>
            </a:r>
            <a:r>
              <a:rPr lang="nl-NL" dirty="0"/>
              <a:t>/etc. on a </a:t>
            </a:r>
            <a:r>
              <a:rPr lang="nl-NL" dirty="0" err="1"/>
              <a:t>pay</a:t>
            </a:r>
            <a:r>
              <a:rPr lang="nl-NL" dirty="0"/>
              <a:t>-as-</a:t>
            </a:r>
            <a:r>
              <a:rPr lang="nl-NL" dirty="0" err="1"/>
              <a:t>you</a:t>
            </a:r>
            <a:r>
              <a:rPr lang="nl-NL" dirty="0"/>
              <a:t>-go basis</a:t>
            </a:r>
          </a:p>
          <a:p>
            <a:r>
              <a:rPr lang="nl-NL" dirty="0"/>
              <a:t>Platform as a Service</a:t>
            </a:r>
          </a:p>
          <a:p>
            <a:pPr lvl="1"/>
            <a:r>
              <a:rPr lang="nl-NL" dirty="0"/>
              <a:t>Cloud </a:t>
            </a:r>
            <a:r>
              <a:rPr lang="nl-NL" dirty="0" err="1"/>
              <a:t>based</a:t>
            </a:r>
            <a:r>
              <a:rPr lang="nl-NL" dirty="0"/>
              <a:t> building </a:t>
            </a:r>
            <a:r>
              <a:rPr lang="nl-NL" dirty="0" err="1"/>
              <a:t>blocks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endParaRPr lang="nl-NL" dirty="0"/>
          </a:p>
          <a:p>
            <a:r>
              <a:rPr lang="nl-NL" dirty="0"/>
              <a:t>Software as a Service</a:t>
            </a:r>
          </a:p>
          <a:p>
            <a:pPr lvl="1"/>
            <a:r>
              <a:rPr lang="nl-NL" dirty="0"/>
              <a:t>Software run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is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</a:t>
            </a:r>
            <a:r>
              <a:rPr lang="nl-NL" dirty="0" err="1"/>
              <a:t>what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8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15497-4FF2-9CFE-B5B2-CBAB8C40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IaaS, PaaS, SaaS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8425B34-B3AE-23A4-1D34-6DED6EF1F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680" y="5327571"/>
            <a:ext cx="6712295" cy="153042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95FBDF4-C4DE-C1B8-9DE7-C21E0787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80" y="1663137"/>
            <a:ext cx="6655015" cy="3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0DF5BA3-424D-DB52-B270-5C951B58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40" y="2288246"/>
            <a:ext cx="8910384" cy="2766973"/>
          </a:xfrm>
        </p:spPr>
      </p:pic>
    </p:spTree>
    <p:extLst>
      <p:ext uri="{BB962C8B-B14F-4D97-AF65-F5344CB8AC3E}">
        <p14:creationId xmlns:p14="http://schemas.microsoft.com/office/powerpoint/2010/main" val="94926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D5320C-9CE8-E45A-E84C-64DC9943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96" y="1649832"/>
            <a:ext cx="6739751" cy="43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0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BD558A9-D43A-47A5-CEB2-9D8FCC3D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438" y="2039431"/>
            <a:ext cx="3282767" cy="160034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CDE81FF-C861-F65D-CF02-8D8691D0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232" y="3639780"/>
            <a:ext cx="4688919" cy="17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9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F396E8C-F7C4-8A9A-F075-6000D0E08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193" y="1877094"/>
            <a:ext cx="4991775" cy="175076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0097495-19E5-A936-4A5F-CD84E54C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24" y="3627863"/>
            <a:ext cx="6398642" cy="1750769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8F6DAF97-6BF8-5CF1-0D10-1BFAA8F26369}"/>
              </a:ext>
            </a:extLst>
          </p:cNvPr>
          <p:cNvSpPr/>
          <p:nvPr/>
        </p:nvSpPr>
        <p:spPr>
          <a:xfrm>
            <a:off x="2267416" y="3694771"/>
            <a:ext cx="2635978" cy="1620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4015D3F-98B4-0B8B-6ED7-D8A85B27D79B}"/>
              </a:ext>
            </a:extLst>
          </p:cNvPr>
          <p:cNvSpPr/>
          <p:nvPr/>
        </p:nvSpPr>
        <p:spPr>
          <a:xfrm>
            <a:off x="4903394" y="3694771"/>
            <a:ext cx="3924972" cy="1620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16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E014BFB-FA8E-DCB9-2029-90368301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26" y="1911013"/>
            <a:ext cx="6784904" cy="170941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C68448A-5E75-3DBA-7607-FE75D426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59" y="3730059"/>
            <a:ext cx="7996674" cy="15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0A2FE-2856-391D-078E-DD7F9834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data workflow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C68448A-5E75-3DBA-7607-FE75D426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83" y="1857265"/>
            <a:ext cx="7996674" cy="1533317"/>
          </a:xfrm>
          <a:prstGeom prst="rect">
            <a:avLst/>
          </a:prstGeom>
        </p:spPr>
      </p:pic>
      <p:pic>
        <p:nvPicPr>
          <p:cNvPr id="3" name="Tijdelijke aanduiding voor inhoud 4">
            <a:extLst>
              <a:ext uri="{FF2B5EF4-FFF2-40B4-BE49-F238E27FC236}">
                <a16:creationId xmlns:a16="http://schemas.microsoft.com/office/drawing/2014/main" id="{A7C76954-2C9E-396C-4CEA-55ABF6D98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55" y="3467419"/>
            <a:ext cx="7996674" cy="2435293"/>
          </a:xfrm>
        </p:spPr>
      </p:pic>
    </p:spTree>
    <p:extLst>
      <p:ext uri="{BB962C8B-B14F-4D97-AF65-F5344CB8AC3E}">
        <p14:creationId xmlns:p14="http://schemas.microsoft.com/office/powerpoint/2010/main" val="5448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78FDD-7220-4DFC-AA88-764B0031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vs. </a:t>
            </a:r>
            <a:r>
              <a:rPr lang="nl-NL" dirty="0" err="1"/>
              <a:t>Azure</a:t>
            </a:r>
            <a:r>
              <a:rPr lang="nl-NL" dirty="0"/>
              <a:t> Data </a:t>
            </a:r>
            <a:r>
              <a:rPr lang="nl-NL" dirty="0" err="1"/>
              <a:t>Factory</a:t>
            </a:r>
            <a:endParaRPr lang="nl-NL" dirty="0"/>
          </a:p>
        </p:txBody>
      </p:sp>
      <p:pic>
        <p:nvPicPr>
          <p:cNvPr id="2050" name="Picture 2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858F14D3-E0E2-B8AF-08F2-4926CCA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" y="2877015"/>
            <a:ext cx="6329002" cy="31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zure Data Factory: Conhecendo o Azure Data Factory – Consulta BD">
            <a:extLst>
              <a:ext uri="{FF2B5EF4-FFF2-40B4-BE49-F238E27FC236}">
                <a16:creationId xmlns:a16="http://schemas.microsoft.com/office/drawing/2014/main" id="{EB566197-8407-41CA-B947-7F04C4AB3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4" name="Picture 6" descr="Azure Data Factory: Conhecendo o Azure Data Factory – Consulta BD">
            <a:extLst>
              <a:ext uri="{FF2B5EF4-FFF2-40B4-BE49-F238E27FC236}">
                <a16:creationId xmlns:a16="http://schemas.microsoft.com/office/drawing/2014/main" id="{1D3E0718-4CD0-79C0-F3EB-39B31FE5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86" y="2287394"/>
            <a:ext cx="381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6059EE1-7453-A3E2-9E3B-EBC721860A4E}"/>
              </a:ext>
            </a:extLst>
          </p:cNvPr>
          <p:cNvSpPr txBox="1"/>
          <p:nvPr/>
        </p:nvSpPr>
        <p:spPr>
          <a:xfrm>
            <a:off x="5427865" y="3858052"/>
            <a:ext cx="103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187636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B656-44A1-44BB-88EB-FF81266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5B2E8-CC89-41B3-BE77-2008EC95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5778600" cy="442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Jack of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trades</a:t>
            </a:r>
            <a:r>
              <a:rPr lang="nl-NL" dirty="0"/>
              <a:t>, </a:t>
            </a:r>
          </a:p>
          <a:p>
            <a:pPr marL="0" indent="0">
              <a:buNone/>
            </a:pPr>
            <a:r>
              <a:rPr lang="nl-NL" dirty="0"/>
              <a:t>Master of as </a:t>
            </a:r>
            <a:r>
              <a:rPr lang="nl-NL" dirty="0" err="1"/>
              <a:t>many</a:t>
            </a:r>
            <a:r>
              <a:rPr lang="nl-NL" dirty="0"/>
              <a:t> as I </a:t>
            </a:r>
            <a:r>
              <a:rPr lang="nl-NL" dirty="0" err="1"/>
              <a:t>can</a:t>
            </a:r>
            <a:r>
              <a:rPr lang="nl-NL" dirty="0"/>
              <a:t> manage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Full stack software engineer</a:t>
            </a:r>
          </a:p>
          <a:p>
            <a:pPr lvl="1"/>
            <a:r>
              <a:rPr lang="nl-NL" dirty="0"/>
              <a:t>Backend - Python (Django/</a:t>
            </a:r>
            <a:r>
              <a:rPr lang="nl-NL" dirty="0" err="1"/>
              <a:t>FastAPI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Frontend</a:t>
            </a:r>
            <a:r>
              <a:rPr lang="nl-NL" dirty="0"/>
              <a:t> - </a:t>
            </a:r>
            <a:r>
              <a:rPr lang="nl-NL" dirty="0" err="1"/>
              <a:t>JavaScript</a:t>
            </a:r>
            <a:r>
              <a:rPr lang="nl-NL" dirty="0"/>
              <a:t> (Vue.js)</a:t>
            </a:r>
          </a:p>
          <a:p>
            <a:pPr lvl="1"/>
            <a:r>
              <a:rPr lang="nl-NL" dirty="0"/>
              <a:t>Data Engineering</a:t>
            </a:r>
          </a:p>
          <a:p>
            <a:pPr lvl="1"/>
            <a:r>
              <a:rPr lang="nl-NL" dirty="0"/>
              <a:t>Cloud Engineering – </a:t>
            </a:r>
            <a:r>
              <a:rPr lang="nl-NL" dirty="0" err="1"/>
              <a:t>Azure</a:t>
            </a:r>
            <a:endParaRPr lang="nl-NL" dirty="0"/>
          </a:p>
          <a:p>
            <a:pPr lvl="1"/>
            <a:r>
              <a:rPr lang="nl-NL" dirty="0"/>
              <a:t>User </a:t>
            </a:r>
            <a:r>
              <a:rPr lang="nl-NL" dirty="0" err="1"/>
              <a:t>Requirements</a:t>
            </a:r>
            <a:r>
              <a:rPr lang="nl-NL" dirty="0"/>
              <a:t>/</a:t>
            </a:r>
            <a:r>
              <a:rPr lang="nl-NL" dirty="0" err="1"/>
              <a:t>Experience</a:t>
            </a:r>
            <a:endParaRPr lang="nl-NL" dirty="0"/>
          </a:p>
          <a:p>
            <a:pPr lvl="1"/>
            <a:r>
              <a:rPr lang="nl-NL" dirty="0" err="1"/>
              <a:t>Teach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courses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1026" name="Picture 2" descr="De bronafbeelding bekijken">
            <a:extLst>
              <a:ext uri="{FF2B5EF4-FFF2-40B4-BE49-F238E27FC236}">
                <a16:creationId xmlns:a16="http://schemas.microsoft.com/office/drawing/2014/main" id="{06439A66-A23F-0376-2818-7F6BFD00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68" y="1728681"/>
            <a:ext cx="45148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 bronafbeelding bekijken">
            <a:extLst>
              <a:ext uri="{FF2B5EF4-FFF2-40B4-BE49-F238E27FC236}">
                <a16:creationId xmlns:a16="http://schemas.microsoft.com/office/drawing/2014/main" id="{2EFB47E7-4CAD-A3FC-3122-303832B0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68" y="2949114"/>
            <a:ext cx="3219450" cy="150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 bronafbeelding bekijken">
            <a:extLst>
              <a:ext uri="{FF2B5EF4-FFF2-40B4-BE49-F238E27FC236}">
                <a16:creationId xmlns:a16="http://schemas.microsoft.com/office/drawing/2014/main" id="{65505AE6-0226-C5E1-DE1F-3DA170AE3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2" y="4450166"/>
            <a:ext cx="50958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3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EA2A-555C-586A-9BFA-AD6E82D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pic>
        <p:nvPicPr>
          <p:cNvPr id="3074" name="Picture 2" descr="How to manage your infraestructure with Microsoft Azure Functions">
            <a:extLst>
              <a:ext uri="{FF2B5EF4-FFF2-40B4-BE49-F238E27FC236}">
                <a16:creationId xmlns:a16="http://schemas.microsoft.com/office/drawing/2014/main" id="{710A0F09-AC90-F983-48AA-DBCB82D6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3" y="1806497"/>
            <a:ext cx="1101969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0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EA2A-555C-586A-9BFA-AD6E82D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5BFA38-C7D4-47E8-CE42-857C8C18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10350600" cy="4425605"/>
          </a:xfrm>
        </p:spPr>
        <p:txBody>
          <a:bodyPr/>
          <a:lstStyle/>
          <a:p>
            <a:r>
              <a:rPr lang="nl-NL" dirty="0"/>
              <a:t>Supports most common </a:t>
            </a:r>
            <a:r>
              <a:rPr lang="nl-NL" dirty="0" err="1"/>
              <a:t>languages</a:t>
            </a:r>
            <a:endParaRPr lang="nl-NL" dirty="0"/>
          </a:p>
          <a:p>
            <a:pPr lvl="1"/>
            <a:r>
              <a:rPr lang="nl-NL" dirty="0"/>
              <a:t>C#, </a:t>
            </a:r>
            <a:r>
              <a:rPr lang="nl-NL" dirty="0" err="1"/>
              <a:t>JavaScript</a:t>
            </a:r>
            <a:r>
              <a:rPr lang="nl-NL" dirty="0"/>
              <a:t>, F#, Java, Powershell, Python, </a:t>
            </a:r>
            <a:r>
              <a:rPr lang="nl-NL" dirty="0" err="1"/>
              <a:t>TypeScript</a:t>
            </a:r>
            <a:endParaRPr lang="nl-NL" dirty="0"/>
          </a:p>
          <a:p>
            <a:r>
              <a:rPr lang="nl-NL" dirty="0"/>
              <a:t>Three </a:t>
            </a:r>
            <a:r>
              <a:rPr lang="nl-NL" dirty="0" err="1"/>
              <a:t>main</a:t>
            </a:r>
            <a:r>
              <a:rPr lang="nl-NL" dirty="0"/>
              <a:t> triggers</a:t>
            </a:r>
          </a:p>
          <a:p>
            <a:pPr lvl="1"/>
            <a:r>
              <a:rPr lang="nl-NL" dirty="0"/>
              <a:t>Http, Timer, </a:t>
            </a:r>
            <a:r>
              <a:rPr lang="nl-NL" dirty="0" err="1"/>
              <a:t>Blob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resources</a:t>
            </a:r>
          </a:p>
          <a:p>
            <a:pPr lvl="1"/>
            <a:r>
              <a:rPr lang="nl-NL" dirty="0" err="1"/>
              <a:t>IoT</a:t>
            </a:r>
            <a:r>
              <a:rPr lang="nl-NL" dirty="0"/>
              <a:t>, </a:t>
            </a:r>
            <a:r>
              <a:rPr lang="nl-NL" dirty="0" err="1"/>
              <a:t>DB’s</a:t>
            </a:r>
            <a:r>
              <a:rPr lang="nl-NL" dirty="0"/>
              <a:t>, Web Apps, Event Hubs etc.</a:t>
            </a:r>
          </a:p>
          <a:p>
            <a:pPr lvl="1"/>
            <a:endParaRPr lang="nl-NL" dirty="0"/>
          </a:p>
          <a:p>
            <a:r>
              <a:rPr lang="nl-NL" dirty="0" err="1"/>
              <a:t>Pay</a:t>
            </a:r>
            <a:r>
              <a:rPr lang="nl-NL" dirty="0"/>
              <a:t> per second </a:t>
            </a:r>
            <a:r>
              <a:rPr lang="nl-NL" dirty="0" err="1"/>
              <a:t>the</a:t>
            </a:r>
            <a:r>
              <a:rPr lang="nl-NL" dirty="0"/>
              <a:t> code is running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90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EA2A-555C-586A-9BFA-AD6E82D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5BFA38-C7D4-47E8-CE42-857C8C18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5233655" cy="442560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Pros</a:t>
            </a:r>
          </a:p>
          <a:p>
            <a:r>
              <a:rPr lang="nl-NL" dirty="0" err="1"/>
              <a:t>Pay</a:t>
            </a:r>
            <a:r>
              <a:rPr lang="nl-NL" dirty="0"/>
              <a:t> per second</a:t>
            </a:r>
          </a:p>
          <a:p>
            <a:r>
              <a:rPr lang="nl-NL" dirty="0" err="1"/>
              <a:t>Flexible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r>
              <a:rPr lang="nl-NL" dirty="0"/>
              <a:t>Easy </a:t>
            </a:r>
            <a:r>
              <a:rPr lang="nl-NL" dirty="0" err="1"/>
              <a:t>deployment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VSCode</a:t>
            </a:r>
            <a:endParaRPr lang="nl-NL" dirty="0"/>
          </a:p>
          <a:p>
            <a:r>
              <a:rPr lang="nl-NL" dirty="0"/>
              <a:t>Handle load </a:t>
            </a:r>
            <a:r>
              <a:rPr lang="nl-NL" dirty="0" err="1"/>
              <a:t>peaks</a:t>
            </a:r>
            <a:r>
              <a:rPr lang="nl-NL" dirty="0"/>
              <a:t> well</a:t>
            </a:r>
          </a:p>
          <a:p>
            <a:r>
              <a:rPr lang="nl-NL" dirty="0" err="1"/>
              <a:t>Intergrated</a:t>
            </a:r>
            <a:r>
              <a:rPr lang="nl-NL" dirty="0"/>
              <a:t> </a:t>
            </a:r>
            <a:r>
              <a:rPr lang="nl-NL" dirty="0" err="1"/>
              <a:t>logging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A09D697-4679-A526-AB50-86D43E02A002}"/>
              </a:ext>
            </a:extLst>
          </p:cNvPr>
          <p:cNvSpPr txBox="1">
            <a:spLocks/>
          </p:cNvSpPr>
          <p:nvPr/>
        </p:nvSpPr>
        <p:spPr>
          <a:xfrm>
            <a:off x="5465975" y="1728680"/>
            <a:ext cx="5510745" cy="442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NL" b="1" dirty="0" err="1"/>
              <a:t>Cons</a:t>
            </a:r>
            <a:endParaRPr lang="nl-NL" b="1" dirty="0"/>
          </a:p>
          <a:p>
            <a:r>
              <a:rPr lang="nl-NL" dirty="0"/>
              <a:t>Limited run time (5/30mins)</a:t>
            </a:r>
          </a:p>
          <a:p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code</a:t>
            </a:r>
          </a:p>
          <a:p>
            <a:r>
              <a:rPr lang="nl-NL" dirty="0" err="1"/>
              <a:t>Scaling</a:t>
            </a:r>
            <a:r>
              <a:rPr lang="nl-NL" dirty="0"/>
              <a:t> </a:t>
            </a:r>
            <a:r>
              <a:rPr lang="nl-NL" dirty="0" err="1"/>
              <a:t>limits</a:t>
            </a:r>
            <a:r>
              <a:rPr lang="nl-NL" dirty="0"/>
              <a:t> (max 100 </a:t>
            </a:r>
            <a:r>
              <a:rPr lang="nl-NL" dirty="0" err="1"/>
              <a:t>threads</a:t>
            </a:r>
            <a:r>
              <a:rPr lang="nl-NL" dirty="0"/>
              <a:t>)</a:t>
            </a:r>
          </a:p>
          <a:p>
            <a:r>
              <a:rPr lang="nl-NL" dirty="0"/>
              <a:t>No R support</a:t>
            </a:r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streams</a:t>
            </a:r>
          </a:p>
        </p:txBody>
      </p:sp>
    </p:spTree>
    <p:extLst>
      <p:ext uri="{BB962C8B-B14F-4D97-AF65-F5344CB8AC3E}">
        <p14:creationId xmlns:p14="http://schemas.microsoft.com/office/powerpoint/2010/main" val="180074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C0494-CA8E-DCEE-92F6-FE1CC46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Data </a:t>
            </a:r>
            <a:r>
              <a:rPr lang="nl-NL" dirty="0" err="1"/>
              <a:t>Factory</a:t>
            </a:r>
            <a:endParaRPr lang="nl-NL" dirty="0"/>
          </a:p>
        </p:txBody>
      </p:sp>
      <p:pic>
        <p:nvPicPr>
          <p:cNvPr id="6146" name="Picture 2" descr="Waar je rekening mee moet houden bij de Azure Data Factory - Dynamic People">
            <a:extLst>
              <a:ext uri="{FF2B5EF4-FFF2-40B4-BE49-F238E27FC236}">
                <a16:creationId xmlns:a16="http://schemas.microsoft.com/office/drawing/2014/main" id="{6D19F8F0-D6FD-F3DF-C9F8-1D1FDAA5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97" y="3527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C7B52E5-3DFE-24AC-38A1-9770D2071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144534" y="1973033"/>
            <a:ext cx="7702946" cy="34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573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B65B2-C6C3-5357-815F-A25B92A6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Data </a:t>
            </a:r>
            <a:r>
              <a:rPr lang="nl-NL" dirty="0" err="1"/>
              <a:t>Factory</a:t>
            </a:r>
            <a:endParaRPr lang="nl-NL" dirty="0"/>
          </a:p>
        </p:txBody>
      </p:sp>
      <p:pic>
        <p:nvPicPr>
          <p:cNvPr id="8194" name="Picture 2" descr="A detailed visual guide to the complete system architecture for Azure Data Factory, presented in a single high resolution image.">
            <a:extLst>
              <a:ext uri="{FF2B5EF4-FFF2-40B4-BE49-F238E27FC236}">
                <a16:creationId xmlns:a16="http://schemas.microsoft.com/office/drawing/2014/main" id="{CFFB5E68-CEF2-E2A8-E9D1-4C38D8B89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725" y="1728788"/>
            <a:ext cx="7819178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7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C0494-CA8E-DCEE-92F6-FE1CC46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Data </a:t>
            </a:r>
            <a:r>
              <a:rPr lang="nl-NL" dirty="0" err="1"/>
              <a:t>Factory</a:t>
            </a:r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9932189-FDB1-72BF-33DA-01EA4CB6B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14" y="1641246"/>
            <a:ext cx="8575386" cy="47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9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EA2A-555C-586A-9BFA-AD6E82D4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Data </a:t>
            </a:r>
            <a:r>
              <a:rPr lang="nl-NL" dirty="0" err="1"/>
              <a:t>Factory</a:t>
            </a:r>
            <a:r>
              <a:rPr lang="nl-NL" dirty="0"/>
              <a:t> Pros/</a:t>
            </a:r>
            <a:r>
              <a:rPr lang="nl-NL" dirty="0" err="1"/>
              <a:t>Cons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5BFA38-C7D4-47E8-CE42-857C8C18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5233655" cy="4425605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Pros</a:t>
            </a:r>
          </a:p>
          <a:p>
            <a:r>
              <a:rPr lang="nl-NL" dirty="0"/>
              <a:t>Low/No Code</a:t>
            </a:r>
          </a:p>
          <a:p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bring</a:t>
            </a:r>
            <a:r>
              <a:rPr lang="nl-NL" dirty="0"/>
              <a:t> multiple data stream </a:t>
            </a:r>
            <a:r>
              <a:rPr lang="nl-NL" dirty="0" err="1"/>
              <a:t>together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run on event or stream</a:t>
            </a:r>
          </a:p>
          <a:p>
            <a:r>
              <a:rPr lang="nl-NL" dirty="0" err="1"/>
              <a:t>Integrates</a:t>
            </a:r>
            <a:r>
              <a:rPr lang="nl-NL" dirty="0"/>
              <a:t> well out of </a:t>
            </a:r>
            <a:r>
              <a:rPr lang="nl-NL" dirty="0" err="1"/>
              <a:t>Azure</a:t>
            </a:r>
            <a:endParaRPr lang="nl-NL" dirty="0"/>
          </a:p>
          <a:p>
            <a:r>
              <a:rPr lang="nl-NL" dirty="0"/>
              <a:t>Visual view of </a:t>
            </a:r>
            <a:r>
              <a:rPr lang="nl-NL" dirty="0" err="1"/>
              <a:t>your</a:t>
            </a:r>
            <a:r>
              <a:rPr lang="nl-NL" dirty="0"/>
              <a:t> pipeline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A09D697-4679-A526-AB50-86D43E02A002}"/>
              </a:ext>
            </a:extLst>
          </p:cNvPr>
          <p:cNvSpPr txBox="1">
            <a:spLocks/>
          </p:cNvSpPr>
          <p:nvPr/>
        </p:nvSpPr>
        <p:spPr>
          <a:xfrm>
            <a:off x="5465975" y="1728680"/>
            <a:ext cx="5510745" cy="4425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NL" b="1" dirty="0" err="1"/>
              <a:t>Cons</a:t>
            </a:r>
            <a:endParaRPr lang="nl-NL" b="1" dirty="0"/>
          </a:p>
          <a:p>
            <a:r>
              <a:rPr lang="nl-NL" dirty="0" err="1"/>
              <a:t>Pay</a:t>
            </a:r>
            <a:r>
              <a:rPr lang="nl-NL" dirty="0"/>
              <a:t> per pipeline</a:t>
            </a:r>
          </a:p>
          <a:p>
            <a:r>
              <a:rPr lang="nl-NL" dirty="0" err="1"/>
              <a:t>Not</a:t>
            </a:r>
            <a:r>
              <a:rPr lang="nl-NL" dirty="0"/>
              <a:t> made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custom</a:t>
            </a:r>
            <a:r>
              <a:rPr lang="nl-NL" dirty="0"/>
              <a:t> code</a:t>
            </a:r>
          </a:p>
          <a:p>
            <a:r>
              <a:rPr lang="nl-NL" dirty="0"/>
              <a:t>UI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clunky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8729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DFD0F-4BEE-4266-5AD1-6F53F96C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 </a:t>
            </a:r>
            <a:r>
              <a:rPr lang="nl-NL" dirty="0" err="1"/>
              <a:t>today</a:t>
            </a:r>
            <a:r>
              <a:rPr lang="nl-NL" dirty="0"/>
              <a:t>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67EBC-7D35-40A8-2098-9AF75887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3200" dirty="0" err="1"/>
              <a:t>Azure</a:t>
            </a:r>
            <a:r>
              <a:rPr lang="nl-NL" sz="3200" dirty="0"/>
              <a:t> </a:t>
            </a:r>
            <a:r>
              <a:rPr lang="nl-NL" sz="3200" dirty="0" err="1"/>
              <a:t>Functions</a:t>
            </a:r>
            <a:r>
              <a:rPr lang="nl-NL" sz="3200" dirty="0"/>
              <a:t>!</a:t>
            </a:r>
          </a:p>
        </p:txBody>
      </p:sp>
      <p:pic>
        <p:nvPicPr>
          <p:cNvPr id="4" name="Picture 2" descr="How to set environment variables for use with an Azure Function - Azure Greg">
            <a:extLst>
              <a:ext uri="{FF2B5EF4-FFF2-40B4-BE49-F238E27FC236}">
                <a16:creationId xmlns:a16="http://schemas.microsoft.com/office/drawing/2014/main" id="{E1178776-89CB-0546-67BF-9EC5A542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28" y="2636869"/>
            <a:ext cx="6329002" cy="31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4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E44BB-7521-415F-BAF6-51D373EB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248"/>
            <a:ext cx="9144000" cy="2111605"/>
          </a:xfrm>
        </p:spPr>
        <p:txBody>
          <a:bodyPr>
            <a:normAutofit/>
          </a:bodyPr>
          <a:lstStyle/>
          <a:p>
            <a:r>
              <a:rPr lang="nl-NL" sz="5400" dirty="0"/>
              <a:t>BREAK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2D2D7E-2207-467C-8DB2-F0FAB73AB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Ben Edmondson | </a:t>
            </a:r>
            <a:r>
              <a:rPr lang="nl-NL" dirty="0" err="1"/>
              <a:t>ElastIQ</a:t>
            </a:r>
            <a:r>
              <a:rPr lang="nl-NL" dirty="0"/>
              <a:t>-Connect</a:t>
            </a:r>
          </a:p>
        </p:txBody>
      </p:sp>
    </p:spTree>
    <p:extLst>
      <p:ext uri="{BB962C8B-B14F-4D97-AF65-F5344CB8AC3E}">
        <p14:creationId xmlns:p14="http://schemas.microsoft.com/office/powerpoint/2010/main" val="135913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B41A5-A9B6-CACA-255B-D5C8B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Deploying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0B810-3197-8AC3-9DA0-7B1AC816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An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is </a:t>
            </a:r>
            <a:r>
              <a:rPr lang="nl-NL" dirty="0" err="1"/>
              <a:t>really</a:t>
            </a:r>
            <a:r>
              <a:rPr lang="nl-NL" dirty="0"/>
              <a:t> a </a:t>
            </a:r>
            <a:r>
              <a:rPr lang="nl-NL" dirty="0" err="1"/>
              <a:t>group</a:t>
            </a:r>
            <a:r>
              <a:rPr lang="nl-NL" dirty="0"/>
              <a:t> of resources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together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Function</a:t>
            </a:r>
            <a:r>
              <a:rPr lang="nl-NL" dirty="0"/>
              <a:t> Code</a:t>
            </a:r>
          </a:p>
          <a:p>
            <a:pPr lvl="1"/>
            <a:r>
              <a:rPr lang="nl-NL" dirty="0"/>
              <a:t>Binding schema</a:t>
            </a:r>
          </a:p>
          <a:p>
            <a:pPr lvl="1"/>
            <a:r>
              <a:rPr lang="nl-NL" dirty="0" err="1"/>
              <a:t>Actual</a:t>
            </a:r>
            <a:r>
              <a:rPr lang="nl-NL" dirty="0"/>
              <a:t> code</a:t>
            </a:r>
          </a:p>
          <a:p>
            <a:r>
              <a:rPr lang="nl-NL" dirty="0" err="1"/>
              <a:t>Function</a:t>
            </a:r>
            <a:r>
              <a:rPr lang="nl-NL" dirty="0"/>
              <a:t> App –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code</a:t>
            </a:r>
          </a:p>
          <a:p>
            <a:r>
              <a:rPr lang="nl-NL" dirty="0"/>
              <a:t>App Service Plan – </a:t>
            </a:r>
            <a:r>
              <a:rPr lang="nl-NL" dirty="0" err="1"/>
              <a:t>Houses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App</a:t>
            </a:r>
          </a:p>
          <a:p>
            <a:r>
              <a:rPr lang="nl-NL" dirty="0"/>
              <a:t>Storage Account – Handles </a:t>
            </a:r>
            <a:r>
              <a:rPr lang="nl-NL" dirty="0" err="1"/>
              <a:t>the</a:t>
            </a:r>
            <a:r>
              <a:rPr lang="nl-NL" dirty="0"/>
              <a:t> queue, </a:t>
            </a:r>
            <a:r>
              <a:rPr lang="nl-NL" dirty="0" err="1"/>
              <a:t>and</a:t>
            </a:r>
            <a:r>
              <a:rPr lang="nl-NL" dirty="0"/>
              <a:t> as default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 </a:t>
            </a:r>
            <a:r>
              <a:rPr lang="nl-NL" dirty="0" err="1"/>
              <a:t>blobs</a:t>
            </a:r>
            <a:endParaRPr lang="nl-NL" dirty="0"/>
          </a:p>
          <a:p>
            <a:r>
              <a:rPr lang="nl-NL" dirty="0"/>
              <a:t>Application </a:t>
            </a:r>
            <a:r>
              <a:rPr lang="nl-NL" dirty="0" err="1"/>
              <a:t>Insights</a:t>
            </a:r>
            <a:r>
              <a:rPr lang="nl-NL" dirty="0"/>
              <a:t> – Handles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878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BB656-44A1-44BB-88EB-FF81266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 I?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85B2E8-CC89-41B3-BE77-2008EC95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6940650" cy="4425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Double </a:t>
            </a:r>
            <a:r>
              <a:rPr lang="nl-NL" dirty="0" err="1"/>
              <a:t>Civil</a:t>
            </a:r>
            <a:r>
              <a:rPr lang="nl-NL" dirty="0"/>
              <a:t> Engineering </a:t>
            </a:r>
            <a:r>
              <a:rPr lang="nl-NL" dirty="0" err="1"/>
              <a:t>Degree</a:t>
            </a:r>
            <a:endParaRPr lang="nl-NL" dirty="0"/>
          </a:p>
          <a:p>
            <a:pPr lvl="1"/>
            <a:r>
              <a:rPr lang="nl-NL" dirty="0" err="1"/>
              <a:t>Hydraulic</a:t>
            </a:r>
            <a:r>
              <a:rPr lang="nl-NL" dirty="0"/>
              <a:t> Engineering</a:t>
            </a:r>
          </a:p>
          <a:p>
            <a:pPr lvl="1"/>
            <a:r>
              <a:rPr lang="nl-NL" dirty="0" err="1"/>
              <a:t>Structural</a:t>
            </a:r>
            <a:r>
              <a:rPr lang="nl-NL" dirty="0"/>
              <a:t> Engineering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Structural</a:t>
            </a:r>
            <a:r>
              <a:rPr lang="nl-NL" dirty="0"/>
              <a:t> Engineer @Royal </a:t>
            </a:r>
            <a:r>
              <a:rPr lang="nl-NL" dirty="0" err="1"/>
              <a:t>Haskoning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round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@Royal </a:t>
            </a:r>
            <a:r>
              <a:rPr lang="nl-NL" dirty="0" err="1"/>
              <a:t>Haskoning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Tech Lead @ Royal </a:t>
            </a:r>
            <a:r>
              <a:rPr lang="nl-NL" dirty="0" err="1"/>
              <a:t>Haskoning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Full Stack Software Engineer @ElastIQ-Connect</a:t>
            </a:r>
          </a:p>
          <a:p>
            <a:pPr marL="0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2050" name="Picture 2" descr="TU Delft - indebuurt Delft">
            <a:extLst>
              <a:ext uri="{FF2B5EF4-FFF2-40B4-BE49-F238E27FC236}">
                <a16:creationId xmlns:a16="http://schemas.microsoft.com/office/drawing/2014/main" id="{2AAB83ED-5928-1E9E-83C6-0A48A804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383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7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B41A5-A9B6-CACA-255B-D5C8B91F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Deploying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20B810-3197-8AC3-9DA0-7B1AC816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3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deploys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resources</a:t>
            </a:r>
          </a:p>
          <a:p>
            <a:pPr lvl="1"/>
            <a:r>
              <a:rPr lang="nl-NL" dirty="0" err="1"/>
              <a:t>VSCode</a:t>
            </a:r>
            <a:endParaRPr lang="nl-NL" dirty="0"/>
          </a:p>
          <a:p>
            <a:pPr lvl="1"/>
            <a:r>
              <a:rPr lang="nl-NL" dirty="0" err="1"/>
              <a:t>Azure</a:t>
            </a:r>
            <a:r>
              <a:rPr lang="nl-NL" dirty="0"/>
              <a:t> Portal</a:t>
            </a:r>
          </a:p>
          <a:p>
            <a:pPr lvl="1"/>
            <a:r>
              <a:rPr lang="nl-NL" dirty="0"/>
              <a:t>ARM Templates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dirty="0"/>
              <a:t>3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code</a:t>
            </a:r>
          </a:p>
          <a:p>
            <a:pPr lvl="1"/>
            <a:r>
              <a:rPr lang="nl-NL" dirty="0" err="1"/>
              <a:t>VSCode</a:t>
            </a:r>
            <a:endParaRPr lang="nl-NL" dirty="0"/>
          </a:p>
          <a:p>
            <a:pPr lvl="1"/>
            <a:r>
              <a:rPr lang="nl-NL" dirty="0" err="1"/>
              <a:t>Azure</a:t>
            </a:r>
            <a:r>
              <a:rPr lang="nl-NL" dirty="0"/>
              <a:t> Portal</a:t>
            </a:r>
          </a:p>
          <a:p>
            <a:pPr lvl="1"/>
            <a:r>
              <a:rPr lang="nl-NL" dirty="0" err="1"/>
              <a:t>Command</a:t>
            </a:r>
            <a:r>
              <a:rPr lang="nl-NL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12505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D3E97-0EA7-370A-01A8-0570EB60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VSCode</a:t>
            </a:r>
            <a:r>
              <a:rPr lang="nl-NL" dirty="0"/>
              <a:t> Integration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5E4C9A-AEEC-4E71-482C-228895AB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Easiest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place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&lt;10 clicks! I </a:t>
            </a:r>
            <a:r>
              <a:rPr lang="nl-NL" dirty="0" err="1"/>
              <a:t>think</a:t>
            </a:r>
            <a:r>
              <a:rPr lang="nl-NL" dirty="0"/>
              <a:t>….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A4812C8-4562-438A-5112-C6A79A32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92" y="1854332"/>
            <a:ext cx="2838596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80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FED75-89A3-3A49-76E4-7F8CA768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Portal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369343-07A5-20A7-A830-EA3B3BC4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4403283" cy="4425605"/>
          </a:xfrm>
        </p:spPr>
        <p:txBody>
          <a:bodyPr/>
          <a:lstStyle/>
          <a:p>
            <a:r>
              <a:rPr lang="nl-NL" dirty="0"/>
              <a:t>Most </a:t>
            </a:r>
            <a:r>
              <a:rPr lang="nl-NL" dirty="0" err="1"/>
              <a:t>settings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tweak</a:t>
            </a:r>
            <a:r>
              <a:rPr lang="nl-NL" dirty="0"/>
              <a:t>, but high </a:t>
            </a:r>
            <a:r>
              <a:rPr lang="nl-NL" dirty="0" err="1"/>
              <a:t>barrier</a:t>
            </a:r>
            <a:r>
              <a:rPr lang="nl-NL" dirty="0"/>
              <a:t> of entry</a:t>
            </a:r>
          </a:p>
          <a:p>
            <a:endParaRPr lang="nl-NL" dirty="0"/>
          </a:p>
          <a:p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meant</a:t>
            </a:r>
            <a:r>
              <a:rPr lang="nl-NL" dirty="0"/>
              <a:t> as a code manager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F7468B6-0E6E-B24E-5CFC-2E8E0E041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5" y="2457590"/>
            <a:ext cx="6963478" cy="40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7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AEB1E-D424-8457-2E6E-A88CC3D7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Templates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617D7E-097F-80B6-05B8-C6472491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8283907" cy="4425605"/>
          </a:xfrm>
        </p:spPr>
        <p:txBody>
          <a:bodyPr/>
          <a:lstStyle/>
          <a:p>
            <a:r>
              <a:rPr lang="nl-NL" dirty="0"/>
              <a:t>File </a:t>
            </a:r>
            <a:r>
              <a:rPr lang="nl-NL" dirty="0" err="1"/>
              <a:t>containing</a:t>
            </a:r>
            <a:r>
              <a:rPr lang="nl-NL" dirty="0"/>
              <a:t> </a:t>
            </a:r>
            <a:r>
              <a:rPr lang="nl-NL" dirty="0" err="1"/>
              <a:t>cloud</a:t>
            </a:r>
            <a:r>
              <a:rPr lang="nl-NL" dirty="0"/>
              <a:t> resource setup</a:t>
            </a:r>
          </a:p>
          <a:p>
            <a:endParaRPr lang="nl-NL" dirty="0"/>
          </a:p>
          <a:p>
            <a:r>
              <a:rPr lang="nl-NL" dirty="0"/>
              <a:t>Making </a:t>
            </a:r>
            <a:r>
              <a:rPr lang="nl-NL" dirty="0" err="1"/>
              <a:t>them</a:t>
            </a:r>
            <a:r>
              <a:rPr lang="nl-NL" dirty="0"/>
              <a:t> is hard,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is easy</a:t>
            </a:r>
          </a:p>
          <a:p>
            <a:endParaRPr lang="nl-NL" dirty="0"/>
          </a:p>
          <a:p>
            <a:r>
              <a:rPr lang="nl-NL" dirty="0" err="1"/>
              <a:t>Examples</a:t>
            </a:r>
            <a:r>
              <a:rPr lang="nl-NL" dirty="0"/>
              <a:t> are </a:t>
            </a:r>
            <a:r>
              <a:rPr lang="nl-NL" dirty="0" err="1"/>
              <a:t>Terraform</a:t>
            </a:r>
            <a:r>
              <a:rPr lang="nl-NL" dirty="0"/>
              <a:t>, ARM </a:t>
            </a:r>
            <a:r>
              <a:rPr lang="nl-NL" dirty="0" err="1"/>
              <a:t>and</a:t>
            </a:r>
            <a:r>
              <a:rPr lang="nl-NL" dirty="0"/>
              <a:t> BICEP</a:t>
            </a:r>
          </a:p>
        </p:txBody>
      </p:sp>
      <p:pic>
        <p:nvPicPr>
          <p:cNvPr id="3076" name="Picture 4" descr="De bronafbeelding bekijken">
            <a:extLst>
              <a:ext uri="{FF2B5EF4-FFF2-40B4-BE49-F238E27FC236}">
                <a16:creationId xmlns:a16="http://schemas.microsoft.com/office/drawing/2014/main" id="{90546516-F62B-2D97-9DFD-49A9226ED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15" y="1815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5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DDE06-A919-8074-BE0B-13805265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Todays</a:t>
            </a:r>
            <a:r>
              <a:rPr lang="nl-NL" dirty="0"/>
              <a:t> </a:t>
            </a:r>
            <a:r>
              <a:rPr lang="nl-NL" dirty="0" err="1"/>
              <a:t>Workflows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547C1B-ECC5-6C31-0F53-07E5D3ED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Raw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data -&gt; </a:t>
            </a:r>
            <a:r>
              <a:rPr lang="nl-NL" dirty="0" err="1"/>
              <a:t>Structured</a:t>
            </a:r>
            <a:r>
              <a:rPr lang="nl-NL" dirty="0"/>
              <a:t> DB of </a:t>
            </a:r>
            <a:r>
              <a:rPr lang="nl-NL" dirty="0" err="1"/>
              <a:t>weather</a:t>
            </a:r>
            <a:r>
              <a:rPr lang="nl-NL" dirty="0"/>
              <a:t> data</a:t>
            </a:r>
          </a:p>
          <a:p>
            <a:pPr marL="0" indent="0">
              <a:buNone/>
            </a:pP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KNMI ‘</a:t>
            </a:r>
            <a:r>
              <a:rPr lang="nl-NL" dirty="0" err="1"/>
              <a:t>scraper</a:t>
            </a:r>
            <a:r>
              <a:rPr lang="nl-NL" dirty="0"/>
              <a:t>’</a:t>
            </a:r>
          </a:p>
          <a:p>
            <a:pPr lvl="1"/>
            <a:r>
              <a:rPr lang="nl-NL" dirty="0"/>
              <a:t>Daily runs</a:t>
            </a:r>
          </a:p>
          <a:p>
            <a:pPr lvl="1"/>
            <a:r>
              <a:rPr lang="nl-NL" dirty="0"/>
              <a:t>Clean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csv</a:t>
            </a:r>
            <a:r>
              <a:rPr lang="nl-NL" dirty="0"/>
              <a:t> file</a:t>
            </a:r>
          </a:p>
          <a:p>
            <a:pPr lvl="1"/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Data Processor</a:t>
            </a:r>
          </a:p>
          <a:p>
            <a:pPr lvl="1"/>
            <a:r>
              <a:rPr lang="nl-NL" dirty="0"/>
              <a:t>Runs </a:t>
            </a:r>
            <a:r>
              <a:rPr lang="nl-NL" dirty="0" err="1"/>
              <a:t>when</a:t>
            </a:r>
            <a:r>
              <a:rPr lang="nl-NL" dirty="0"/>
              <a:t> new data is </a:t>
            </a:r>
            <a:r>
              <a:rPr lang="nl-NL" dirty="0" err="1"/>
              <a:t>available</a:t>
            </a:r>
            <a:endParaRPr lang="nl-NL" dirty="0"/>
          </a:p>
          <a:p>
            <a:pPr lvl="1"/>
            <a:r>
              <a:rPr lang="nl-NL" dirty="0" err="1"/>
              <a:t>Arbitrary</a:t>
            </a:r>
            <a:r>
              <a:rPr lang="nl-NL" dirty="0"/>
              <a:t> cleaning step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9C0652-76AE-C514-EB7C-BCD753F7A39A}"/>
              </a:ext>
            </a:extLst>
          </p:cNvPr>
          <p:cNvSpPr txBox="1"/>
          <p:nvPr/>
        </p:nvSpPr>
        <p:spPr>
          <a:xfrm>
            <a:off x="378954" y="5906220"/>
            <a:ext cx="610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https://github.com/BenEdmondson</a:t>
            </a:r>
          </a:p>
        </p:txBody>
      </p:sp>
    </p:spTree>
    <p:extLst>
      <p:ext uri="{BB962C8B-B14F-4D97-AF65-F5344CB8AC3E}">
        <p14:creationId xmlns:p14="http://schemas.microsoft.com/office/powerpoint/2010/main" val="3711997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0AF05-C9BF-E64F-51B7-B399353C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KNMI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45A2C-74CD-57F7-E855-6654C14A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1728681"/>
            <a:ext cx="5931000" cy="4425605"/>
          </a:xfrm>
        </p:spPr>
        <p:txBody>
          <a:bodyPr/>
          <a:lstStyle/>
          <a:p>
            <a:r>
              <a:rPr lang="nl-NL" dirty="0" err="1"/>
              <a:t>Weather</a:t>
            </a:r>
            <a:r>
              <a:rPr lang="nl-NL" dirty="0"/>
              <a:t> data</a:t>
            </a:r>
          </a:p>
          <a:p>
            <a:r>
              <a:rPr lang="nl-NL" dirty="0"/>
              <a:t>&gt;200 stations in NL</a:t>
            </a:r>
          </a:p>
          <a:p>
            <a:r>
              <a:rPr lang="nl-NL" dirty="0"/>
              <a:t>Accurate </a:t>
            </a:r>
            <a:r>
              <a:rPr lang="nl-NL" dirty="0" err="1"/>
              <a:t>and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date</a:t>
            </a:r>
          </a:p>
          <a:p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affects</a:t>
            </a:r>
            <a:r>
              <a:rPr lang="nl-NL" dirty="0"/>
              <a:t> a lot of </a:t>
            </a:r>
            <a:r>
              <a:rPr lang="nl-NL" dirty="0" err="1"/>
              <a:t>processes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AutoShape 2" descr="The Science Behind the Smell of Rain - Chemwatch">
            <a:extLst>
              <a:ext uri="{FF2B5EF4-FFF2-40B4-BE49-F238E27FC236}">
                <a16:creationId xmlns:a16="http://schemas.microsoft.com/office/drawing/2014/main" id="{7617FD5C-3628-94A2-E0F9-26B416991A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0" name="Picture 2" descr="The smell of rain is very distinct. ">
            <a:extLst>
              <a:ext uri="{FF2B5EF4-FFF2-40B4-BE49-F238E27FC236}">
                <a16:creationId xmlns:a16="http://schemas.microsoft.com/office/drawing/2014/main" id="{4C4A3012-A77C-2F68-731E-4AD8BA5C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88" y="1728681"/>
            <a:ext cx="4647977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NMI - Automatische weerstations">
            <a:extLst>
              <a:ext uri="{FF2B5EF4-FFF2-40B4-BE49-F238E27FC236}">
                <a16:creationId xmlns:a16="http://schemas.microsoft.com/office/drawing/2014/main" id="{7C6C3F08-3783-2163-58FB-0276E3C9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443" y="3941483"/>
            <a:ext cx="6371063" cy="265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07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0AF05-C9BF-E64F-51B7-B399353C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KNMI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E45A2C-74CD-57F7-E855-6654C1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KNMI </a:t>
            </a:r>
            <a:r>
              <a:rPr lang="nl-NL" dirty="0" err="1"/>
              <a:t>weather</a:t>
            </a:r>
            <a:r>
              <a:rPr lang="nl-NL" dirty="0"/>
              <a:t> data is </a:t>
            </a:r>
            <a:r>
              <a:rPr lang="nl-NL" dirty="0" err="1"/>
              <a:t>widely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companies</a:t>
            </a:r>
          </a:p>
          <a:p>
            <a:r>
              <a:rPr lang="nl-NL" dirty="0"/>
              <a:t>It’s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accessible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API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sounds </a:t>
            </a:r>
            <a:r>
              <a:rPr lang="nl-NL" dirty="0" err="1"/>
              <a:t>great</a:t>
            </a:r>
            <a:r>
              <a:rPr lang="nl-NL" dirty="0"/>
              <a:t>, but </a:t>
            </a:r>
            <a:r>
              <a:rPr lang="nl-NL" dirty="0" err="1"/>
              <a:t>there</a:t>
            </a:r>
            <a:r>
              <a:rPr lang="nl-NL" dirty="0"/>
              <a:t> are issues…</a:t>
            </a:r>
          </a:p>
          <a:p>
            <a:r>
              <a:rPr lang="nl-NL" dirty="0"/>
              <a:t>Data format is </a:t>
            </a:r>
            <a:r>
              <a:rPr lang="nl-NL" dirty="0" err="1"/>
              <a:t>awkward</a:t>
            </a:r>
            <a:endParaRPr lang="nl-NL" dirty="0"/>
          </a:p>
          <a:p>
            <a:r>
              <a:rPr lang="nl-NL" dirty="0" err="1"/>
              <a:t>Depending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query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take a </a:t>
            </a:r>
            <a:r>
              <a:rPr lang="nl-NL" dirty="0" err="1"/>
              <a:t>while</a:t>
            </a:r>
            <a:endParaRPr lang="nl-NL" dirty="0"/>
          </a:p>
          <a:p>
            <a:endParaRPr lang="nl-NL" dirty="0"/>
          </a:p>
        </p:txBody>
      </p:sp>
      <p:sp>
        <p:nvSpPr>
          <p:cNvPr id="4" name="AutoShape 2" descr="The Science Behind the Smell of Rain - Chemwatch">
            <a:extLst>
              <a:ext uri="{FF2B5EF4-FFF2-40B4-BE49-F238E27FC236}">
                <a16:creationId xmlns:a16="http://schemas.microsoft.com/office/drawing/2014/main" id="{7617FD5C-3628-94A2-E0F9-26B416991A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878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BCA9-BC77-8022-F805-1C6D4912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EBE05D-AF90-4FA4-596A-1A0376D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2976403"/>
            <a:ext cx="10350600" cy="3171746"/>
          </a:xfrm>
        </p:spPr>
        <p:txBody>
          <a:bodyPr/>
          <a:lstStyle/>
          <a:p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historical</a:t>
            </a:r>
            <a:r>
              <a:rPr lang="nl-NL" dirty="0"/>
              <a:t> data</a:t>
            </a:r>
          </a:p>
          <a:p>
            <a:r>
              <a:rPr lang="nl-NL" dirty="0" err="1"/>
              <a:t>Requires</a:t>
            </a:r>
            <a:r>
              <a:rPr lang="nl-NL" dirty="0"/>
              <a:t> up </a:t>
            </a:r>
            <a:r>
              <a:rPr lang="nl-NL" dirty="0" err="1"/>
              <a:t>to</a:t>
            </a:r>
            <a:r>
              <a:rPr lang="nl-NL" dirty="0"/>
              <a:t> date data</a:t>
            </a:r>
          </a:p>
          <a:p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granular</a:t>
            </a:r>
            <a:r>
              <a:rPr lang="nl-NL" dirty="0"/>
              <a:t> data</a:t>
            </a:r>
          </a:p>
          <a:p>
            <a:r>
              <a:rPr lang="nl-NL" dirty="0"/>
              <a:t>Feel </a:t>
            </a:r>
            <a:r>
              <a:rPr lang="nl-NL" dirty="0" err="1"/>
              <a:t>responsive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‘</a:t>
            </a:r>
            <a:r>
              <a:rPr lang="nl-NL" dirty="0" err="1"/>
              <a:t>snappy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33327734-3C80-6E54-C27A-E4FAA16838D5}"/>
              </a:ext>
            </a:extLst>
          </p:cNvPr>
          <p:cNvSpPr txBox="1">
            <a:spLocks/>
          </p:cNvSpPr>
          <p:nvPr/>
        </p:nvSpPr>
        <p:spPr>
          <a:xfrm>
            <a:off x="317400" y="2006770"/>
            <a:ext cx="10350600" cy="96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nl-NL" dirty="0"/>
              <a:t>A Dashboard </a:t>
            </a:r>
            <a:r>
              <a:rPr lang="nl-NL" dirty="0" err="1"/>
              <a:t>which</a:t>
            </a:r>
            <a:r>
              <a:rPr lang="nl-NL" dirty="0"/>
              <a:t> plots </a:t>
            </a:r>
            <a:r>
              <a:rPr lang="nl-NL" dirty="0" err="1"/>
              <a:t>precipitation</a:t>
            </a:r>
            <a:r>
              <a:rPr lang="nl-NL" dirty="0"/>
              <a:t> (</a:t>
            </a:r>
            <a:r>
              <a:rPr lang="nl-NL" dirty="0" err="1"/>
              <a:t>rain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station in </a:t>
            </a:r>
            <a:r>
              <a:rPr lang="nl-NL" dirty="0" err="1"/>
              <a:t>the</a:t>
            </a:r>
            <a:r>
              <a:rPr lang="nl-NL" dirty="0"/>
              <a:t> Netherlands.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nl-NL" dirty="0"/>
          </a:p>
          <a:p>
            <a:pPr marL="0" indent="0">
              <a:buFont typeface="Wingdings" panose="05000000000000000000" pitchFamily="2" charset="2"/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9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BCA9-BC77-8022-F805-1C6D4912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EBE05D-AF90-4FA4-596A-1A0376D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2994814"/>
            <a:ext cx="10350600" cy="3159472"/>
          </a:xfrm>
        </p:spPr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want </a:t>
            </a:r>
            <a:r>
              <a:rPr lang="nl-NL" dirty="0" err="1"/>
              <a:t>you</a:t>
            </a:r>
            <a:r>
              <a:rPr lang="nl-NL" dirty="0"/>
              <a:t> BI dashboard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heavy </a:t>
            </a:r>
            <a:r>
              <a:rPr lang="nl-NL" dirty="0" err="1"/>
              <a:t>lifting</a:t>
            </a:r>
            <a:endParaRPr lang="nl-NL" dirty="0"/>
          </a:p>
          <a:p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refetching</a:t>
            </a:r>
            <a:r>
              <a:rPr lang="nl-NL" dirty="0"/>
              <a:t> </a:t>
            </a:r>
            <a:r>
              <a:rPr lang="nl-NL" dirty="0" err="1"/>
              <a:t>identical</a:t>
            </a:r>
            <a:r>
              <a:rPr lang="nl-NL" dirty="0"/>
              <a:t> data</a:t>
            </a:r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1C9C0BD-F483-C2D7-5DF3-29B59E84A87B}"/>
              </a:ext>
            </a:extLst>
          </p:cNvPr>
          <p:cNvSpPr txBox="1">
            <a:spLocks/>
          </p:cNvSpPr>
          <p:nvPr/>
        </p:nvSpPr>
        <p:spPr>
          <a:xfrm>
            <a:off x="317400" y="2006770"/>
            <a:ext cx="10350600" cy="96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nl-NL"/>
              <a:t>A Dashboard which plots precipitation (rain) for an arbitrary weather station in the Netherlands.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nl-NL"/>
          </a:p>
          <a:p>
            <a:pPr marL="0" indent="0">
              <a:buFont typeface="Wingdings" panose="05000000000000000000" pitchFamily="2" charset="2"/>
              <a:buNone/>
            </a:pPr>
            <a:endParaRPr lang="nl-NL"/>
          </a:p>
          <a:p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33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BCA9-BC77-8022-F805-1C6D4912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EBE05D-AF90-4FA4-596A-1A0376D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2976402"/>
            <a:ext cx="10350600" cy="317788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Solution:</a:t>
            </a:r>
          </a:p>
          <a:p>
            <a:r>
              <a:rPr lang="nl-NL" dirty="0"/>
              <a:t>Pull </a:t>
            </a:r>
            <a:r>
              <a:rPr lang="nl-NL" dirty="0" err="1"/>
              <a:t>the</a:t>
            </a:r>
            <a:r>
              <a:rPr lang="nl-NL" dirty="0"/>
              <a:t> bulk of </a:t>
            </a:r>
            <a:r>
              <a:rPr lang="nl-NL" dirty="0" err="1"/>
              <a:t>your</a:t>
            </a:r>
            <a:r>
              <a:rPr lang="nl-NL" dirty="0"/>
              <a:t> data in </a:t>
            </a:r>
            <a:r>
              <a:rPr lang="nl-NL" dirty="0" err="1"/>
              <a:t>and</a:t>
            </a:r>
            <a:r>
              <a:rPr lang="nl-NL" dirty="0"/>
              <a:t> store</a:t>
            </a:r>
          </a:p>
          <a:p>
            <a:r>
              <a:rPr lang="nl-NL" dirty="0" err="1"/>
              <a:t>Fetch</a:t>
            </a:r>
            <a:r>
              <a:rPr lang="nl-NL" dirty="0"/>
              <a:t> recent data </a:t>
            </a:r>
            <a:r>
              <a:rPr lang="nl-NL" dirty="0" err="1"/>
              <a:t>daily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store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721E891-EA24-2F7F-2B11-9B15B5F7F0B3}"/>
              </a:ext>
            </a:extLst>
          </p:cNvPr>
          <p:cNvSpPr txBox="1">
            <a:spLocks/>
          </p:cNvSpPr>
          <p:nvPr/>
        </p:nvSpPr>
        <p:spPr>
          <a:xfrm>
            <a:off x="317400" y="2006770"/>
            <a:ext cx="10350600" cy="96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nl-NL"/>
              <a:t>A Dashboard which plots precipitation (rain) for an arbitrary weather station in the Netherlands.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nl-NL"/>
          </a:p>
          <a:p>
            <a:pPr marL="0" indent="0">
              <a:buFont typeface="Wingdings" panose="05000000000000000000" pitchFamily="2" charset="2"/>
              <a:buNone/>
            </a:pPr>
            <a:endParaRPr lang="nl-NL"/>
          </a:p>
          <a:p>
            <a:endParaRPr lang="nl-NL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673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D658B-CA1A-4790-222E-5F68AAC7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Infrastructure</a:t>
            </a:r>
            <a:endParaRPr lang="nl-NL" dirty="0"/>
          </a:p>
        </p:txBody>
      </p:sp>
      <p:pic>
        <p:nvPicPr>
          <p:cNvPr id="4" name="Picture 4" descr="A modern bridge epitomizes traditional China[1]- Chinadaily.com.cn">
            <a:extLst>
              <a:ext uri="{FF2B5EF4-FFF2-40B4-BE49-F238E27FC236}">
                <a16:creationId xmlns:a16="http://schemas.microsoft.com/office/drawing/2014/main" id="{6196B8AF-8B15-CCD5-89AE-518AF5BF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58" y="1743542"/>
            <a:ext cx="3873775" cy="21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does a highway engineer do? | Careers at the SNC-Lavalin Group">
            <a:extLst>
              <a:ext uri="{FF2B5EF4-FFF2-40B4-BE49-F238E27FC236}">
                <a16:creationId xmlns:a16="http://schemas.microsoft.com/office/drawing/2014/main" id="{57CFD332-44F0-66C0-6A24-19F1F9D0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633026"/>
            <a:ext cx="3389644" cy="22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jects - SBE Engineering">
            <a:extLst>
              <a:ext uri="{FF2B5EF4-FFF2-40B4-BE49-F238E27FC236}">
                <a16:creationId xmlns:a16="http://schemas.microsoft.com/office/drawing/2014/main" id="{33D834EE-6B8E-9838-1720-8B6FE025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458" y="4490266"/>
            <a:ext cx="3733652" cy="20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10 Cities Leading Skyscraper Construction - YouTube">
            <a:extLst>
              <a:ext uri="{FF2B5EF4-FFF2-40B4-BE49-F238E27FC236}">
                <a16:creationId xmlns:a16="http://schemas.microsoft.com/office/drawing/2014/main" id="{1CFA7A69-5E8B-60FB-727E-E598793C6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64" y="1743542"/>
            <a:ext cx="3948986" cy="221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ort of Dover">
            <a:extLst>
              <a:ext uri="{FF2B5EF4-FFF2-40B4-BE49-F238E27FC236}">
                <a16:creationId xmlns:a16="http://schemas.microsoft.com/office/drawing/2014/main" id="{9832367F-E926-C774-B6DF-A588193B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91" y="4142995"/>
            <a:ext cx="3648304" cy="212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10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BCA9-BC77-8022-F805-1C6D4912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Application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EBE05D-AF90-4FA4-596A-1A0376DD4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0" y="2006770"/>
            <a:ext cx="10350600" cy="969633"/>
          </a:xfrm>
        </p:spPr>
        <p:txBody>
          <a:bodyPr/>
          <a:lstStyle/>
          <a:p>
            <a:pPr marL="0" indent="0" algn="ctr">
              <a:buNone/>
            </a:pPr>
            <a:r>
              <a:rPr lang="nl-NL" dirty="0"/>
              <a:t>A Dashboard </a:t>
            </a:r>
            <a:r>
              <a:rPr lang="nl-NL" dirty="0" err="1"/>
              <a:t>which</a:t>
            </a:r>
            <a:r>
              <a:rPr lang="nl-NL" dirty="0"/>
              <a:t> plots </a:t>
            </a:r>
            <a:r>
              <a:rPr lang="nl-NL" dirty="0" err="1"/>
              <a:t>precipitation</a:t>
            </a:r>
            <a:r>
              <a:rPr lang="nl-NL" dirty="0"/>
              <a:t> (</a:t>
            </a:r>
            <a:r>
              <a:rPr lang="nl-NL" dirty="0" err="1"/>
              <a:t>rain</a:t>
            </a:r>
            <a:r>
              <a:rPr lang="nl-NL" dirty="0"/>
              <a:t>)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weather</a:t>
            </a:r>
            <a:r>
              <a:rPr lang="nl-NL" dirty="0"/>
              <a:t> station in </a:t>
            </a:r>
            <a:r>
              <a:rPr lang="nl-NL" dirty="0" err="1"/>
              <a:t>the</a:t>
            </a:r>
            <a:r>
              <a:rPr lang="nl-NL" dirty="0"/>
              <a:t> Netherlands.</a:t>
            </a:r>
          </a:p>
          <a:p>
            <a:pPr marL="0" indent="0" algn="ctr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FDD3944-A527-B99E-108D-A3B841D20D6F}"/>
              </a:ext>
            </a:extLst>
          </p:cNvPr>
          <p:cNvSpPr txBox="1">
            <a:spLocks/>
          </p:cNvSpPr>
          <p:nvPr/>
        </p:nvSpPr>
        <p:spPr>
          <a:xfrm>
            <a:off x="317400" y="2911965"/>
            <a:ext cx="5187411" cy="339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NL" dirty="0"/>
              <a:t>Pros</a:t>
            </a:r>
          </a:p>
          <a:p>
            <a:pPr>
              <a:buFontTx/>
              <a:buChar char="-"/>
            </a:pP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backed</a:t>
            </a:r>
            <a:r>
              <a:rPr lang="nl-NL" dirty="0"/>
              <a:t> up data</a:t>
            </a:r>
          </a:p>
          <a:p>
            <a:pPr>
              <a:buFontTx/>
              <a:buChar char="-"/>
            </a:pPr>
            <a:r>
              <a:rPr lang="nl-NL" dirty="0" err="1"/>
              <a:t>You</a:t>
            </a:r>
            <a:r>
              <a:rPr lang="nl-NL" dirty="0"/>
              <a:t> control </a:t>
            </a:r>
            <a:r>
              <a:rPr lang="nl-NL" dirty="0" err="1"/>
              <a:t>the</a:t>
            </a:r>
            <a:r>
              <a:rPr lang="nl-NL" dirty="0"/>
              <a:t> format</a:t>
            </a:r>
          </a:p>
          <a:p>
            <a:pPr>
              <a:buFontTx/>
              <a:buChar char="-"/>
            </a:pP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arbitrary</a:t>
            </a:r>
            <a:r>
              <a:rPr lang="nl-NL" dirty="0"/>
              <a:t> </a:t>
            </a:r>
            <a:r>
              <a:rPr lang="nl-NL" dirty="0" err="1"/>
              <a:t>transformations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5CF8F8A-3C9D-694A-E7E8-2FF179A87C4D}"/>
              </a:ext>
            </a:extLst>
          </p:cNvPr>
          <p:cNvSpPr txBox="1">
            <a:spLocks/>
          </p:cNvSpPr>
          <p:nvPr/>
        </p:nvSpPr>
        <p:spPr>
          <a:xfrm>
            <a:off x="5373193" y="2911965"/>
            <a:ext cx="5187411" cy="339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NL" dirty="0" err="1"/>
              <a:t>Cons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Large </a:t>
            </a:r>
            <a:r>
              <a:rPr lang="nl-NL" dirty="0" err="1"/>
              <a:t>quantity</a:t>
            </a:r>
            <a:r>
              <a:rPr lang="nl-NL" dirty="0"/>
              <a:t> of storage </a:t>
            </a:r>
            <a:r>
              <a:rPr lang="nl-NL" dirty="0" err="1"/>
              <a:t>needed</a:t>
            </a:r>
            <a:endParaRPr lang="nl-NL" dirty="0"/>
          </a:p>
          <a:p>
            <a:pPr>
              <a:buFontTx/>
              <a:buChar char="-"/>
            </a:pPr>
            <a:r>
              <a:rPr lang="nl-NL" dirty="0"/>
              <a:t>‘</a:t>
            </a:r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parts</a:t>
            </a:r>
            <a:r>
              <a:rPr lang="nl-NL" dirty="0"/>
              <a:t>’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manage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6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DC6E6-46F1-9F78-BC96-0545CAA0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Scheduled</a:t>
            </a:r>
            <a:r>
              <a:rPr lang="nl-NL" dirty="0"/>
              <a:t> Web </a:t>
            </a:r>
            <a:r>
              <a:rPr lang="nl-NL" dirty="0" err="1"/>
              <a:t>Scraper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522AA-5A65-FEDB-8EC1-11C288E1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Run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day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Change data format </a:t>
            </a:r>
            <a:r>
              <a:rPr lang="nl-NL" dirty="0" err="1"/>
              <a:t>to</a:t>
            </a:r>
            <a:r>
              <a:rPr lang="nl-NL" dirty="0"/>
              <a:t> a clean </a:t>
            </a:r>
            <a:r>
              <a:rPr lang="nl-NL" dirty="0" err="1"/>
              <a:t>csv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Save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somewhere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991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9AEDC-0472-FF42-BDD4-51C4FD28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File </a:t>
            </a:r>
            <a:r>
              <a:rPr lang="nl-NL" dirty="0" err="1"/>
              <a:t>Triggered</a:t>
            </a:r>
            <a:r>
              <a:rPr lang="nl-NL" dirty="0"/>
              <a:t> Data Transfer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66D0C8-A1EC-F365-A1A3-A47BC90A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/>
              <a:t>Pick up </a:t>
            </a:r>
            <a:r>
              <a:rPr lang="nl-NL" dirty="0" err="1"/>
              <a:t>csv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scraper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Run </a:t>
            </a:r>
            <a:r>
              <a:rPr lang="nl-NL" dirty="0" err="1"/>
              <a:t>arbitrary</a:t>
            </a:r>
            <a:r>
              <a:rPr lang="nl-NL" dirty="0"/>
              <a:t> code on </a:t>
            </a:r>
            <a:r>
              <a:rPr lang="nl-NL" dirty="0" err="1"/>
              <a:t>it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Store </a:t>
            </a:r>
            <a:r>
              <a:rPr lang="nl-NL" dirty="0" err="1"/>
              <a:t>it</a:t>
            </a:r>
            <a:r>
              <a:rPr lang="nl-NL" dirty="0"/>
              <a:t> in a database </a:t>
            </a:r>
            <a:r>
              <a:rPr lang="nl-NL" dirty="0" err="1"/>
              <a:t>for</a:t>
            </a:r>
            <a:r>
              <a:rPr lang="nl-NL" dirty="0"/>
              <a:t> easy access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We’ll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running a data </a:t>
            </a:r>
            <a:r>
              <a:rPr lang="nl-NL" dirty="0" err="1"/>
              <a:t>compression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well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6693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EB1DB-D683-CCE5-2765-CE8EB28F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in </a:t>
            </a:r>
            <a:r>
              <a:rPr lang="nl-NL" dirty="0" err="1"/>
              <a:t>practice</a:t>
            </a:r>
            <a:r>
              <a:rPr lang="nl-NL" dirty="0"/>
              <a:t>!</a:t>
            </a:r>
          </a:p>
        </p:txBody>
      </p:sp>
      <p:pic>
        <p:nvPicPr>
          <p:cNvPr id="9218" name="Picture 2" descr="3,274 Demo Vectoren, Illustraties en Clipart - 123RF">
            <a:extLst>
              <a:ext uri="{FF2B5EF4-FFF2-40B4-BE49-F238E27FC236}">
                <a16:creationId xmlns:a16="http://schemas.microsoft.com/office/drawing/2014/main" id="{9B938759-47DC-27CA-FD9C-0EDBAF04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867025"/>
            <a:ext cx="5176837" cy="25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artoon Ghost 552769 Vector Art at Vecteezy">
            <a:extLst>
              <a:ext uri="{FF2B5EF4-FFF2-40B4-BE49-F238E27FC236}">
                <a16:creationId xmlns:a16="http://schemas.microsoft.com/office/drawing/2014/main" id="{7B30E6AB-FBB5-4AD6-A93F-9D08A3B6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2209800"/>
            <a:ext cx="2709862" cy="27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27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59D72-4E32-1B46-26B7-E837E2ED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Building Block </a:t>
            </a:r>
            <a:r>
              <a:rPr lang="nl-NL" dirty="0" err="1"/>
              <a:t>to</a:t>
            </a:r>
            <a:r>
              <a:rPr lang="nl-NL" dirty="0"/>
              <a:t> Complex Systems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452A39-20F3-9CBA-2CB3-36F7F9A8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2800" dirty="0"/>
              <a:t>Building a complete system </a:t>
            </a:r>
            <a:r>
              <a:rPr lang="nl-NL" sz="2800" dirty="0" err="1"/>
              <a:t>with</a:t>
            </a:r>
            <a:r>
              <a:rPr lang="nl-NL" sz="2800" dirty="0"/>
              <a:t> </a:t>
            </a:r>
            <a:r>
              <a:rPr lang="nl-NL" sz="2800" dirty="0" err="1"/>
              <a:t>Azure</a:t>
            </a:r>
            <a:r>
              <a:rPr lang="nl-NL" sz="2800" dirty="0"/>
              <a:t> </a:t>
            </a:r>
            <a:r>
              <a:rPr lang="nl-NL" sz="2800" dirty="0" err="1"/>
              <a:t>Functions</a:t>
            </a:r>
            <a:r>
              <a:rPr lang="nl-NL" sz="2800" dirty="0"/>
              <a:t> is </a:t>
            </a:r>
            <a:r>
              <a:rPr lang="nl-NL" sz="2800" dirty="0" err="1"/>
              <a:t>effectively</a:t>
            </a:r>
            <a:r>
              <a:rPr lang="nl-NL" sz="2800" dirty="0"/>
              <a:t> a </a:t>
            </a:r>
            <a:r>
              <a:rPr lang="nl-NL" sz="2800" dirty="0" err="1"/>
              <a:t>serverless</a:t>
            </a:r>
            <a:r>
              <a:rPr lang="nl-NL" sz="2800" dirty="0"/>
              <a:t> microservices </a:t>
            </a:r>
            <a:r>
              <a:rPr lang="nl-NL" sz="2800" dirty="0" err="1"/>
              <a:t>architecture</a:t>
            </a:r>
            <a:r>
              <a:rPr lang="nl-NL" sz="2800" dirty="0"/>
              <a:t>.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2000" dirty="0"/>
              <a:t>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expanded as </a:t>
            </a:r>
            <a:r>
              <a:rPr lang="nl-NL" sz="2000" dirty="0" err="1"/>
              <a:t>much</a:t>
            </a:r>
            <a:r>
              <a:rPr lang="nl-NL" sz="2000" dirty="0"/>
              <a:t> as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need</a:t>
            </a:r>
            <a:r>
              <a:rPr lang="nl-NL" sz="2000" dirty="0"/>
              <a:t>. The </a:t>
            </a:r>
            <a:r>
              <a:rPr lang="nl-NL" sz="2000" dirty="0" err="1"/>
              <a:t>cloud</a:t>
            </a:r>
            <a:r>
              <a:rPr lang="nl-NL" sz="2000" dirty="0"/>
              <a:t> is </a:t>
            </a:r>
            <a:r>
              <a:rPr lang="nl-NL" sz="2000" dirty="0" err="1"/>
              <a:t>the</a:t>
            </a:r>
            <a:r>
              <a:rPr lang="nl-NL" sz="2000" dirty="0"/>
              <a:t> limit!</a:t>
            </a:r>
          </a:p>
        </p:txBody>
      </p:sp>
    </p:spTree>
    <p:extLst>
      <p:ext uri="{BB962C8B-B14F-4D97-AF65-F5344CB8AC3E}">
        <p14:creationId xmlns:p14="http://schemas.microsoft.com/office/powerpoint/2010/main" val="3239385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492AC-168B-253B-3DDF-9BD6E47C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?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2EF5DA1-32D1-54FE-179C-A7DDCDE4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628" y="1728788"/>
            <a:ext cx="6800244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E0B40-F13F-CDE0-CF23-F8717C5A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Expand</a:t>
            </a:r>
            <a:r>
              <a:rPr lang="nl-NL" dirty="0"/>
              <a:t>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CA70E5-5920-6732-462C-C26A4CB7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wipe</a:t>
            </a:r>
            <a:r>
              <a:rPr lang="nl-NL" dirty="0"/>
              <a:t> storage </a:t>
            </a:r>
            <a:r>
              <a:rPr lang="nl-NL" dirty="0" err="1"/>
              <a:t>every</a:t>
            </a:r>
            <a:r>
              <a:rPr lang="nl-NL" dirty="0"/>
              <a:t> X time</a:t>
            </a:r>
          </a:p>
          <a:p>
            <a:r>
              <a:rPr lang="nl-NL" dirty="0"/>
              <a:t>CI/CD</a:t>
            </a:r>
          </a:p>
          <a:p>
            <a:r>
              <a:rPr lang="nl-NL" dirty="0" err="1"/>
              <a:t>Key</a:t>
            </a:r>
            <a:r>
              <a:rPr lang="nl-NL" dirty="0"/>
              <a:t> </a:t>
            </a:r>
            <a:r>
              <a:rPr lang="nl-NL" dirty="0" err="1"/>
              <a:t>vault</a:t>
            </a:r>
            <a:r>
              <a:rPr lang="nl-NL" dirty="0"/>
              <a:t> </a:t>
            </a:r>
          </a:p>
          <a:p>
            <a:r>
              <a:rPr lang="nl-NL" dirty="0"/>
              <a:t>Messaging on runs/error</a:t>
            </a:r>
          </a:p>
          <a:p>
            <a:r>
              <a:rPr lang="nl-NL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5388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E44BB-7521-415F-BAF6-51D373EB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248"/>
            <a:ext cx="9144000" cy="2111605"/>
          </a:xfrm>
        </p:spPr>
        <p:txBody>
          <a:bodyPr>
            <a:normAutofit/>
          </a:bodyPr>
          <a:lstStyle/>
          <a:p>
            <a:r>
              <a:rPr lang="nl-NL" sz="5400" dirty="0"/>
              <a:t>Data Pipelines in </a:t>
            </a:r>
            <a:r>
              <a:rPr lang="nl-NL" sz="5400" dirty="0" err="1"/>
              <a:t>Azure</a:t>
            </a:r>
            <a:endParaRPr lang="nl-NL" sz="54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2D2D7E-2207-467C-8DB2-F0FAB73AB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Ben Edmondson | </a:t>
            </a:r>
            <a:r>
              <a:rPr lang="nl-NL" dirty="0" err="1"/>
              <a:t>ElastIQ</a:t>
            </a:r>
            <a:r>
              <a:rPr lang="nl-NL" dirty="0"/>
              <a:t>-Connect</a:t>
            </a:r>
          </a:p>
        </p:txBody>
      </p:sp>
    </p:spTree>
    <p:extLst>
      <p:ext uri="{BB962C8B-B14F-4D97-AF65-F5344CB8AC3E}">
        <p14:creationId xmlns:p14="http://schemas.microsoft.com/office/powerpoint/2010/main" val="265712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55989-BC07-D154-B547-43C2B6F5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Infrastructure</a:t>
            </a:r>
            <a:endParaRPr lang="nl-NL" dirty="0"/>
          </a:p>
        </p:txBody>
      </p:sp>
      <p:pic>
        <p:nvPicPr>
          <p:cNvPr id="4098" name="Picture 2" descr="What is a Database?">
            <a:extLst>
              <a:ext uri="{FF2B5EF4-FFF2-40B4-BE49-F238E27FC236}">
                <a16:creationId xmlns:a16="http://schemas.microsoft.com/office/drawing/2014/main" id="{07E359D7-AE48-2EEE-EB9B-B7D4ED2F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995488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pi-koppeling-diverse-applicaties-nedap-ons - Qoden.nl">
            <a:extLst>
              <a:ext uri="{FF2B5EF4-FFF2-40B4-BE49-F238E27FC236}">
                <a16:creationId xmlns:a16="http://schemas.microsoft.com/office/drawing/2014/main" id="{31CC93B6-C6DE-5F49-27ED-15B0D4C0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13" y="2773983"/>
            <a:ext cx="324870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73D00D0-A60A-3218-D806-320351AB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4" y="1630983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Amazon Web Services - Wikipedia">
            <a:extLst>
              <a:ext uri="{FF2B5EF4-FFF2-40B4-BE49-F238E27FC236}">
                <a16:creationId xmlns:a16="http://schemas.microsoft.com/office/drawing/2014/main" id="{7F712C1A-9BEE-BF81-7498-67D169B7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4" y="439102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ijsinformatie - Key Vault | Microsoft Azure">
            <a:extLst>
              <a:ext uri="{FF2B5EF4-FFF2-40B4-BE49-F238E27FC236}">
                <a16:creationId xmlns:a16="http://schemas.microsoft.com/office/drawing/2014/main" id="{B0A0A86D-3E55-83A9-1D9A-C22DA96D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75" y="425914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op Apps Worldwide for Q2 2019 by Downloads">
            <a:extLst>
              <a:ext uri="{FF2B5EF4-FFF2-40B4-BE49-F238E27FC236}">
                <a16:creationId xmlns:a16="http://schemas.microsoft.com/office/drawing/2014/main" id="{E0FCAAAA-3D1A-9065-197F-0AC2CB80D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236" y="3406657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2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4A7D7-7FC7-2C8D-6458-3222FE7B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609" y="339561"/>
            <a:ext cx="5552177" cy="1325563"/>
          </a:xfrm>
        </p:spPr>
        <p:txBody>
          <a:bodyPr/>
          <a:lstStyle/>
          <a:p>
            <a:r>
              <a:rPr lang="en-US" dirty="0"/>
              <a:t>Data in today's world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5CD4A9-2BE1-86AF-60F3-4A9C2AFA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09" y="1878066"/>
            <a:ext cx="5965536" cy="44256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i="0" spc="3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“Any sufficiently advanced technology is indistinguishable from magic” </a:t>
            </a:r>
          </a:p>
          <a:p>
            <a:pPr marL="0" indent="0" algn="ctr">
              <a:buNone/>
            </a:pPr>
            <a:r>
              <a:rPr lang="en-US" sz="3200" b="1" i="0" spc="30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~Arthur C. Clarke</a:t>
            </a:r>
            <a:endParaRPr lang="nl-NL" sz="3200" spc="300" dirty="0"/>
          </a:p>
        </p:txBody>
      </p:sp>
      <p:pic>
        <p:nvPicPr>
          <p:cNvPr id="4" name="Picture 2" descr="Arthur C. Clarke - Books, Quotes &amp; Facts - Biography">
            <a:extLst>
              <a:ext uri="{FF2B5EF4-FFF2-40B4-BE49-F238E27FC236}">
                <a16:creationId xmlns:a16="http://schemas.microsoft.com/office/drawing/2014/main" id="{45E18C08-03B1-003B-E4B8-6CFD6B81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9786" y="-87682"/>
            <a:ext cx="6858000" cy="694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0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39DD0-8A37-D064-74F4-567FA0DB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Supporting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2FD352-1489-510F-FEB1-BC231DC9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86" y="1728681"/>
            <a:ext cx="10350600" cy="4425605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Data was a parade, Data </a:t>
            </a:r>
            <a:r>
              <a:rPr lang="nl-NL" dirty="0" err="1"/>
              <a:t>Science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wagons </a:t>
            </a:r>
            <a:r>
              <a:rPr lang="nl-NL" dirty="0" err="1"/>
              <a:t>and</a:t>
            </a:r>
            <a:r>
              <a:rPr lang="nl-NL" dirty="0"/>
              <a:t> Data Engineering is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else</a:t>
            </a:r>
            <a:r>
              <a:rPr lang="nl-NL" dirty="0"/>
              <a:t>.</a:t>
            </a:r>
          </a:p>
        </p:txBody>
      </p:sp>
      <p:pic>
        <p:nvPicPr>
          <p:cNvPr id="5122" name="Picture 2" descr="Minder en minder Oeteldonk, maar Den Bosch wil carnaval (nu) nog niet  afblazen | Den Bosch, Vught | bd.nl">
            <a:extLst>
              <a:ext uri="{FF2B5EF4-FFF2-40B4-BE49-F238E27FC236}">
                <a16:creationId xmlns:a16="http://schemas.microsoft.com/office/drawing/2014/main" id="{868305C4-45E3-EDA4-7EC0-768A8848A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36" y="2524125"/>
            <a:ext cx="66103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07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986DC-0EA0-FA53-DFBD-514AA088D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Supporting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0AC399-9D3B-E22C-4016-CB30CE838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complaints by Data Scientists</a:t>
            </a:r>
          </a:p>
          <a:p>
            <a:r>
              <a:rPr lang="en-US" dirty="0"/>
              <a:t>Inaccessible data</a:t>
            </a:r>
          </a:p>
          <a:p>
            <a:r>
              <a:rPr lang="en-US" dirty="0"/>
              <a:t>‘Dirty’ data</a:t>
            </a:r>
          </a:p>
          <a:p>
            <a:r>
              <a:rPr lang="en-US" dirty="0"/>
              <a:t>Not knowing where the data is</a:t>
            </a:r>
          </a:p>
          <a:p>
            <a:r>
              <a:rPr lang="en-US" dirty="0"/>
              <a:t>Slow data loading/saving/streaming</a:t>
            </a:r>
          </a:p>
          <a:p>
            <a:r>
              <a:rPr lang="en-US" dirty="0"/>
              <a:t>No data trails</a:t>
            </a:r>
          </a:p>
          <a:p>
            <a:r>
              <a:rPr lang="en-US" dirty="0"/>
              <a:t>Not having Data Engineers in their team</a:t>
            </a:r>
          </a:p>
        </p:txBody>
      </p:sp>
    </p:spTree>
    <p:extLst>
      <p:ext uri="{BB962C8B-B14F-4D97-AF65-F5344CB8AC3E}">
        <p14:creationId xmlns:p14="http://schemas.microsoft.com/office/powerpoint/2010/main" val="45291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5C746-3CA4-0F4C-A601-951E2A5E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Azure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AAFC8D-6D60-D391-CCAA-EC75667C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Microsoft’s</a:t>
            </a:r>
            <a:r>
              <a:rPr lang="nl-NL" dirty="0"/>
              <a:t> </a:t>
            </a:r>
            <a:r>
              <a:rPr lang="nl-NL" dirty="0" err="1"/>
              <a:t>cloudservice</a:t>
            </a:r>
            <a:r>
              <a:rPr lang="nl-NL" dirty="0"/>
              <a:t> provider platform</a:t>
            </a:r>
          </a:p>
          <a:p>
            <a:r>
              <a:rPr lang="nl-NL" dirty="0" err="1"/>
              <a:t>Started</a:t>
            </a:r>
            <a:r>
              <a:rPr lang="nl-NL" dirty="0"/>
              <a:t> in 2010 </a:t>
            </a:r>
            <a:r>
              <a:rPr lang="nl-NL" dirty="0" err="1"/>
              <a:t>following</a:t>
            </a:r>
            <a:r>
              <a:rPr lang="nl-NL" dirty="0"/>
              <a:t> AWS </a:t>
            </a:r>
            <a:r>
              <a:rPr lang="nl-NL" dirty="0" err="1"/>
              <a:t>and</a:t>
            </a:r>
            <a:r>
              <a:rPr lang="nl-NL" dirty="0"/>
              <a:t> Google Cloud</a:t>
            </a:r>
          </a:p>
          <a:p>
            <a:r>
              <a:rPr lang="nl-NL" dirty="0"/>
              <a:t>More </a:t>
            </a:r>
            <a:r>
              <a:rPr lang="nl-NL" dirty="0" err="1"/>
              <a:t>than</a:t>
            </a:r>
            <a:r>
              <a:rPr lang="nl-NL" dirty="0"/>
              <a:t> 200 different services </a:t>
            </a:r>
            <a:r>
              <a:rPr lang="nl-NL" dirty="0" err="1"/>
              <a:t>with</a:t>
            </a:r>
            <a:r>
              <a:rPr lang="nl-NL" dirty="0"/>
              <a:t> more </a:t>
            </a:r>
            <a:r>
              <a:rPr lang="nl-NL" dirty="0" err="1"/>
              <a:t>every</a:t>
            </a:r>
            <a:r>
              <a:rPr lang="nl-NL" dirty="0"/>
              <a:t> </a:t>
            </a:r>
            <a:r>
              <a:rPr lang="nl-NL" dirty="0" err="1"/>
              <a:t>month</a:t>
            </a:r>
            <a:endParaRPr lang="nl-NL" dirty="0"/>
          </a:p>
          <a:p>
            <a:r>
              <a:rPr lang="nl-NL" dirty="0"/>
              <a:t>Understanding </a:t>
            </a:r>
            <a:r>
              <a:rPr lang="nl-NL" dirty="0" err="1"/>
              <a:t>all</a:t>
            </a:r>
            <a:r>
              <a:rPr lang="nl-NL" dirty="0"/>
              <a:t> of these is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3747716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5">
      <a:dk1>
        <a:srgbClr val="2A2A2A"/>
      </a:dk1>
      <a:lt1>
        <a:sysClr val="window" lastClr="FFFFFF"/>
      </a:lt1>
      <a:dk2>
        <a:srgbClr val="242852"/>
      </a:dk2>
      <a:lt2>
        <a:srgbClr val="ACCBF9"/>
      </a:lt2>
      <a:accent1>
        <a:srgbClr val="0F7DC1"/>
      </a:accent1>
      <a:accent2>
        <a:srgbClr val="0C659C"/>
      </a:accent2>
      <a:accent3>
        <a:srgbClr val="08466C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1098D2"/>
      </a:folHlink>
    </a:clrScheme>
    <a:fontScheme name="Aangepast 1">
      <a:majorFont>
        <a:latin typeface="Bahnschrift SemiBold"/>
        <a:ea typeface=""/>
        <a:cs typeface=""/>
      </a:majorFont>
      <a:minorFont>
        <a:latin typeface="Bahnschrift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1008</Words>
  <Application>Microsoft Office PowerPoint</Application>
  <PresentationFormat>Breedbeeld</PresentationFormat>
  <Paragraphs>232</Paragraphs>
  <Slides>47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4" baseType="lpstr">
      <vt:lpstr>Arial</vt:lpstr>
      <vt:lpstr>Arial</vt:lpstr>
      <vt:lpstr>Bahnschrift SemiBold</vt:lpstr>
      <vt:lpstr>Bahnschrift SemiLight</vt:lpstr>
      <vt:lpstr>Calibri</vt:lpstr>
      <vt:lpstr>Wingdings</vt:lpstr>
      <vt:lpstr>Kantoorthema</vt:lpstr>
      <vt:lpstr>Data Pipelines in Azure </vt:lpstr>
      <vt:lpstr>Who am I?</vt:lpstr>
      <vt:lpstr>Who am I?</vt:lpstr>
      <vt:lpstr>Infrastructure</vt:lpstr>
      <vt:lpstr>Data Infrastructure</vt:lpstr>
      <vt:lpstr>Data in today's world</vt:lpstr>
      <vt:lpstr>Supporting the Science</vt:lpstr>
      <vt:lpstr>Supporting the Science</vt:lpstr>
      <vt:lpstr>Wat is Azure?</vt:lpstr>
      <vt:lpstr>Wat is Azure?</vt:lpstr>
      <vt:lpstr>IaaS, PaaS, SaaS</vt:lpstr>
      <vt:lpstr>IaaS, PaaS, SaaS</vt:lpstr>
      <vt:lpstr>The data workflow</vt:lpstr>
      <vt:lpstr>The data workflow</vt:lpstr>
      <vt:lpstr>The data workflow</vt:lpstr>
      <vt:lpstr>The data workflow</vt:lpstr>
      <vt:lpstr>The data workflow</vt:lpstr>
      <vt:lpstr>The data workflow</vt:lpstr>
      <vt:lpstr>Azure Functions vs. Azure Data Factory</vt:lpstr>
      <vt:lpstr>Azure Functions</vt:lpstr>
      <vt:lpstr>Azure Functions</vt:lpstr>
      <vt:lpstr>Azure Functions Pros/Cons</vt:lpstr>
      <vt:lpstr>Azure Data Factory</vt:lpstr>
      <vt:lpstr>Azure Data Factory</vt:lpstr>
      <vt:lpstr>Azure Data Factory</vt:lpstr>
      <vt:lpstr>Azure Data Factory Pros/Cons</vt:lpstr>
      <vt:lpstr>For today…</vt:lpstr>
      <vt:lpstr>BREAK</vt:lpstr>
      <vt:lpstr>Deploying Azure Functions</vt:lpstr>
      <vt:lpstr>Deploying Azure Functions</vt:lpstr>
      <vt:lpstr>VSCode Integration</vt:lpstr>
      <vt:lpstr>Azure Portal</vt:lpstr>
      <vt:lpstr>Templates</vt:lpstr>
      <vt:lpstr>Todays Workflows</vt:lpstr>
      <vt:lpstr>KNMI Data</vt:lpstr>
      <vt:lpstr>KNMI Data</vt:lpstr>
      <vt:lpstr>Example Application</vt:lpstr>
      <vt:lpstr>Example Application</vt:lpstr>
      <vt:lpstr>Example Application</vt:lpstr>
      <vt:lpstr>Example Application</vt:lpstr>
      <vt:lpstr>Scheduled Web Scraper</vt:lpstr>
      <vt:lpstr>File Triggered Data Transfer</vt:lpstr>
      <vt:lpstr>Now in practice!</vt:lpstr>
      <vt:lpstr>Building Block to Complex Systems</vt:lpstr>
      <vt:lpstr>Remember this?</vt:lpstr>
      <vt:lpstr>Expand upon this base</vt:lpstr>
      <vt:lpstr>Data Pipelines in Azure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Ted Scholten</dc:creator>
  <cp:lastModifiedBy>Ben Edmondson</cp:lastModifiedBy>
  <cp:revision>48</cp:revision>
  <dcterms:created xsi:type="dcterms:W3CDTF">2019-09-03T11:19:02Z</dcterms:created>
  <dcterms:modified xsi:type="dcterms:W3CDTF">2022-10-12T07:01:15Z</dcterms:modified>
</cp:coreProperties>
</file>