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6"/>
  </p:notesMasterIdLst>
  <p:handoutMasterIdLst>
    <p:handoutMasterId r:id="rId27"/>
  </p:handoutMasterIdLst>
  <p:sldIdLst>
    <p:sldId id="256" r:id="rId3"/>
    <p:sldId id="257" r:id="rId4"/>
    <p:sldId id="273" r:id="rId5"/>
    <p:sldId id="272" r:id="rId6"/>
    <p:sldId id="259" r:id="rId7"/>
    <p:sldId id="276" r:id="rId8"/>
    <p:sldId id="260" r:id="rId9"/>
    <p:sldId id="262" r:id="rId10"/>
    <p:sldId id="263" r:id="rId11"/>
    <p:sldId id="264" r:id="rId12"/>
    <p:sldId id="265" r:id="rId13"/>
    <p:sldId id="268" r:id="rId14"/>
    <p:sldId id="269" r:id="rId15"/>
    <p:sldId id="267" r:id="rId16"/>
    <p:sldId id="266" r:id="rId17"/>
    <p:sldId id="277" r:id="rId18"/>
    <p:sldId id="280" r:id="rId19"/>
    <p:sldId id="261" r:id="rId20"/>
    <p:sldId id="270" r:id="rId21"/>
    <p:sldId id="271" r:id="rId22"/>
    <p:sldId id="279" r:id="rId23"/>
    <p:sldId id="274" r:id="rId24"/>
    <p:sldId id="275" r:id="rId25"/>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482B"/>
    <a:srgbClr val="C75806"/>
    <a:srgbClr val="000000"/>
    <a:srgbClr val="00499F"/>
    <a:srgbClr val="0CC1E0"/>
    <a:srgbClr val="1B00FE"/>
    <a:srgbClr val="FFFFFF"/>
    <a:srgbClr val="EBA9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40" autoAdjust="0"/>
    <p:restoredTop sz="94655" autoAdjust="0"/>
  </p:normalViewPr>
  <p:slideViewPr>
    <p:cSldViewPr>
      <p:cViewPr varScale="1">
        <p:scale>
          <a:sx n="144" d="100"/>
          <a:sy n="144" d="100"/>
        </p:scale>
        <p:origin x="2688" y="19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641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dirty="0"/>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dirty="0"/>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dirty="0"/>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6ADA7966-9D79-43EE-9EB1-7F9F10B20C5E}" type="slidenum">
              <a:rPr lang="ru-RU"/>
              <a:pPr/>
              <a:t>‹#›</a:t>
            </a:fld>
            <a:endParaRPr lang="ru-RU" dirty="0"/>
          </a:p>
        </p:txBody>
      </p:sp>
    </p:spTree>
    <p:extLst>
      <p:ext uri="{BB962C8B-B14F-4D97-AF65-F5344CB8AC3E}">
        <p14:creationId xmlns:p14="http://schemas.microsoft.com/office/powerpoint/2010/main" val="50146132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DA7966-9D79-43EE-9EB1-7F9F10B20C5E}" type="slidenum">
              <a:rPr lang="ru-RU" smtClean="0"/>
              <a:pPr/>
              <a:t>1</a:t>
            </a:fld>
            <a:endParaRPr lang="ru-RU" dirty="0"/>
          </a:p>
        </p:txBody>
      </p:sp>
    </p:spTree>
    <p:extLst>
      <p:ext uri="{BB962C8B-B14F-4D97-AF65-F5344CB8AC3E}">
        <p14:creationId xmlns:p14="http://schemas.microsoft.com/office/powerpoint/2010/main" val="4000803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DA7966-9D79-43EE-9EB1-7F9F10B20C5E}" type="slidenum">
              <a:rPr lang="ru-RU" smtClean="0"/>
              <a:pPr/>
              <a:t>4</a:t>
            </a:fld>
            <a:endParaRPr lang="ru-RU" dirty="0"/>
          </a:p>
        </p:txBody>
      </p:sp>
    </p:spTree>
    <p:extLst>
      <p:ext uri="{BB962C8B-B14F-4D97-AF65-F5344CB8AC3E}">
        <p14:creationId xmlns:p14="http://schemas.microsoft.com/office/powerpoint/2010/main" val="19457358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211638" y="5300663"/>
            <a:ext cx="4535487" cy="1223962"/>
          </a:xfrm>
          <a:effectLst>
            <a:outerShdw dist="17961" dir="2700000" algn="ctr" rotWithShape="0">
              <a:schemeClr val="bg2"/>
            </a:outerShdw>
          </a:effectLst>
        </p:spPr>
        <p:txBody>
          <a:bodyPr/>
          <a:lstStyle>
            <a:lvl1pPr algn="l">
              <a:defRPr/>
            </a:lvl1pPr>
          </a:lstStyle>
          <a:p>
            <a:pPr lvl="0"/>
            <a:r>
              <a:rPr lang="ru-RU" noProof="0"/>
              <a:t>Образец заголовка</a:t>
            </a:r>
          </a:p>
        </p:txBody>
      </p:sp>
      <p:sp>
        <p:nvSpPr>
          <p:cNvPr id="5123" name="Rectangle 3"/>
          <p:cNvSpPr>
            <a:spLocks noGrp="1" noChangeArrowheads="1"/>
          </p:cNvSpPr>
          <p:nvPr>
            <p:ph type="subTitle" idx="1"/>
          </p:nvPr>
        </p:nvSpPr>
        <p:spPr>
          <a:xfrm>
            <a:off x="539750" y="5876925"/>
            <a:ext cx="3384550" cy="647700"/>
          </a:xfrm>
          <a:effectLst>
            <a:outerShdw dist="17961" dir="2700000" algn="ctr" rotWithShape="0">
              <a:schemeClr val="bg2"/>
            </a:outerShdw>
          </a:effectLst>
        </p:spPr>
        <p:txBody>
          <a:bodyPr/>
          <a:lstStyle>
            <a:lvl1pPr marL="0" indent="0">
              <a:buFontTx/>
              <a:buNone/>
              <a:defRPr>
                <a:latin typeface="Futura LT Book" pitchFamily="2" charset="0"/>
              </a:defRPr>
            </a:lvl1pPr>
          </a:lstStyle>
          <a:p>
            <a:pPr lvl="0"/>
            <a:r>
              <a:rPr lang="ru-RU" noProof="0"/>
              <a:t>Образец подзаголовка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867976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16688" y="1341438"/>
            <a:ext cx="1943100" cy="5183187"/>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684213" y="1341438"/>
            <a:ext cx="5680075" cy="518318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716786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endParaRPr lang="ru-RU" dirty="0"/>
          </a:p>
        </p:txBody>
      </p:sp>
      <p:sp>
        <p:nvSpPr>
          <p:cNvPr id="5" name="Нижний колонтитул 4"/>
          <p:cNvSpPr>
            <a:spLocks noGrp="1"/>
          </p:cNvSpPr>
          <p:nvPr>
            <p:ph type="ftr" sz="quarter" idx="11"/>
          </p:nvPr>
        </p:nvSpPr>
        <p:spPr/>
        <p:txBody>
          <a:bodyPr/>
          <a:lstStyle>
            <a:lvl1pPr>
              <a:defRPr/>
            </a:lvl1pPr>
          </a:lstStyle>
          <a:p>
            <a:endParaRPr lang="ru-RU" dirty="0"/>
          </a:p>
        </p:txBody>
      </p:sp>
      <p:sp>
        <p:nvSpPr>
          <p:cNvPr id="6" name="Номер слайда 5"/>
          <p:cNvSpPr>
            <a:spLocks noGrp="1"/>
          </p:cNvSpPr>
          <p:nvPr>
            <p:ph type="sldNum" sz="quarter" idx="12"/>
          </p:nvPr>
        </p:nvSpPr>
        <p:spPr/>
        <p:txBody>
          <a:bodyPr/>
          <a:lstStyle>
            <a:lvl1pPr>
              <a:defRPr/>
            </a:lvl1pPr>
          </a:lstStyle>
          <a:p>
            <a:fld id="{125195A7-180E-4E6E-BEF7-9AB27D77DFD2}" type="slidenum">
              <a:rPr lang="ru-RU"/>
              <a:pPr/>
              <a:t>‹#›</a:t>
            </a:fld>
            <a:endParaRPr lang="ru-RU" dirty="0"/>
          </a:p>
        </p:txBody>
      </p:sp>
    </p:spTree>
    <p:extLst>
      <p:ext uri="{BB962C8B-B14F-4D97-AF65-F5344CB8AC3E}">
        <p14:creationId xmlns:p14="http://schemas.microsoft.com/office/powerpoint/2010/main" val="3381549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dirty="0"/>
          </a:p>
        </p:txBody>
      </p:sp>
      <p:sp>
        <p:nvSpPr>
          <p:cNvPr id="5" name="Нижний колонтитул 4"/>
          <p:cNvSpPr>
            <a:spLocks noGrp="1"/>
          </p:cNvSpPr>
          <p:nvPr>
            <p:ph type="ftr" sz="quarter" idx="11"/>
          </p:nvPr>
        </p:nvSpPr>
        <p:spPr/>
        <p:txBody>
          <a:bodyPr/>
          <a:lstStyle>
            <a:lvl1pPr>
              <a:defRPr/>
            </a:lvl1pPr>
          </a:lstStyle>
          <a:p>
            <a:endParaRPr lang="ru-RU" dirty="0"/>
          </a:p>
        </p:txBody>
      </p:sp>
      <p:sp>
        <p:nvSpPr>
          <p:cNvPr id="6" name="Номер слайда 5"/>
          <p:cNvSpPr>
            <a:spLocks noGrp="1"/>
          </p:cNvSpPr>
          <p:nvPr>
            <p:ph type="sldNum" sz="quarter" idx="12"/>
          </p:nvPr>
        </p:nvSpPr>
        <p:spPr/>
        <p:txBody>
          <a:bodyPr/>
          <a:lstStyle>
            <a:lvl1pPr>
              <a:defRPr/>
            </a:lvl1pPr>
          </a:lstStyle>
          <a:p>
            <a:fld id="{68F25670-BAE8-4D2B-984F-0E5C562CB65C}" type="slidenum">
              <a:rPr lang="ru-RU"/>
              <a:pPr/>
              <a:t>‹#›</a:t>
            </a:fld>
            <a:endParaRPr lang="ru-RU" dirty="0"/>
          </a:p>
        </p:txBody>
      </p:sp>
    </p:spTree>
    <p:extLst>
      <p:ext uri="{BB962C8B-B14F-4D97-AF65-F5344CB8AC3E}">
        <p14:creationId xmlns:p14="http://schemas.microsoft.com/office/powerpoint/2010/main" val="2767370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ru-RU" dirty="0"/>
          </a:p>
        </p:txBody>
      </p:sp>
      <p:sp>
        <p:nvSpPr>
          <p:cNvPr id="5" name="Нижний колонтитул 4"/>
          <p:cNvSpPr>
            <a:spLocks noGrp="1"/>
          </p:cNvSpPr>
          <p:nvPr>
            <p:ph type="ftr" sz="quarter" idx="11"/>
          </p:nvPr>
        </p:nvSpPr>
        <p:spPr/>
        <p:txBody>
          <a:bodyPr/>
          <a:lstStyle>
            <a:lvl1pPr>
              <a:defRPr/>
            </a:lvl1pPr>
          </a:lstStyle>
          <a:p>
            <a:endParaRPr lang="ru-RU" dirty="0"/>
          </a:p>
        </p:txBody>
      </p:sp>
      <p:sp>
        <p:nvSpPr>
          <p:cNvPr id="6" name="Номер слайда 5"/>
          <p:cNvSpPr>
            <a:spLocks noGrp="1"/>
          </p:cNvSpPr>
          <p:nvPr>
            <p:ph type="sldNum" sz="quarter" idx="12"/>
          </p:nvPr>
        </p:nvSpPr>
        <p:spPr/>
        <p:txBody>
          <a:bodyPr/>
          <a:lstStyle>
            <a:lvl1pPr>
              <a:defRPr/>
            </a:lvl1pPr>
          </a:lstStyle>
          <a:p>
            <a:fld id="{18388D0E-6CFC-43C9-A518-C50F4C3FD0FC}" type="slidenum">
              <a:rPr lang="ru-RU"/>
              <a:pPr/>
              <a:t>‹#›</a:t>
            </a:fld>
            <a:endParaRPr lang="ru-RU" dirty="0"/>
          </a:p>
        </p:txBody>
      </p:sp>
    </p:spTree>
    <p:extLst>
      <p:ext uri="{BB962C8B-B14F-4D97-AF65-F5344CB8AC3E}">
        <p14:creationId xmlns:p14="http://schemas.microsoft.com/office/powerpoint/2010/main" val="4152359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dirty="0"/>
          </a:p>
        </p:txBody>
      </p:sp>
      <p:sp>
        <p:nvSpPr>
          <p:cNvPr id="6" name="Нижний колонтитул 5"/>
          <p:cNvSpPr>
            <a:spLocks noGrp="1"/>
          </p:cNvSpPr>
          <p:nvPr>
            <p:ph type="ftr" sz="quarter" idx="11"/>
          </p:nvPr>
        </p:nvSpPr>
        <p:spPr/>
        <p:txBody>
          <a:bodyPr/>
          <a:lstStyle>
            <a:lvl1pPr>
              <a:defRPr/>
            </a:lvl1pPr>
          </a:lstStyle>
          <a:p>
            <a:endParaRPr lang="ru-RU" dirty="0"/>
          </a:p>
        </p:txBody>
      </p:sp>
      <p:sp>
        <p:nvSpPr>
          <p:cNvPr id="7" name="Номер слайда 6"/>
          <p:cNvSpPr>
            <a:spLocks noGrp="1"/>
          </p:cNvSpPr>
          <p:nvPr>
            <p:ph type="sldNum" sz="quarter" idx="12"/>
          </p:nvPr>
        </p:nvSpPr>
        <p:spPr/>
        <p:txBody>
          <a:bodyPr/>
          <a:lstStyle>
            <a:lvl1pPr>
              <a:defRPr/>
            </a:lvl1pPr>
          </a:lstStyle>
          <a:p>
            <a:fld id="{94F9FD55-B4D9-417B-9EFD-151D144EB34E}" type="slidenum">
              <a:rPr lang="ru-RU"/>
              <a:pPr/>
              <a:t>‹#›</a:t>
            </a:fld>
            <a:endParaRPr lang="ru-RU" dirty="0"/>
          </a:p>
        </p:txBody>
      </p:sp>
    </p:spTree>
    <p:extLst>
      <p:ext uri="{BB962C8B-B14F-4D97-AF65-F5344CB8AC3E}">
        <p14:creationId xmlns:p14="http://schemas.microsoft.com/office/powerpoint/2010/main" val="3133676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ru-RU" dirty="0"/>
          </a:p>
        </p:txBody>
      </p:sp>
      <p:sp>
        <p:nvSpPr>
          <p:cNvPr id="8" name="Нижний колонтитул 7"/>
          <p:cNvSpPr>
            <a:spLocks noGrp="1"/>
          </p:cNvSpPr>
          <p:nvPr>
            <p:ph type="ftr" sz="quarter" idx="11"/>
          </p:nvPr>
        </p:nvSpPr>
        <p:spPr/>
        <p:txBody>
          <a:bodyPr/>
          <a:lstStyle>
            <a:lvl1pPr>
              <a:defRPr/>
            </a:lvl1pPr>
          </a:lstStyle>
          <a:p>
            <a:endParaRPr lang="ru-RU" dirty="0"/>
          </a:p>
        </p:txBody>
      </p:sp>
      <p:sp>
        <p:nvSpPr>
          <p:cNvPr id="9" name="Номер слайда 8"/>
          <p:cNvSpPr>
            <a:spLocks noGrp="1"/>
          </p:cNvSpPr>
          <p:nvPr>
            <p:ph type="sldNum" sz="quarter" idx="12"/>
          </p:nvPr>
        </p:nvSpPr>
        <p:spPr/>
        <p:txBody>
          <a:bodyPr/>
          <a:lstStyle>
            <a:lvl1pPr>
              <a:defRPr/>
            </a:lvl1pPr>
          </a:lstStyle>
          <a:p>
            <a:fld id="{B71D41D7-8FAE-4397-8E15-8A3AF8E9A0CA}" type="slidenum">
              <a:rPr lang="ru-RU"/>
              <a:pPr/>
              <a:t>‹#›</a:t>
            </a:fld>
            <a:endParaRPr lang="ru-RU" dirty="0"/>
          </a:p>
        </p:txBody>
      </p:sp>
    </p:spTree>
    <p:extLst>
      <p:ext uri="{BB962C8B-B14F-4D97-AF65-F5344CB8AC3E}">
        <p14:creationId xmlns:p14="http://schemas.microsoft.com/office/powerpoint/2010/main" val="464037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ru-RU" dirty="0"/>
          </a:p>
        </p:txBody>
      </p:sp>
      <p:sp>
        <p:nvSpPr>
          <p:cNvPr id="4" name="Нижний колонтитул 3"/>
          <p:cNvSpPr>
            <a:spLocks noGrp="1"/>
          </p:cNvSpPr>
          <p:nvPr>
            <p:ph type="ftr" sz="quarter" idx="11"/>
          </p:nvPr>
        </p:nvSpPr>
        <p:spPr/>
        <p:txBody>
          <a:bodyPr/>
          <a:lstStyle>
            <a:lvl1pPr>
              <a:defRPr/>
            </a:lvl1pPr>
          </a:lstStyle>
          <a:p>
            <a:endParaRPr lang="ru-RU" dirty="0"/>
          </a:p>
        </p:txBody>
      </p:sp>
      <p:sp>
        <p:nvSpPr>
          <p:cNvPr id="5" name="Номер слайда 4"/>
          <p:cNvSpPr>
            <a:spLocks noGrp="1"/>
          </p:cNvSpPr>
          <p:nvPr>
            <p:ph type="sldNum" sz="quarter" idx="12"/>
          </p:nvPr>
        </p:nvSpPr>
        <p:spPr/>
        <p:txBody>
          <a:bodyPr/>
          <a:lstStyle>
            <a:lvl1pPr>
              <a:defRPr/>
            </a:lvl1pPr>
          </a:lstStyle>
          <a:p>
            <a:fld id="{1A204DB1-3E94-4293-A1DD-DA5C3761BFEB}" type="slidenum">
              <a:rPr lang="ru-RU"/>
              <a:pPr/>
              <a:t>‹#›</a:t>
            </a:fld>
            <a:endParaRPr lang="ru-RU" dirty="0"/>
          </a:p>
        </p:txBody>
      </p:sp>
    </p:spTree>
    <p:extLst>
      <p:ext uri="{BB962C8B-B14F-4D97-AF65-F5344CB8AC3E}">
        <p14:creationId xmlns:p14="http://schemas.microsoft.com/office/powerpoint/2010/main" val="35916585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dirty="0"/>
          </a:p>
        </p:txBody>
      </p:sp>
      <p:sp>
        <p:nvSpPr>
          <p:cNvPr id="3" name="Нижний колонтитул 2"/>
          <p:cNvSpPr>
            <a:spLocks noGrp="1"/>
          </p:cNvSpPr>
          <p:nvPr>
            <p:ph type="ftr" sz="quarter" idx="11"/>
          </p:nvPr>
        </p:nvSpPr>
        <p:spPr/>
        <p:txBody>
          <a:bodyPr/>
          <a:lstStyle>
            <a:lvl1pPr>
              <a:defRPr/>
            </a:lvl1pPr>
          </a:lstStyle>
          <a:p>
            <a:endParaRPr lang="ru-RU" dirty="0"/>
          </a:p>
        </p:txBody>
      </p:sp>
      <p:sp>
        <p:nvSpPr>
          <p:cNvPr id="4" name="Номер слайда 3"/>
          <p:cNvSpPr>
            <a:spLocks noGrp="1"/>
          </p:cNvSpPr>
          <p:nvPr>
            <p:ph type="sldNum" sz="quarter" idx="12"/>
          </p:nvPr>
        </p:nvSpPr>
        <p:spPr/>
        <p:txBody>
          <a:bodyPr/>
          <a:lstStyle>
            <a:lvl1pPr>
              <a:defRPr/>
            </a:lvl1pPr>
          </a:lstStyle>
          <a:p>
            <a:fld id="{3F891F97-C5B9-42D0-BAD7-6F2CEC0661F9}" type="slidenum">
              <a:rPr lang="ru-RU"/>
              <a:pPr/>
              <a:t>‹#›</a:t>
            </a:fld>
            <a:endParaRPr lang="ru-RU" dirty="0"/>
          </a:p>
        </p:txBody>
      </p:sp>
    </p:spTree>
    <p:extLst>
      <p:ext uri="{BB962C8B-B14F-4D97-AF65-F5344CB8AC3E}">
        <p14:creationId xmlns:p14="http://schemas.microsoft.com/office/powerpoint/2010/main" val="17644709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dirty="0"/>
          </a:p>
        </p:txBody>
      </p:sp>
      <p:sp>
        <p:nvSpPr>
          <p:cNvPr id="6" name="Нижний колонтитул 5"/>
          <p:cNvSpPr>
            <a:spLocks noGrp="1"/>
          </p:cNvSpPr>
          <p:nvPr>
            <p:ph type="ftr" sz="quarter" idx="11"/>
          </p:nvPr>
        </p:nvSpPr>
        <p:spPr/>
        <p:txBody>
          <a:bodyPr/>
          <a:lstStyle>
            <a:lvl1pPr>
              <a:defRPr/>
            </a:lvl1pPr>
          </a:lstStyle>
          <a:p>
            <a:endParaRPr lang="ru-RU" dirty="0"/>
          </a:p>
        </p:txBody>
      </p:sp>
      <p:sp>
        <p:nvSpPr>
          <p:cNvPr id="7" name="Номер слайда 6"/>
          <p:cNvSpPr>
            <a:spLocks noGrp="1"/>
          </p:cNvSpPr>
          <p:nvPr>
            <p:ph type="sldNum" sz="quarter" idx="12"/>
          </p:nvPr>
        </p:nvSpPr>
        <p:spPr/>
        <p:txBody>
          <a:bodyPr/>
          <a:lstStyle>
            <a:lvl1pPr>
              <a:defRPr/>
            </a:lvl1pPr>
          </a:lstStyle>
          <a:p>
            <a:fld id="{2D6CF40E-7AC0-44BB-ADB0-EA4B47AE7568}" type="slidenum">
              <a:rPr lang="ru-RU"/>
              <a:pPr/>
              <a:t>‹#›</a:t>
            </a:fld>
            <a:endParaRPr lang="ru-RU" dirty="0"/>
          </a:p>
        </p:txBody>
      </p:sp>
    </p:spTree>
    <p:extLst>
      <p:ext uri="{BB962C8B-B14F-4D97-AF65-F5344CB8AC3E}">
        <p14:creationId xmlns:p14="http://schemas.microsoft.com/office/powerpoint/2010/main" val="1317338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4183336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dirty="0"/>
          </a:p>
        </p:txBody>
      </p:sp>
      <p:sp>
        <p:nvSpPr>
          <p:cNvPr id="6" name="Нижний колонтитул 5"/>
          <p:cNvSpPr>
            <a:spLocks noGrp="1"/>
          </p:cNvSpPr>
          <p:nvPr>
            <p:ph type="ftr" sz="quarter" idx="11"/>
          </p:nvPr>
        </p:nvSpPr>
        <p:spPr/>
        <p:txBody>
          <a:bodyPr/>
          <a:lstStyle>
            <a:lvl1pPr>
              <a:defRPr/>
            </a:lvl1pPr>
          </a:lstStyle>
          <a:p>
            <a:endParaRPr lang="ru-RU" dirty="0"/>
          </a:p>
        </p:txBody>
      </p:sp>
      <p:sp>
        <p:nvSpPr>
          <p:cNvPr id="7" name="Номер слайда 6"/>
          <p:cNvSpPr>
            <a:spLocks noGrp="1"/>
          </p:cNvSpPr>
          <p:nvPr>
            <p:ph type="sldNum" sz="quarter" idx="12"/>
          </p:nvPr>
        </p:nvSpPr>
        <p:spPr/>
        <p:txBody>
          <a:bodyPr/>
          <a:lstStyle>
            <a:lvl1pPr>
              <a:defRPr/>
            </a:lvl1pPr>
          </a:lstStyle>
          <a:p>
            <a:fld id="{C77AB04D-BF3C-4618-9F87-51BBAD24E885}" type="slidenum">
              <a:rPr lang="ru-RU"/>
              <a:pPr/>
              <a:t>‹#›</a:t>
            </a:fld>
            <a:endParaRPr lang="ru-RU" dirty="0"/>
          </a:p>
        </p:txBody>
      </p:sp>
    </p:spTree>
    <p:extLst>
      <p:ext uri="{BB962C8B-B14F-4D97-AF65-F5344CB8AC3E}">
        <p14:creationId xmlns:p14="http://schemas.microsoft.com/office/powerpoint/2010/main" val="29054613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dirty="0"/>
          </a:p>
        </p:txBody>
      </p:sp>
      <p:sp>
        <p:nvSpPr>
          <p:cNvPr id="5" name="Нижний колонтитул 4"/>
          <p:cNvSpPr>
            <a:spLocks noGrp="1"/>
          </p:cNvSpPr>
          <p:nvPr>
            <p:ph type="ftr" sz="quarter" idx="11"/>
          </p:nvPr>
        </p:nvSpPr>
        <p:spPr/>
        <p:txBody>
          <a:bodyPr/>
          <a:lstStyle>
            <a:lvl1pPr>
              <a:defRPr/>
            </a:lvl1pPr>
          </a:lstStyle>
          <a:p>
            <a:endParaRPr lang="ru-RU" dirty="0"/>
          </a:p>
        </p:txBody>
      </p:sp>
      <p:sp>
        <p:nvSpPr>
          <p:cNvPr id="6" name="Номер слайда 5"/>
          <p:cNvSpPr>
            <a:spLocks noGrp="1"/>
          </p:cNvSpPr>
          <p:nvPr>
            <p:ph type="sldNum" sz="quarter" idx="12"/>
          </p:nvPr>
        </p:nvSpPr>
        <p:spPr/>
        <p:txBody>
          <a:bodyPr/>
          <a:lstStyle>
            <a:lvl1pPr>
              <a:defRPr/>
            </a:lvl1pPr>
          </a:lstStyle>
          <a:p>
            <a:fld id="{204E927E-2620-4039-87B2-4DFB9FC910E3}" type="slidenum">
              <a:rPr lang="ru-RU"/>
              <a:pPr/>
              <a:t>‹#›</a:t>
            </a:fld>
            <a:endParaRPr lang="ru-RU" dirty="0"/>
          </a:p>
        </p:txBody>
      </p:sp>
    </p:spTree>
    <p:extLst>
      <p:ext uri="{BB962C8B-B14F-4D97-AF65-F5344CB8AC3E}">
        <p14:creationId xmlns:p14="http://schemas.microsoft.com/office/powerpoint/2010/main" val="36310812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92938" y="260350"/>
            <a:ext cx="1693862" cy="5865813"/>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908175" y="260350"/>
            <a:ext cx="4932363" cy="5865813"/>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dirty="0"/>
          </a:p>
        </p:txBody>
      </p:sp>
      <p:sp>
        <p:nvSpPr>
          <p:cNvPr id="5" name="Нижний колонтитул 4"/>
          <p:cNvSpPr>
            <a:spLocks noGrp="1"/>
          </p:cNvSpPr>
          <p:nvPr>
            <p:ph type="ftr" sz="quarter" idx="11"/>
          </p:nvPr>
        </p:nvSpPr>
        <p:spPr/>
        <p:txBody>
          <a:bodyPr/>
          <a:lstStyle>
            <a:lvl1pPr>
              <a:defRPr/>
            </a:lvl1pPr>
          </a:lstStyle>
          <a:p>
            <a:endParaRPr lang="ru-RU" dirty="0"/>
          </a:p>
        </p:txBody>
      </p:sp>
      <p:sp>
        <p:nvSpPr>
          <p:cNvPr id="6" name="Номер слайда 5"/>
          <p:cNvSpPr>
            <a:spLocks noGrp="1"/>
          </p:cNvSpPr>
          <p:nvPr>
            <p:ph type="sldNum" sz="quarter" idx="12"/>
          </p:nvPr>
        </p:nvSpPr>
        <p:spPr/>
        <p:txBody>
          <a:bodyPr/>
          <a:lstStyle>
            <a:lvl1pPr>
              <a:defRPr/>
            </a:lvl1pPr>
          </a:lstStyle>
          <a:p>
            <a:fld id="{A16DFDA1-739E-43ED-8A8C-4F05A030D68F}" type="slidenum">
              <a:rPr lang="ru-RU"/>
              <a:pPr/>
              <a:t>‹#›</a:t>
            </a:fld>
            <a:endParaRPr lang="ru-RU" dirty="0"/>
          </a:p>
        </p:txBody>
      </p:sp>
    </p:spTree>
    <p:extLst>
      <p:ext uri="{BB962C8B-B14F-4D97-AF65-F5344CB8AC3E}">
        <p14:creationId xmlns:p14="http://schemas.microsoft.com/office/powerpoint/2010/main" val="4070878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extLst>
      <p:ext uri="{BB962C8B-B14F-4D97-AF65-F5344CB8AC3E}">
        <p14:creationId xmlns:p14="http://schemas.microsoft.com/office/powerpoint/2010/main" val="51097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684213" y="2636838"/>
            <a:ext cx="3811587" cy="3887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2636838"/>
            <a:ext cx="3811588" cy="3887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819297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1940766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extLst>
      <p:ext uri="{BB962C8B-B14F-4D97-AF65-F5344CB8AC3E}">
        <p14:creationId xmlns:p14="http://schemas.microsoft.com/office/powerpoint/2010/main" val="349868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5654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extLst>
      <p:ext uri="{BB962C8B-B14F-4D97-AF65-F5344CB8AC3E}">
        <p14:creationId xmlns:p14="http://schemas.microsoft.com/office/powerpoint/2010/main" val="2750671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dirty="0"/>
              <a:t>Вставка рисунка</a:t>
            </a:r>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extLst>
      <p:ext uri="{BB962C8B-B14F-4D97-AF65-F5344CB8AC3E}">
        <p14:creationId xmlns:p14="http://schemas.microsoft.com/office/powerpoint/2010/main" val="620407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1341438"/>
            <a:ext cx="77755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Образец заголовка</a:t>
            </a:r>
          </a:p>
        </p:txBody>
      </p:sp>
      <p:sp>
        <p:nvSpPr>
          <p:cNvPr id="1027" name="Rectangle 3"/>
          <p:cNvSpPr>
            <a:spLocks noGrp="1" noChangeArrowheads="1"/>
          </p:cNvSpPr>
          <p:nvPr>
            <p:ph type="body" idx="1"/>
          </p:nvPr>
        </p:nvSpPr>
        <p:spPr bwMode="auto">
          <a:xfrm>
            <a:off x="684213" y="2636838"/>
            <a:ext cx="7775575" cy="388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r" rtl="0" eaLnBrk="1" fontAlgn="base" hangingPunct="1">
        <a:spcBef>
          <a:spcPct val="0"/>
        </a:spcBef>
        <a:spcAft>
          <a:spcPct val="0"/>
        </a:spcAft>
        <a:defRPr sz="3200">
          <a:solidFill>
            <a:schemeClr val="bg1"/>
          </a:solidFill>
          <a:latin typeface="+mj-lt"/>
          <a:ea typeface="+mj-ea"/>
          <a:cs typeface="+mj-cs"/>
        </a:defRPr>
      </a:lvl1pPr>
      <a:lvl2pPr algn="r" rtl="0" eaLnBrk="1" fontAlgn="base" hangingPunct="1">
        <a:spcBef>
          <a:spcPct val="0"/>
        </a:spcBef>
        <a:spcAft>
          <a:spcPct val="0"/>
        </a:spcAft>
        <a:defRPr sz="3200">
          <a:solidFill>
            <a:schemeClr val="bg1"/>
          </a:solidFill>
          <a:latin typeface="Futura LT Book" pitchFamily="2" charset="0"/>
        </a:defRPr>
      </a:lvl2pPr>
      <a:lvl3pPr algn="r" rtl="0" eaLnBrk="1" fontAlgn="base" hangingPunct="1">
        <a:spcBef>
          <a:spcPct val="0"/>
        </a:spcBef>
        <a:spcAft>
          <a:spcPct val="0"/>
        </a:spcAft>
        <a:defRPr sz="3200">
          <a:solidFill>
            <a:schemeClr val="bg1"/>
          </a:solidFill>
          <a:latin typeface="Futura LT Book" pitchFamily="2" charset="0"/>
        </a:defRPr>
      </a:lvl3pPr>
      <a:lvl4pPr algn="r" rtl="0" eaLnBrk="1" fontAlgn="base" hangingPunct="1">
        <a:spcBef>
          <a:spcPct val="0"/>
        </a:spcBef>
        <a:spcAft>
          <a:spcPct val="0"/>
        </a:spcAft>
        <a:defRPr sz="3200">
          <a:solidFill>
            <a:schemeClr val="bg1"/>
          </a:solidFill>
          <a:latin typeface="Futura LT Book" pitchFamily="2" charset="0"/>
        </a:defRPr>
      </a:lvl4pPr>
      <a:lvl5pPr algn="r" rtl="0" eaLnBrk="1" fontAlgn="base" hangingPunct="1">
        <a:spcBef>
          <a:spcPct val="0"/>
        </a:spcBef>
        <a:spcAft>
          <a:spcPct val="0"/>
        </a:spcAft>
        <a:defRPr sz="3200">
          <a:solidFill>
            <a:schemeClr val="bg1"/>
          </a:solidFill>
          <a:latin typeface="Futura LT Book" pitchFamily="2" charset="0"/>
        </a:defRPr>
      </a:lvl5pPr>
      <a:lvl6pPr marL="457200" algn="r" rtl="0" eaLnBrk="1" fontAlgn="base" hangingPunct="1">
        <a:spcBef>
          <a:spcPct val="0"/>
        </a:spcBef>
        <a:spcAft>
          <a:spcPct val="0"/>
        </a:spcAft>
        <a:defRPr sz="3200">
          <a:solidFill>
            <a:schemeClr val="bg1"/>
          </a:solidFill>
          <a:latin typeface="Futura LT Book" pitchFamily="2" charset="0"/>
        </a:defRPr>
      </a:lvl6pPr>
      <a:lvl7pPr marL="914400" algn="r" rtl="0" eaLnBrk="1" fontAlgn="base" hangingPunct="1">
        <a:spcBef>
          <a:spcPct val="0"/>
        </a:spcBef>
        <a:spcAft>
          <a:spcPct val="0"/>
        </a:spcAft>
        <a:defRPr sz="3200">
          <a:solidFill>
            <a:schemeClr val="bg1"/>
          </a:solidFill>
          <a:latin typeface="Futura LT Book" pitchFamily="2" charset="0"/>
        </a:defRPr>
      </a:lvl7pPr>
      <a:lvl8pPr marL="1371600" algn="r" rtl="0" eaLnBrk="1" fontAlgn="base" hangingPunct="1">
        <a:spcBef>
          <a:spcPct val="0"/>
        </a:spcBef>
        <a:spcAft>
          <a:spcPct val="0"/>
        </a:spcAft>
        <a:defRPr sz="3200">
          <a:solidFill>
            <a:schemeClr val="bg1"/>
          </a:solidFill>
          <a:latin typeface="Futura LT Book" pitchFamily="2" charset="0"/>
        </a:defRPr>
      </a:lvl8pPr>
      <a:lvl9pPr marL="1828800" algn="r" rtl="0" eaLnBrk="1" fontAlgn="base" hangingPunct="1">
        <a:spcBef>
          <a:spcPct val="0"/>
        </a:spcBef>
        <a:spcAft>
          <a:spcPct val="0"/>
        </a:spcAft>
        <a:defRPr sz="3200">
          <a:solidFill>
            <a:schemeClr val="bg1"/>
          </a:solidFill>
          <a:latin typeface="Futura LT Book" pitchFamily="2" charset="0"/>
        </a:defRPr>
      </a:lvl9pPr>
    </p:titleStyle>
    <p:bodyStyle>
      <a:lvl1pPr marL="342900" indent="-342900" algn="l" rtl="0" eaLnBrk="1" fontAlgn="base" hangingPunct="1">
        <a:spcBef>
          <a:spcPct val="20000"/>
        </a:spcBef>
        <a:spcAft>
          <a:spcPct val="0"/>
        </a:spcAft>
        <a:buChar char="•"/>
        <a:defRPr sz="20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a:solidFill>
            <a:schemeClr val="bg1"/>
          </a:solidFill>
          <a:latin typeface="+mn-lt"/>
        </a:defRPr>
      </a:lvl2pPr>
      <a:lvl3pPr marL="1143000" indent="-228600" algn="l" rtl="0" eaLnBrk="1" fontAlgn="base" hangingPunct="1">
        <a:spcBef>
          <a:spcPct val="20000"/>
        </a:spcBef>
        <a:spcAft>
          <a:spcPct val="0"/>
        </a:spcAft>
        <a:buChar char="•"/>
        <a:defRPr sz="20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60350"/>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ru-RU" dirty="0"/>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ru-RU" dirty="0"/>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BF122B47-E75C-46A6-8599-5BABE914B720}" type="slidenum">
              <a:rPr lang="ru-RU"/>
              <a:pPr/>
              <a:t>‹#›</a:t>
            </a:fld>
            <a:endParaRPr lang="ru-RU"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200">
          <a:solidFill>
            <a:srgbClr val="666666"/>
          </a:solidFill>
          <a:latin typeface="+mj-lt"/>
          <a:ea typeface="+mj-ea"/>
          <a:cs typeface="+mj-cs"/>
        </a:defRPr>
      </a:lvl1pPr>
      <a:lvl2pPr algn="l" rtl="0" fontAlgn="base">
        <a:spcBef>
          <a:spcPct val="0"/>
        </a:spcBef>
        <a:spcAft>
          <a:spcPct val="0"/>
        </a:spcAft>
        <a:defRPr sz="3200">
          <a:solidFill>
            <a:srgbClr val="666666"/>
          </a:solidFill>
          <a:latin typeface="Futura LT Book" pitchFamily="2" charset="0"/>
        </a:defRPr>
      </a:lvl2pPr>
      <a:lvl3pPr algn="l" rtl="0" fontAlgn="base">
        <a:spcBef>
          <a:spcPct val="0"/>
        </a:spcBef>
        <a:spcAft>
          <a:spcPct val="0"/>
        </a:spcAft>
        <a:defRPr sz="3200">
          <a:solidFill>
            <a:srgbClr val="666666"/>
          </a:solidFill>
          <a:latin typeface="Futura LT Book" pitchFamily="2" charset="0"/>
        </a:defRPr>
      </a:lvl3pPr>
      <a:lvl4pPr algn="l" rtl="0" fontAlgn="base">
        <a:spcBef>
          <a:spcPct val="0"/>
        </a:spcBef>
        <a:spcAft>
          <a:spcPct val="0"/>
        </a:spcAft>
        <a:defRPr sz="3200">
          <a:solidFill>
            <a:srgbClr val="666666"/>
          </a:solidFill>
          <a:latin typeface="Futura LT Book" pitchFamily="2" charset="0"/>
        </a:defRPr>
      </a:lvl4pPr>
      <a:lvl5pPr algn="l" rtl="0" fontAlgn="base">
        <a:spcBef>
          <a:spcPct val="0"/>
        </a:spcBef>
        <a:spcAft>
          <a:spcPct val="0"/>
        </a:spcAft>
        <a:defRPr sz="3200">
          <a:solidFill>
            <a:srgbClr val="666666"/>
          </a:solidFill>
          <a:latin typeface="Futura LT Book" pitchFamily="2" charset="0"/>
        </a:defRPr>
      </a:lvl5pPr>
      <a:lvl6pPr marL="457200" algn="l" rtl="0" fontAlgn="base">
        <a:spcBef>
          <a:spcPct val="0"/>
        </a:spcBef>
        <a:spcAft>
          <a:spcPct val="0"/>
        </a:spcAft>
        <a:defRPr sz="3200">
          <a:solidFill>
            <a:srgbClr val="666666"/>
          </a:solidFill>
          <a:latin typeface="Futura LT Book" pitchFamily="2" charset="0"/>
        </a:defRPr>
      </a:lvl6pPr>
      <a:lvl7pPr marL="914400" algn="l" rtl="0" fontAlgn="base">
        <a:spcBef>
          <a:spcPct val="0"/>
        </a:spcBef>
        <a:spcAft>
          <a:spcPct val="0"/>
        </a:spcAft>
        <a:defRPr sz="3200">
          <a:solidFill>
            <a:srgbClr val="666666"/>
          </a:solidFill>
          <a:latin typeface="Futura LT Book" pitchFamily="2" charset="0"/>
        </a:defRPr>
      </a:lvl7pPr>
      <a:lvl8pPr marL="1371600" algn="l" rtl="0" fontAlgn="base">
        <a:spcBef>
          <a:spcPct val="0"/>
        </a:spcBef>
        <a:spcAft>
          <a:spcPct val="0"/>
        </a:spcAft>
        <a:defRPr sz="3200">
          <a:solidFill>
            <a:srgbClr val="666666"/>
          </a:solidFill>
          <a:latin typeface="Futura LT Book" pitchFamily="2" charset="0"/>
        </a:defRPr>
      </a:lvl8pPr>
      <a:lvl9pPr marL="1828800" algn="l" rtl="0" fontAlgn="base">
        <a:spcBef>
          <a:spcPct val="0"/>
        </a:spcBef>
        <a:spcAft>
          <a:spcPct val="0"/>
        </a:spcAft>
        <a:defRPr sz="32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orldweatheronline.com/" TargetMode="External"/><Relationship Id="rId2" Type="http://schemas.openxmlformats.org/officeDocument/2006/relationships/hyperlink" Target="https://www.fire.ca.gov/incidents/2018/"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4859338" y="5157788"/>
            <a:ext cx="3816350" cy="1511300"/>
          </a:xfrm>
        </p:spPr>
        <p:txBody>
          <a:bodyPr/>
          <a:lstStyle/>
          <a:p>
            <a:r>
              <a:rPr lang="en-US" sz="2400" dirty="0"/>
              <a:t>Comparison of the Relationship of Weather to Fires in California in 2103, 2015, and 2018 </a:t>
            </a:r>
          </a:p>
        </p:txBody>
      </p:sp>
      <p:sp>
        <p:nvSpPr>
          <p:cNvPr id="34829" name="Rectangle 13"/>
          <p:cNvSpPr>
            <a:spLocks noGrp="1" noChangeArrowheads="1"/>
          </p:cNvSpPr>
          <p:nvPr>
            <p:ph type="subTitle" idx="1"/>
          </p:nvPr>
        </p:nvSpPr>
        <p:spPr>
          <a:xfrm>
            <a:off x="539750" y="5949950"/>
            <a:ext cx="3184525" cy="403225"/>
          </a:xfrm>
        </p:spPr>
        <p:txBody>
          <a:bodyPr/>
          <a:lstStyle/>
          <a:p>
            <a:r>
              <a:rPr lang="en-US" sz="1800" dirty="0"/>
              <a:t>Team 7 – Ben </a:t>
            </a:r>
            <a:r>
              <a:rPr lang="en-US" sz="1800" dirty="0" err="1"/>
              <a:t>Farniok</a:t>
            </a:r>
            <a:r>
              <a:rPr lang="en-US" sz="1800" dirty="0"/>
              <a:t>, Lori Shannon, </a:t>
            </a:r>
            <a:r>
              <a:rPr lang="en-US" sz="1800" dirty="0" err="1"/>
              <a:t>Mukaila</a:t>
            </a:r>
            <a:r>
              <a:rPr lang="en-US" sz="1800" dirty="0"/>
              <a:t> </a:t>
            </a:r>
            <a:r>
              <a:rPr lang="en-US" sz="1800" dirty="0" err="1"/>
              <a:t>Alimi</a:t>
            </a:r>
            <a:endParaRPr lang="uk-UA"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sz="2300" dirty="0"/>
              <a:t>Plotting the Data:</a:t>
            </a:r>
            <a:br>
              <a:rPr lang="en-US" sz="2300" dirty="0"/>
            </a:br>
            <a:r>
              <a:rPr lang="en-US" sz="2300" dirty="0"/>
              <a:t>Location of the fire by Longitude vs. Humidity</a:t>
            </a:r>
            <a:br>
              <a:rPr lang="en-US" sz="2300" dirty="0"/>
            </a:br>
            <a:r>
              <a:rPr lang="en-US" sz="2300" dirty="0"/>
              <a:t>on the date the fire started</a:t>
            </a:r>
          </a:p>
        </p:txBody>
      </p:sp>
      <p:sp>
        <p:nvSpPr>
          <p:cNvPr id="195587" name="Rectangle 3"/>
          <p:cNvSpPr>
            <a:spLocks noGrp="1" noChangeArrowheads="1"/>
          </p:cNvSpPr>
          <p:nvPr>
            <p:ph type="body" idx="1"/>
          </p:nvPr>
        </p:nvSpPr>
        <p:spPr>
          <a:xfrm>
            <a:off x="1908175" y="1700213"/>
            <a:ext cx="6778625" cy="4968875"/>
          </a:xfrm>
        </p:spPr>
        <p:txBody>
          <a:bodyPr/>
          <a:lstStyle/>
          <a:p>
            <a:pPr>
              <a:lnSpc>
                <a:spcPct val="80000"/>
              </a:lnSpc>
            </a:pPr>
            <a:r>
              <a:rPr lang="en-US" sz="1600" dirty="0"/>
              <a:t>Is there a relationship of humidity levels</a:t>
            </a:r>
          </a:p>
          <a:p>
            <a:pPr marL="457200" lvl="1" indent="0">
              <a:lnSpc>
                <a:spcPct val="80000"/>
              </a:lnSpc>
              <a:buNone/>
            </a:pPr>
            <a:r>
              <a:rPr lang="en-US" sz="1600" dirty="0"/>
              <a:t>to the date a fire breaks out? </a:t>
            </a:r>
          </a:p>
          <a:p>
            <a:pPr marL="457200" lvl="1" indent="0">
              <a:lnSpc>
                <a:spcPct val="80000"/>
              </a:lnSpc>
              <a:buNone/>
            </a:pPr>
            <a:endParaRPr lang="en-US" sz="1600" dirty="0"/>
          </a:p>
          <a:p>
            <a:pPr marL="400050">
              <a:lnSpc>
                <a:spcPct val="80000"/>
              </a:lnSpc>
            </a:pPr>
            <a:r>
              <a:rPr lang="en-US" sz="1600" dirty="0"/>
              <a:t>How does humidity by</a:t>
            </a:r>
          </a:p>
          <a:p>
            <a:pPr marL="457200" lvl="1" indent="0">
              <a:lnSpc>
                <a:spcPct val="80000"/>
              </a:lnSpc>
              <a:buNone/>
            </a:pPr>
            <a:r>
              <a:rPr lang="en-US" sz="1600" dirty="0"/>
              <a:t>latitude (east vs west) impact</a:t>
            </a:r>
          </a:p>
          <a:p>
            <a:pPr marL="457200" lvl="1" indent="0">
              <a:lnSpc>
                <a:spcPct val="80000"/>
              </a:lnSpc>
              <a:buNone/>
            </a:pPr>
            <a:r>
              <a:rPr lang="en-US" sz="1600" dirty="0"/>
              <a:t>the start of a fire?</a:t>
            </a:r>
          </a:p>
          <a:p>
            <a:pPr marL="457200" lvl="1" indent="0">
              <a:lnSpc>
                <a:spcPct val="80000"/>
              </a:lnSpc>
              <a:buNone/>
            </a:pPr>
            <a:r>
              <a:rPr lang="en-US" sz="1600" dirty="0"/>
              <a:t> </a:t>
            </a:r>
          </a:p>
          <a:p>
            <a:pPr>
              <a:lnSpc>
                <a:spcPct val="80000"/>
              </a:lnSpc>
            </a:pPr>
            <a:r>
              <a:rPr lang="en-US" sz="1600" dirty="0"/>
              <a:t>Do lower humidity levels (drier conditions)</a:t>
            </a:r>
          </a:p>
          <a:p>
            <a:pPr marL="457200" lvl="1" indent="0">
              <a:lnSpc>
                <a:spcPct val="80000"/>
              </a:lnSpc>
              <a:buNone/>
            </a:pPr>
            <a:r>
              <a:rPr lang="en-US" sz="1600" dirty="0"/>
              <a:t>lead to more fires? </a:t>
            </a:r>
          </a:p>
          <a:p>
            <a:pPr marL="0" indent="0">
              <a:lnSpc>
                <a:spcPct val="80000"/>
              </a:lnSpc>
              <a:buNone/>
            </a:pPr>
            <a:endParaRPr lang="en-US" sz="1600" dirty="0"/>
          </a:p>
          <a:p>
            <a:pPr marL="0" indent="0">
              <a:lnSpc>
                <a:spcPct val="80000"/>
              </a:lnSpc>
              <a:buNone/>
            </a:pPr>
            <a:r>
              <a:rPr lang="en-US" sz="1600" dirty="0"/>
              <a:t>Conclusion:</a:t>
            </a:r>
          </a:p>
          <a:p>
            <a:pPr marL="0" indent="0">
              <a:lnSpc>
                <a:spcPct val="80000"/>
              </a:lnSpc>
              <a:buNone/>
            </a:pPr>
            <a:endParaRPr lang="en-US" sz="1600" dirty="0"/>
          </a:p>
          <a:p>
            <a:pPr marL="0" indent="0">
              <a:lnSpc>
                <a:spcPct val="80000"/>
              </a:lnSpc>
              <a:buNone/>
            </a:pPr>
            <a:r>
              <a:rPr lang="en-US" sz="1600" dirty="0"/>
              <a:t>Yes, based on this data, lower humidity rates</a:t>
            </a:r>
          </a:p>
          <a:p>
            <a:pPr marL="0" indent="0">
              <a:lnSpc>
                <a:spcPct val="80000"/>
              </a:lnSpc>
              <a:buNone/>
            </a:pPr>
            <a:r>
              <a:rPr lang="en-US" sz="1600" dirty="0"/>
              <a:t>in 2013 and 2018 may have contributed to the</a:t>
            </a:r>
          </a:p>
          <a:p>
            <a:pPr marL="0" indent="0">
              <a:lnSpc>
                <a:spcPct val="80000"/>
              </a:lnSpc>
              <a:buNone/>
            </a:pPr>
            <a:r>
              <a:rPr lang="en-US" sz="1600" dirty="0"/>
              <a:t>start of a fire.  However, the data is not</a:t>
            </a:r>
          </a:p>
          <a:p>
            <a:pPr marL="0" indent="0">
              <a:lnSpc>
                <a:spcPct val="80000"/>
              </a:lnSpc>
              <a:buNone/>
            </a:pPr>
            <a:r>
              <a:rPr lang="en-US" sz="1600" dirty="0"/>
              <a:t>consistent for 2015. </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r>
              <a:rPr lang="en-US" sz="1400" dirty="0"/>
              <a:t>Cape Mendocino 124.4095° W</a:t>
            </a:r>
          </a:p>
          <a:p>
            <a:pPr marL="0" indent="0">
              <a:lnSpc>
                <a:spcPct val="80000"/>
              </a:lnSpc>
              <a:buNone/>
            </a:pPr>
            <a:r>
              <a:rPr lang="en-US" sz="1400" dirty="0"/>
              <a:t>Fresno 119.7871° W</a:t>
            </a:r>
          </a:p>
          <a:p>
            <a:pPr marL="0" indent="0">
              <a:lnSpc>
                <a:spcPct val="80000"/>
              </a:lnSpc>
              <a:buNone/>
            </a:pPr>
            <a:r>
              <a:rPr lang="en-US" sz="1400" dirty="0"/>
              <a:t>Barstow 117.0173° W </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dirty="0"/>
          </a:p>
          <a:p>
            <a:pPr marL="0" indent="0">
              <a:lnSpc>
                <a:spcPct val="80000"/>
              </a:lnSpc>
              <a:buNone/>
            </a:pPr>
            <a:endParaRPr lang="en-US" dirty="0"/>
          </a:p>
        </p:txBody>
      </p:sp>
      <p:pic>
        <p:nvPicPr>
          <p:cNvPr id="3" name="Picture 2">
            <a:extLst>
              <a:ext uri="{FF2B5EF4-FFF2-40B4-BE49-F238E27FC236}">
                <a16:creationId xmlns:a16="http://schemas.microsoft.com/office/drawing/2014/main" id="{6A533050-8345-5C47-BF1A-D2D30239A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216" y="1751760"/>
            <a:ext cx="2468880" cy="1645920"/>
          </a:xfrm>
          <a:prstGeom prst="rect">
            <a:avLst/>
          </a:prstGeom>
        </p:spPr>
      </p:pic>
      <p:pic>
        <p:nvPicPr>
          <p:cNvPr id="6" name="Picture 5">
            <a:extLst>
              <a:ext uri="{FF2B5EF4-FFF2-40B4-BE49-F238E27FC236}">
                <a16:creationId xmlns:a16="http://schemas.microsoft.com/office/drawing/2014/main" id="{91AAEE91-61B7-8040-A797-02E37B293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216" y="3377248"/>
            <a:ext cx="2468880" cy="1645920"/>
          </a:xfrm>
          <a:prstGeom prst="rect">
            <a:avLst/>
          </a:prstGeom>
        </p:spPr>
      </p:pic>
      <p:pic>
        <p:nvPicPr>
          <p:cNvPr id="9" name="Picture 8">
            <a:extLst>
              <a:ext uri="{FF2B5EF4-FFF2-40B4-BE49-F238E27FC236}">
                <a16:creationId xmlns:a16="http://schemas.microsoft.com/office/drawing/2014/main" id="{CF8BFAA0-1333-744A-ACC6-A0EC2434C9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6216" y="5023168"/>
            <a:ext cx="2468880" cy="1645920"/>
          </a:xfrm>
          <a:prstGeom prst="rect">
            <a:avLst/>
          </a:prstGeom>
        </p:spPr>
      </p:pic>
    </p:spTree>
    <p:extLst>
      <p:ext uri="{BB962C8B-B14F-4D97-AF65-F5344CB8AC3E}">
        <p14:creationId xmlns:p14="http://schemas.microsoft.com/office/powerpoint/2010/main" val="3686423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sz="2300" dirty="0"/>
              <a:t>Plotting the Data:</a:t>
            </a:r>
            <a:br>
              <a:rPr lang="en-US" sz="2300" dirty="0"/>
            </a:br>
            <a:r>
              <a:rPr lang="en-US" sz="2300" dirty="0"/>
              <a:t>Weather Conditions the Day a Fire Starts - Temperature</a:t>
            </a:r>
          </a:p>
        </p:txBody>
      </p:sp>
      <p:sp>
        <p:nvSpPr>
          <p:cNvPr id="195587" name="Rectangle 3"/>
          <p:cNvSpPr>
            <a:spLocks noGrp="1" noChangeArrowheads="1"/>
          </p:cNvSpPr>
          <p:nvPr>
            <p:ph type="body" idx="1"/>
          </p:nvPr>
        </p:nvSpPr>
        <p:spPr>
          <a:xfrm>
            <a:off x="1908175" y="1700213"/>
            <a:ext cx="6778625" cy="4968875"/>
          </a:xfrm>
        </p:spPr>
        <p:txBody>
          <a:bodyPr/>
          <a:lstStyle/>
          <a:p>
            <a:pPr>
              <a:lnSpc>
                <a:spcPct val="80000"/>
              </a:lnSpc>
            </a:pPr>
            <a:r>
              <a:rPr lang="en-US" sz="1600" dirty="0"/>
              <a:t>Does the daily weather conditions increase</a:t>
            </a:r>
          </a:p>
          <a:p>
            <a:pPr marL="457200" lvl="1" indent="0">
              <a:lnSpc>
                <a:spcPct val="80000"/>
              </a:lnSpc>
              <a:buNone/>
            </a:pPr>
            <a:r>
              <a:rPr lang="en-US" sz="1600" dirty="0"/>
              <a:t>the likelihood a fire will break out?</a:t>
            </a:r>
          </a:p>
          <a:p>
            <a:pPr marL="457200" lvl="1" indent="0">
              <a:lnSpc>
                <a:spcPct val="80000"/>
              </a:lnSpc>
              <a:buNone/>
            </a:pPr>
            <a:r>
              <a:rPr lang="en-US" sz="1600" dirty="0"/>
              <a:t> </a:t>
            </a:r>
          </a:p>
          <a:p>
            <a:pPr>
              <a:lnSpc>
                <a:spcPct val="80000"/>
              </a:lnSpc>
            </a:pPr>
            <a:r>
              <a:rPr lang="en-US" sz="1600" dirty="0"/>
              <a:t>Do higher temperatures lead to fires? </a:t>
            </a:r>
          </a:p>
          <a:p>
            <a:pPr>
              <a:lnSpc>
                <a:spcPct val="80000"/>
              </a:lnSpc>
            </a:pPr>
            <a:endParaRPr lang="en-US" sz="1600" dirty="0"/>
          </a:p>
          <a:p>
            <a:pPr>
              <a:lnSpc>
                <a:spcPct val="80000"/>
              </a:lnSpc>
            </a:pPr>
            <a:r>
              <a:rPr lang="en-US" sz="1600" dirty="0"/>
              <a:t>Is there a “fire season” when fires are more</a:t>
            </a:r>
          </a:p>
          <a:p>
            <a:pPr marL="457200" lvl="1" indent="0">
              <a:lnSpc>
                <a:spcPct val="80000"/>
              </a:lnSpc>
              <a:buNone/>
            </a:pPr>
            <a:r>
              <a:rPr lang="en-US" sz="1600" dirty="0"/>
              <a:t>likely to break out? </a:t>
            </a:r>
          </a:p>
          <a:p>
            <a:pPr marL="0" indent="0">
              <a:lnSpc>
                <a:spcPct val="80000"/>
              </a:lnSpc>
              <a:buNone/>
            </a:pPr>
            <a:endParaRPr lang="en-US" sz="1600" dirty="0"/>
          </a:p>
          <a:p>
            <a:pPr marL="0" indent="0">
              <a:lnSpc>
                <a:spcPct val="80000"/>
              </a:lnSpc>
              <a:buNone/>
            </a:pPr>
            <a:r>
              <a:rPr lang="en-US" sz="1600" dirty="0"/>
              <a:t>Conclusion:</a:t>
            </a:r>
          </a:p>
          <a:p>
            <a:pPr marL="0" indent="0">
              <a:lnSpc>
                <a:spcPct val="80000"/>
              </a:lnSpc>
              <a:buNone/>
            </a:pPr>
            <a:endParaRPr lang="en-US" sz="1600" dirty="0"/>
          </a:p>
          <a:p>
            <a:pPr marL="0" indent="0">
              <a:lnSpc>
                <a:spcPct val="80000"/>
              </a:lnSpc>
              <a:buNone/>
            </a:pPr>
            <a:r>
              <a:rPr lang="en-US" sz="1600" dirty="0"/>
              <a:t>Fire season was contained to a handful of </a:t>
            </a:r>
          </a:p>
          <a:p>
            <a:pPr marL="0" indent="0">
              <a:lnSpc>
                <a:spcPct val="80000"/>
              </a:lnSpc>
              <a:buNone/>
            </a:pPr>
            <a:r>
              <a:rPr lang="en-US" sz="1600" dirty="0"/>
              <a:t>months in the year. However, during the worst</a:t>
            </a:r>
          </a:p>
          <a:p>
            <a:pPr marL="0" indent="0">
              <a:lnSpc>
                <a:spcPct val="80000"/>
              </a:lnSpc>
              <a:buNone/>
            </a:pPr>
            <a:r>
              <a:rPr lang="en-US" sz="1600" dirty="0"/>
              <a:t>year ever of fires in California (2018), fires </a:t>
            </a:r>
          </a:p>
          <a:p>
            <a:pPr marL="0" indent="0">
              <a:lnSpc>
                <a:spcPct val="80000"/>
              </a:lnSpc>
              <a:buNone/>
            </a:pPr>
            <a:r>
              <a:rPr lang="en-US" sz="1600" dirty="0"/>
              <a:t>broke out every month, especially when the </a:t>
            </a:r>
          </a:p>
          <a:p>
            <a:pPr marL="0" indent="0">
              <a:lnSpc>
                <a:spcPct val="80000"/>
              </a:lnSpc>
              <a:buNone/>
            </a:pPr>
            <a:r>
              <a:rPr lang="en-US" sz="1600" dirty="0"/>
              <a:t>temperatures were higher.</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dirty="0"/>
          </a:p>
          <a:p>
            <a:pPr marL="0" indent="0">
              <a:lnSpc>
                <a:spcPct val="80000"/>
              </a:lnSpc>
              <a:buNone/>
            </a:pPr>
            <a:endParaRPr lang="en-US" dirty="0"/>
          </a:p>
        </p:txBody>
      </p:sp>
      <p:pic>
        <p:nvPicPr>
          <p:cNvPr id="10" name="Picture 9">
            <a:extLst>
              <a:ext uri="{FF2B5EF4-FFF2-40B4-BE49-F238E27FC236}">
                <a16:creationId xmlns:a16="http://schemas.microsoft.com/office/drawing/2014/main" id="{E9084EED-F390-CD48-842C-FC5044AAF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5482" y="1505200"/>
            <a:ext cx="2468880" cy="1645920"/>
          </a:xfrm>
          <a:prstGeom prst="rect">
            <a:avLst/>
          </a:prstGeom>
        </p:spPr>
      </p:pic>
      <p:pic>
        <p:nvPicPr>
          <p:cNvPr id="14" name="Picture 13">
            <a:extLst>
              <a:ext uri="{FF2B5EF4-FFF2-40B4-BE49-F238E27FC236}">
                <a16:creationId xmlns:a16="http://schemas.microsoft.com/office/drawing/2014/main" id="{E29316E7-DB31-C740-9303-FF9D5B43F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216" y="3192369"/>
            <a:ext cx="2468880" cy="1645920"/>
          </a:xfrm>
          <a:prstGeom prst="rect">
            <a:avLst/>
          </a:prstGeom>
        </p:spPr>
      </p:pic>
      <p:pic>
        <p:nvPicPr>
          <p:cNvPr id="16" name="Picture 15">
            <a:extLst>
              <a:ext uri="{FF2B5EF4-FFF2-40B4-BE49-F238E27FC236}">
                <a16:creationId xmlns:a16="http://schemas.microsoft.com/office/drawing/2014/main" id="{05F7ACB9-A35C-AB48-A20F-B0DA8F7F9E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6216" y="4879538"/>
            <a:ext cx="2468880" cy="1645920"/>
          </a:xfrm>
          <a:prstGeom prst="rect">
            <a:avLst/>
          </a:prstGeom>
        </p:spPr>
      </p:pic>
    </p:spTree>
    <p:extLst>
      <p:ext uri="{BB962C8B-B14F-4D97-AF65-F5344CB8AC3E}">
        <p14:creationId xmlns:p14="http://schemas.microsoft.com/office/powerpoint/2010/main" val="2223751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sz="2300" dirty="0"/>
              <a:t>Plotting the Data:</a:t>
            </a:r>
            <a:br>
              <a:rPr lang="en-US" sz="2300" dirty="0"/>
            </a:br>
            <a:r>
              <a:rPr lang="en-US" sz="2300" dirty="0"/>
              <a:t>Weather Conditions the Day a Fire Starts - Humidity</a:t>
            </a:r>
          </a:p>
        </p:txBody>
      </p:sp>
      <p:sp>
        <p:nvSpPr>
          <p:cNvPr id="195587" name="Rectangle 3"/>
          <p:cNvSpPr>
            <a:spLocks noGrp="1" noChangeArrowheads="1"/>
          </p:cNvSpPr>
          <p:nvPr>
            <p:ph type="body" idx="1"/>
          </p:nvPr>
        </p:nvSpPr>
        <p:spPr>
          <a:xfrm>
            <a:off x="1908175" y="1700213"/>
            <a:ext cx="6778625" cy="4968875"/>
          </a:xfrm>
        </p:spPr>
        <p:txBody>
          <a:bodyPr/>
          <a:lstStyle/>
          <a:p>
            <a:pPr>
              <a:lnSpc>
                <a:spcPct val="80000"/>
              </a:lnSpc>
            </a:pPr>
            <a:r>
              <a:rPr lang="en-US" sz="1600" dirty="0"/>
              <a:t>Does the daily weather conditions increase</a:t>
            </a:r>
          </a:p>
          <a:p>
            <a:pPr marL="457200" lvl="1" indent="0">
              <a:lnSpc>
                <a:spcPct val="80000"/>
              </a:lnSpc>
              <a:buNone/>
            </a:pPr>
            <a:r>
              <a:rPr lang="en-US" sz="1600" dirty="0"/>
              <a:t>the likelihood a fire will break out?</a:t>
            </a:r>
          </a:p>
          <a:p>
            <a:pPr marL="457200" lvl="1" indent="0">
              <a:lnSpc>
                <a:spcPct val="80000"/>
              </a:lnSpc>
              <a:buNone/>
            </a:pPr>
            <a:r>
              <a:rPr lang="en-US" sz="1600" dirty="0"/>
              <a:t> </a:t>
            </a:r>
          </a:p>
          <a:p>
            <a:pPr>
              <a:lnSpc>
                <a:spcPct val="80000"/>
              </a:lnSpc>
            </a:pPr>
            <a:r>
              <a:rPr lang="en-US" sz="1600" dirty="0"/>
              <a:t>Do humidity levels lead to fires? </a:t>
            </a:r>
          </a:p>
          <a:p>
            <a:pPr>
              <a:lnSpc>
                <a:spcPct val="80000"/>
              </a:lnSpc>
            </a:pPr>
            <a:endParaRPr lang="en-US" sz="1600" dirty="0"/>
          </a:p>
          <a:p>
            <a:pPr>
              <a:lnSpc>
                <a:spcPct val="80000"/>
              </a:lnSpc>
            </a:pPr>
            <a:r>
              <a:rPr lang="en-US" sz="1600" dirty="0"/>
              <a:t>Is there a “fire season” when fires are more</a:t>
            </a:r>
          </a:p>
          <a:p>
            <a:pPr marL="457200" lvl="1" indent="0">
              <a:lnSpc>
                <a:spcPct val="80000"/>
              </a:lnSpc>
              <a:buNone/>
            </a:pPr>
            <a:r>
              <a:rPr lang="en-US" sz="1600" dirty="0"/>
              <a:t>likely to break out? </a:t>
            </a:r>
          </a:p>
          <a:p>
            <a:pPr marL="0" indent="0">
              <a:lnSpc>
                <a:spcPct val="80000"/>
              </a:lnSpc>
              <a:buNone/>
            </a:pPr>
            <a:endParaRPr lang="en-US" sz="1600" dirty="0"/>
          </a:p>
          <a:p>
            <a:pPr marL="0" indent="0">
              <a:lnSpc>
                <a:spcPct val="80000"/>
              </a:lnSpc>
              <a:buNone/>
            </a:pPr>
            <a:r>
              <a:rPr lang="en-US" sz="1600" dirty="0"/>
              <a:t>Conclusion:</a:t>
            </a:r>
          </a:p>
          <a:p>
            <a:pPr marL="0" indent="0">
              <a:lnSpc>
                <a:spcPct val="80000"/>
              </a:lnSpc>
              <a:buNone/>
            </a:pPr>
            <a:endParaRPr lang="en-US" sz="1600" dirty="0"/>
          </a:p>
          <a:p>
            <a:pPr marL="0" indent="0">
              <a:lnSpc>
                <a:spcPct val="80000"/>
              </a:lnSpc>
              <a:buNone/>
            </a:pPr>
            <a:r>
              <a:rPr lang="en-US" sz="1600" dirty="0"/>
              <a:t>Lower levels of humidity do have some</a:t>
            </a:r>
          </a:p>
          <a:p>
            <a:pPr marL="0" indent="0">
              <a:lnSpc>
                <a:spcPct val="80000"/>
              </a:lnSpc>
              <a:buNone/>
            </a:pPr>
            <a:r>
              <a:rPr lang="en-US" sz="1600" dirty="0"/>
              <a:t>effect on fires breaking out.</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dirty="0"/>
          </a:p>
          <a:p>
            <a:pPr marL="0" indent="0">
              <a:lnSpc>
                <a:spcPct val="80000"/>
              </a:lnSpc>
              <a:buNone/>
            </a:pPr>
            <a:endParaRPr lang="en-US" dirty="0"/>
          </a:p>
        </p:txBody>
      </p:sp>
      <p:pic>
        <p:nvPicPr>
          <p:cNvPr id="3" name="Picture 2">
            <a:extLst>
              <a:ext uri="{FF2B5EF4-FFF2-40B4-BE49-F238E27FC236}">
                <a16:creationId xmlns:a16="http://schemas.microsoft.com/office/drawing/2014/main" id="{071A3730-C4E1-334A-AD46-576DAFE0F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0994" y="4915218"/>
            <a:ext cx="2468880" cy="1645920"/>
          </a:xfrm>
          <a:prstGeom prst="rect">
            <a:avLst/>
          </a:prstGeom>
        </p:spPr>
      </p:pic>
      <p:pic>
        <p:nvPicPr>
          <p:cNvPr id="5" name="Picture 4">
            <a:extLst>
              <a:ext uri="{FF2B5EF4-FFF2-40B4-BE49-F238E27FC236}">
                <a16:creationId xmlns:a16="http://schemas.microsoft.com/office/drawing/2014/main" id="{B458A291-CF22-5E41-8E71-13A039BA5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0994" y="3269298"/>
            <a:ext cx="2468880" cy="1645920"/>
          </a:xfrm>
          <a:prstGeom prst="rect">
            <a:avLst/>
          </a:prstGeom>
        </p:spPr>
      </p:pic>
      <p:pic>
        <p:nvPicPr>
          <p:cNvPr id="7" name="Picture 6">
            <a:extLst>
              <a:ext uri="{FF2B5EF4-FFF2-40B4-BE49-F238E27FC236}">
                <a16:creationId xmlns:a16="http://schemas.microsoft.com/office/drawing/2014/main" id="{8F6E3E82-6897-8847-9D15-53AABB2A68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0994" y="1623378"/>
            <a:ext cx="2468880" cy="1645920"/>
          </a:xfrm>
          <a:prstGeom prst="rect">
            <a:avLst/>
          </a:prstGeom>
        </p:spPr>
      </p:pic>
    </p:spTree>
    <p:extLst>
      <p:ext uri="{BB962C8B-B14F-4D97-AF65-F5344CB8AC3E}">
        <p14:creationId xmlns:p14="http://schemas.microsoft.com/office/powerpoint/2010/main" val="2693467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sz="2300" dirty="0"/>
              <a:t>Plotting the Data:</a:t>
            </a:r>
            <a:br>
              <a:rPr lang="en-US" sz="2300" dirty="0"/>
            </a:br>
            <a:r>
              <a:rPr lang="en-US" sz="2300" dirty="0"/>
              <a:t>Weather Conditions the Day a Fire Starts – Wind Speed</a:t>
            </a:r>
          </a:p>
        </p:txBody>
      </p:sp>
      <p:sp>
        <p:nvSpPr>
          <p:cNvPr id="195587" name="Rectangle 3"/>
          <p:cNvSpPr>
            <a:spLocks noGrp="1" noChangeArrowheads="1"/>
          </p:cNvSpPr>
          <p:nvPr>
            <p:ph type="body" idx="1"/>
          </p:nvPr>
        </p:nvSpPr>
        <p:spPr>
          <a:xfrm>
            <a:off x="1908175" y="1700213"/>
            <a:ext cx="6778625" cy="4968875"/>
          </a:xfrm>
        </p:spPr>
        <p:txBody>
          <a:bodyPr/>
          <a:lstStyle/>
          <a:p>
            <a:pPr>
              <a:lnSpc>
                <a:spcPct val="80000"/>
              </a:lnSpc>
            </a:pPr>
            <a:r>
              <a:rPr lang="en-US" sz="1600" dirty="0"/>
              <a:t>Does the daily weather conditions increase</a:t>
            </a:r>
          </a:p>
          <a:p>
            <a:pPr marL="457200" lvl="1" indent="0">
              <a:lnSpc>
                <a:spcPct val="80000"/>
              </a:lnSpc>
              <a:buNone/>
            </a:pPr>
            <a:r>
              <a:rPr lang="en-US" sz="1600" dirty="0"/>
              <a:t>the likelihood a fire will break out?</a:t>
            </a:r>
          </a:p>
          <a:p>
            <a:pPr marL="457200" lvl="1" indent="0">
              <a:lnSpc>
                <a:spcPct val="80000"/>
              </a:lnSpc>
              <a:buNone/>
            </a:pPr>
            <a:r>
              <a:rPr lang="en-US" sz="1600" dirty="0"/>
              <a:t> </a:t>
            </a:r>
          </a:p>
          <a:p>
            <a:pPr>
              <a:lnSpc>
                <a:spcPct val="80000"/>
              </a:lnSpc>
            </a:pPr>
            <a:r>
              <a:rPr lang="en-US" sz="1600" dirty="0"/>
              <a:t>Do higher wind speeds lead to fires? </a:t>
            </a:r>
          </a:p>
          <a:p>
            <a:pPr marL="0" indent="0">
              <a:lnSpc>
                <a:spcPct val="80000"/>
              </a:lnSpc>
              <a:buNone/>
            </a:pPr>
            <a:endParaRPr lang="en-US" sz="1600" dirty="0"/>
          </a:p>
          <a:p>
            <a:pPr marL="0" indent="0">
              <a:lnSpc>
                <a:spcPct val="80000"/>
              </a:lnSpc>
              <a:buNone/>
            </a:pPr>
            <a:r>
              <a:rPr lang="en-US" sz="1600" dirty="0"/>
              <a:t>Conclusion:</a:t>
            </a:r>
          </a:p>
          <a:p>
            <a:pPr marL="0" indent="0">
              <a:lnSpc>
                <a:spcPct val="80000"/>
              </a:lnSpc>
              <a:buNone/>
            </a:pPr>
            <a:endParaRPr lang="en-US" sz="1600" dirty="0"/>
          </a:p>
          <a:p>
            <a:pPr marL="0" indent="0">
              <a:lnSpc>
                <a:spcPct val="80000"/>
              </a:lnSpc>
              <a:buNone/>
            </a:pPr>
            <a:r>
              <a:rPr lang="en-US" sz="1600" dirty="0"/>
              <a:t>No, higher wind speeds do not lead to a </a:t>
            </a:r>
          </a:p>
          <a:p>
            <a:pPr marL="0" indent="0">
              <a:lnSpc>
                <a:spcPct val="80000"/>
              </a:lnSpc>
              <a:buNone/>
            </a:pPr>
            <a:r>
              <a:rPr lang="en-US" sz="1600" dirty="0"/>
              <a:t>greater chance a fire will break out.</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dirty="0"/>
          </a:p>
          <a:p>
            <a:pPr marL="0" indent="0">
              <a:lnSpc>
                <a:spcPct val="80000"/>
              </a:lnSpc>
              <a:buNone/>
            </a:pPr>
            <a:endParaRPr lang="en-US" dirty="0"/>
          </a:p>
        </p:txBody>
      </p:sp>
      <p:pic>
        <p:nvPicPr>
          <p:cNvPr id="12" name="Picture 11">
            <a:extLst>
              <a:ext uri="{FF2B5EF4-FFF2-40B4-BE49-F238E27FC236}">
                <a16:creationId xmlns:a16="http://schemas.microsoft.com/office/drawing/2014/main" id="{1316926A-1F5E-F54A-8730-EF40B07C6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208" y="4908375"/>
            <a:ext cx="2468880" cy="1645920"/>
          </a:xfrm>
          <a:prstGeom prst="rect">
            <a:avLst/>
          </a:prstGeom>
        </p:spPr>
      </p:pic>
      <p:pic>
        <p:nvPicPr>
          <p:cNvPr id="14" name="Picture 13">
            <a:extLst>
              <a:ext uri="{FF2B5EF4-FFF2-40B4-BE49-F238E27FC236}">
                <a16:creationId xmlns:a16="http://schemas.microsoft.com/office/drawing/2014/main" id="{3723D74B-DED5-5E43-9E82-D31E0DEE4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208" y="3147662"/>
            <a:ext cx="2468880" cy="1645920"/>
          </a:xfrm>
          <a:prstGeom prst="rect">
            <a:avLst/>
          </a:prstGeom>
        </p:spPr>
      </p:pic>
      <p:pic>
        <p:nvPicPr>
          <p:cNvPr id="16" name="Picture 15">
            <a:extLst>
              <a:ext uri="{FF2B5EF4-FFF2-40B4-BE49-F238E27FC236}">
                <a16:creationId xmlns:a16="http://schemas.microsoft.com/office/drawing/2014/main" id="{A4B50AD7-78E5-1F4B-B560-D89CC938DC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4208" y="1447767"/>
            <a:ext cx="2468880" cy="1645920"/>
          </a:xfrm>
          <a:prstGeom prst="rect">
            <a:avLst/>
          </a:prstGeom>
        </p:spPr>
      </p:pic>
    </p:spTree>
    <p:extLst>
      <p:ext uri="{BB962C8B-B14F-4D97-AF65-F5344CB8AC3E}">
        <p14:creationId xmlns:p14="http://schemas.microsoft.com/office/powerpoint/2010/main" val="594727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sz="2400" dirty="0"/>
              <a:t>Plotting the Data:</a:t>
            </a:r>
            <a:br>
              <a:rPr lang="en-US" sz="2400" dirty="0"/>
            </a:br>
            <a:r>
              <a:rPr lang="en-US" sz="2400" dirty="0"/>
              <a:t>Size of Fire vs Wind Speed</a:t>
            </a:r>
          </a:p>
        </p:txBody>
      </p:sp>
      <p:sp>
        <p:nvSpPr>
          <p:cNvPr id="195587" name="Rectangle 3"/>
          <p:cNvSpPr>
            <a:spLocks noGrp="1" noChangeArrowheads="1"/>
          </p:cNvSpPr>
          <p:nvPr>
            <p:ph type="body" idx="1"/>
          </p:nvPr>
        </p:nvSpPr>
        <p:spPr>
          <a:xfrm>
            <a:off x="1908175" y="1700213"/>
            <a:ext cx="6778625" cy="4968875"/>
          </a:xfrm>
        </p:spPr>
        <p:txBody>
          <a:bodyPr/>
          <a:lstStyle/>
          <a:p>
            <a:pPr>
              <a:lnSpc>
                <a:spcPct val="80000"/>
              </a:lnSpc>
            </a:pPr>
            <a:r>
              <a:rPr lang="en-US" sz="1600" dirty="0"/>
              <a:t>Is there a relationship of wind speed on the</a:t>
            </a:r>
          </a:p>
          <a:p>
            <a:pPr marL="457200" lvl="1" indent="0">
              <a:lnSpc>
                <a:spcPct val="80000"/>
              </a:lnSpc>
              <a:buNone/>
            </a:pPr>
            <a:r>
              <a:rPr lang="en-US" sz="1600" dirty="0"/>
              <a:t>day a fire starts to the size of a fire in </a:t>
            </a:r>
          </a:p>
          <a:p>
            <a:pPr marL="457200" lvl="1" indent="0">
              <a:lnSpc>
                <a:spcPct val="80000"/>
              </a:lnSpc>
              <a:buNone/>
            </a:pPr>
            <a:r>
              <a:rPr lang="en-US" sz="1600" dirty="0"/>
              <a:t>acres burned? </a:t>
            </a:r>
          </a:p>
          <a:p>
            <a:pPr marL="457200" lvl="1" indent="0">
              <a:lnSpc>
                <a:spcPct val="80000"/>
              </a:lnSpc>
              <a:buNone/>
            </a:pPr>
            <a:r>
              <a:rPr lang="en-US" sz="1600" dirty="0"/>
              <a:t> </a:t>
            </a:r>
          </a:p>
          <a:p>
            <a:pPr>
              <a:lnSpc>
                <a:spcPct val="80000"/>
              </a:lnSpc>
            </a:pPr>
            <a:r>
              <a:rPr lang="en-US" sz="1600" dirty="0"/>
              <a:t>Do windier conditions lead to larger fires? </a:t>
            </a:r>
          </a:p>
          <a:p>
            <a:pPr marL="0" indent="0">
              <a:lnSpc>
                <a:spcPct val="80000"/>
              </a:lnSpc>
              <a:buNone/>
            </a:pPr>
            <a:endParaRPr lang="en-US" sz="1600" dirty="0"/>
          </a:p>
          <a:p>
            <a:pPr marL="0" indent="0">
              <a:lnSpc>
                <a:spcPct val="80000"/>
              </a:lnSpc>
              <a:buNone/>
            </a:pPr>
            <a:r>
              <a:rPr lang="en-US" sz="1600" dirty="0"/>
              <a:t>Conclusion:</a:t>
            </a:r>
          </a:p>
          <a:p>
            <a:pPr marL="0" indent="0">
              <a:lnSpc>
                <a:spcPct val="80000"/>
              </a:lnSpc>
              <a:buNone/>
            </a:pPr>
            <a:endParaRPr lang="en-US" sz="1600" dirty="0"/>
          </a:p>
          <a:p>
            <a:pPr marL="0" indent="0">
              <a:lnSpc>
                <a:spcPct val="80000"/>
              </a:lnSpc>
              <a:buNone/>
            </a:pPr>
            <a:r>
              <a:rPr lang="en-US" sz="1600" dirty="0"/>
              <a:t>No, based on this data, higher winds do not </a:t>
            </a:r>
          </a:p>
          <a:p>
            <a:pPr marL="0" indent="0">
              <a:lnSpc>
                <a:spcPct val="80000"/>
              </a:lnSpc>
              <a:buNone/>
            </a:pPr>
            <a:r>
              <a:rPr lang="en-US" sz="1600" dirty="0"/>
              <a:t>lead to larger fires. </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dirty="0"/>
          </a:p>
          <a:p>
            <a:pPr marL="0" indent="0">
              <a:lnSpc>
                <a:spcPct val="80000"/>
              </a:lnSpc>
              <a:buNone/>
            </a:pPr>
            <a:endParaRPr lang="en-US" dirty="0"/>
          </a:p>
        </p:txBody>
      </p:sp>
      <p:pic>
        <p:nvPicPr>
          <p:cNvPr id="3" name="Picture 2">
            <a:extLst>
              <a:ext uri="{FF2B5EF4-FFF2-40B4-BE49-F238E27FC236}">
                <a16:creationId xmlns:a16="http://schemas.microsoft.com/office/drawing/2014/main" id="{D2BADBAE-13D4-374C-A4F7-82BB4D1D2D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208" y="1538996"/>
            <a:ext cx="2468880" cy="1645920"/>
          </a:xfrm>
          <a:prstGeom prst="rect">
            <a:avLst/>
          </a:prstGeom>
        </p:spPr>
      </p:pic>
      <p:pic>
        <p:nvPicPr>
          <p:cNvPr id="5" name="Picture 4">
            <a:extLst>
              <a:ext uri="{FF2B5EF4-FFF2-40B4-BE49-F238E27FC236}">
                <a16:creationId xmlns:a16="http://schemas.microsoft.com/office/drawing/2014/main" id="{CD8D6AEE-7280-D646-B82B-40FAEE435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208" y="3239599"/>
            <a:ext cx="2468880" cy="1645920"/>
          </a:xfrm>
          <a:prstGeom prst="rect">
            <a:avLst/>
          </a:prstGeom>
        </p:spPr>
      </p:pic>
      <p:pic>
        <p:nvPicPr>
          <p:cNvPr id="7" name="Picture 6">
            <a:extLst>
              <a:ext uri="{FF2B5EF4-FFF2-40B4-BE49-F238E27FC236}">
                <a16:creationId xmlns:a16="http://schemas.microsoft.com/office/drawing/2014/main" id="{19D531D8-FCEC-E94D-B177-BA3461754B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4208" y="4940202"/>
            <a:ext cx="2468880" cy="1645920"/>
          </a:xfrm>
          <a:prstGeom prst="rect">
            <a:avLst/>
          </a:prstGeom>
        </p:spPr>
      </p:pic>
    </p:spTree>
    <p:extLst>
      <p:ext uri="{BB962C8B-B14F-4D97-AF65-F5344CB8AC3E}">
        <p14:creationId xmlns:p14="http://schemas.microsoft.com/office/powerpoint/2010/main" val="3496881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sz="2400" dirty="0"/>
              <a:t>Plotting the Data:</a:t>
            </a:r>
            <a:br>
              <a:rPr lang="en-US" sz="2400" dirty="0"/>
            </a:br>
            <a:r>
              <a:rPr lang="en-US" sz="2400" dirty="0"/>
              <a:t>Size of Fire vs Wind Gusts</a:t>
            </a:r>
          </a:p>
        </p:txBody>
      </p:sp>
      <p:sp>
        <p:nvSpPr>
          <p:cNvPr id="195587" name="Rectangle 3"/>
          <p:cNvSpPr>
            <a:spLocks noGrp="1" noChangeArrowheads="1"/>
          </p:cNvSpPr>
          <p:nvPr>
            <p:ph type="body" idx="1"/>
          </p:nvPr>
        </p:nvSpPr>
        <p:spPr>
          <a:xfrm>
            <a:off x="1908175" y="1700213"/>
            <a:ext cx="6778625" cy="4968875"/>
          </a:xfrm>
        </p:spPr>
        <p:txBody>
          <a:bodyPr/>
          <a:lstStyle/>
          <a:p>
            <a:pPr>
              <a:lnSpc>
                <a:spcPct val="80000"/>
              </a:lnSpc>
            </a:pPr>
            <a:r>
              <a:rPr lang="en-US" sz="1600" dirty="0"/>
              <a:t>Is there a relationship of wind gusts on the</a:t>
            </a:r>
          </a:p>
          <a:p>
            <a:pPr marL="457200" lvl="1" indent="0">
              <a:lnSpc>
                <a:spcPct val="80000"/>
              </a:lnSpc>
              <a:buNone/>
            </a:pPr>
            <a:r>
              <a:rPr lang="en-US" sz="1600" dirty="0"/>
              <a:t>day a fire starts to the size of a fire in </a:t>
            </a:r>
          </a:p>
          <a:p>
            <a:pPr marL="457200" lvl="1" indent="0">
              <a:lnSpc>
                <a:spcPct val="80000"/>
              </a:lnSpc>
              <a:buNone/>
            </a:pPr>
            <a:r>
              <a:rPr lang="en-US" sz="1600" dirty="0"/>
              <a:t>acres burned? </a:t>
            </a:r>
          </a:p>
          <a:p>
            <a:pPr marL="457200" lvl="1" indent="0">
              <a:lnSpc>
                <a:spcPct val="80000"/>
              </a:lnSpc>
              <a:buNone/>
            </a:pPr>
            <a:r>
              <a:rPr lang="en-US" sz="1600" dirty="0"/>
              <a:t> </a:t>
            </a:r>
          </a:p>
          <a:p>
            <a:pPr>
              <a:lnSpc>
                <a:spcPct val="80000"/>
              </a:lnSpc>
            </a:pPr>
            <a:r>
              <a:rPr lang="en-US" sz="1600" dirty="0"/>
              <a:t>Do higher wind gusts lead to larger fires? </a:t>
            </a:r>
          </a:p>
          <a:p>
            <a:pPr marL="0" indent="0">
              <a:lnSpc>
                <a:spcPct val="80000"/>
              </a:lnSpc>
              <a:buNone/>
            </a:pPr>
            <a:endParaRPr lang="en-US" sz="1600" dirty="0"/>
          </a:p>
          <a:p>
            <a:pPr marL="0" indent="0">
              <a:lnSpc>
                <a:spcPct val="80000"/>
              </a:lnSpc>
              <a:buNone/>
            </a:pPr>
            <a:r>
              <a:rPr lang="en-US" sz="1600" dirty="0"/>
              <a:t>Conclusion:</a:t>
            </a:r>
          </a:p>
          <a:p>
            <a:pPr marL="0" indent="0">
              <a:lnSpc>
                <a:spcPct val="80000"/>
              </a:lnSpc>
              <a:buNone/>
            </a:pPr>
            <a:endParaRPr lang="en-US" sz="1600" dirty="0"/>
          </a:p>
          <a:p>
            <a:pPr marL="0" indent="0">
              <a:lnSpc>
                <a:spcPct val="80000"/>
              </a:lnSpc>
              <a:buNone/>
            </a:pPr>
            <a:r>
              <a:rPr lang="en-US" sz="1600" dirty="0"/>
              <a:t>No, based on this data, higher wind gusts do not </a:t>
            </a:r>
          </a:p>
          <a:p>
            <a:pPr marL="0" indent="0">
              <a:lnSpc>
                <a:spcPct val="80000"/>
              </a:lnSpc>
              <a:buNone/>
            </a:pPr>
            <a:r>
              <a:rPr lang="en-US" sz="1600" dirty="0"/>
              <a:t>lead to larger fires. </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dirty="0"/>
          </a:p>
          <a:p>
            <a:pPr marL="0" indent="0">
              <a:lnSpc>
                <a:spcPct val="80000"/>
              </a:lnSpc>
              <a:buNone/>
            </a:pPr>
            <a:endParaRPr lang="en-US" dirty="0"/>
          </a:p>
        </p:txBody>
      </p:sp>
      <p:pic>
        <p:nvPicPr>
          <p:cNvPr id="4" name="Picture 3">
            <a:extLst>
              <a:ext uri="{FF2B5EF4-FFF2-40B4-BE49-F238E27FC236}">
                <a16:creationId xmlns:a16="http://schemas.microsoft.com/office/drawing/2014/main" id="{694572A8-7A13-BF42-8E84-AB040F85E2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397" y="1535144"/>
            <a:ext cx="2468880" cy="1645920"/>
          </a:xfrm>
          <a:prstGeom prst="rect">
            <a:avLst/>
          </a:prstGeom>
        </p:spPr>
      </p:pic>
      <p:pic>
        <p:nvPicPr>
          <p:cNvPr id="8" name="Picture 7">
            <a:extLst>
              <a:ext uri="{FF2B5EF4-FFF2-40B4-BE49-F238E27FC236}">
                <a16:creationId xmlns:a16="http://schemas.microsoft.com/office/drawing/2014/main" id="{D024E593-51DD-534C-9A70-82E45A0D9F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397" y="3161091"/>
            <a:ext cx="2468880" cy="1645920"/>
          </a:xfrm>
          <a:prstGeom prst="rect">
            <a:avLst/>
          </a:prstGeom>
        </p:spPr>
      </p:pic>
      <p:pic>
        <p:nvPicPr>
          <p:cNvPr id="10" name="Picture 9">
            <a:extLst>
              <a:ext uri="{FF2B5EF4-FFF2-40B4-BE49-F238E27FC236}">
                <a16:creationId xmlns:a16="http://schemas.microsoft.com/office/drawing/2014/main" id="{4616F175-D732-2147-9D58-BDFC45C16F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9397" y="4807011"/>
            <a:ext cx="2468880" cy="1645920"/>
          </a:xfrm>
          <a:prstGeom prst="rect">
            <a:avLst/>
          </a:prstGeom>
        </p:spPr>
      </p:pic>
    </p:spTree>
    <p:extLst>
      <p:ext uri="{BB962C8B-B14F-4D97-AF65-F5344CB8AC3E}">
        <p14:creationId xmlns:p14="http://schemas.microsoft.com/office/powerpoint/2010/main" val="1043513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sz="2400" dirty="0"/>
              <a:t>Plotting the Data:</a:t>
            </a:r>
            <a:br>
              <a:rPr lang="en-US" sz="2400" dirty="0"/>
            </a:br>
            <a:r>
              <a:rPr lang="en-US" sz="2400" dirty="0"/>
              <a:t>Comparing Temperature by Years</a:t>
            </a:r>
          </a:p>
        </p:txBody>
      </p:sp>
      <p:pic>
        <p:nvPicPr>
          <p:cNvPr id="3" name="Picture 2">
            <a:extLst>
              <a:ext uri="{FF2B5EF4-FFF2-40B4-BE49-F238E27FC236}">
                <a16:creationId xmlns:a16="http://schemas.microsoft.com/office/drawing/2014/main" id="{0A20A73C-E52D-0243-B13E-12267DFD55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120" y="1828800"/>
            <a:ext cx="6400800" cy="4267200"/>
          </a:xfrm>
          <a:prstGeom prst="rect">
            <a:avLst/>
          </a:prstGeom>
        </p:spPr>
      </p:pic>
      <p:sp>
        <p:nvSpPr>
          <p:cNvPr id="2" name="TextBox 1">
            <a:extLst>
              <a:ext uri="{FF2B5EF4-FFF2-40B4-BE49-F238E27FC236}">
                <a16:creationId xmlns:a16="http://schemas.microsoft.com/office/drawing/2014/main" id="{C24228C4-230B-5049-B2D0-87165978D361}"/>
              </a:ext>
            </a:extLst>
          </p:cNvPr>
          <p:cNvSpPr txBox="1"/>
          <p:nvPr/>
        </p:nvSpPr>
        <p:spPr>
          <a:xfrm>
            <a:off x="3387534" y="5911334"/>
            <a:ext cx="5256584" cy="369332"/>
          </a:xfrm>
          <a:prstGeom prst="rect">
            <a:avLst/>
          </a:prstGeom>
          <a:noFill/>
        </p:spPr>
        <p:txBody>
          <a:bodyPr wrap="square" rtlCol="0">
            <a:spAutoFit/>
          </a:bodyPr>
          <a:lstStyle/>
          <a:p>
            <a:r>
              <a:rPr lang="en-US" dirty="0"/>
              <a:t>2013                  2015                   2018</a:t>
            </a:r>
          </a:p>
        </p:txBody>
      </p:sp>
    </p:spTree>
    <p:extLst>
      <p:ext uri="{BB962C8B-B14F-4D97-AF65-F5344CB8AC3E}">
        <p14:creationId xmlns:p14="http://schemas.microsoft.com/office/powerpoint/2010/main" val="150877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sz="2400" dirty="0"/>
              <a:t>Plotting the Data:</a:t>
            </a:r>
            <a:br>
              <a:rPr lang="en-US" sz="2400" dirty="0"/>
            </a:br>
            <a:r>
              <a:rPr lang="en-US" sz="2400" dirty="0"/>
              <a:t>Comparing Humidity by Years</a:t>
            </a:r>
          </a:p>
        </p:txBody>
      </p:sp>
      <p:sp>
        <p:nvSpPr>
          <p:cNvPr id="195587" name="Rectangle 3"/>
          <p:cNvSpPr>
            <a:spLocks noGrp="1" noChangeArrowheads="1"/>
          </p:cNvSpPr>
          <p:nvPr>
            <p:ph type="body" idx="1"/>
          </p:nvPr>
        </p:nvSpPr>
        <p:spPr>
          <a:xfrm>
            <a:off x="1908175" y="1700213"/>
            <a:ext cx="6778625" cy="4968875"/>
          </a:xfrm>
        </p:spPr>
        <p:txBody>
          <a:bodyPr/>
          <a:lstStyle/>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dirty="0"/>
          </a:p>
          <a:p>
            <a:pPr marL="0" indent="0">
              <a:lnSpc>
                <a:spcPct val="80000"/>
              </a:lnSpc>
              <a:buNone/>
            </a:pPr>
            <a:endParaRPr lang="en-US" dirty="0"/>
          </a:p>
        </p:txBody>
      </p:sp>
      <p:pic>
        <p:nvPicPr>
          <p:cNvPr id="6" name="Picture 5">
            <a:extLst>
              <a:ext uri="{FF2B5EF4-FFF2-40B4-BE49-F238E27FC236}">
                <a16:creationId xmlns:a16="http://schemas.microsoft.com/office/drawing/2014/main" id="{08842F13-3134-A543-BD94-04AC9D061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120" y="1828800"/>
            <a:ext cx="6400800" cy="4267199"/>
          </a:xfrm>
          <a:prstGeom prst="rect">
            <a:avLst/>
          </a:prstGeom>
        </p:spPr>
      </p:pic>
      <p:sp>
        <p:nvSpPr>
          <p:cNvPr id="2" name="Rectangle 1">
            <a:extLst>
              <a:ext uri="{FF2B5EF4-FFF2-40B4-BE49-F238E27FC236}">
                <a16:creationId xmlns:a16="http://schemas.microsoft.com/office/drawing/2014/main" id="{E0746BED-B12F-2247-B15D-E3AFA58A3711}"/>
              </a:ext>
            </a:extLst>
          </p:cNvPr>
          <p:cNvSpPr/>
          <p:nvPr/>
        </p:nvSpPr>
        <p:spPr>
          <a:xfrm>
            <a:off x="3347864" y="5942567"/>
            <a:ext cx="4095993" cy="369332"/>
          </a:xfrm>
          <a:prstGeom prst="rect">
            <a:avLst/>
          </a:prstGeom>
        </p:spPr>
        <p:txBody>
          <a:bodyPr wrap="none">
            <a:spAutoFit/>
          </a:bodyPr>
          <a:lstStyle/>
          <a:p>
            <a:r>
              <a:rPr lang="en-US" dirty="0"/>
              <a:t>2013                  2015                   2018</a:t>
            </a:r>
          </a:p>
        </p:txBody>
      </p:sp>
    </p:spTree>
    <p:extLst>
      <p:ext uri="{BB962C8B-B14F-4D97-AF65-F5344CB8AC3E}">
        <p14:creationId xmlns:p14="http://schemas.microsoft.com/office/powerpoint/2010/main" val="3968058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dirty="0"/>
              <a:t>Visualizing the Data – 2013</a:t>
            </a:r>
          </a:p>
        </p:txBody>
      </p:sp>
      <p:sp>
        <p:nvSpPr>
          <p:cNvPr id="195587" name="Rectangle 3"/>
          <p:cNvSpPr>
            <a:spLocks noGrp="1" noChangeArrowheads="1"/>
          </p:cNvSpPr>
          <p:nvPr>
            <p:ph type="body" idx="1"/>
          </p:nvPr>
        </p:nvSpPr>
        <p:spPr>
          <a:xfrm>
            <a:off x="1908175" y="1700213"/>
            <a:ext cx="6778625" cy="4968875"/>
          </a:xfrm>
        </p:spPr>
        <p:txBody>
          <a:bodyPr/>
          <a:lstStyle/>
          <a:p>
            <a:pPr marL="0" indent="0">
              <a:lnSpc>
                <a:spcPct val="80000"/>
              </a:lnSpc>
              <a:buNone/>
            </a:pPr>
            <a:endParaRPr lang="en-US" dirty="0"/>
          </a:p>
          <a:p>
            <a:pPr marL="0" indent="0">
              <a:lnSpc>
                <a:spcPct val="80000"/>
              </a:lnSpc>
              <a:buNone/>
            </a:pPr>
            <a:endParaRPr lang="en-US" dirty="0"/>
          </a:p>
        </p:txBody>
      </p:sp>
      <p:pic>
        <p:nvPicPr>
          <p:cNvPr id="11" name="Picture 10">
            <a:extLst>
              <a:ext uri="{FF2B5EF4-FFF2-40B4-BE49-F238E27FC236}">
                <a16:creationId xmlns:a16="http://schemas.microsoft.com/office/drawing/2014/main" id="{FAEAE98D-6917-104D-B2FB-0903ECC38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276872"/>
            <a:ext cx="5486400" cy="3657600"/>
          </a:xfrm>
          <a:prstGeom prst="rect">
            <a:avLst/>
          </a:prstGeom>
        </p:spPr>
      </p:pic>
      <p:sp>
        <p:nvSpPr>
          <p:cNvPr id="12" name="TextBox 11">
            <a:extLst>
              <a:ext uri="{FF2B5EF4-FFF2-40B4-BE49-F238E27FC236}">
                <a16:creationId xmlns:a16="http://schemas.microsoft.com/office/drawing/2014/main" id="{2638E2A4-4F36-3A4C-87CB-A93E10D75448}"/>
              </a:ext>
            </a:extLst>
          </p:cNvPr>
          <p:cNvSpPr txBox="1"/>
          <p:nvPr/>
        </p:nvSpPr>
        <p:spPr>
          <a:xfrm>
            <a:off x="2339752" y="1484313"/>
            <a:ext cx="5486400" cy="313932"/>
          </a:xfrm>
          <a:prstGeom prst="rect">
            <a:avLst/>
          </a:prstGeom>
          <a:noFill/>
        </p:spPr>
        <p:txBody>
          <a:bodyPr wrap="square" rtlCol="0">
            <a:spAutoFit/>
          </a:bodyPr>
          <a:lstStyle/>
          <a:p>
            <a:pPr marL="0" indent="0">
              <a:lnSpc>
                <a:spcPct val="80000"/>
              </a:lnSpc>
              <a:buNone/>
            </a:pPr>
            <a:r>
              <a:rPr lang="en-US" b="0" dirty="0">
                <a:solidFill>
                  <a:schemeClr val="bg2"/>
                </a:solidFill>
                <a:latin typeface="+mn-lt"/>
              </a:rPr>
              <a:t>Illustrations of fire sizes and locations </a:t>
            </a:r>
          </a:p>
        </p:txBody>
      </p:sp>
    </p:spTree>
    <p:extLst>
      <p:ext uri="{BB962C8B-B14F-4D97-AF65-F5344CB8AC3E}">
        <p14:creationId xmlns:p14="http://schemas.microsoft.com/office/powerpoint/2010/main" val="897831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dirty="0"/>
              <a:t>Visualizing the Data – 2015</a:t>
            </a:r>
          </a:p>
        </p:txBody>
      </p:sp>
      <p:sp>
        <p:nvSpPr>
          <p:cNvPr id="195587" name="Rectangle 3"/>
          <p:cNvSpPr>
            <a:spLocks noGrp="1" noChangeArrowheads="1"/>
          </p:cNvSpPr>
          <p:nvPr>
            <p:ph type="body" idx="1"/>
          </p:nvPr>
        </p:nvSpPr>
        <p:spPr>
          <a:xfrm>
            <a:off x="1908175" y="1700213"/>
            <a:ext cx="6778625" cy="4968875"/>
          </a:xfrm>
        </p:spPr>
        <p:txBody>
          <a:bodyPr/>
          <a:lstStyle/>
          <a:p>
            <a:pPr marL="0" indent="0">
              <a:lnSpc>
                <a:spcPct val="80000"/>
              </a:lnSpc>
              <a:buNone/>
            </a:pPr>
            <a:endParaRPr lang="en-US" dirty="0"/>
          </a:p>
          <a:p>
            <a:pPr marL="0" indent="0">
              <a:lnSpc>
                <a:spcPct val="80000"/>
              </a:lnSpc>
              <a:buNone/>
            </a:pPr>
            <a:endParaRPr lang="en-US" dirty="0"/>
          </a:p>
        </p:txBody>
      </p:sp>
      <p:pic>
        <p:nvPicPr>
          <p:cNvPr id="11" name="Picture 10">
            <a:extLst>
              <a:ext uri="{FF2B5EF4-FFF2-40B4-BE49-F238E27FC236}">
                <a16:creationId xmlns:a16="http://schemas.microsoft.com/office/drawing/2014/main" id="{FAEAE98D-6917-104D-B2FB-0903ECC38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276872"/>
            <a:ext cx="5486400" cy="3657600"/>
          </a:xfrm>
          <a:prstGeom prst="rect">
            <a:avLst/>
          </a:prstGeom>
        </p:spPr>
      </p:pic>
      <p:sp>
        <p:nvSpPr>
          <p:cNvPr id="12" name="TextBox 11">
            <a:extLst>
              <a:ext uri="{FF2B5EF4-FFF2-40B4-BE49-F238E27FC236}">
                <a16:creationId xmlns:a16="http://schemas.microsoft.com/office/drawing/2014/main" id="{2638E2A4-4F36-3A4C-87CB-A93E10D75448}"/>
              </a:ext>
            </a:extLst>
          </p:cNvPr>
          <p:cNvSpPr txBox="1"/>
          <p:nvPr/>
        </p:nvSpPr>
        <p:spPr>
          <a:xfrm>
            <a:off x="2339752" y="1484313"/>
            <a:ext cx="5486400" cy="313932"/>
          </a:xfrm>
          <a:prstGeom prst="rect">
            <a:avLst/>
          </a:prstGeom>
          <a:noFill/>
        </p:spPr>
        <p:txBody>
          <a:bodyPr wrap="square" rtlCol="0">
            <a:spAutoFit/>
          </a:bodyPr>
          <a:lstStyle/>
          <a:p>
            <a:pPr marL="0" indent="0">
              <a:lnSpc>
                <a:spcPct val="80000"/>
              </a:lnSpc>
              <a:buNone/>
            </a:pPr>
            <a:r>
              <a:rPr lang="en-US" b="0" dirty="0">
                <a:solidFill>
                  <a:schemeClr val="bg2"/>
                </a:solidFill>
                <a:latin typeface="+mn-lt"/>
              </a:rPr>
              <a:t>Illustrations of fire sizes and locations </a:t>
            </a:r>
          </a:p>
        </p:txBody>
      </p:sp>
      <p:pic>
        <p:nvPicPr>
          <p:cNvPr id="3" name="Picture 2">
            <a:extLst>
              <a:ext uri="{FF2B5EF4-FFF2-40B4-BE49-F238E27FC236}">
                <a16:creationId xmlns:a16="http://schemas.microsoft.com/office/drawing/2014/main" id="{17792D86-2670-874B-AE95-F03C1B7D3F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4813" y="2276872"/>
            <a:ext cx="5486400" cy="3657600"/>
          </a:xfrm>
          <a:prstGeom prst="rect">
            <a:avLst/>
          </a:prstGeom>
        </p:spPr>
      </p:pic>
    </p:spTree>
    <p:extLst>
      <p:ext uri="{BB962C8B-B14F-4D97-AF65-F5344CB8AC3E}">
        <p14:creationId xmlns:p14="http://schemas.microsoft.com/office/powerpoint/2010/main" val="3114723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66725" y="1268413"/>
            <a:ext cx="8188325" cy="1223962"/>
          </a:xfrm>
        </p:spPr>
        <p:txBody>
          <a:bodyPr/>
          <a:lstStyle/>
          <a:p>
            <a:r>
              <a:rPr lang="en-US" dirty="0"/>
              <a:t>Hypothesis &amp; Questions</a:t>
            </a:r>
          </a:p>
        </p:txBody>
      </p:sp>
      <p:sp>
        <p:nvSpPr>
          <p:cNvPr id="36867" name="Rectangle 3"/>
          <p:cNvSpPr>
            <a:spLocks noGrp="1" noChangeArrowheads="1"/>
          </p:cNvSpPr>
          <p:nvPr>
            <p:ph type="body" idx="1"/>
          </p:nvPr>
        </p:nvSpPr>
        <p:spPr>
          <a:xfrm>
            <a:off x="468313" y="2492375"/>
            <a:ext cx="8207375" cy="4033838"/>
          </a:xfrm>
        </p:spPr>
        <p:txBody>
          <a:bodyPr/>
          <a:lstStyle/>
          <a:p>
            <a:pPr marL="0" indent="0">
              <a:buNone/>
            </a:pPr>
            <a:r>
              <a:rPr lang="en-US" altLang="ko-KR" sz="1800" dirty="0">
                <a:ea typeface="굴림" charset="-127"/>
              </a:rPr>
              <a:t>2018 was the worst year of fire damage, with more than 1.8 million acres burned by wildland fires. That's the highest number of acres burned in the recorded history of California. 2018 was also one of the hottest years on record. </a:t>
            </a:r>
          </a:p>
          <a:p>
            <a:r>
              <a:rPr lang="en-US" altLang="ko-KR" sz="1800" dirty="0">
                <a:ea typeface="굴림" charset="-127"/>
              </a:rPr>
              <a:t>Is there a relationship to climate, more specifically the daily weather, and the date a wildfire starts?</a:t>
            </a:r>
          </a:p>
          <a:p>
            <a:r>
              <a:rPr lang="en-US" altLang="ko-KR" sz="1800" dirty="0">
                <a:ea typeface="굴림" charset="-127"/>
              </a:rPr>
              <a:t>Looking at locations by latitude and longitude and by year, are there patterns that exist between weather and fires?</a:t>
            </a:r>
          </a:p>
          <a:p>
            <a:r>
              <a:rPr lang="en-US" altLang="ko-KR" sz="1800" dirty="0">
                <a:ea typeface="굴림" charset="-127"/>
              </a:rPr>
              <a:t>How does temperature, humidity, wind speed, and wind gust factor into the start of a fire? How did the weather influence the severity of the fire (based on the numbers of acres burned)?</a:t>
            </a:r>
          </a:p>
          <a:p>
            <a:r>
              <a:rPr lang="en-US" altLang="ko-KR" sz="1800" dirty="0">
                <a:ea typeface="굴림" charset="-127"/>
              </a:rPr>
              <a:t>Are fires more severe in certain locations and at certain times in the year?  </a:t>
            </a:r>
          </a:p>
          <a:p>
            <a:pPr marL="0" indent="0">
              <a:buNone/>
            </a:pPr>
            <a:r>
              <a:rPr lang="en-US" altLang="ko-KR" sz="1800" dirty="0">
                <a:ea typeface="굴림" charset="-127"/>
              </a:rPr>
              <a:t>We asked these questions to determine some of the factors that can contribute to a fire breaking out. </a:t>
            </a:r>
            <a:endParaRPr lang="uk-UA"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dirty="0"/>
              <a:t>Visualizing the Data – 2018</a:t>
            </a:r>
          </a:p>
        </p:txBody>
      </p:sp>
      <p:sp>
        <p:nvSpPr>
          <p:cNvPr id="195587" name="Rectangle 3"/>
          <p:cNvSpPr>
            <a:spLocks noGrp="1" noChangeArrowheads="1"/>
          </p:cNvSpPr>
          <p:nvPr>
            <p:ph type="body" idx="1"/>
          </p:nvPr>
        </p:nvSpPr>
        <p:spPr>
          <a:xfrm>
            <a:off x="1908175" y="1700213"/>
            <a:ext cx="6778625" cy="4968875"/>
          </a:xfrm>
        </p:spPr>
        <p:txBody>
          <a:bodyPr/>
          <a:lstStyle/>
          <a:p>
            <a:pPr marL="0" indent="0">
              <a:lnSpc>
                <a:spcPct val="80000"/>
              </a:lnSpc>
              <a:buNone/>
            </a:pPr>
            <a:endParaRPr lang="en-US" dirty="0"/>
          </a:p>
          <a:p>
            <a:pPr marL="0" indent="0">
              <a:lnSpc>
                <a:spcPct val="80000"/>
              </a:lnSpc>
              <a:buNone/>
            </a:pPr>
            <a:endParaRPr lang="en-US" dirty="0"/>
          </a:p>
        </p:txBody>
      </p:sp>
      <p:pic>
        <p:nvPicPr>
          <p:cNvPr id="11" name="Picture 10">
            <a:extLst>
              <a:ext uri="{FF2B5EF4-FFF2-40B4-BE49-F238E27FC236}">
                <a16:creationId xmlns:a16="http://schemas.microsoft.com/office/drawing/2014/main" id="{FAEAE98D-6917-104D-B2FB-0903ECC38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276872"/>
            <a:ext cx="5486400" cy="3657600"/>
          </a:xfrm>
          <a:prstGeom prst="rect">
            <a:avLst/>
          </a:prstGeom>
        </p:spPr>
      </p:pic>
      <p:sp>
        <p:nvSpPr>
          <p:cNvPr id="12" name="TextBox 11">
            <a:extLst>
              <a:ext uri="{FF2B5EF4-FFF2-40B4-BE49-F238E27FC236}">
                <a16:creationId xmlns:a16="http://schemas.microsoft.com/office/drawing/2014/main" id="{2638E2A4-4F36-3A4C-87CB-A93E10D75448}"/>
              </a:ext>
            </a:extLst>
          </p:cNvPr>
          <p:cNvSpPr txBox="1"/>
          <p:nvPr/>
        </p:nvSpPr>
        <p:spPr>
          <a:xfrm>
            <a:off x="2339752" y="1484313"/>
            <a:ext cx="5486400" cy="313932"/>
          </a:xfrm>
          <a:prstGeom prst="rect">
            <a:avLst/>
          </a:prstGeom>
          <a:noFill/>
        </p:spPr>
        <p:txBody>
          <a:bodyPr wrap="square" rtlCol="0">
            <a:spAutoFit/>
          </a:bodyPr>
          <a:lstStyle/>
          <a:p>
            <a:pPr marL="0" indent="0">
              <a:lnSpc>
                <a:spcPct val="80000"/>
              </a:lnSpc>
              <a:buNone/>
            </a:pPr>
            <a:r>
              <a:rPr lang="en-US" b="0" dirty="0">
                <a:solidFill>
                  <a:schemeClr val="bg2"/>
                </a:solidFill>
                <a:latin typeface="+mn-lt"/>
              </a:rPr>
              <a:t>Illustrations of fire sizes and locations </a:t>
            </a:r>
          </a:p>
        </p:txBody>
      </p:sp>
      <p:pic>
        <p:nvPicPr>
          <p:cNvPr id="3" name="Picture 2">
            <a:extLst>
              <a:ext uri="{FF2B5EF4-FFF2-40B4-BE49-F238E27FC236}">
                <a16:creationId xmlns:a16="http://schemas.microsoft.com/office/drawing/2014/main" id="{6AA348B9-6B27-F647-87D8-2E3436D8E1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3830" y="2276872"/>
            <a:ext cx="5486400" cy="3657600"/>
          </a:xfrm>
          <a:prstGeom prst="rect">
            <a:avLst/>
          </a:prstGeom>
        </p:spPr>
      </p:pic>
    </p:spTree>
    <p:extLst>
      <p:ext uri="{BB962C8B-B14F-4D97-AF65-F5344CB8AC3E}">
        <p14:creationId xmlns:p14="http://schemas.microsoft.com/office/powerpoint/2010/main" val="2612146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dirty="0"/>
              <a:t>Visualizing the Data</a:t>
            </a:r>
          </a:p>
        </p:txBody>
      </p:sp>
      <p:sp>
        <p:nvSpPr>
          <p:cNvPr id="195587" name="Rectangle 3"/>
          <p:cNvSpPr>
            <a:spLocks noGrp="1" noChangeArrowheads="1"/>
          </p:cNvSpPr>
          <p:nvPr>
            <p:ph type="body" idx="1"/>
          </p:nvPr>
        </p:nvSpPr>
        <p:spPr>
          <a:xfrm>
            <a:off x="1908175" y="1700213"/>
            <a:ext cx="6778625" cy="4968875"/>
          </a:xfrm>
        </p:spPr>
        <p:txBody>
          <a:bodyPr/>
          <a:lstStyle/>
          <a:p>
            <a:pPr marL="0" indent="0">
              <a:lnSpc>
                <a:spcPct val="80000"/>
              </a:lnSpc>
              <a:buNone/>
            </a:pPr>
            <a:endParaRPr lang="en-US" dirty="0"/>
          </a:p>
          <a:p>
            <a:pPr marL="0" indent="0">
              <a:lnSpc>
                <a:spcPct val="80000"/>
              </a:lnSpc>
              <a:buNone/>
            </a:pPr>
            <a:endParaRPr lang="en-US" dirty="0"/>
          </a:p>
        </p:txBody>
      </p:sp>
      <p:pic>
        <p:nvPicPr>
          <p:cNvPr id="7" name="Picture 6">
            <a:extLst>
              <a:ext uri="{FF2B5EF4-FFF2-40B4-BE49-F238E27FC236}">
                <a16:creationId xmlns:a16="http://schemas.microsoft.com/office/drawing/2014/main" id="{E7D86F84-E1CE-2043-B951-A9A02A0FE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700213"/>
            <a:ext cx="6156684" cy="4104456"/>
          </a:xfrm>
          <a:prstGeom prst="rect">
            <a:avLst/>
          </a:prstGeom>
        </p:spPr>
      </p:pic>
    </p:spTree>
    <p:extLst>
      <p:ext uri="{BB962C8B-B14F-4D97-AF65-F5344CB8AC3E}">
        <p14:creationId xmlns:p14="http://schemas.microsoft.com/office/powerpoint/2010/main" val="2279062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66725" y="1268413"/>
            <a:ext cx="8188325" cy="1223962"/>
          </a:xfrm>
        </p:spPr>
        <p:txBody>
          <a:bodyPr/>
          <a:lstStyle/>
          <a:p>
            <a:r>
              <a:rPr lang="en-US" dirty="0"/>
              <a:t>Discussion &amp; Post Mortem</a:t>
            </a:r>
            <a:endParaRPr lang="uk-UA" dirty="0"/>
          </a:p>
        </p:txBody>
      </p:sp>
      <p:sp>
        <p:nvSpPr>
          <p:cNvPr id="36867" name="Rectangle 3"/>
          <p:cNvSpPr>
            <a:spLocks noGrp="1" noChangeArrowheads="1"/>
          </p:cNvSpPr>
          <p:nvPr>
            <p:ph type="body" idx="1"/>
          </p:nvPr>
        </p:nvSpPr>
        <p:spPr>
          <a:xfrm>
            <a:off x="468313" y="2492375"/>
            <a:ext cx="8207375" cy="4033838"/>
          </a:xfrm>
        </p:spPr>
        <p:txBody>
          <a:bodyPr/>
          <a:lstStyle/>
          <a:p>
            <a:pPr marL="0" indent="0">
              <a:lnSpc>
                <a:spcPct val="150000"/>
              </a:lnSpc>
              <a:buNone/>
            </a:pPr>
            <a:r>
              <a:rPr lang="en-US" sz="1800" dirty="0"/>
              <a:t>Our findings confirmed some of our assumptions, but not all of them. We found a relationship between temperature and humidity to the likelihood of a fire starting. We also found a correlation between temperature and the size of the fire. We did not determine a pattern influenced by location, wind speed, or wind gust. </a:t>
            </a:r>
          </a:p>
          <a:p>
            <a:pPr marL="0" indent="0">
              <a:lnSpc>
                <a:spcPct val="150000"/>
              </a:lnSpc>
              <a:buNone/>
            </a:pPr>
            <a:r>
              <a:rPr lang="en-US" sz="1800" dirty="0"/>
              <a:t>Given more time to gather additional data and conduct further analysis, we would look at weather throughout the entire duration of each fire incident. We believe there would be benefits at looking at the weather variables during a fire to see how those variables impacted fires, and, in turn, if fires change the weather. </a:t>
            </a:r>
          </a:p>
        </p:txBody>
      </p:sp>
    </p:spTree>
    <p:extLst>
      <p:ext uri="{BB962C8B-B14F-4D97-AF65-F5344CB8AC3E}">
        <p14:creationId xmlns:p14="http://schemas.microsoft.com/office/powerpoint/2010/main" val="2405722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66725" y="1268413"/>
            <a:ext cx="8188325" cy="1223962"/>
          </a:xfrm>
        </p:spPr>
        <p:txBody>
          <a:bodyPr/>
          <a:lstStyle/>
          <a:p>
            <a:r>
              <a:rPr lang="en-US" dirty="0"/>
              <a:t>Questions?</a:t>
            </a:r>
            <a:endParaRPr lang="uk-UA" dirty="0"/>
          </a:p>
        </p:txBody>
      </p:sp>
      <p:sp>
        <p:nvSpPr>
          <p:cNvPr id="36867" name="Rectangle 3"/>
          <p:cNvSpPr>
            <a:spLocks noGrp="1" noChangeArrowheads="1"/>
          </p:cNvSpPr>
          <p:nvPr>
            <p:ph type="body" idx="1"/>
          </p:nvPr>
        </p:nvSpPr>
        <p:spPr>
          <a:xfrm>
            <a:off x="468313" y="2492375"/>
            <a:ext cx="8207375" cy="4033838"/>
          </a:xfrm>
        </p:spPr>
        <p:txBody>
          <a:bodyPr/>
          <a:lstStyle/>
          <a:p>
            <a:pPr marL="0" indent="0" algn="ctr">
              <a:lnSpc>
                <a:spcPct val="150000"/>
              </a:lnSpc>
              <a:buNone/>
            </a:pPr>
            <a:endParaRPr lang="en-US" sz="3600" dirty="0"/>
          </a:p>
          <a:p>
            <a:pPr marL="0" indent="0" algn="ctr">
              <a:lnSpc>
                <a:spcPct val="150000"/>
              </a:lnSpc>
              <a:buNone/>
            </a:pPr>
            <a:r>
              <a:rPr lang="en-US" sz="3600" dirty="0"/>
              <a:t>Questions, comments, or concerns?  </a:t>
            </a:r>
          </a:p>
          <a:p>
            <a:pPr marL="0" indent="0" algn="ctr">
              <a:lnSpc>
                <a:spcPct val="150000"/>
              </a:lnSpc>
              <a:buNone/>
            </a:pPr>
            <a:endParaRPr lang="en-US" sz="3600" dirty="0"/>
          </a:p>
          <a:p>
            <a:pPr marL="0" indent="0" algn="ctr">
              <a:lnSpc>
                <a:spcPct val="150000"/>
              </a:lnSpc>
              <a:buNone/>
            </a:pPr>
            <a:r>
              <a:rPr lang="en-US" sz="3600" dirty="0"/>
              <a:t>Thank you!  </a:t>
            </a:r>
            <a:endParaRPr lang="uk-UA" sz="3600" dirty="0"/>
          </a:p>
        </p:txBody>
      </p:sp>
    </p:spTree>
    <p:extLst>
      <p:ext uri="{BB962C8B-B14F-4D97-AF65-F5344CB8AC3E}">
        <p14:creationId xmlns:p14="http://schemas.microsoft.com/office/powerpoint/2010/main" val="23488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dirty="0"/>
              <a:t>Data Sources</a:t>
            </a:r>
          </a:p>
        </p:txBody>
      </p:sp>
      <p:sp>
        <p:nvSpPr>
          <p:cNvPr id="195587" name="Rectangle 3"/>
          <p:cNvSpPr>
            <a:spLocks noGrp="1" noChangeArrowheads="1"/>
          </p:cNvSpPr>
          <p:nvPr>
            <p:ph type="body" idx="1"/>
          </p:nvPr>
        </p:nvSpPr>
        <p:spPr>
          <a:xfrm>
            <a:off x="1908175" y="1700213"/>
            <a:ext cx="6778625" cy="4968875"/>
          </a:xfrm>
        </p:spPr>
        <p:txBody>
          <a:bodyPr/>
          <a:lstStyle/>
          <a:p>
            <a:pPr marL="0" indent="0">
              <a:lnSpc>
                <a:spcPct val="150000"/>
              </a:lnSpc>
              <a:buNone/>
            </a:pPr>
            <a:r>
              <a:rPr lang="en-US" altLang="ko-KR" dirty="0">
                <a:ea typeface="굴림" charset="-127"/>
              </a:rPr>
              <a:t>For a list of recorded fires from 2013, 2015, and 2018, we used the incidents archive from CAL Fire (</a:t>
            </a:r>
            <a:r>
              <a:rPr lang="en-US" dirty="0">
                <a:hlinkClick r:id="rId2"/>
              </a:rPr>
              <a:t>https://www.fire.ca.gov/</a:t>
            </a:r>
            <a:r>
              <a:rPr lang="en-US" dirty="0"/>
              <a:t>)</a:t>
            </a:r>
            <a:r>
              <a:rPr lang="en-US" altLang="ko-KR" dirty="0">
                <a:ea typeface="굴림" charset="-127"/>
              </a:rPr>
              <a:t>.  For historical weather by location (pulled from the locations of the fires listed on CAL Fire), we used the World Weather Online API </a:t>
            </a:r>
            <a:r>
              <a:rPr lang="en-US" dirty="0"/>
              <a:t>(</a:t>
            </a:r>
            <a:r>
              <a:rPr lang="en-US" dirty="0">
                <a:hlinkClick r:id="rId3"/>
              </a:rPr>
              <a:t>https://www.worldweatheronline.com/</a:t>
            </a:r>
            <a:r>
              <a:rPr lang="en-US" dirty="0"/>
              <a:t>).  </a:t>
            </a:r>
          </a:p>
        </p:txBody>
      </p:sp>
    </p:spTree>
    <p:extLst>
      <p:ext uri="{BB962C8B-B14F-4D97-AF65-F5344CB8AC3E}">
        <p14:creationId xmlns:p14="http://schemas.microsoft.com/office/powerpoint/2010/main" val="1155586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66725" y="1268413"/>
            <a:ext cx="8188325" cy="1223962"/>
          </a:xfrm>
        </p:spPr>
        <p:txBody>
          <a:bodyPr/>
          <a:lstStyle/>
          <a:p>
            <a:r>
              <a:rPr lang="en-US" dirty="0"/>
              <a:t>Data Exploration &amp; Cleanup </a:t>
            </a:r>
            <a:endParaRPr lang="uk-UA" dirty="0"/>
          </a:p>
        </p:txBody>
      </p:sp>
      <p:sp>
        <p:nvSpPr>
          <p:cNvPr id="36867" name="Rectangle 3"/>
          <p:cNvSpPr>
            <a:spLocks noGrp="1" noChangeArrowheads="1"/>
          </p:cNvSpPr>
          <p:nvPr>
            <p:ph type="body" idx="1"/>
          </p:nvPr>
        </p:nvSpPr>
        <p:spPr>
          <a:xfrm>
            <a:off x="468313" y="2492375"/>
            <a:ext cx="8207375" cy="4033838"/>
          </a:xfrm>
        </p:spPr>
        <p:txBody>
          <a:bodyPr/>
          <a:lstStyle/>
          <a:p>
            <a:pPr marL="0" indent="0">
              <a:lnSpc>
                <a:spcPct val="150000"/>
              </a:lnSpc>
              <a:buNone/>
            </a:pPr>
            <a:r>
              <a:rPr lang="en-US" dirty="0"/>
              <a:t>The exploration process was the biggest part of the work we did. Getting the data from CAL Fire took a few tries as we needed to get the data from the website and format it in a way we could use it with the weather data.  Getting the historical data was an elaborate process as we were unable to get data from the first source we identified (NOAA) and had to switch to a new source (the World Weather Online API). Then we had to match up the datasets so we could perform our analyses.  </a:t>
            </a:r>
            <a:endParaRPr lang="uk-UA" dirty="0"/>
          </a:p>
        </p:txBody>
      </p:sp>
    </p:spTree>
    <p:extLst>
      <p:ext uri="{BB962C8B-B14F-4D97-AF65-F5344CB8AC3E}">
        <p14:creationId xmlns:p14="http://schemas.microsoft.com/office/powerpoint/2010/main" val="133524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dirty="0"/>
              <a:t>Summary of Findings </a:t>
            </a:r>
          </a:p>
        </p:txBody>
      </p:sp>
      <p:sp>
        <p:nvSpPr>
          <p:cNvPr id="195587" name="Rectangle 3"/>
          <p:cNvSpPr>
            <a:spLocks noGrp="1" noChangeArrowheads="1"/>
          </p:cNvSpPr>
          <p:nvPr>
            <p:ph type="body" idx="1"/>
          </p:nvPr>
        </p:nvSpPr>
        <p:spPr>
          <a:xfrm>
            <a:off x="1908175" y="1700213"/>
            <a:ext cx="6778625" cy="4968875"/>
          </a:xfrm>
        </p:spPr>
        <p:txBody>
          <a:bodyPr/>
          <a:lstStyle/>
          <a:p>
            <a:pPr marL="0" indent="0">
              <a:lnSpc>
                <a:spcPct val="150000"/>
              </a:lnSpc>
              <a:buNone/>
            </a:pPr>
            <a:r>
              <a:rPr lang="en-US" altLang="ko-KR" dirty="0">
                <a:ea typeface="굴림" charset="-127"/>
              </a:rPr>
              <a:t>Our findings confirmed some of our assumptions, but not all of them. We found a relationship of temperature and humidity to the likelihood of a fire starting. We also found a correlation between temperature and the size of the fire. We did not determine a pattern influenced by location, wind speed, or wind gust. </a:t>
            </a:r>
          </a:p>
          <a:p>
            <a:pPr marL="0" indent="0">
              <a:lnSpc>
                <a:spcPct val="150000"/>
              </a:lnSpc>
              <a:buNone/>
            </a:pPr>
            <a:r>
              <a:rPr lang="en-US" altLang="ko-KR" dirty="0">
                <a:ea typeface="굴림" charset="-127"/>
              </a:rPr>
              <a:t>However, because we compared the weather data on the date the fire started, we lost a lot of valuable data in regards to how the weather changed throughout the duration of the fire and what effect that had on the fire.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66725" y="1268413"/>
            <a:ext cx="8188325" cy="1223962"/>
          </a:xfrm>
        </p:spPr>
        <p:txBody>
          <a:bodyPr/>
          <a:lstStyle/>
          <a:p>
            <a:r>
              <a:rPr lang="en-US" dirty="0"/>
              <a:t>Data Analysis</a:t>
            </a:r>
            <a:endParaRPr lang="uk-UA" dirty="0"/>
          </a:p>
        </p:txBody>
      </p:sp>
      <p:sp>
        <p:nvSpPr>
          <p:cNvPr id="36867" name="Rectangle 3"/>
          <p:cNvSpPr>
            <a:spLocks noGrp="1" noChangeArrowheads="1"/>
          </p:cNvSpPr>
          <p:nvPr>
            <p:ph type="body" idx="1"/>
          </p:nvPr>
        </p:nvSpPr>
        <p:spPr>
          <a:xfrm>
            <a:off x="468313" y="2492375"/>
            <a:ext cx="8207375" cy="4033838"/>
          </a:xfrm>
        </p:spPr>
        <p:txBody>
          <a:bodyPr/>
          <a:lstStyle/>
          <a:p>
            <a:pPr marL="0" indent="0">
              <a:lnSpc>
                <a:spcPct val="150000"/>
              </a:lnSpc>
              <a:buNone/>
            </a:pPr>
            <a:r>
              <a:rPr lang="en-US" dirty="0"/>
              <a:t>To analyze the data we collected and answer the questions we asked, we created several charts and plots to compare weather variables with fire statistics.  Some of our assumptions were validated, while others were not. Overall, we did find a positive relationship of weather to both the date a fire started and to the size of fire. </a:t>
            </a:r>
            <a:endParaRPr lang="uk-UA" dirty="0"/>
          </a:p>
        </p:txBody>
      </p:sp>
    </p:spTree>
    <p:extLst>
      <p:ext uri="{BB962C8B-B14F-4D97-AF65-F5344CB8AC3E}">
        <p14:creationId xmlns:p14="http://schemas.microsoft.com/office/powerpoint/2010/main" val="3992320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sz="2400" dirty="0"/>
              <a:t>Plotting the Data:</a:t>
            </a:r>
            <a:br>
              <a:rPr lang="en-US" sz="2400" dirty="0"/>
            </a:br>
            <a:r>
              <a:rPr lang="en-US" sz="2400" dirty="0"/>
              <a:t>Location of the fire by Latitude vs. Temperature</a:t>
            </a:r>
            <a:br>
              <a:rPr lang="en-US" sz="2400" dirty="0"/>
            </a:br>
            <a:r>
              <a:rPr lang="en-US" sz="2400" dirty="0"/>
              <a:t>on the date the fire started</a:t>
            </a:r>
          </a:p>
        </p:txBody>
      </p:sp>
      <p:sp>
        <p:nvSpPr>
          <p:cNvPr id="195587" name="Rectangle 3"/>
          <p:cNvSpPr>
            <a:spLocks noGrp="1" noChangeArrowheads="1"/>
          </p:cNvSpPr>
          <p:nvPr>
            <p:ph type="body" idx="1"/>
          </p:nvPr>
        </p:nvSpPr>
        <p:spPr>
          <a:xfrm>
            <a:off x="1908175" y="1700213"/>
            <a:ext cx="6778625" cy="4968875"/>
          </a:xfrm>
        </p:spPr>
        <p:txBody>
          <a:bodyPr/>
          <a:lstStyle/>
          <a:p>
            <a:pPr>
              <a:lnSpc>
                <a:spcPct val="80000"/>
              </a:lnSpc>
            </a:pPr>
            <a:r>
              <a:rPr lang="en-US" sz="1600" dirty="0"/>
              <a:t>Is there a relationship of the high</a:t>
            </a:r>
          </a:p>
          <a:p>
            <a:pPr marL="457200" lvl="1" indent="0">
              <a:lnSpc>
                <a:spcPct val="80000"/>
              </a:lnSpc>
              <a:buNone/>
            </a:pPr>
            <a:r>
              <a:rPr lang="en-US" sz="1600" dirty="0"/>
              <a:t>temperature to the date a fire</a:t>
            </a:r>
          </a:p>
          <a:p>
            <a:pPr marL="457200" lvl="1" indent="0">
              <a:lnSpc>
                <a:spcPct val="80000"/>
              </a:lnSpc>
              <a:buNone/>
            </a:pPr>
            <a:r>
              <a:rPr lang="en-US" sz="1600" dirty="0"/>
              <a:t>breaks out? </a:t>
            </a:r>
          </a:p>
          <a:p>
            <a:pPr marL="457200" lvl="1" indent="0">
              <a:lnSpc>
                <a:spcPct val="80000"/>
              </a:lnSpc>
              <a:buNone/>
            </a:pPr>
            <a:endParaRPr lang="en-US" sz="1600" dirty="0"/>
          </a:p>
          <a:p>
            <a:pPr marL="400050">
              <a:lnSpc>
                <a:spcPct val="80000"/>
              </a:lnSpc>
            </a:pPr>
            <a:r>
              <a:rPr lang="en-US" sz="1600" dirty="0"/>
              <a:t>How do the temperatures by</a:t>
            </a:r>
          </a:p>
          <a:p>
            <a:pPr marL="457200" lvl="1" indent="0">
              <a:lnSpc>
                <a:spcPct val="80000"/>
              </a:lnSpc>
              <a:buNone/>
            </a:pPr>
            <a:r>
              <a:rPr lang="en-US" sz="1600" dirty="0"/>
              <a:t>latitude (north vs south) impact</a:t>
            </a:r>
          </a:p>
          <a:p>
            <a:pPr marL="457200" lvl="1" indent="0">
              <a:lnSpc>
                <a:spcPct val="80000"/>
              </a:lnSpc>
              <a:buNone/>
            </a:pPr>
            <a:r>
              <a:rPr lang="en-US" sz="1600" dirty="0"/>
              <a:t>the start of a fire?</a:t>
            </a:r>
          </a:p>
          <a:p>
            <a:pPr marL="457200" lvl="1" indent="0">
              <a:lnSpc>
                <a:spcPct val="80000"/>
              </a:lnSpc>
              <a:buNone/>
            </a:pPr>
            <a:r>
              <a:rPr lang="en-US" sz="1600" dirty="0"/>
              <a:t> </a:t>
            </a:r>
          </a:p>
          <a:p>
            <a:pPr>
              <a:lnSpc>
                <a:spcPct val="80000"/>
              </a:lnSpc>
            </a:pPr>
            <a:r>
              <a:rPr lang="en-US" sz="1600" dirty="0"/>
              <a:t>Do higher temperatures</a:t>
            </a:r>
          </a:p>
          <a:p>
            <a:pPr marL="457200" lvl="1" indent="0">
              <a:lnSpc>
                <a:spcPct val="80000"/>
              </a:lnSpc>
              <a:buNone/>
            </a:pPr>
            <a:r>
              <a:rPr lang="en-US" sz="1600" dirty="0"/>
              <a:t>lead to more fires? </a:t>
            </a:r>
          </a:p>
          <a:p>
            <a:pPr marL="0" indent="0">
              <a:lnSpc>
                <a:spcPct val="80000"/>
              </a:lnSpc>
              <a:buNone/>
            </a:pPr>
            <a:endParaRPr lang="en-US" sz="1600" dirty="0"/>
          </a:p>
          <a:p>
            <a:pPr marL="0" indent="0">
              <a:lnSpc>
                <a:spcPct val="80000"/>
              </a:lnSpc>
              <a:buNone/>
            </a:pPr>
            <a:r>
              <a:rPr lang="en-US" sz="1600" dirty="0"/>
              <a:t>Conclusion:</a:t>
            </a:r>
          </a:p>
          <a:p>
            <a:pPr marL="0" indent="0">
              <a:lnSpc>
                <a:spcPct val="80000"/>
              </a:lnSpc>
              <a:buNone/>
            </a:pPr>
            <a:endParaRPr lang="en-US" sz="1600" dirty="0"/>
          </a:p>
          <a:p>
            <a:pPr marL="0" indent="0">
              <a:lnSpc>
                <a:spcPct val="80000"/>
              </a:lnSpc>
              <a:buNone/>
            </a:pPr>
            <a:r>
              <a:rPr lang="en-US" sz="1600" dirty="0"/>
              <a:t>Yes, based on this data, higher </a:t>
            </a:r>
          </a:p>
          <a:p>
            <a:pPr marL="0" indent="0">
              <a:lnSpc>
                <a:spcPct val="80000"/>
              </a:lnSpc>
              <a:buNone/>
            </a:pPr>
            <a:r>
              <a:rPr lang="en-US" sz="1600" dirty="0"/>
              <a:t>temperatures (above 80 degrees) may  </a:t>
            </a:r>
          </a:p>
          <a:p>
            <a:pPr marL="0" indent="0">
              <a:lnSpc>
                <a:spcPct val="80000"/>
              </a:lnSpc>
              <a:buNone/>
            </a:pPr>
            <a:r>
              <a:rPr lang="en-US" sz="1600" dirty="0"/>
              <a:t>contribute to the start of a fire. </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r>
              <a:rPr lang="en-US" sz="1200" dirty="0"/>
              <a:t>San Diego  32.7157° N</a:t>
            </a:r>
          </a:p>
          <a:p>
            <a:pPr marL="0" indent="0">
              <a:lnSpc>
                <a:spcPct val="80000"/>
              </a:lnSpc>
              <a:buNone/>
            </a:pPr>
            <a:r>
              <a:rPr lang="en-US" sz="1200" dirty="0"/>
              <a:t>San Francisco 37.7749° N</a:t>
            </a:r>
          </a:p>
          <a:p>
            <a:pPr marL="0" indent="0">
              <a:lnSpc>
                <a:spcPct val="80000"/>
              </a:lnSpc>
              <a:buNone/>
            </a:pPr>
            <a:r>
              <a:rPr lang="en-US" sz="1200" dirty="0"/>
              <a:t>Eureka 40.8021° N</a:t>
            </a:r>
          </a:p>
          <a:p>
            <a:pPr marL="0" indent="0">
              <a:lnSpc>
                <a:spcPct val="80000"/>
              </a:lnSpc>
              <a:buNone/>
            </a:pPr>
            <a:endParaRPr lang="en-US" sz="1400" dirty="0"/>
          </a:p>
          <a:p>
            <a:pPr marL="0" indent="0">
              <a:lnSpc>
                <a:spcPct val="80000"/>
              </a:lnSpc>
              <a:buNone/>
            </a:pPr>
            <a:endParaRPr lang="en-US" dirty="0"/>
          </a:p>
          <a:p>
            <a:pPr marL="0" indent="0">
              <a:lnSpc>
                <a:spcPct val="80000"/>
              </a:lnSpc>
              <a:buNone/>
            </a:pPr>
            <a:endParaRPr lang="en-US" dirty="0"/>
          </a:p>
        </p:txBody>
      </p:sp>
      <p:pic>
        <p:nvPicPr>
          <p:cNvPr id="9" name="Picture 8">
            <a:extLst>
              <a:ext uri="{FF2B5EF4-FFF2-40B4-BE49-F238E27FC236}">
                <a16:creationId xmlns:a16="http://schemas.microsoft.com/office/drawing/2014/main" id="{31DC7E64-5D3F-494B-B7FA-7404F69EE2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1800" y="1515427"/>
            <a:ext cx="2468880" cy="1645920"/>
          </a:xfrm>
          <a:prstGeom prst="rect">
            <a:avLst/>
          </a:prstGeom>
        </p:spPr>
      </p:pic>
      <p:pic>
        <p:nvPicPr>
          <p:cNvPr id="11" name="Picture 10">
            <a:extLst>
              <a:ext uri="{FF2B5EF4-FFF2-40B4-BE49-F238E27FC236}">
                <a16:creationId xmlns:a16="http://schemas.microsoft.com/office/drawing/2014/main" id="{50EED2BC-45AD-EE44-9AE5-A1EFD151ED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1520" y="3161347"/>
            <a:ext cx="2468880" cy="1645920"/>
          </a:xfrm>
          <a:prstGeom prst="rect">
            <a:avLst/>
          </a:prstGeom>
        </p:spPr>
      </p:pic>
      <p:pic>
        <p:nvPicPr>
          <p:cNvPr id="13" name="Picture 12">
            <a:extLst>
              <a:ext uri="{FF2B5EF4-FFF2-40B4-BE49-F238E27FC236}">
                <a16:creationId xmlns:a16="http://schemas.microsoft.com/office/drawing/2014/main" id="{4F679D3E-0F55-4940-8B3E-BE38E6D9AF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1520" y="4807267"/>
            <a:ext cx="2468880" cy="1645920"/>
          </a:xfrm>
          <a:prstGeom prst="rect">
            <a:avLst/>
          </a:prstGeom>
        </p:spPr>
      </p:pic>
    </p:spTree>
    <p:extLst>
      <p:ext uri="{BB962C8B-B14F-4D97-AF65-F5344CB8AC3E}">
        <p14:creationId xmlns:p14="http://schemas.microsoft.com/office/powerpoint/2010/main" val="2471461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sz="2300" dirty="0"/>
              <a:t>Plotting the Data:</a:t>
            </a:r>
            <a:br>
              <a:rPr lang="en-US" sz="2300" dirty="0"/>
            </a:br>
            <a:r>
              <a:rPr lang="en-US" sz="2300" dirty="0"/>
              <a:t>Location of the fire by Longitude vs. Temperature</a:t>
            </a:r>
            <a:br>
              <a:rPr lang="en-US" sz="2300" dirty="0"/>
            </a:br>
            <a:r>
              <a:rPr lang="en-US" sz="2300" dirty="0"/>
              <a:t>on the date the fire started</a:t>
            </a:r>
          </a:p>
        </p:txBody>
      </p:sp>
      <p:sp>
        <p:nvSpPr>
          <p:cNvPr id="195587" name="Rectangle 3"/>
          <p:cNvSpPr>
            <a:spLocks noGrp="1" noChangeArrowheads="1"/>
          </p:cNvSpPr>
          <p:nvPr>
            <p:ph type="body" idx="1"/>
          </p:nvPr>
        </p:nvSpPr>
        <p:spPr>
          <a:xfrm>
            <a:off x="1908175" y="1700213"/>
            <a:ext cx="6778625" cy="4968875"/>
          </a:xfrm>
        </p:spPr>
        <p:txBody>
          <a:bodyPr/>
          <a:lstStyle/>
          <a:p>
            <a:pPr>
              <a:lnSpc>
                <a:spcPct val="80000"/>
              </a:lnSpc>
            </a:pPr>
            <a:r>
              <a:rPr lang="en-US" sz="1600" dirty="0"/>
              <a:t>Is there a relationship of the high</a:t>
            </a:r>
          </a:p>
          <a:p>
            <a:pPr marL="457200" lvl="1" indent="0">
              <a:lnSpc>
                <a:spcPct val="80000"/>
              </a:lnSpc>
              <a:buNone/>
            </a:pPr>
            <a:r>
              <a:rPr lang="en-US" sz="1600" dirty="0"/>
              <a:t>temperature to the date a fire</a:t>
            </a:r>
          </a:p>
          <a:p>
            <a:pPr marL="457200" lvl="1" indent="0">
              <a:lnSpc>
                <a:spcPct val="80000"/>
              </a:lnSpc>
              <a:buNone/>
            </a:pPr>
            <a:r>
              <a:rPr lang="en-US" sz="1600" dirty="0"/>
              <a:t>breaks out? </a:t>
            </a:r>
          </a:p>
          <a:p>
            <a:pPr marL="457200" lvl="1" indent="0">
              <a:lnSpc>
                <a:spcPct val="80000"/>
              </a:lnSpc>
              <a:buNone/>
            </a:pPr>
            <a:endParaRPr lang="en-US" sz="1600" dirty="0"/>
          </a:p>
          <a:p>
            <a:pPr marL="400050">
              <a:lnSpc>
                <a:spcPct val="80000"/>
              </a:lnSpc>
            </a:pPr>
            <a:r>
              <a:rPr lang="en-US" sz="1600" dirty="0"/>
              <a:t>How do the temperatures by</a:t>
            </a:r>
          </a:p>
          <a:p>
            <a:pPr marL="457200" lvl="1" indent="0">
              <a:lnSpc>
                <a:spcPct val="80000"/>
              </a:lnSpc>
              <a:buNone/>
            </a:pPr>
            <a:r>
              <a:rPr lang="en-US" sz="1600" dirty="0"/>
              <a:t>longitude (east vs west) impact</a:t>
            </a:r>
          </a:p>
          <a:p>
            <a:pPr marL="457200" lvl="1" indent="0">
              <a:lnSpc>
                <a:spcPct val="80000"/>
              </a:lnSpc>
              <a:buNone/>
            </a:pPr>
            <a:r>
              <a:rPr lang="en-US" sz="1600" dirty="0"/>
              <a:t>the start of a fire?</a:t>
            </a:r>
          </a:p>
          <a:p>
            <a:pPr marL="457200" lvl="1" indent="0">
              <a:lnSpc>
                <a:spcPct val="80000"/>
              </a:lnSpc>
              <a:buNone/>
            </a:pPr>
            <a:r>
              <a:rPr lang="en-US" sz="1600" dirty="0"/>
              <a:t> </a:t>
            </a:r>
          </a:p>
          <a:p>
            <a:pPr>
              <a:lnSpc>
                <a:spcPct val="80000"/>
              </a:lnSpc>
            </a:pPr>
            <a:r>
              <a:rPr lang="en-US" sz="1600" dirty="0"/>
              <a:t>Do higher temperatures</a:t>
            </a:r>
          </a:p>
          <a:p>
            <a:pPr marL="457200" lvl="1" indent="0">
              <a:lnSpc>
                <a:spcPct val="80000"/>
              </a:lnSpc>
              <a:buNone/>
            </a:pPr>
            <a:r>
              <a:rPr lang="en-US" sz="1600" dirty="0"/>
              <a:t>lead to more fires? </a:t>
            </a:r>
          </a:p>
          <a:p>
            <a:pPr marL="0" indent="0">
              <a:lnSpc>
                <a:spcPct val="80000"/>
              </a:lnSpc>
              <a:buNone/>
            </a:pPr>
            <a:endParaRPr lang="en-US" sz="1600" dirty="0"/>
          </a:p>
          <a:p>
            <a:pPr marL="0" indent="0">
              <a:lnSpc>
                <a:spcPct val="80000"/>
              </a:lnSpc>
              <a:buNone/>
            </a:pPr>
            <a:r>
              <a:rPr lang="en-US" sz="1600" dirty="0"/>
              <a:t>Conclusion:</a:t>
            </a:r>
          </a:p>
          <a:p>
            <a:pPr marL="0" indent="0">
              <a:lnSpc>
                <a:spcPct val="80000"/>
              </a:lnSpc>
              <a:buNone/>
            </a:pPr>
            <a:endParaRPr lang="en-US" sz="1600" dirty="0"/>
          </a:p>
          <a:p>
            <a:pPr marL="0" indent="0">
              <a:lnSpc>
                <a:spcPct val="80000"/>
              </a:lnSpc>
              <a:buNone/>
            </a:pPr>
            <a:r>
              <a:rPr lang="en-US" sz="1600" dirty="0"/>
              <a:t>Yes, based on this data, higher </a:t>
            </a:r>
          </a:p>
          <a:p>
            <a:pPr marL="0" indent="0">
              <a:lnSpc>
                <a:spcPct val="80000"/>
              </a:lnSpc>
              <a:buNone/>
            </a:pPr>
            <a:r>
              <a:rPr lang="en-US" sz="1600" dirty="0"/>
              <a:t>temperatures (above 80 degrees) may  </a:t>
            </a:r>
          </a:p>
          <a:p>
            <a:pPr marL="0" indent="0">
              <a:lnSpc>
                <a:spcPct val="80000"/>
              </a:lnSpc>
              <a:buNone/>
            </a:pPr>
            <a:r>
              <a:rPr lang="en-US" sz="1600" dirty="0"/>
              <a:t>contribute to the start of a fire. </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r>
              <a:rPr lang="en-US" sz="1200" dirty="0"/>
              <a:t>Cape Mendocino 124.4095° W</a:t>
            </a:r>
          </a:p>
          <a:p>
            <a:pPr marL="0" indent="0">
              <a:lnSpc>
                <a:spcPct val="80000"/>
              </a:lnSpc>
              <a:buNone/>
            </a:pPr>
            <a:r>
              <a:rPr lang="en-US" sz="1200" dirty="0"/>
              <a:t>Fresno 119.7871° W</a:t>
            </a:r>
          </a:p>
          <a:p>
            <a:pPr marL="0" indent="0">
              <a:lnSpc>
                <a:spcPct val="80000"/>
              </a:lnSpc>
              <a:buNone/>
            </a:pPr>
            <a:r>
              <a:rPr lang="en-US" sz="1200" dirty="0"/>
              <a:t>Barstow 117.0173° W </a:t>
            </a:r>
          </a:p>
          <a:p>
            <a:pPr marL="0" indent="0">
              <a:lnSpc>
                <a:spcPct val="80000"/>
              </a:lnSpc>
              <a:buNone/>
            </a:pPr>
            <a:endParaRPr lang="en-US" sz="1400" dirty="0"/>
          </a:p>
          <a:p>
            <a:pPr marL="0" indent="0">
              <a:lnSpc>
                <a:spcPct val="80000"/>
              </a:lnSpc>
              <a:buNone/>
            </a:pPr>
            <a:endParaRPr lang="en-US" dirty="0"/>
          </a:p>
          <a:p>
            <a:pPr marL="0" indent="0">
              <a:lnSpc>
                <a:spcPct val="80000"/>
              </a:lnSpc>
              <a:buNone/>
            </a:pPr>
            <a:endParaRPr lang="en-US" dirty="0"/>
          </a:p>
        </p:txBody>
      </p:sp>
      <p:pic>
        <p:nvPicPr>
          <p:cNvPr id="4" name="Picture 3">
            <a:extLst>
              <a:ext uri="{FF2B5EF4-FFF2-40B4-BE49-F238E27FC236}">
                <a16:creationId xmlns:a16="http://schemas.microsoft.com/office/drawing/2014/main" id="{8B6A3477-EAED-ED42-AA0E-4043351F9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200" y="1496395"/>
            <a:ext cx="2468880" cy="1645920"/>
          </a:xfrm>
          <a:prstGeom prst="rect">
            <a:avLst/>
          </a:prstGeom>
        </p:spPr>
      </p:pic>
      <p:pic>
        <p:nvPicPr>
          <p:cNvPr id="8" name="Picture 7">
            <a:extLst>
              <a:ext uri="{FF2B5EF4-FFF2-40B4-BE49-F238E27FC236}">
                <a16:creationId xmlns:a16="http://schemas.microsoft.com/office/drawing/2014/main" id="{B25E3CA6-2FBA-3545-BCE5-DDB8DB1268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200" y="3194430"/>
            <a:ext cx="2468880" cy="1645920"/>
          </a:xfrm>
          <a:prstGeom prst="rect">
            <a:avLst/>
          </a:prstGeom>
        </p:spPr>
      </p:pic>
      <p:pic>
        <p:nvPicPr>
          <p:cNvPr id="10" name="Picture 9">
            <a:extLst>
              <a:ext uri="{FF2B5EF4-FFF2-40B4-BE49-F238E27FC236}">
                <a16:creationId xmlns:a16="http://schemas.microsoft.com/office/drawing/2014/main" id="{F4E3BABA-6269-5547-BBB7-DE1BC93E67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2200" y="4898077"/>
            <a:ext cx="2468880" cy="1645920"/>
          </a:xfrm>
          <a:prstGeom prst="rect">
            <a:avLst/>
          </a:prstGeom>
        </p:spPr>
      </p:pic>
    </p:spTree>
    <p:extLst>
      <p:ext uri="{BB962C8B-B14F-4D97-AF65-F5344CB8AC3E}">
        <p14:creationId xmlns:p14="http://schemas.microsoft.com/office/powerpoint/2010/main" val="3799047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sz="2400" dirty="0"/>
              <a:t>Plotting the Data:</a:t>
            </a:r>
            <a:br>
              <a:rPr lang="en-US" sz="2400" dirty="0"/>
            </a:br>
            <a:r>
              <a:rPr lang="en-US" sz="2400" dirty="0"/>
              <a:t>Location of the fire by Latitude vs. Humidity</a:t>
            </a:r>
            <a:br>
              <a:rPr lang="en-US" sz="2400" dirty="0"/>
            </a:br>
            <a:r>
              <a:rPr lang="en-US" sz="2400" dirty="0"/>
              <a:t>on the date the fire started</a:t>
            </a:r>
          </a:p>
        </p:txBody>
      </p:sp>
      <p:sp>
        <p:nvSpPr>
          <p:cNvPr id="195587" name="Rectangle 3"/>
          <p:cNvSpPr>
            <a:spLocks noGrp="1" noChangeArrowheads="1"/>
          </p:cNvSpPr>
          <p:nvPr>
            <p:ph type="body" idx="1"/>
          </p:nvPr>
        </p:nvSpPr>
        <p:spPr>
          <a:xfrm>
            <a:off x="1908175" y="1700213"/>
            <a:ext cx="6778625" cy="4968875"/>
          </a:xfrm>
        </p:spPr>
        <p:txBody>
          <a:bodyPr/>
          <a:lstStyle/>
          <a:p>
            <a:pPr>
              <a:lnSpc>
                <a:spcPct val="80000"/>
              </a:lnSpc>
            </a:pPr>
            <a:r>
              <a:rPr lang="en-US" sz="1600" dirty="0"/>
              <a:t>Is there a relationship of humidity levels</a:t>
            </a:r>
          </a:p>
          <a:p>
            <a:pPr marL="457200" lvl="1" indent="0">
              <a:lnSpc>
                <a:spcPct val="80000"/>
              </a:lnSpc>
              <a:buNone/>
            </a:pPr>
            <a:r>
              <a:rPr lang="en-US" sz="1600" dirty="0"/>
              <a:t>to the date a fire breaks out? </a:t>
            </a:r>
          </a:p>
          <a:p>
            <a:pPr marL="457200" lvl="1" indent="0">
              <a:lnSpc>
                <a:spcPct val="80000"/>
              </a:lnSpc>
              <a:buNone/>
            </a:pPr>
            <a:endParaRPr lang="en-US" sz="1600" dirty="0"/>
          </a:p>
          <a:p>
            <a:pPr marL="400050">
              <a:lnSpc>
                <a:spcPct val="80000"/>
              </a:lnSpc>
            </a:pPr>
            <a:r>
              <a:rPr lang="en-US" sz="1600" dirty="0"/>
              <a:t>How does humidity by</a:t>
            </a:r>
          </a:p>
          <a:p>
            <a:pPr marL="457200" lvl="1" indent="0">
              <a:lnSpc>
                <a:spcPct val="80000"/>
              </a:lnSpc>
              <a:buNone/>
            </a:pPr>
            <a:r>
              <a:rPr lang="en-US" sz="1600" dirty="0"/>
              <a:t>latitude (north vs south) impact</a:t>
            </a:r>
          </a:p>
          <a:p>
            <a:pPr marL="457200" lvl="1" indent="0">
              <a:lnSpc>
                <a:spcPct val="80000"/>
              </a:lnSpc>
              <a:buNone/>
            </a:pPr>
            <a:r>
              <a:rPr lang="en-US" sz="1600" dirty="0"/>
              <a:t>the start of a fire?</a:t>
            </a:r>
          </a:p>
          <a:p>
            <a:pPr marL="457200" lvl="1" indent="0">
              <a:lnSpc>
                <a:spcPct val="80000"/>
              </a:lnSpc>
              <a:buNone/>
            </a:pPr>
            <a:r>
              <a:rPr lang="en-US" sz="1600" dirty="0"/>
              <a:t> </a:t>
            </a:r>
          </a:p>
          <a:p>
            <a:pPr>
              <a:lnSpc>
                <a:spcPct val="80000"/>
              </a:lnSpc>
            </a:pPr>
            <a:r>
              <a:rPr lang="en-US" sz="1600" dirty="0"/>
              <a:t>Do lower humidity levels (drier conditions)</a:t>
            </a:r>
          </a:p>
          <a:p>
            <a:pPr marL="457200" lvl="1" indent="0">
              <a:lnSpc>
                <a:spcPct val="80000"/>
              </a:lnSpc>
              <a:buNone/>
            </a:pPr>
            <a:r>
              <a:rPr lang="en-US" sz="1600" dirty="0"/>
              <a:t>lead to more fires? </a:t>
            </a:r>
          </a:p>
          <a:p>
            <a:pPr marL="0" indent="0">
              <a:lnSpc>
                <a:spcPct val="80000"/>
              </a:lnSpc>
              <a:buNone/>
            </a:pPr>
            <a:endParaRPr lang="en-US" sz="1600" dirty="0"/>
          </a:p>
          <a:p>
            <a:pPr marL="0" indent="0">
              <a:lnSpc>
                <a:spcPct val="80000"/>
              </a:lnSpc>
              <a:buNone/>
            </a:pPr>
            <a:r>
              <a:rPr lang="en-US" sz="1600" dirty="0"/>
              <a:t>Conclusion:</a:t>
            </a:r>
          </a:p>
          <a:p>
            <a:pPr marL="0" indent="0">
              <a:lnSpc>
                <a:spcPct val="80000"/>
              </a:lnSpc>
              <a:buNone/>
            </a:pPr>
            <a:endParaRPr lang="en-US" sz="1600" dirty="0"/>
          </a:p>
          <a:p>
            <a:pPr marL="0" indent="0">
              <a:lnSpc>
                <a:spcPct val="80000"/>
              </a:lnSpc>
              <a:buNone/>
            </a:pPr>
            <a:r>
              <a:rPr lang="en-US" sz="1600" dirty="0"/>
              <a:t>Yes, based on this data, lower humidity rates</a:t>
            </a:r>
          </a:p>
          <a:p>
            <a:pPr marL="0" indent="0">
              <a:lnSpc>
                <a:spcPct val="80000"/>
              </a:lnSpc>
              <a:buNone/>
            </a:pPr>
            <a:r>
              <a:rPr lang="en-US" sz="1600" dirty="0"/>
              <a:t>in 2013 and 2018 may have contributed to the</a:t>
            </a:r>
          </a:p>
          <a:p>
            <a:pPr marL="0" indent="0">
              <a:lnSpc>
                <a:spcPct val="80000"/>
              </a:lnSpc>
              <a:buNone/>
            </a:pPr>
            <a:r>
              <a:rPr lang="en-US" sz="1600" dirty="0"/>
              <a:t>start of a fire.  However, the data is not</a:t>
            </a:r>
          </a:p>
          <a:p>
            <a:pPr marL="0" indent="0">
              <a:lnSpc>
                <a:spcPct val="80000"/>
              </a:lnSpc>
              <a:buNone/>
            </a:pPr>
            <a:r>
              <a:rPr lang="en-US" sz="1600" dirty="0"/>
              <a:t>consistent for 2015. </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r>
              <a:rPr lang="en-US" sz="1200" dirty="0"/>
              <a:t>San Diego  32.7157° N</a:t>
            </a:r>
          </a:p>
          <a:p>
            <a:pPr marL="0" indent="0">
              <a:lnSpc>
                <a:spcPct val="80000"/>
              </a:lnSpc>
              <a:buNone/>
            </a:pPr>
            <a:r>
              <a:rPr lang="en-US" sz="1200" dirty="0"/>
              <a:t>San Francisco 37.7749° N</a:t>
            </a:r>
          </a:p>
          <a:p>
            <a:pPr marL="0" indent="0">
              <a:lnSpc>
                <a:spcPct val="80000"/>
              </a:lnSpc>
              <a:buNone/>
            </a:pPr>
            <a:r>
              <a:rPr lang="en-US" sz="1200" dirty="0"/>
              <a:t>Eureka 40.8021° N</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dirty="0"/>
          </a:p>
          <a:p>
            <a:pPr marL="0" indent="0">
              <a:lnSpc>
                <a:spcPct val="80000"/>
              </a:lnSpc>
              <a:buNone/>
            </a:pPr>
            <a:endParaRPr lang="en-US" dirty="0"/>
          </a:p>
        </p:txBody>
      </p:sp>
      <p:pic>
        <p:nvPicPr>
          <p:cNvPr id="3" name="Picture 2">
            <a:extLst>
              <a:ext uri="{FF2B5EF4-FFF2-40B4-BE49-F238E27FC236}">
                <a16:creationId xmlns:a16="http://schemas.microsoft.com/office/drawing/2014/main" id="{94AA4E9A-241B-F747-9F93-09704A634E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5455" y="3346133"/>
            <a:ext cx="2468880" cy="1645920"/>
          </a:xfrm>
          <a:prstGeom prst="rect">
            <a:avLst/>
          </a:prstGeom>
        </p:spPr>
      </p:pic>
      <p:pic>
        <p:nvPicPr>
          <p:cNvPr id="5" name="Picture 4">
            <a:extLst>
              <a:ext uri="{FF2B5EF4-FFF2-40B4-BE49-F238E27FC236}">
                <a16:creationId xmlns:a16="http://schemas.microsoft.com/office/drawing/2014/main" id="{E0A5B566-F88E-F14F-AD07-0B968813CF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0993" y="1700213"/>
            <a:ext cx="2468880" cy="1645920"/>
          </a:xfrm>
          <a:prstGeom prst="rect">
            <a:avLst/>
          </a:prstGeom>
        </p:spPr>
      </p:pic>
      <p:pic>
        <p:nvPicPr>
          <p:cNvPr id="7" name="Picture 6">
            <a:extLst>
              <a:ext uri="{FF2B5EF4-FFF2-40B4-BE49-F238E27FC236}">
                <a16:creationId xmlns:a16="http://schemas.microsoft.com/office/drawing/2014/main" id="{B06CE1ED-B9D8-6A43-8D63-FDA67207FF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5455" y="4917944"/>
            <a:ext cx="2468880" cy="1645920"/>
          </a:xfrm>
          <a:prstGeom prst="rect">
            <a:avLst/>
          </a:prstGeom>
        </p:spPr>
      </p:pic>
    </p:spTree>
    <p:extLst>
      <p:ext uri="{BB962C8B-B14F-4D97-AF65-F5344CB8AC3E}">
        <p14:creationId xmlns:p14="http://schemas.microsoft.com/office/powerpoint/2010/main" val="3386582831"/>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428</TotalTime>
  <Words>1518</Words>
  <Application>Microsoft Macintosh PowerPoint</Application>
  <PresentationFormat>On-screen Show (4:3)</PresentationFormat>
  <Paragraphs>217</Paragraphs>
  <Slides>23</Slides>
  <Notes>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23</vt:i4>
      </vt:variant>
    </vt:vector>
  </HeadingPairs>
  <TitlesOfParts>
    <vt:vector size="27" baseType="lpstr">
      <vt:lpstr>Arial</vt:lpstr>
      <vt:lpstr>Futura LT Book</vt:lpstr>
      <vt:lpstr>template</vt:lpstr>
      <vt:lpstr>Custom Design</vt:lpstr>
      <vt:lpstr>Comparison of the Relationship of Weather to Fires in California in 2103, 2015, and 2018 </vt:lpstr>
      <vt:lpstr>Hypothesis &amp; Questions</vt:lpstr>
      <vt:lpstr>Data Sources</vt:lpstr>
      <vt:lpstr>Data Exploration &amp; Cleanup </vt:lpstr>
      <vt:lpstr>Summary of Findings </vt:lpstr>
      <vt:lpstr>Data Analysis</vt:lpstr>
      <vt:lpstr>Plotting the Data: Location of the fire by Latitude vs. Temperature on the date the fire started</vt:lpstr>
      <vt:lpstr>Plotting the Data: Location of the fire by Longitude vs. Temperature on the date the fire started</vt:lpstr>
      <vt:lpstr>Plotting the Data: Location of the fire by Latitude vs. Humidity on the date the fire started</vt:lpstr>
      <vt:lpstr>Plotting the Data: Location of the fire by Longitude vs. Humidity on the date the fire started</vt:lpstr>
      <vt:lpstr>Plotting the Data: Weather Conditions the Day a Fire Starts - Temperature</vt:lpstr>
      <vt:lpstr>Plotting the Data: Weather Conditions the Day a Fire Starts - Humidity</vt:lpstr>
      <vt:lpstr>Plotting the Data: Weather Conditions the Day a Fire Starts – Wind Speed</vt:lpstr>
      <vt:lpstr>Plotting the Data: Size of Fire vs Wind Speed</vt:lpstr>
      <vt:lpstr>Plotting the Data: Size of Fire vs Wind Gusts</vt:lpstr>
      <vt:lpstr>Plotting the Data: Comparing Temperature by Years</vt:lpstr>
      <vt:lpstr>Plotting the Data: Comparing Humidity by Years</vt:lpstr>
      <vt:lpstr>Visualizing the Data – 2013</vt:lpstr>
      <vt:lpstr>Visualizing the Data – 2015</vt:lpstr>
      <vt:lpstr>Visualizing the Data – 2018</vt:lpstr>
      <vt:lpstr>Visualizing the Data</vt:lpstr>
      <vt:lpstr>Discussion &amp; Post Mortem</vt:lpstr>
      <vt:lpstr>Questions?</vt:lpstr>
    </vt:vector>
  </TitlesOfParts>
  <Company>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ADMIN</dc:creator>
  <cp:lastModifiedBy>Lori Shannon</cp:lastModifiedBy>
  <cp:revision>25</cp:revision>
  <dcterms:created xsi:type="dcterms:W3CDTF">2014-06-03T13:22:44Z</dcterms:created>
  <dcterms:modified xsi:type="dcterms:W3CDTF">2020-04-25T15:04:23Z</dcterms:modified>
</cp:coreProperties>
</file>