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8"/>
  </p:notesMasterIdLst>
  <p:handoutMasterIdLst>
    <p:handoutMasterId r:id="rId9"/>
  </p:handoutMasterIdLst>
  <p:sldIdLst>
    <p:sldId id="256" r:id="rId3"/>
    <p:sldId id="257" r:id="rId4"/>
    <p:sldId id="259" r:id="rId5"/>
    <p:sldId id="260" r:id="rId6"/>
    <p:sldId id="261" r:id="rId7"/>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FFFFFF"/>
    <a:srgbClr val="EBA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autoAdjust="0"/>
    <p:restoredTop sz="94694" autoAdjust="0"/>
  </p:normalViewPr>
  <p:slideViewPr>
    <p:cSldViewPr>
      <p:cViewPr varScale="1">
        <p:scale>
          <a:sx n="117" d="100"/>
          <a:sy n="117" d="100"/>
        </p:scale>
        <p:origin x="2240" y="16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4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ADA7966-9D79-43EE-9EB1-7F9F10B20C5E}" type="slidenum">
              <a:rPr lang="ru-RU"/>
              <a:pPr/>
              <a:t>‹#›</a:t>
            </a:fld>
            <a:endParaRPr lang="ru-RU"/>
          </a:p>
        </p:txBody>
      </p:sp>
    </p:spTree>
    <p:extLst>
      <p:ext uri="{BB962C8B-B14F-4D97-AF65-F5344CB8AC3E}">
        <p14:creationId xmlns:p14="http://schemas.microsoft.com/office/powerpoint/2010/main" val="5014613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211638" y="5300663"/>
            <a:ext cx="4535487" cy="1223962"/>
          </a:xfrm>
          <a:effectLst>
            <a:outerShdw dist="17961" dir="2700000" algn="ctr" rotWithShape="0">
              <a:schemeClr val="bg2"/>
            </a:outerShdw>
          </a:effectLst>
        </p:spPr>
        <p:txBody>
          <a:bodyPr/>
          <a:lstStyle>
            <a:lvl1pPr algn="l">
              <a:defRPr/>
            </a:lvl1pPr>
          </a:lstStyle>
          <a:p>
            <a:pPr lvl="0"/>
            <a:r>
              <a:rPr lang="ru-RU" noProof="0"/>
              <a:t>Образец заголовка</a:t>
            </a:r>
          </a:p>
        </p:txBody>
      </p:sp>
      <p:sp>
        <p:nvSpPr>
          <p:cNvPr id="5123" name="Rectangle 3"/>
          <p:cNvSpPr>
            <a:spLocks noGrp="1" noChangeArrowheads="1"/>
          </p:cNvSpPr>
          <p:nvPr>
            <p:ph type="subTitle" idx="1"/>
          </p:nvPr>
        </p:nvSpPr>
        <p:spPr>
          <a:xfrm>
            <a:off x="539750" y="5876925"/>
            <a:ext cx="3384550" cy="647700"/>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679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341438"/>
            <a:ext cx="1943100" cy="51831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84213" y="1341438"/>
            <a:ext cx="5680075" cy="51831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7167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25195A7-180E-4E6E-BEF7-9AB27D77DFD2}" type="slidenum">
              <a:rPr lang="ru-RU"/>
              <a:pPr/>
              <a:t>‹#›</a:t>
            </a:fld>
            <a:endParaRPr lang="ru-RU"/>
          </a:p>
        </p:txBody>
      </p:sp>
    </p:spTree>
    <p:extLst>
      <p:ext uri="{BB962C8B-B14F-4D97-AF65-F5344CB8AC3E}">
        <p14:creationId xmlns:p14="http://schemas.microsoft.com/office/powerpoint/2010/main" val="338154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8F25670-BAE8-4D2B-984F-0E5C562CB65C}" type="slidenum">
              <a:rPr lang="ru-RU"/>
              <a:pPr/>
              <a:t>‹#›</a:t>
            </a:fld>
            <a:endParaRPr lang="ru-RU"/>
          </a:p>
        </p:txBody>
      </p:sp>
    </p:spTree>
    <p:extLst>
      <p:ext uri="{BB962C8B-B14F-4D97-AF65-F5344CB8AC3E}">
        <p14:creationId xmlns:p14="http://schemas.microsoft.com/office/powerpoint/2010/main" val="276737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8388D0E-6CFC-43C9-A518-C50F4C3FD0FC}" type="slidenum">
              <a:rPr lang="ru-RU"/>
              <a:pPr/>
              <a:t>‹#›</a:t>
            </a:fld>
            <a:endParaRPr lang="ru-RU"/>
          </a:p>
        </p:txBody>
      </p:sp>
    </p:spTree>
    <p:extLst>
      <p:ext uri="{BB962C8B-B14F-4D97-AF65-F5344CB8AC3E}">
        <p14:creationId xmlns:p14="http://schemas.microsoft.com/office/powerpoint/2010/main" val="415235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94F9FD55-B4D9-417B-9EFD-151D144EB34E}" type="slidenum">
              <a:rPr lang="ru-RU"/>
              <a:pPr/>
              <a:t>‹#›</a:t>
            </a:fld>
            <a:endParaRPr lang="ru-RU"/>
          </a:p>
        </p:txBody>
      </p:sp>
    </p:spTree>
    <p:extLst>
      <p:ext uri="{BB962C8B-B14F-4D97-AF65-F5344CB8AC3E}">
        <p14:creationId xmlns:p14="http://schemas.microsoft.com/office/powerpoint/2010/main" val="313367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B71D41D7-8FAE-4397-8E15-8A3AF8E9A0CA}" type="slidenum">
              <a:rPr lang="ru-RU"/>
              <a:pPr/>
              <a:t>‹#›</a:t>
            </a:fld>
            <a:endParaRPr lang="ru-RU"/>
          </a:p>
        </p:txBody>
      </p:sp>
    </p:spTree>
    <p:extLst>
      <p:ext uri="{BB962C8B-B14F-4D97-AF65-F5344CB8AC3E}">
        <p14:creationId xmlns:p14="http://schemas.microsoft.com/office/powerpoint/2010/main" val="4640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A204DB1-3E94-4293-A1DD-DA5C3761BFEB}" type="slidenum">
              <a:rPr lang="ru-RU"/>
              <a:pPr/>
              <a:t>‹#›</a:t>
            </a:fld>
            <a:endParaRPr lang="ru-RU"/>
          </a:p>
        </p:txBody>
      </p:sp>
    </p:spTree>
    <p:extLst>
      <p:ext uri="{BB962C8B-B14F-4D97-AF65-F5344CB8AC3E}">
        <p14:creationId xmlns:p14="http://schemas.microsoft.com/office/powerpoint/2010/main" val="3591658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F891F97-C5B9-42D0-BAD7-6F2CEC0661F9}" type="slidenum">
              <a:rPr lang="ru-RU"/>
              <a:pPr/>
              <a:t>‹#›</a:t>
            </a:fld>
            <a:endParaRPr lang="ru-RU"/>
          </a:p>
        </p:txBody>
      </p:sp>
    </p:spTree>
    <p:extLst>
      <p:ext uri="{BB962C8B-B14F-4D97-AF65-F5344CB8AC3E}">
        <p14:creationId xmlns:p14="http://schemas.microsoft.com/office/powerpoint/2010/main" val="1764470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2D6CF40E-7AC0-44BB-ADB0-EA4B47AE7568}" type="slidenum">
              <a:rPr lang="ru-RU"/>
              <a:pPr/>
              <a:t>‹#›</a:t>
            </a:fld>
            <a:endParaRPr lang="ru-RU"/>
          </a:p>
        </p:txBody>
      </p:sp>
    </p:spTree>
    <p:extLst>
      <p:ext uri="{BB962C8B-B14F-4D97-AF65-F5344CB8AC3E}">
        <p14:creationId xmlns:p14="http://schemas.microsoft.com/office/powerpoint/2010/main" val="131733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183336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77AB04D-BF3C-4618-9F87-51BBAD24E885}" type="slidenum">
              <a:rPr lang="ru-RU"/>
              <a:pPr/>
              <a:t>‹#›</a:t>
            </a:fld>
            <a:endParaRPr lang="ru-RU"/>
          </a:p>
        </p:txBody>
      </p:sp>
    </p:spTree>
    <p:extLst>
      <p:ext uri="{BB962C8B-B14F-4D97-AF65-F5344CB8AC3E}">
        <p14:creationId xmlns:p14="http://schemas.microsoft.com/office/powerpoint/2010/main" val="2905461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04E927E-2620-4039-87B2-4DFB9FC910E3}" type="slidenum">
              <a:rPr lang="ru-RU"/>
              <a:pPr/>
              <a:t>‹#›</a:t>
            </a:fld>
            <a:endParaRPr lang="ru-RU"/>
          </a:p>
        </p:txBody>
      </p:sp>
    </p:spTree>
    <p:extLst>
      <p:ext uri="{BB962C8B-B14F-4D97-AF65-F5344CB8AC3E}">
        <p14:creationId xmlns:p14="http://schemas.microsoft.com/office/powerpoint/2010/main" val="3631081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60350"/>
            <a:ext cx="1693862" cy="586581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60350"/>
            <a:ext cx="4932363" cy="586581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16DFDA1-739E-43ED-8A8C-4F05A030D68F}" type="slidenum">
              <a:rPr lang="ru-RU"/>
              <a:pPr/>
              <a:t>‹#›</a:t>
            </a:fld>
            <a:endParaRPr lang="ru-RU"/>
          </a:p>
        </p:txBody>
      </p:sp>
    </p:spTree>
    <p:extLst>
      <p:ext uri="{BB962C8B-B14F-4D97-AF65-F5344CB8AC3E}">
        <p14:creationId xmlns:p14="http://schemas.microsoft.com/office/powerpoint/2010/main" val="407087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510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84213" y="2636838"/>
            <a:ext cx="3811587"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2636838"/>
            <a:ext cx="3811588"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1929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4076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49868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65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75067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62040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341438"/>
            <a:ext cx="77755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684213" y="2636838"/>
            <a:ext cx="777557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defRPr>
      </a:lvl2pPr>
      <a:lvl3pPr algn="r" rtl="0" eaLnBrk="1" fontAlgn="base" hangingPunct="1">
        <a:spcBef>
          <a:spcPct val="0"/>
        </a:spcBef>
        <a:spcAft>
          <a:spcPct val="0"/>
        </a:spcAft>
        <a:defRPr sz="3200">
          <a:solidFill>
            <a:schemeClr val="bg1"/>
          </a:solidFill>
          <a:latin typeface="Futura LT Book" pitchFamily="2" charset="0"/>
        </a:defRPr>
      </a:lvl3pPr>
      <a:lvl4pPr algn="r" rtl="0" eaLnBrk="1" fontAlgn="base" hangingPunct="1">
        <a:spcBef>
          <a:spcPct val="0"/>
        </a:spcBef>
        <a:spcAft>
          <a:spcPct val="0"/>
        </a:spcAft>
        <a:defRPr sz="3200">
          <a:solidFill>
            <a:schemeClr val="bg1"/>
          </a:solidFill>
          <a:latin typeface="Futura LT Book" pitchFamily="2" charset="0"/>
        </a:defRPr>
      </a:lvl4pPr>
      <a:lvl5pPr algn="r" rtl="0" eaLnBrk="1" fontAlgn="base" hangingPunct="1">
        <a:spcBef>
          <a:spcPct val="0"/>
        </a:spcBef>
        <a:spcAft>
          <a:spcPct val="0"/>
        </a:spcAft>
        <a:defRPr sz="3200">
          <a:solidFill>
            <a:schemeClr val="bg1"/>
          </a:solidFill>
          <a:latin typeface="Futura LT Book" pitchFamily="2" charset="0"/>
        </a:defRPr>
      </a:lvl5pPr>
      <a:lvl6pPr marL="457200" algn="r" rtl="0" eaLnBrk="1" fontAlgn="base" hangingPunct="1">
        <a:spcBef>
          <a:spcPct val="0"/>
        </a:spcBef>
        <a:spcAft>
          <a:spcPct val="0"/>
        </a:spcAft>
        <a:defRPr sz="3200">
          <a:solidFill>
            <a:schemeClr val="bg1"/>
          </a:solidFill>
          <a:latin typeface="Futura LT Book" pitchFamily="2" charset="0"/>
        </a:defRPr>
      </a:lvl6pPr>
      <a:lvl7pPr marL="914400" algn="r" rtl="0" eaLnBrk="1" fontAlgn="base" hangingPunct="1">
        <a:spcBef>
          <a:spcPct val="0"/>
        </a:spcBef>
        <a:spcAft>
          <a:spcPct val="0"/>
        </a:spcAft>
        <a:defRPr sz="3200">
          <a:solidFill>
            <a:schemeClr val="bg1"/>
          </a:solidFill>
          <a:latin typeface="Futura LT Book" pitchFamily="2" charset="0"/>
        </a:defRPr>
      </a:lvl7pPr>
      <a:lvl8pPr marL="1371600" algn="r" rtl="0" eaLnBrk="1" fontAlgn="base" hangingPunct="1">
        <a:spcBef>
          <a:spcPct val="0"/>
        </a:spcBef>
        <a:spcAft>
          <a:spcPct val="0"/>
        </a:spcAft>
        <a:defRPr sz="3200">
          <a:solidFill>
            <a:schemeClr val="bg1"/>
          </a:solidFill>
          <a:latin typeface="Futura LT Book" pitchFamily="2" charset="0"/>
        </a:defRPr>
      </a:lvl8pPr>
      <a:lvl9pPr marL="1828800" algn="r"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BF122B47-E75C-46A6-8599-5BABE914B720}"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ire.ca.gov/incidents/2018/" TargetMode="External"/><Relationship Id="rId2" Type="http://schemas.openxmlformats.org/officeDocument/2006/relationships/hyperlink" Target="https://www.fire.ca.gov/incidents/2015/" TargetMode="External"/><Relationship Id="rId1" Type="http://schemas.openxmlformats.org/officeDocument/2006/relationships/slideLayout" Target="../slideLayouts/slideLayout13.xml"/><Relationship Id="rId4" Type="http://schemas.openxmlformats.org/officeDocument/2006/relationships/hyperlink" Target="https://www.ncdc.noaa.gov/cdo-web/web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859338" y="5157788"/>
            <a:ext cx="3816350" cy="1511300"/>
          </a:xfrm>
        </p:spPr>
        <p:txBody>
          <a:bodyPr/>
          <a:lstStyle/>
          <a:p>
            <a:r>
              <a:rPr lang="en-US" sz="2400" dirty="0"/>
              <a:t>Comparison of the Relationship of Weather to Wildfires in California in 2015 &amp; 2018 </a:t>
            </a:r>
          </a:p>
        </p:txBody>
      </p:sp>
      <p:sp>
        <p:nvSpPr>
          <p:cNvPr id="34829" name="Rectangle 13"/>
          <p:cNvSpPr>
            <a:spLocks noGrp="1" noChangeArrowheads="1"/>
          </p:cNvSpPr>
          <p:nvPr>
            <p:ph type="subTitle" idx="1"/>
          </p:nvPr>
        </p:nvSpPr>
        <p:spPr>
          <a:xfrm>
            <a:off x="539750" y="5949950"/>
            <a:ext cx="3184525" cy="403225"/>
          </a:xfrm>
        </p:spPr>
        <p:txBody>
          <a:bodyPr/>
          <a:lstStyle/>
          <a:p>
            <a:r>
              <a:rPr lang="en-US" sz="1800" dirty="0"/>
              <a:t>Team 7 – Ben, Lori, </a:t>
            </a:r>
            <a:r>
              <a:rPr lang="en-US" sz="1800" dirty="0" err="1"/>
              <a:t>Alimi</a:t>
            </a:r>
            <a:endParaRPr lang="uk-UA"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Scope of Project</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r>
              <a:rPr lang="en-US" altLang="ko-KR" dirty="0">
                <a:ea typeface="굴림" charset="-127"/>
              </a:rPr>
              <a:t>Using fire data from CAL fire, we will map out where fires occurred in 2015 and 2018. We will also show what the weather was during those periods to draw any correlations between weather and wildfires and the severity of the fires. </a:t>
            </a:r>
          </a:p>
          <a:p>
            <a:endParaRPr lang="en-US" dirty="0">
              <a:ea typeface="굴림" charset="-127"/>
            </a:endParaRPr>
          </a:p>
          <a:p>
            <a:r>
              <a:rPr lang="en-US" dirty="0"/>
              <a:t>Looking at locations by county or </a:t>
            </a:r>
            <a:r>
              <a:rPr lang="en-US" dirty="0" err="1"/>
              <a:t>lat</a:t>
            </a:r>
            <a:r>
              <a:rPr lang="en-US" dirty="0"/>
              <a:t>/</a:t>
            </a:r>
            <a:r>
              <a:rPr lang="en-US" dirty="0" err="1"/>
              <a:t>lon</a:t>
            </a:r>
            <a:r>
              <a:rPr lang="en-US" dirty="0"/>
              <a:t> by year, how did the weather influence the severity of the fire (size of fire)?  Are fires more severe in certain locations and at certain times in the year?  How do incidences of rain, heat, other weather events impact wildfires? </a:t>
            </a:r>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Data Sources</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r>
              <a:rPr lang="en-US" altLang="ko-KR" dirty="0">
                <a:ea typeface="굴림" charset="-127"/>
              </a:rPr>
              <a:t>CAL Fire </a:t>
            </a:r>
          </a:p>
          <a:p>
            <a:pPr>
              <a:lnSpc>
                <a:spcPct val="80000"/>
              </a:lnSpc>
            </a:pPr>
            <a:endParaRPr lang="en-US" altLang="ko-KR" dirty="0">
              <a:ea typeface="굴림" charset="-127"/>
            </a:endParaRPr>
          </a:p>
          <a:p>
            <a:pPr>
              <a:lnSpc>
                <a:spcPct val="80000"/>
              </a:lnSpc>
            </a:pPr>
            <a:r>
              <a:rPr lang="en-US" dirty="0">
                <a:hlinkClick r:id="rId2"/>
              </a:rPr>
              <a:t>https://www.fire.ca.gov/incidents/2015/</a:t>
            </a:r>
            <a:endParaRPr lang="en-US" dirty="0"/>
          </a:p>
          <a:p>
            <a:pPr>
              <a:lnSpc>
                <a:spcPct val="80000"/>
              </a:lnSpc>
            </a:pPr>
            <a:r>
              <a:rPr lang="en-US" dirty="0">
                <a:hlinkClick r:id="rId3"/>
              </a:rPr>
              <a:t>https://www.fire.ca.gov/incidents/2018/</a:t>
            </a:r>
            <a:endParaRPr lang="en-US" dirty="0"/>
          </a:p>
          <a:p>
            <a:pPr>
              <a:lnSpc>
                <a:spcPct val="80000"/>
              </a:lnSpc>
            </a:pPr>
            <a:endParaRPr lang="en-US" altLang="ko-KR" dirty="0">
              <a:ea typeface="굴림" charset="-127"/>
            </a:endParaRPr>
          </a:p>
          <a:p>
            <a:pPr marL="0" indent="0">
              <a:lnSpc>
                <a:spcPct val="80000"/>
              </a:lnSpc>
              <a:buNone/>
            </a:pPr>
            <a:r>
              <a:rPr lang="en-US" dirty="0"/>
              <a:t>Historical Weather</a:t>
            </a:r>
          </a:p>
          <a:p>
            <a:pPr marL="0" indent="0">
              <a:lnSpc>
                <a:spcPct val="80000"/>
              </a:lnSpc>
              <a:buNone/>
            </a:pPr>
            <a:endParaRPr lang="en-US" dirty="0"/>
          </a:p>
          <a:p>
            <a:pPr marL="0" indent="0">
              <a:lnSpc>
                <a:spcPct val="80000"/>
              </a:lnSpc>
              <a:buNone/>
            </a:pPr>
            <a:r>
              <a:rPr lang="en-US" dirty="0"/>
              <a:t>National Centers for Environmental Information – </a:t>
            </a:r>
          </a:p>
          <a:p>
            <a:pPr marL="0" indent="0">
              <a:lnSpc>
                <a:spcPct val="80000"/>
              </a:lnSpc>
              <a:buNone/>
            </a:pPr>
            <a:r>
              <a:rPr lang="en-US" dirty="0"/>
              <a:t>National Oceanic and Atmospheric Administration API</a:t>
            </a:r>
          </a:p>
          <a:p>
            <a:pPr marL="0" indent="0">
              <a:lnSpc>
                <a:spcPct val="80000"/>
              </a:lnSpc>
              <a:buNone/>
            </a:pPr>
            <a:endParaRPr lang="en-US" dirty="0"/>
          </a:p>
          <a:p>
            <a:pPr>
              <a:lnSpc>
                <a:spcPct val="80000"/>
              </a:lnSpc>
            </a:pPr>
            <a:r>
              <a:rPr lang="en-US" dirty="0">
                <a:hlinkClick r:id="rId4"/>
              </a:rPr>
              <a:t>https://www.ncdc.noaa.gov/cdo-web/webservices/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Plotting the Data </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r>
              <a:rPr lang="en-US" dirty="0"/>
              <a:t>Size of fire vs temp - by year</a:t>
            </a:r>
          </a:p>
          <a:p>
            <a:pPr marL="0" indent="0">
              <a:lnSpc>
                <a:spcPct val="80000"/>
              </a:lnSpc>
              <a:buNone/>
            </a:pPr>
            <a:r>
              <a:rPr lang="en-US" dirty="0"/>
              <a:t>Size of fire vs humidity - by year</a:t>
            </a:r>
          </a:p>
          <a:p>
            <a:pPr marL="0" indent="0">
              <a:lnSpc>
                <a:spcPct val="80000"/>
              </a:lnSpc>
              <a:buNone/>
            </a:pPr>
            <a:r>
              <a:rPr lang="en-US" dirty="0"/>
              <a:t>Size of fire vs precipitation - by year</a:t>
            </a:r>
          </a:p>
          <a:p>
            <a:pPr marL="0" indent="0">
              <a:lnSpc>
                <a:spcPct val="80000"/>
              </a:lnSpc>
              <a:buNone/>
            </a:pPr>
            <a:r>
              <a:rPr lang="en-US" dirty="0"/>
              <a:t>Fires by month - by year</a:t>
            </a:r>
          </a:p>
          <a:p>
            <a:pPr marL="0" indent="0">
              <a:lnSpc>
                <a:spcPct val="80000"/>
              </a:lnSpc>
              <a:buNone/>
            </a:pPr>
            <a:r>
              <a:rPr lang="en-US" dirty="0"/>
              <a:t>Number of fires - 2015 vs 2018</a:t>
            </a:r>
          </a:p>
        </p:txBody>
      </p:sp>
    </p:spTree>
    <p:extLst>
      <p:ext uri="{BB962C8B-B14F-4D97-AF65-F5344CB8AC3E}">
        <p14:creationId xmlns:p14="http://schemas.microsoft.com/office/powerpoint/2010/main" val="247146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r>
              <a:rPr lang="en-US" dirty="0"/>
              <a:t>Google maps with layers showing </a:t>
            </a:r>
          </a:p>
          <a:p>
            <a:pPr marL="0" indent="0">
              <a:lnSpc>
                <a:spcPct val="80000"/>
              </a:lnSpc>
              <a:buNone/>
            </a:pPr>
            <a:endParaRPr lang="en-US" dirty="0"/>
          </a:p>
          <a:p>
            <a:pPr marL="0" indent="0">
              <a:lnSpc>
                <a:spcPct val="80000"/>
              </a:lnSpc>
              <a:buNone/>
            </a:pPr>
            <a:r>
              <a:rPr lang="en-US" dirty="0"/>
              <a:t>Location of fire vs temp - by year</a:t>
            </a:r>
          </a:p>
          <a:p>
            <a:pPr marL="0" indent="0">
              <a:lnSpc>
                <a:spcPct val="80000"/>
              </a:lnSpc>
              <a:buNone/>
            </a:pPr>
            <a:r>
              <a:rPr lang="en-US" dirty="0"/>
              <a:t>Location of fire vs humidity - by year</a:t>
            </a:r>
          </a:p>
          <a:p>
            <a:pPr marL="0" indent="0">
              <a:lnSpc>
                <a:spcPct val="80000"/>
              </a:lnSpc>
              <a:buNone/>
            </a:pPr>
            <a:r>
              <a:rPr lang="en-US" dirty="0"/>
              <a:t>Location of fire vs precipitation - by year</a:t>
            </a:r>
          </a:p>
          <a:p>
            <a:pPr marL="0" indent="0">
              <a:lnSpc>
                <a:spcPct val="80000"/>
              </a:lnSpc>
              <a:buNone/>
            </a:pPr>
            <a:r>
              <a:rPr lang="en-US" dirty="0"/>
              <a:t>Number of fires - 2015 vs 2018</a:t>
            </a:r>
          </a:p>
          <a:p>
            <a:pPr marL="0" indent="0">
              <a:lnSpc>
                <a:spcPct val="80000"/>
              </a:lnSpc>
              <a:buNone/>
            </a:pPr>
            <a:endParaRPr lang="en-US"/>
          </a:p>
          <a:p>
            <a:pPr marL="0" indent="0">
              <a:lnSpc>
                <a:spcPct val="80000"/>
              </a:lnSpc>
              <a:buNone/>
            </a:pPr>
            <a:endParaRPr lang="en-US" dirty="0"/>
          </a:p>
        </p:txBody>
      </p:sp>
    </p:spTree>
    <p:extLst>
      <p:ext uri="{BB962C8B-B14F-4D97-AF65-F5344CB8AC3E}">
        <p14:creationId xmlns:p14="http://schemas.microsoft.com/office/powerpoint/2010/main" val="897831138"/>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TotalTime>
  <Words>265</Words>
  <Application>Microsoft Macintosh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Futura LT Book</vt:lpstr>
      <vt:lpstr>template</vt:lpstr>
      <vt:lpstr>Custom Design</vt:lpstr>
      <vt:lpstr>Comparison of the Relationship of Weather to Wildfires in California in 2015 &amp; 2018 </vt:lpstr>
      <vt:lpstr>Scope of Project</vt:lpstr>
      <vt:lpstr>Data Sources</vt:lpstr>
      <vt:lpstr>Plotting the Data </vt:lpstr>
      <vt:lpstr>Visualizing the Data</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Lori Shannon</cp:lastModifiedBy>
  <cp:revision>3</cp:revision>
  <dcterms:created xsi:type="dcterms:W3CDTF">2014-06-03T13:22:44Z</dcterms:created>
  <dcterms:modified xsi:type="dcterms:W3CDTF">2020-04-18T18:49:10Z</dcterms:modified>
</cp:coreProperties>
</file>