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6"/>
  </p:notesMasterIdLst>
  <p:handoutMasterIdLst>
    <p:handoutMasterId r:id="rId17"/>
  </p:handoutMasterIdLst>
  <p:sldIdLst>
    <p:sldId id="256" r:id="rId3"/>
    <p:sldId id="257" r:id="rId4"/>
    <p:sldId id="259" r:id="rId5"/>
    <p:sldId id="260" r:id="rId6"/>
    <p:sldId id="262" r:id="rId7"/>
    <p:sldId id="263" r:id="rId8"/>
    <p:sldId id="264" r:id="rId9"/>
    <p:sldId id="265" r:id="rId10"/>
    <p:sldId id="268" r:id="rId11"/>
    <p:sldId id="269" r:id="rId12"/>
    <p:sldId id="267" r:id="rId13"/>
    <p:sldId id="266" r:id="rId14"/>
    <p:sldId id="261" r:id="rId15"/>
  </p:sldIdLst>
  <p:sldSz cx="9144000" cy="6858000" type="screen4x3"/>
  <p:notesSz cx="6858000" cy="9144000"/>
  <p:defaultTextStyle>
    <a:defPPr>
      <a:defRPr lang="ru-RU"/>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482B"/>
    <a:srgbClr val="C75806"/>
    <a:srgbClr val="000000"/>
    <a:srgbClr val="00499F"/>
    <a:srgbClr val="0CC1E0"/>
    <a:srgbClr val="1B00FE"/>
    <a:srgbClr val="FFFFFF"/>
    <a:srgbClr val="EBA9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5" autoAdjust="0"/>
    <p:restoredTop sz="94694" autoAdjust="0"/>
  </p:normalViewPr>
  <p:slideViewPr>
    <p:cSldViewPr>
      <p:cViewPr varScale="1">
        <p:scale>
          <a:sx n="144" d="100"/>
          <a:sy n="144" d="100"/>
        </p:scale>
        <p:origin x="1552" y="192"/>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6410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6ADA7966-9D79-43EE-9EB1-7F9F10B20C5E}" type="slidenum">
              <a:rPr lang="ru-RU"/>
              <a:pPr/>
              <a:t>‹#›</a:t>
            </a:fld>
            <a:endParaRPr lang="ru-RU"/>
          </a:p>
        </p:txBody>
      </p:sp>
    </p:spTree>
    <p:extLst>
      <p:ext uri="{BB962C8B-B14F-4D97-AF65-F5344CB8AC3E}">
        <p14:creationId xmlns:p14="http://schemas.microsoft.com/office/powerpoint/2010/main" val="50146132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211638" y="5300663"/>
            <a:ext cx="4535487" cy="1223962"/>
          </a:xfrm>
          <a:effectLst>
            <a:outerShdw dist="17961" dir="2700000" algn="ctr" rotWithShape="0">
              <a:schemeClr val="bg2"/>
            </a:outerShdw>
          </a:effectLst>
        </p:spPr>
        <p:txBody>
          <a:bodyPr/>
          <a:lstStyle>
            <a:lvl1pPr algn="l">
              <a:defRPr/>
            </a:lvl1pPr>
          </a:lstStyle>
          <a:p>
            <a:pPr lvl="0"/>
            <a:r>
              <a:rPr lang="ru-RU" noProof="0"/>
              <a:t>Образец заголовка</a:t>
            </a:r>
          </a:p>
        </p:txBody>
      </p:sp>
      <p:sp>
        <p:nvSpPr>
          <p:cNvPr id="5123" name="Rectangle 3"/>
          <p:cNvSpPr>
            <a:spLocks noGrp="1" noChangeArrowheads="1"/>
          </p:cNvSpPr>
          <p:nvPr>
            <p:ph type="subTitle" idx="1"/>
          </p:nvPr>
        </p:nvSpPr>
        <p:spPr>
          <a:xfrm>
            <a:off x="539750" y="5876925"/>
            <a:ext cx="3384550" cy="647700"/>
          </a:xfrm>
          <a:effectLst>
            <a:outerShdw dist="17961" dir="2700000" algn="ctr" rotWithShape="0">
              <a:schemeClr val="bg2"/>
            </a:outerShdw>
          </a:effectLst>
        </p:spPr>
        <p:txBody>
          <a:bodyPr/>
          <a:lstStyle>
            <a:lvl1pPr marL="0" indent="0">
              <a:buFontTx/>
              <a:buNone/>
              <a:defRPr>
                <a:latin typeface="Futura LT Book" pitchFamily="2" charset="0"/>
              </a:defRPr>
            </a:lvl1pPr>
          </a:lstStyle>
          <a:p>
            <a:pPr lvl="0"/>
            <a:r>
              <a:rPr lang="ru-RU" noProof="0"/>
              <a:t>Образец подзаголовка</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2867976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16688" y="1341438"/>
            <a:ext cx="1943100" cy="5183187"/>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684213" y="1341438"/>
            <a:ext cx="5680075" cy="518318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716786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125195A7-180E-4E6E-BEF7-9AB27D77DFD2}" type="slidenum">
              <a:rPr lang="ru-RU"/>
              <a:pPr/>
              <a:t>‹#›</a:t>
            </a:fld>
            <a:endParaRPr lang="ru-RU"/>
          </a:p>
        </p:txBody>
      </p:sp>
    </p:spTree>
    <p:extLst>
      <p:ext uri="{BB962C8B-B14F-4D97-AF65-F5344CB8AC3E}">
        <p14:creationId xmlns:p14="http://schemas.microsoft.com/office/powerpoint/2010/main" val="3381549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68F25670-BAE8-4D2B-984F-0E5C562CB65C}" type="slidenum">
              <a:rPr lang="ru-RU"/>
              <a:pPr/>
              <a:t>‹#›</a:t>
            </a:fld>
            <a:endParaRPr lang="ru-RU"/>
          </a:p>
        </p:txBody>
      </p:sp>
    </p:spTree>
    <p:extLst>
      <p:ext uri="{BB962C8B-B14F-4D97-AF65-F5344CB8AC3E}">
        <p14:creationId xmlns:p14="http://schemas.microsoft.com/office/powerpoint/2010/main" val="2767370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18388D0E-6CFC-43C9-A518-C50F4C3FD0FC}" type="slidenum">
              <a:rPr lang="ru-RU"/>
              <a:pPr/>
              <a:t>‹#›</a:t>
            </a:fld>
            <a:endParaRPr lang="ru-RU"/>
          </a:p>
        </p:txBody>
      </p:sp>
    </p:spTree>
    <p:extLst>
      <p:ext uri="{BB962C8B-B14F-4D97-AF65-F5344CB8AC3E}">
        <p14:creationId xmlns:p14="http://schemas.microsoft.com/office/powerpoint/2010/main" val="4152359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1908175" y="1600200"/>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5373688" y="1600200"/>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94F9FD55-B4D9-417B-9EFD-151D144EB34E}" type="slidenum">
              <a:rPr lang="ru-RU"/>
              <a:pPr/>
              <a:t>‹#›</a:t>
            </a:fld>
            <a:endParaRPr lang="ru-RU"/>
          </a:p>
        </p:txBody>
      </p:sp>
    </p:spTree>
    <p:extLst>
      <p:ext uri="{BB962C8B-B14F-4D97-AF65-F5344CB8AC3E}">
        <p14:creationId xmlns:p14="http://schemas.microsoft.com/office/powerpoint/2010/main" val="3133676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lvl1pPr>
              <a:defRPr/>
            </a:lvl1pPr>
          </a:lstStyle>
          <a:p>
            <a:endParaRPr lang="ru-RU"/>
          </a:p>
        </p:txBody>
      </p:sp>
      <p:sp>
        <p:nvSpPr>
          <p:cNvPr id="8" name="Нижний колонтитул 7"/>
          <p:cNvSpPr>
            <a:spLocks noGrp="1"/>
          </p:cNvSpPr>
          <p:nvPr>
            <p:ph type="ftr" sz="quarter" idx="11"/>
          </p:nvPr>
        </p:nvSpPr>
        <p:spPr/>
        <p:txBody>
          <a:bodyPr/>
          <a:lstStyle>
            <a:lvl1pPr>
              <a:defRPr/>
            </a:lvl1pPr>
          </a:lstStyle>
          <a:p>
            <a:endParaRPr lang="ru-RU"/>
          </a:p>
        </p:txBody>
      </p:sp>
      <p:sp>
        <p:nvSpPr>
          <p:cNvPr id="9" name="Номер слайда 8"/>
          <p:cNvSpPr>
            <a:spLocks noGrp="1"/>
          </p:cNvSpPr>
          <p:nvPr>
            <p:ph type="sldNum" sz="quarter" idx="12"/>
          </p:nvPr>
        </p:nvSpPr>
        <p:spPr/>
        <p:txBody>
          <a:bodyPr/>
          <a:lstStyle>
            <a:lvl1pPr>
              <a:defRPr/>
            </a:lvl1pPr>
          </a:lstStyle>
          <a:p>
            <a:fld id="{B71D41D7-8FAE-4397-8E15-8A3AF8E9A0CA}" type="slidenum">
              <a:rPr lang="ru-RU"/>
              <a:pPr/>
              <a:t>‹#›</a:t>
            </a:fld>
            <a:endParaRPr lang="ru-RU"/>
          </a:p>
        </p:txBody>
      </p:sp>
    </p:spTree>
    <p:extLst>
      <p:ext uri="{BB962C8B-B14F-4D97-AF65-F5344CB8AC3E}">
        <p14:creationId xmlns:p14="http://schemas.microsoft.com/office/powerpoint/2010/main" val="4640371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lvl1pPr>
              <a:defRPr/>
            </a:lvl1pPr>
          </a:lstStyle>
          <a:p>
            <a:endParaRPr lang="ru-RU"/>
          </a:p>
        </p:txBody>
      </p:sp>
      <p:sp>
        <p:nvSpPr>
          <p:cNvPr id="4" name="Нижний колонтитул 3"/>
          <p:cNvSpPr>
            <a:spLocks noGrp="1"/>
          </p:cNvSpPr>
          <p:nvPr>
            <p:ph type="ftr" sz="quarter" idx="11"/>
          </p:nvPr>
        </p:nvSpPr>
        <p:spPr/>
        <p:txBody>
          <a:bodyPr/>
          <a:lstStyle>
            <a:lvl1pPr>
              <a:defRPr/>
            </a:lvl1pPr>
          </a:lstStyle>
          <a:p>
            <a:endParaRPr lang="ru-RU"/>
          </a:p>
        </p:txBody>
      </p:sp>
      <p:sp>
        <p:nvSpPr>
          <p:cNvPr id="5" name="Номер слайда 4"/>
          <p:cNvSpPr>
            <a:spLocks noGrp="1"/>
          </p:cNvSpPr>
          <p:nvPr>
            <p:ph type="sldNum" sz="quarter" idx="12"/>
          </p:nvPr>
        </p:nvSpPr>
        <p:spPr/>
        <p:txBody>
          <a:bodyPr/>
          <a:lstStyle>
            <a:lvl1pPr>
              <a:defRPr/>
            </a:lvl1pPr>
          </a:lstStyle>
          <a:p>
            <a:fld id="{1A204DB1-3E94-4293-A1DD-DA5C3761BFEB}" type="slidenum">
              <a:rPr lang="ru-RU"/>
              <a:pPr/>
              <a:t>‹#›</a:t>
            </a:fld>
            <a:endParaRPr lang="ru-RU"/>
          </a:p>
        </p:txBody>
      </p:sp>
    </p:spTree>
    <p:extLst>
      <p:ext uri="{BB962C8B-B14F-4D97-AF65-F5344CB8AC3E}">
        <p14:creationId xmlns:p14="http://schemas.microsoft.com/office/powerpoint/2010/main" val="35916585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p>
        </p:txBody>
      </p:sp>
      <p:sp>
        <p:nvSpPr>
          <p:cNvPr id="3" name="Нижний колонтитул 2"/>
          <p:cNvSpPr>
            <a:spLocks noGrp="1"/>
          </p:cNvSpPr>
          <p:nvPr>
            <p:ph type="ftr" sz="quarter" idx="11"/>
          </p:nvPr>
        </p:nvSpPr>
        <p:spPr/>
        <p:txBody>
          <a:bodyPr/>
          <a:lstStyle>
            <a:lvl1pPr>
              <a:defRPr/>
            </a:lvl1pPr>
          </a:lstStyle>
          <a:p>
            <a:endParaRPr lang="ru-RU"/>
          </a:p>
        </p:txBody>
      </p:sp>
      <p:sp>
        <p:nvSpPr>
          <p:cNvPr id="4" name="Номер слайда 3"/>
          <p:cNvSpPr>
            <a:spLocks noGrp="1"/>
          </p:cNvSpPr>
          <p:nvPr>
            <p:ph type="sldNum" sz="quarter" idx="12"/>
          </p:nvPr>
        </p:nvSpPr>
        <p:spPr/>
        <p:txBody>
          <a:bodyPr/>
          <a:lstStyle>
            <a:lvl1pPr>
              <a:defRPr/>
            </a:lvl1pPr>
          </a:lstStyle>
          <a:p>
            <a:fld id="{3F891F97-C5B9-42D0-BAD7-6F2CEC0661F9}" type="slidenum">
              <a:rPr lang="ru-RU"/>
              <a:pPr/>
              <a:t>‹#›</a:t>
            </a:fld>
            <a:endParaRPr lang="ru-RU"/>
          </a:p>
        </p:txBody>
      </p:sp>
    </p:spTree>
    <p:extLst>
      <p:ext uri="{BB962C8B-B14F-4D97-AF65-F5344CB8AC3E}">
        <p14:creationId xmlns:p14="http://schemas.microsoft.com/office/powerpoint/2010/main" val="17644709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2D6CF40E-7AC0-44BB-ADB0-EA4B47AE7568}" type="slidenum">
              <a:rPr lang="ru-RU"/>
              <a:pPr/>
              <a:t>‹#›</a:t>
            </a:fld>
            <a:endParaRPr lang="ru-RU"/>
          </a:p>
        </p:txBody>
      </p:sp>
    </p:spTree>
    <p:extLst>
      <p:ext uri="{BB962C8B-B14F-4D97-AF65-F5344CB8AC3E}">
        <p14:creationId xmlns:p14="http://schemas.microsoft.com/office/powerpoint/2010/main" val="1317338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41833363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C77AB04D-BF3C-4618-9F87-51BBAD24E885}" type="slidenum">
              <a:rPr lang="ru-RU"/>
              <a:pPr/>
              <a:t>‹#›</a:t>
            </a:fld>
            <a:endParaRPr lang="ru-RU"/>
          </a:p>
        </p:txBody>
      </p:sp>
    </p:spTree>
    <p:extLst>
      <p:ext uri="{BB962C8B-B14F-4D97-AF65-F5344CB8AC3E}">
        <p14:creationId xmlns:p14="http://schemas.microsoft.com/office/powerpoint/2010/main" val="29054613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204E927E-2620-4039-87B2-4DFB9FC910E3}" type="slidenum">
              <a:rPr lang="ru-RU"/>
              <a:pPr/>
              <a:t>‹#›</a:t>
            </a:fld>
            <a:endParaRPr lang="ru-RU"/>
          </a:p>
        </p:txBody>
      </p:sp>
    </p:spTree>
    <p:extLst>
      <p:ext uri="{BB962C8B-B14F-4D97-AF65-F5344CB8AC3E}">
        <p14:creationId xmlns:p14="http://schemas.microsoft.com/office/powerpoint/2010/main" val="36310812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92938" y="260350"/>
            <a:ext cx="1693862" cy="5865813"/>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908175" y="260350"/>
            <a:ext cx="4932363" cy="5865813"/>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A16DFDA1-739E-43ED-8A8C-4F05A030D68F}" type="slidenum">
              <a:rPr lang="ru-RU"/>
              <a:pPr/>
              <a:t>‹#›</a:t>
            </a:fld>
            <a:endParaRPr lang="ru-RU"/>
          </a:p>
        </p:txBody>
      </p:sp>
    </p:spTree>
    <p:extLst>
      <p:ext uri="{BB962C8B-B14F-4D97-AF65-F5344CB8AC3E}">
        <p14:creationId xmlns:p14="http://schemas.microsoft.com/office/powerpoint/2010/main" val="4070878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extLst>
      <p:ext uri="{BB962C8B-B14F-4D97-AF65-F5344CB8AC3E}">
        <p14:creationId xmlns:p14="http://schemas.microsoft.com/office/powerpoint/2010/main" val="51097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684213" y="2636838"/>
            <a:ext cx="3811587" cy="3887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8200" y="2636838"/>
            <a:ext cx="3811588" cy="3887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2819297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1940766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extLst>
      <p:ext uri="{BB962C8B-B14F-4D97-AF65-F5344CB8AC3E}">
        <p14:creationId xmlns:p14="http://schemas.microsoft.com/office/powerpoint/2010/main" val="3498682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5654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extLst>
      <p:ext uri="{BB962C8B-B14F-4D97-AF65-F5344CB8AC3E}">
        <p14:creationId xmlns:p14="http://schemas.microsoft.com/office/powerpoint/2010/main" val="2750671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extLst>
      <p:ext uri="{BB962C8B-B14F-4D97-AF65-F5344CB8AC3E}">
        <p14:creationId xmlns:p14="http://schemas.microsoft.com/office/powerpoint/2010/main" val="620407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213" y="1341438"/>
            <a:ext cx="777557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t>Образец заголовка</a:t>
            </a:r>
          </a:p>
        </p:txBody>
      </p:sp>
      <p:sp>
        <p:nvSpPr>
          <p:cNvPr id="1027" name="Rectangle 3"/>
          <p:cNvSpPr>
            <a:spLocks noGrp="1" noChangeArrowheads="1"/>
          </p:cNvSpPr>
          <p:nvPr>
            <p:ph type="body" idx="1"/>
          </p:nvPr>
        </p:nvSpPr>
        <p:spPr bwMode="auto">
          <a:xfrm>
            <a:off x="684213" y="2636838"/>
            <a:ext cx="7775575" cy="388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r" rtl="0" eaLnBrk="1" fontAlgn="base" hangingPunct="1">
        <a:spcBef>
          <a:spcPct val="0"/>
        </a:spcBef>
        <a:spcAft>
          <a:spcPct val="0"/>
        </a:spcAft>
        <a:defRPr sz="3200">
          <a:solidFill>
            <a:schemeClr val="bg1"/>
          </a:solidFill>
          <a:latin typeface="+mj-lt"/>
          <a:ea typeface="+mj-ea"/>
          <a:cs typeface="+mj-cs"/>
        </a:defRPr>
      </a:lvl1pPr>
      <a:lvl2pPr algn="r" rtl="0" eaLnBrk="1" fontAlgn="base" hangingPunct="1">
        <a:spcBef>
          <a:spcPct val="0"/>
        </a:spcBef>
        <a:spcAft>
          <a:spcPct val="0"/>
        </a:spcAft>
        <a:defRPr sz="3200">
          <a:solidFill>
            <a:schemeClr val="bg1"/>
          </a:solidFill>
          <a:latin typeface="Futura LT Book" pitchFamily="2" charset="0"/>
        </a:defRPr>
      </a:lvl2pPr>
      <a:lvl3pPr algn="r" rtl="0" eaLnBrk="1" fontAlgn="base" hangingPunct="1">
        <a:spcBef>
          <a:spcPct val="0"/>
        </a:spcBef>
        <a:spcAft>
          <a:spcPct val="0"/>
        </a:spcAft>
        <a:defRPr sz="3200">
          <a:solidFill>
            <a:schemeClr val="bg1"/>
          </a:solidFill>
          <a:latin typeface="Futura LT Book" pitchFamily="2" charset="0"/>
        </a:defRPr>
      </a:lvl3pPr>
      <a:lvl4pPr algn="r" rtl="0" eaLnBrk="1" fontAlgn="base" hangingPunct="1">
        <a:spcBef>
          <a:spcPct val="0"/>
        </a:spcBef>
        <a:spcAft>
          <a:spcPct val="0"/>
        </a:spcAft>
        <a:defRPr sz="3200">
          <a:solidFill>
            <a:schemeClr val="bg1"/>
          </a:solidFill>
          <a:latin typeface="Futura LT Book" pitchFamily="2" charset="0"/>
        </a:defRPr>
      </a:lvl4pPr>
      <a:lvl5pPr algn="r" rtl="0" eaLnBrk="1" fontAlgn="base" hangingPunct="1">
        <a:spcBef>
          <a:spcPct val="0"/>
        </a:spcBef>
        <a:spcAft>
          <a:spcPct val="0"/>
        </a:spcAft>
        <a:defRPr sz="3200">
          <a:solidFill>
            <a:schemeClr val="bg1"/>
          </a:solidFill>
          <a:latin typeface="Futura LT Book" pitchFamily="2" charset="0"/>
        </a:defRPr>
      </a:lvl5pPr>
      <a:lvl6pPr marL="457200" algn="r" rtl="0" eaLnBrk="1" fontAlgn="base" hangingPunct="1">
        <a:spcBef>
          <a:spcPct val="0"/>
        </a:spcBef>
        <a:spcAft>
          <a:spcPct val="0"/>
        </a:spcAft>
        <a:defRPr sz="3200">
          <a:solidFill>
            <a:schemeClr val="bg1"/>
          </a:solidFill>
          <a:latin typeface="Futura LT Book" pitchFamily="2" charset="0"/>
        </a:defRPr>
      </a:lvl6pPr>
      <a:lvl7pPr marL="914400" algn="r" rtl="0" eaLnBrk="1" fontAlgn="base" hangingPunct="1">
        <a:spcBef>
          <a:spcPct val="0"/>
        </a:spcBef>
        <a:spcAft>
          <a:spcPct val="0"/>
        </a:spcAft>
        <a:defRPr sz="3200">
          <a:solidFill>
            <a:schemeClr val="bg1"/>
          </a:solidFill>
          <a:latin typeface="Futura LT Book" pitchFamily="2" charset="0"/>
        </a:defRPr>
      </a:lvl7pPr>
      <a:lvl8pPr marL="1371600" algn="r" rtl="0" eaLnBrk="1" fontAlgn="base" hangingPunct="1">
        <a:spcBef>
          <a:spcPct val="0"/>
        </a:spcBef>
        <a:spcAft>
          <a:spcPct val="0"/>
        </a:spcAft>
        <a:defRPr sz="3200">
          <a:solidFill>
            <a:schemeClr val="bg1"/>
          </a:solidFill>
          <a:latin typeface="Futura LT Book" pitchFamily="2" charset="0"/>
        </a:defRPr>
      </a:lvl8pPr>
      <a:lvl9pPr marL="1828800" algn="r" rtl="0" eaLnBrk="1" fontAlgn="base" hangingPunct="1">
        <a:spcBef>
          <a:spcPct val="0"/>
        </a:spcBef>
        <a:spcAft>
          <a:spcPct val="0"/>
        </a:spcAft>
        <a:defRPr sz="3200">
          <a:solidFill>
            <a:schemeClr val="bg1"/>
          </a:solidFill>
          <a:latin typeface="Futura LT Book" pitchFamily="2" charset="0"/>
        </a:defRPr>
      </a:lvl9pPr>
    </p:titleStyle>
    <p:bodyStyle>
      <a:lvl1pPr marL="342900" indent="-342900" algn="l" rtl="0" eaLnBrk="1" fontAlgn="base" hangingPunct="1">
        <a:spcBef>
          <a:spcPct val="20000"/>
        </a:spcBef>
        <a:spcAft>
          <a:spcPct val="0"/>
        </a:spcAft>
        <a:buChar char="•"/>
        <a:defRPr sz="20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000">
          <a:solidFill>
            <a:schemeClr val="bg1"/>
          </a:solidFill>
          <a:latin typeface="+mn-lt"/>
        </a:defRPr>
      </a:lvl2pPr>
      <a:lvl3pPr marL="1143000" indent="-228600" algn="l" rtl="0" eaLnBrk="1" fontAlgn="base" hangingPunct="1">
        <a:spcBef>
          <a:spcPct val="20000"/>
        </a:spcBef>
        <a:spcAft>
          <a:spcPct val="0"/>
        </a:spcAft>
        <a:buChar char="•"/>
        <a:defRPr sz="2000">
          <a:solidFill>
            <a:schemeClr val="bg1"/>
          </a:solidFill>
          <a:latin typeface="+mn-lt"/>
        </a:defRPr>
      </a:lvl3pPr>
      <a:lvl4pPr marL="1600200" indent="-228600" algn="l" rtl="0" eaLnBrk="1" fontAlgn="base" hangingPunct="1">
        <a:spcBef>
          <a:spcPct val="20000"/>
        </a:spcBef>
        <a:spcAft>
          <a:spcPct val="0"/>
        </a:spcAft>
        <a:buChar char="–"/>
        <a:defRPr sz="2000">
          <a:solidFill>
            <a:schemeClr val="bg1"/>
          </a:solidFill>
          <a:latin typeface="+mn-lt"/>
        </a:defRPr>
      </a:lvl4pPr>
      <a:lvl5pPr marL="2057400" indent="-228600" algn="l" rtl="0" eaLnBrk="1" fontAlgn="base" hangingPunct="1">
        <a:spcBef>
          <a:spcPct val="20000"/>
        </a:spcBef>
        <a:spcAft>
          <a:spcPct val="0"/>
        </a:spcAft>
        <a:buChar char="»"/>
        <a:defRPr sz="20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60350"/>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ru-RU"/>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endParaRPr lang="ru-RU"/>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BF122B47-E75C-46A6-8599-5BABE914B720}"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3200">
          <a:solidFill>
            <a:srgbClr val="666666"/>
          </a:solidFill>
          <a:latin typeface="+mj-lt"/>
          <a:ea typeface="+mj-ea"/>
          <a:cs typeface="+mj-cs"/>
        </a:defRPr>
      </a:lvl1pPr>
      <a:lvl2pPr algn="l" rtl="0" fontAlgn="base">
        <a:spcBef>
          <a:spcPct val="0"/>
        </a:spcBef>
        <a:spcAft>
          <a:spcPct val="0"/>
        </a:spcAft>
        <a:defRPr sz="3200">
          <a:solidFill>
            <a:srgbClr val="666666"/>
          </a:solidFill>
          <a:latin typeface="Futura LT Book" pitchFamily="2" charset="0"/>
        </a:defRPr>
      </a:lvl2pPr>
      <a:lvl3pPr algn="l" rtl="0" fontAlgn="base">
        <a:spcBef>
          <a:spcPct val="0"/>
        </a:spcBef>
        <a:spcAft>
          <a:spcPct val="0"/>
        </a:spcAft>
        <a:defRPr sz="3200">
          <a:solidFill>
            <a:srgbClr val="666666"/>
          </a:solidFill>
          <a:latin typeface="Futura LT Book" pitchFamily="2" charset="0"/>
        </a:defRPr>
      </a:lvl3pPr>
      <a:lvl4pPr algn="l" rtl="0" fontAlgn="base">
        <a:spcBef>
          <a:spcPct val="0"/>
        </a:spcBef>
        <a:spcAft>
          <a:spcPct val="0"/>
        </a:spcAft>
        <a:defRPr sz="3200">
          <a:solidFill>
            <a:srgbClr val="666666"/>
          </a:solidFill>
          <a:latin typeface="Futura LT Book" pitchFamily="2" charset="0"/>
        </a:defRPr>
      </a:lvl4pPr>
      <a:lvl5pPr algn="l" rtl="0" fontAlgn="base">
        <a:spcBef>
          <a:spcPct val="0"/>
        </a:spcBef>
        <a:spcAft>
          <a:spcPct val="0"/>
        </a:spcAft>
        <a:defRPr sz="3200">
          <a:solidFill>
            <a:srgbClr val="666666"/>
          </a:solidFill>
          <a:latin typeface="Futura LT Book" pitchFamily="2" charset="0"/>
        </a:defRPr>
      </a:lvl5pPr>
      <a:lvl6pPr marL="457200" algn="l" rtl="0" fontAlgn="base">
        <a:spcBef>
          <a:spcPct val="0"/>
        </a:spcBef>
        <a:spcAft>
          <a:spcPct val="0"/>
        </a:spcAft>
        <a:defRPr sz="3200">
          <a:solidFill>
            <a:srgbClr val="666666"/>
          </a:solidFill>
          <a:latin typeface="Futura LT Book" pitchFamily="2" charset="0"/>
        </a:defRPr>
      </a:lvl6pPr>
      <a:lvl7pPr marL="914400" algn="l" rtl="0" fontAlgn="base">
        <a:spcBef>
          <a:spcPct val="0"/>
        </a:spcBef>
        <a:spcAft>
          <a:spcPct val="0"/>
        </a:spcAft>
        <a:defRPr sz="3200">
          <a:solidFill>
            <a:srgbClr val="666666"/>
          </a:solidFill>
          <a:latin typeface="Futura LT Book" pitchFamily="2" charset="0"/>
        </a:defRPr>
      </a:lvl7pPr>
      <a:lvl8pPr marL="1371600" algn="l" rtl="0" fontAlgn="base">
        <a:spcBef>
          <a:spcPct val="0"/>
        </a:spcBef>
        <a:spcAft>
          <a:spcPct val="0"/>
        </a:spcAft>
        <a:defRPr sz="3200">
          <a:solidFill>
            <a:srgbClr val="666666"/>
          </a:solidFill>
          <a:latin typeface="Futura LT Book" pitchFamily="2" charset="0"/>
        </a:defRPr>
      </a:lvl8pPr>
      <a:lvl9pPr marL="1828800" algn="l" rtl="0" fontAlgn="base">
        <a:spcBef>
          <a:spcPct val="0"/>
        </a:spcBef>
        <a:spcAft>
          <a:spcPct val="0"/>
        </a:spcAft>
        <a:defRPr sz="3200">
          <a:solidFill>
            <a:srgbClr val="666666"/>
          </a:solidFill>
          <a:latin typeface="Futura LT Book" pitchFamily="2" charset="0"/>
        </a:defRPr>
      </a:lvl9pPr>
    </p:titleStyle>
    <p:bodyStyle>
      <a:lvl1pPr marL="342900" indent="-342900" algn="l" rtl="0" fontAlgn="base">
        <a:spcBef>
          <a:spcPct val="20000"/>
        </a:spcBef>
        <a:spcAft>
          <a:spcPct val="0"/>
        </a:spcAft>
        <a:buChar char="•"/>
        <a:defRPr sz="2000">
          <a:solidFill>
            <a:srgbClr val="666666"/>
          </a:solidFill>
          <a:latin typeface="+mn-lt"/>
          <a:ea typeface="+mn-ea"/>
          <a:cs typeface="+mn-cs"/>
        </a:defRPr>
      </a:lvl1pPr>
      <a:lvl2pPr marL="742950" indent="-285750" algn="l" rtl="0" fontAlgn="base">
        <a:spcBef>
          <a:spcPct val="20000"/>
        </a:spcBef>
        <a:spcAft>
          <a:spcPct val="0"/>
        </a:spcAft>
        <a:buChar char="–"/>
        <a:defRPr sz="2000">
          <a:solidFill>
            <a:srgbClr val="666666"/>
          </a:solidFill>
          <a:latin typeface="+mn-lt"/>
        </a:defRPr>
      </a:lvl2pPr>
      <a:lvl3pPr marL="1143000" indent="-228600" algn="l" rtl="0" fontAlgn="base">
        <a:spcBef>
          <a:spcPct val="20000"/>
        </a:spcBef>
        <a:spcAft>
          <a:spcPct val="0"/>
        </a:spcAft>
        <a:buChar char="•"/>
        <a:defRPr sz="2000">
          <a:solidFill>
            <a:srgbClr val="666666"/>
          </a:solidFill>
          <a:latin typeface="+mn-lt"/>
        </a:defRPr>
      </a:lvl3pPr>
      <a:lvl4pPr marL="1600200" indent="-228600" algn="l" rtl="0" fontAlgn="base">
        <a:spcBef>
          <a:spcPct val="20000"/>
        </a:spcBef>
        <a:spcAft>
          <a:spcPct val="0"/>
        </a:spcAft>
        <a:buChar char="–"/>
        <a:defRPr sz="2000">
          <a:solidFill>
            <a:srgbClr val="666666"/>
          </a:solidFill>
          <a:latin typeface="+mn-lt"/>
        </a:defRPr>
      </a:lvl4pPr>
      <a:lvl5pPr marL="2057400" indent="-228600" algn="l" rtl="0" fontAlgn="base">
        <a:spcBef>
          <a:spcPct val="20000"/>
        </a:spcBef>
        <a:spcAft>
          <a:spcPct val="0"/>
        </a:spcAft>
        <a:buChar char="»"/>
        <a:defRPr sz="2000">
          <a:solidFill>
            <a:srgbClr val="666666"/>
          </a:solidFill>
          <a:latin typeface="+mn-lt"/>
        </a:defRPr>
      </a:lvl5pPr>
      <a:lvl6pPr marL="2514600" indent="-228600" algn="l" rtl="0" fontAlgn="base">
        <a:spcBef>
          <a:spcPct val="20000"/>
        </a:spcBef>
        <a:spcAft>
          <a:spcPct val="0"/>
        </a:spcAft>
        <a:buChar char="»"/>
        <a:defRPr sz="2000">
          <a:solidFill>
            <a:srgbClr val="666666"/>
          </a:solidFill>
          <a:latin typeface="+mn-lt"/>
        </a:defRPr>
      </a:lvl6pPr>
      <a:lvl7pPr marL="2971800" indent="-228600" algn="l" rtl="0" fontAlgn="base">
        <a:spcBef>
          <a:spcPct val="20000"/>
        </a:spcBef>
        <a:spcAft>
          <a:spcPct val="0"/>
        </a:spcAft>
        <a:buChar char="»"/>
        <a:defRPr sz="2000">
          <a:solidFill>
            <a:srgbClr val="666666"/>
          </a:solidFill>
          <a:latin typeface="+mn-lt"/>
        </a:defRPr>
      </a:lvl7pPr>
      <a:lvl8pPr marL="3429000" indent="-228600" algn="l" rtl="0" fontAlgn="base">
        <a:spcBef>
          <a:spcPct val="20000"/>
        </a:spcBef>
        <a:spcAft>
          <a:spcPct val="0"/>
        </a:spcAft>
        <a:buChar char="»"/>
        <a:defRPr sz="2000">
          <a:solidFill>
            <a:srgbClr val="666666"/>
          </a:solidFill>
          <a:latin typeface="+mn-lt"/>
        </a:defRPr>
      </a:lvl8pPr>
      <a:lvl9pPr marL="3886200" indent="-228600" algn="l" rtl="0" fontAlgn="base">
        <a:spcBef>
          <a:spcPct val="20000"/>
        </a:spcBef>
        <a:spcAft>
          <a:spcPct val="0"/>
        </a:spcAft>
        <a:buChar char="»"/>
        <a:defRPr sz="2000">
          <a:solidFill>
            <a:srgbClr val="666666"/>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ire.ca.gov/incidents/2018/" TargetMode="External"/><Relationship Id="rId2" Type="http://schemas.openxmlformats.org/officeDocument/2006/relationships/hyperlink" Target="https://www.fire.ca.gov/incidents/2015/" TargetMode="External"/><Relationship Id="rId1" Type="http://schemas.openxmlformats.org/officeDocument/2006/relationships/slideLayout" Target="../slideLayouts/slideLayout13.xml"/><Relationship Id="rId4" Type="http://schemas.openxmlformats.org/officeDocument/2006/relationships/hyperlink" Target="https://www.ncdc.noaa.gov/cdo-web/webservic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4859338" y="5157788"/>
            <a:ext cx="3816350" cy="1511300"/>
          </a:xfrm>
        </p:spPr>
        <p:txBody>
          <a:bodyPr/>
          <a:lstStyle/>
          <a:p>
            <a:r>
              <a:rPr lang="en-US" sz="2400" dirty="0"/>
              <a:t>Comparison of the Relationship of Weather to Wildfires in California in 2015 &amp; 2018 </a:t>
            </a:r>
          </a:p>
        </p:txBody>
      </p:sp>
      <p:sp>
        <p:nvSpPr>
          <p:cNvPr id="34829" name="Rectangle 13"/>
          <p:cNvSpPr>
            <a:spLocks noGrp="1" noChangeArrowheads="1"/>
          </p:cNvSpPr>
          <p:nvPr>
            <p:ph type="subTitle" idx="1"/>
          </p:nvPr>
        </p:nvSpPr>
        <p:spPr>
          <a:xfrm>
            <a:off x="539750" y="5949950"/>
            <a:ext cx="3184525" cy="403225"/>
          </a:xfrm>
        </p:spPr>
        <p:txBody>
          <a:bodyPr/>
          <a:lstStyle/>
          <a:p>
            <a:r>
              <a:rPr lang="en-US" sz="1800" dirty="0"/>
              <a:t>Team 7 – Ben, Lori, </a:t>
            </a:r>
            <a:r>
              <a:rPr lang="en-US" sz="1800" dirty="0" err="1"/>
              <a:t>Alimi</a:t>
            </a:r>
            <a:endParaRPr lang="uk-UA"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404813"/>
            <a:ext cx="6767513" cy="1079500"/>
          </a:xfrm>
        </p:spPr>
        <p:txBody>
          <a:bodyPr/>
          <a:lstStyle/>
          <a:p>
            <a:r>
              <a:rPr lang="en-US" sz="2300" dirty="0"/>
              <a:t>Plotting the Data:</a:t>
            </a:r>
            <a:br>
              <a:rPr lang="en-US" sz="2300" dirty="0"/>
            </a:br>
            <a:r>
              <a:rPr lang="en-US" sz="2300" dirty="0"/>
              <a:t>Weather Conditions the Day a Fire Starts – Wind Speed</a:t>
            </a:r>
          </a:p>
        </p:txBody>
      </p:sp>
      <p:sp>
        <p:nvSpPr>
          <p:cNvPr id="195587" name="Rectangle 3"/>
          <p:cNvSpPr>
            <a:spLocks noGrp="1" noChangeArrowheads="1"/>
          </p:cNvSpPr>
          <p:nvPr>
            <p:ph type="body" idx="1"/>
          </p:nvPr>
        </p:nvSpPr>
        <p:spPr>
          <a:xfrm>
            <a:off x="1908175" y="1700213"/>
            <a:ext cx="6778625" cy="4968875"/>
          </a:xfrm>
        </p:spPr>
        <p:txBody>
          <a:bodyPr/>
          <a:lstStyle/>
          <a:p>
            <a:pPr>
              <a:lnSpc>
                <a:spcPct val="80000"/>
              </a:lnSpc>
            </a:pPr>
            <a:r>
              <a:rPr lang="en-US" sz="1600" dirty="0"/>
              <a:t>Does the daily weather conditions increase</a:t>
            </a:r>
          </a:p>
          <a:p>
            <a:pPr marL="457200" lvl="1" indent="0">
              <a:lnSpc>
                <a:spcPct val="80000"/>
              </a:lnSpc>
              <a:buNone/>
            </a:pPr>
            <a:r>
              <a:rPr lang="en-US" sz="1600" dirty="0"/>
              <a:t>the likelihood a fire will break out?</a:t>
            </a:r>
          </a:p>
          <a:p>
            <a:pPr marL="457200" lvl="1" indent="0">
              <a:lnSpc>
                <a:spcPct val="80000"/>
              </a:lnSpc>
              <a:buNone/>
            </a:pPr>
            <a:r>
              <a:rPr lang="en-US" sz="1600" dirty="0"/>
              <a:t> </a:t>
            </a:r>
          </a:p>
          <a:p>
            <a:pPr>
              <a:lnSpc>
                <a:spcPct val="80000"/>
              </a:lnSpc>
            </a:pPr>
            <a:r>
              <a:rPr lang="en-US" sz="1600" dirty="0"/>
              <a:t>Do higher wind speeds lead to fires? </a:t>
            </a:r>
          </a:p>
          <a:p>
            <a:pPr marL="0" indent="0">
              <a:lnSpc>
                <a:spcPct val="80000"/>
              </a:lnSpc>
              <a:buNone/>
            </a:pPr>
            <a:endParaRPr lang="en-US" sz="1600" dirty="0"/>
          </a:p>
          <a:p>
            <a:pPr marL="0" indent="0">
              <a:lnSpc>
                <a:spcPct val="80000"/>
              </a:lnSpc>
              <a:buNone/>
            </a:pPr>
            <a:r>
              <a:rPr lang="en-US" sz="1600" dirty="0"/>
              <a:t>Conclusion:</a:t>
            </a:r>
          </a:p>
          <a:p>
            <a:pPr marL="0" indent="0">
              <a:lnSpc>
                <a:spcPct val="80000"/>
              </a:lnSpc>
              <a:buNone/>
            </a:pPr>
            <a:endParaRPr lang="en-US" sz="1600" dirty="0"/>
          </a:p>
          <a:p>
            <a:pPr marL="0" indent="0">
              <a:lnSpc>
                <a:spcPct val="80000"/>
              </a:lnSpc>
              <a:buNone/>
            </a:pPr>
            <a:r>
              <a:rPr lang="en-US" sz="1600" dirty="0"/>
              <a:t>No, higher wind speeds do not lead to a </a:t>
            </a:r>
          </a:p>
          <a:p>
            <a:pPr marL="0" indent="0">
              <a:lnSpc>
                <a:spcPct val="80000"/>
              </a:lnSpc>
              <a:buNone/>
            </a:pPr>
            <a:r>
              <a:rPr lang="en-US" sz="1600" dirty="0"/>
              <a:t>greater chance a fire will break out.</a:t>
            </a:r>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dirty="0"/>
          </a:p>
          <a:p>
            <a:pPr marL="0" indent="0">
              <a:lnSpc>
                <a:spcPct val="80000"/>
              </a:lnSpc>
              <a:buNone/>
            </a:pPr>
            <a:endParaRPr lang="en-US" dirty="0"/>
          </a:p>
        </p:txBody>
      </p:sp>
      <p:pic>
        <p:nvPicPr>
          <p:cNvPr id="12" name="Picture 11">
            <a:extLst>
              <a:ext uri="{FF2B5EF4-FFF2-40B4-BE49-F238E27FC236}">
                <a16:creationId xmlns:a16="http://schemas.microsoft.com/office/drawing/2014/main" id="{1316926A-1F5E-F54A-8730-EF40B07C63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4208" y="4908375"/>
            <a:ext cx="2468880" cy="1645920"/>
          </a:xfrm>
          <a:prstGeom prst="rect">
            <a:avLst/>
          </a:prstGeom>
        </p:spPr>
      </p:pic>
      <p:pic>
        <p:nvPicPr>
          <p:cNvPr id="14" name="Picture 13">
            <a:extLst>
              <a:ext uri="{FF2B5EF4-FFF2-40B4-BE49-F238E27FC236}">
                <a16:creationId xmlns:a16="http://schemas.microsoft.com/office/drawing/2014/main" id="{3723D74B-DED5-5E43-9E82-D31E0DEE45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4208" y="3147662"/>
            <a:ext cx="2468880" cy="1645920"/>
          </a:xfrm>
          <a:prstGeom prst="rect">
            <a:avLst/>
          </a:prstGeom>
        </p:spPr>
      </p:pic>
      <p:pic>
        <p:nvPicPr>
          <p:cNvPr id="16" name="Picture 15">
            <a:extLst>
              <a:ext uri="{FF2B5EF4-FFF2-40B4-BE49-F238E27FC236}">
                <a16:creationId xmlns:a16="http://schemas.microsoft.com/office/drawing/2014/main" id="{A4B50AD7-78E5-1F4B-B560-D89CC938DC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4208" y="1447767"/>
            <a:ext cx="2468880" cy="1645920"/>
          </a:xfrm>
          <a:prstGeom prst="rect">
            <a:avLst/>
          </a:prstGeom>
        </p:spPr>
      </p:pic>
    </p:spTree>
    <p:extLst>
      <p:ext uri="{BB962C8B-B14F-4D97-AF65-F5344CB8AC3E}">
        <p14:creationId xmlns:p14="http://schemas.microsoft.com/office/powerpoint/2010/main" val="594727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404813"/>
            <a:ext cx="6767513" cy="1079500"/>
          </a:xfrm>
        </p:spPr>
        <p:txBody>
          <a:bodyPr/>
          <a:lstStyle/>
          <a:p>
            <a:r>
              <a:rPr lang="en-US" sz="2400" dirty="0"/>
              <a:t>Plotting the Data:</a:t>
            </a:r>
            <a:br>
              <a:rPr lang="en-US" sz="2400" dirty="0"/>
            </a:br>
            <a:r>
              <a:rPr lang="en-US" sz="2400" dirty="0"/>
              <a:t>Size of Fire vs Wind Speed</a:t>
            </a:r>
          </a:p>
        </p:txBody>
      </p:sp>
      <p:sp>
        <p:nvSpPr>
          <p:cNvPr id="195587" name="Rectangle 3"/>
          <p:cNvSpPr>
            <a:spLocks noGrp="1" noChangeArrowheads="1"/>
          </p:cNvSpPr>
          <p:nvPr>
            <p:ph type="body" idx="1"/>
          </p:nvPr>
        </p:nvSpPr>
        <p:spPr>
          <a:xfrm>
            <a:off x="1908175" y="1700213"/>
            <a:ext cx="6778625" cy="4968875"/>
          </a:xfrm>
        </p:spPr>
        <p:txBody>
          <a:bodyPr/>
          <a:lstStyle/>
          <a:p>
            <a:pPr>
              <a:lnSpc>
                <a:spcPct val="80000"/>
              </a:lnSpc>
            </a:pPr>
            <a:r>
              <a:rPr lang="en-US" sz="1600" dirty="0"/>
              <a:t>Is there a relationship of wind speed on the</a:t>
            </a:r>
          </a:p>
          <a:p>
            <a:pPr marL="457200" lvl="1" indent="0">
              <a:lnSpc>
                <a:spcPct val="80000"/>
              </a:lnSpc>
              <a:buNone/>
            </a:pPr>
            <a:r>
              <a:rPr lang="en-US" sz="1600" dirty="0"/>
              <a:t>day a fire starts to the size of a fire in </a:t>
            </a:r>
          </a:p>
          <a:p>
            <a:pPr marL="457200" lvl="1" indent="0">
              <a:lnSpc>
                <a:spcPct val="80000"/>
              </a:lnSpc>
              <a:buNone/>
            </a:pPr>
            <a:r>
              <a:rPr lang="en-US" sz="1600" dirty="0"/>
              <a:t>acres burned? </a:t>
            </a:r>
          </a:p>
          <a:p>
            <a:pPr marL="457200" lvl="1" indent="0">
              <a:lnSpc>
                <a:spcPct val="80000"/>
              </a:lnSpc>
              <a:buNone/>
            </a:pPr>
            <a:r>
              <a:rPr lang="en-US" sz="1600" dirty="0"/>
              <a:t> </a:t>
            </a:r>
          </a:p>
          <a:p>
            <a:pPr>
              <a:lnSpc>
                <a:spcPct val="80000"/>
              </a:lnSpc>
            </a:pPr>
            <a:r>
              <a:rPr lang="en-US" sz="1600" dirty="0"/>
              <a:t>Do windier conditions lead to larger fires? </a:t>
            </a:r>
          </a:p>
          <a:p>
            <a:pPr marL="0" indent="0">
              <a:lnSpc>
                <a:spcPct val="80000"/>
              </a:lnSpc>
              <a:buNone/>
            </a:pPr>
            <a:endParaRPr lang="en-US" sz="1600" dirty="0"/>
          </a:p>
          <a:p>
            <a:pPr marL="0" indent="0">
              <a:lnSpc>
                <a:spcPct val="80000"/>
              </a:lnSpc>
              <a:buNone/>
            </a:pPr>
            <a:r>
              <a:rPr lang="en-US" sz="1600" dirty="0"/>
              <a:t>Conclusion:</a:t>
            </a:r>
          </a:p>
          <a:p>
            <a:pPr marL="0" indent="0">
              <a:lnSpc>
                <a:spcPct val="80000"/>
              </a:lnSpc>
              <a:buNone/>
            </a:pPr>
            <a:endParaRPr lang="en-US" sz="1600" dirty="0"/>
          </a:p>
          <a:p>
            <a:pPr marL="0" indent="0">
              <a:lnSpc>
                <a:spcPct val="80000"/>
              </a:lnSpc>
              <a:buNone/>
            </a:pPr>
            <a:r>
              <a:rPr lang="en-US" sz="1600" dirty="0"/>
              <a:t>No, based on this data, higher winds do not </a:t>
            </a:r>
          </a:p>
          <a:p>
            <a:pPr marL="0" indent="0">
              <a:lnSpc>
                <a:spcPct val="80000"/>
              </a:lnSpc>
              <a:buNone/>
            </a:pPr>
            <a:r>
              <a:rPr lang="en-US" sz="1600" dirty="0"/>
              <a:t>lead to larger fires. </a:t>
            </a:r>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dirty="0"/>
          </a:p>
          <a:p>
            <a:pPr marL="0" indent="0">
              <a:lnSpc>
                <a:spcPct val="80000"/>
              </a:lnSpc>
              <a:buNone/>
            </a:pPr>
            <a:endParaRPr lang="en-US" dirty="0"/>
          </a:p>
        </p:txBody>
      </p:sp>
      <p:pic>
        <p:nvPicPr>
          <p:cNvPr id="3" name="Picture 2">
            <a:extLst>
              <a:ext uri="{FF2B5EF4-FFF2-40B4-BE49-F238E27FC236}">
                <a16:creationId xmlns:a16="http://schemas.microsoft.com/office/drawing/2014/main" id="{D2BADBAE-13D4-374C-A4F7-82BB4D1D2D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4208" y="1538996"/>
            <a:ext cx="2468880" cy="1645920"/>
          </a:xfrm>
          <a:prstGeom prst="rect">
            <a:avLst/>
          </a:prstGeom>
        </p:spPr>
      </p:pic>
      <p:pic>
        <p:nvPicPr>
          <p:cNvPr id="5" name="Picture 4">
            <a:extLst>
              <a:ext uri="{FF2B5EF4-FFF2-40B4-BE49-F238E27FC236}">
                <a16:creationId xmlns:a16="http://schemas.microsoft.com/office/drawing/2014/main" id="{CD8D6AEE-7280-D646-B82B-40FAEE435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4208" y="3239599"/>
            <a:ext cx="2468880" cy="1645920"/>
          </a:xfrm>
          <a:prstGeom prst="rect">
            <a:avLst/>
          </a:prstGeom>
        </p:spPr>
      </p:pic>
      <p:pic>
        <p:nvPicPr>
          <p:cNvPr id="7" name="Picture 6">
            <a:extLst>
              <a:ext uri="{FF2B5EF4-FFF2-40B4-BE49-F238E27FC236}">
                <a16:creationId xmlns:a16="http://schemas.microsoft.com/office/drawing/2014/main" id="{19D531D8-FCEC-E94D-B177-BA3461754B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4208" y="4940202"/>
            <a:ext cx="2468880" cy="1645920"/>
          </a:xfrm>
          <a:prstGeom prst="rect">
            <a:avLst/>
          </a:prstGeom>
        </p:spPr>
      </p:pic>
    </p:spTree>
    <p:extLst>
      <p:ext uri="{BB962C8B-B14F-4D97-AF65-F5344CB8AC3E}">
        <p14:creationId xmlns:p14="http://schemas.microsoft.com/office/powerpoint/2010/main" val="3496881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404813"/>
            <a:ext cx="6767513" cy="1079500"/>
          </a:xfrm>
        </p:spPr>
        <p:txBody>
          <a:bodyPr/>
          <a:lstStyle/>
          <a:p>
            <a:r>
              <a:rPr lang="en-US" sz="2400" dirty="0"/>
              <a:t>Plotting the Data:</a:t>
            </a:r>
            <a:br>
              <a:rPr lang="en-US" sz="2400" dirty="0"/>
            </a:br>
            <a:r>
              <a:rPr lang="en-US" sz="2400" dirty="0"/>
              <a:t>Size of Fire vs Wind Gusts</a:t>
            </a:r>
          </a:p>
        </p:txBody>
      </p:sp>
      <p:sp>
        <p:nvSpPr>
          <p:cNvPr id="195587" name="Rectangle 3"/>
          <p:cNvSpPr>
            <a:spLocks noGrp="1" noChangeArrowheads="1"/>
          </p:cNvSpPr>
          <p:nvPr>
            <p:ph type="body" idx="1"/>
          </p:nvPr>
        </p:nvSpPr>
        <p:spPr>
          <a:xfrm>
            <a:off x="1908175" y="1700213"/>
            <a:ext cx="6778625" cy="4968875"/>
          </a:xfrm>
        </p:spPr>
        <p:txBody>
          <a:bodyPr/>
          <a:lstStyle/>
          <a:p>
            <a:pPr>
              <a:lnSpc>
                <a:spcPct val="80000"/>
              </a:lnSpc>
            </a:pPr>
            <a:r>
              <a:rPr lang="en-US" sz="1600" dirty="0"/>
              <a:t>Is there a relationship of wind gusts on the</a:t>
            </a:r>
          </a:p>
          <a:p>
            <a:pPr marL="457200" lvl="1" indent="0">
              <a:lnSpc>
                <a:spcPct val="80000"/>
              </a:lnSpc>
              <a:buNone/>
            </a:pPr>
            <a:r>
              <a:rPr lang="en-US" sz="1600" dirty="0"/>
              <a:t>day a fire starts to the size of a fire in </a:t>
            </a:r>
          </a:p>
          <a:p>
            <a:pPr marL="457200" lvl="1" indent="0">
              <a:lnSpc>
                <a:spcPct val="80000"/>
              </a:lnSpc>
              <a:buNone/>
            </a:pPr>
            <a:r>
              <a:rPr lang="en-US" sz="1600" dirty="0"/>
              <a:t>acres burned? </a:t>
            </a:r>
          </a:p>
          <a:p>
            <a:pPr marL="457200" lvl="1" indent="0">
              <a:lnSpc>
                <a:spcPct val="80000"/>
              </a:lnSpc>
              <a:buNone/>
            </a:pPr>
            <a:r>
              <a:rPr lang="en-US" sz="1600" dirty="0"/>
              <a:t> </a:t>
            </a:r>
          </a:p>
          <a:p>
            <a:pPr>
              <a:lnSpc>
                <a:spcPct val="80000"/>
              </a:lnSpc>
            </a:pPr>
            <a:r>
              <a:rPr lang="en-US" sz="1600" dirty="0"/>
              <a:t>Do higher wind gusts lead to larger fires? </a:t>
            </a:r>
          </a:p>
          <a:p>
            <a:pPr marL="0" indent="0">
              <a:lnSpc>
                <a:spcPct val="80000"/>
              </a:lnSpc>
              <a:buNone/>
            </a:pPr>
            <a:endParaRPr lang="en-US" sz="1600" dirty="0"/>
          </a:p>
          <a:p>
            <a:pPr marL="0" indent="0">
              <a:lnSpc>
                <a:spcPct val="80000"/>
              </a:lnSpc>
              <a:buNone/>
            </a:pPr>
            <a:r>
              <a:rPr lang="en-US" sz="1600" dirty="0"/>
              <a:t>Conclusion:</a:t>
            </a:r>
          </a:p>
          <a:p>
            <a:pPr marL="0" indent="0">
              <a:lnSpc>
                <a:spcPct val="80000"/>
              </a:lnSpc>
              <a:buNone/>
            </a:pPr>
            <a:endParaRPr lang="en-US" sz="1600" dirty="0"/>
          </a:p>
          <a:p>
            <a:pPr marL="0" indent="0">
              <a:lnSpc>
                <a:spcPct val="80000"/>
              </a:lnSpc>
              <a:buNone/>
            </a:pPr>
            <a:r>
              <a:rPr lang="en-US" sz="1600" dirty="0"/>
              <a:t>No, based on this data, higher wind gusts do not </a:t>
            </a:r>
          </a:p>
          <a:p>
            <a:pPr marL="0" indent="0">
              <a:lnSpc>
                <a:spcPct val="80000"/>
              </a:lnSpc>
              <a:buNone/>
            </a:pPr>
            <a:r>
              <a:rPr lang="en-US" sz="1600" dirty="0"/>
              <a:t>lead to larger fires. </a:t>
            </a:r>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dirty="0"/>
          </a:p>
          <a:p>
            <a:pPr marL="0" indent="0">
              <a:lnSpc>
                <a:spcPct val="80000"/>
              </a:lnSpc>
              <a:buNone/>
            </a:pPr>
            <a:endParaRPr lang="en-US" dirty="0"/>
          </a:p>
        </p:txBody>
      </p:sp>
      <p:pic>
        <p:nvPicPr>
          <p:cNvPr id="4" name="Picture 3">
            <a:extLst>
              <a:ext uri="{FF2B5EF4-FFF2-40B4-BE49-F238E27FC236}">
                <a16:creationId xmlns:a16="http://schemas.microsoft.com/office/drawing/2014/main" id="{694572A8-7A13-BF42-8E84-AB040F85E2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9397" y="1535144"/>
            <a:ext cx="2468880" cy="1645920"/>
          </a:xfrm>
          <a:prstGeom prst="rect">
            <a:avLst/>
          </a:prstGeom>
        </p:spPr>
      </p:pic>
      <p:pic>
        <p:nvPicPr>
          <p:cNvPr id="8" name="Picture 7">
            <a:extLst>
              <a:ext uri="{FF2B5EF4-FFF2-40B4-BE49-F238E27FC236}">
                <a16:creationId xmlns:a16="http://schemas.microsoft.com/office/drawing/2014/main" id="{D024E593-51DD-534C-9A70-82E45A0D9F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9397" y="3161091"/>
            <a:ext cx="2468880" cy="1645920"/>
          </a:xfrm>
          <a:prstGeom prst="rect">
            <a:avLst/>
          </a:prstGeom>
        </p:spPr>
      </p:pic>
      <p:pic>
        <p:nvPicPr>
          <p:cNvPr id="10" name="Picture 9">
            <a:extLst>
              <a:ext uri="{FF2B5EF4-FFF2-40B4-BE49-F238E27FC236}">
                <a16:creationId xmlns:a16="http://schemas.microsoft.com/office/drawing/2014/main" id="{4616F175-D732-2147-9D58-BDFC45C16F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9397" y="4807011"/>
            <a:ext cx="2468880" cy="1645920"/>
          </a:xfrm>
          <a:prstGeom prst="rect">
            <a:avLst/>
          </a:prstGeom>
        </p:spPr>
      </p:pic>
    </p:spTree>
    <p:extLst>
      <p:ext uri="{BB962C8B-B14F-4D97-AF65-F5344CB8AC3E}">
        <p14:creationId xmlns:p14="http://schemas.microsoft.com/office/powerpoint/2010/main" val="1043513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404813"/>
            <a:ext cx="6767513" cy="1079500"/>
          </a:xfrm>
        </p:spPr>
        <p:txBody>
          <a:bodyPr/>
          <a:lstStyle/>
          <a:p>
            <a:r>
              <a:rPr lang="en-US" dirty="0"/>
              <a:t>Visualizing the Data</a:t>
            </a:r>
          </a:p>
        </p:txBody>
      </p:sp>
      <p:sp>
        <p:nvSpPr>
          <p:cNvPr id="195587" name="Rectangle 3"/>
          <p:cNvSpPr>
            <a:spLocks noGrp="1" noChangeArrowheads="1"/>
          </p:cNvSpPr>
          <p:nvPr>
            <p:ph type="body" idx="1"/>
          </p:nvPr>
        </p:nvSpPr>
        <p:spPr>
          <a:xfrm>
            <a:off x="1908175" y="1700213"/>
            <a:ext cx="6778625" cy="4968875"/>
          </a:xfrm>
        </p:spPr>
        <p:txBody>
          <a:bodyPr/>
          <a:lstStyle/>
          <a:p>
            <a:pPr marL="0" indent="0">
              <a:lnSpc>
                <a:spcPct val="80000"/>
              </a:lnSpc>
              <a:buNone/>
            </a:pPr>
            <a:r>
              <a:rPr lang="en-US" dirty="0"/>
              <a:t>Google maps with layers showing </a:t>
            </a:r>
          </a:p>
          <a:p>
            <a:pPr marL="0" indent="0">
              <a:lnSpc>
                <a:spcPct val="80000"/>
              </a:lnSpc>
              <a:buNone/>
            </a:pPr>
            <a:endParaRPr lang="en-US" dirty="0"/>
          </a:p>
          <a:p>
            <a:pPr marL="0" indent="0">
              <a:lnSpc>
                <a:spcPct val="80000"/>
              </a:lnSpc>
              <a:buNone/>
            </a:pPr>
            <a:r>
              <a:rPr lang="en-US" dirty="0"/>
              <a:t>Location of fire vs temp - by year</a:t>
            </a:r>
          </a:p>
          <a:p>
            <a:pPr marL="0" indent="0">
              <a:lnSpc>
                <a:spcPct val="80000"/>
              </a:lnSpc>
              <a:buNone/>
            </a:pPr>
            <a:r>
              <a:rPr lang="en-US" dirty="0"/>
              <a:t>Location of fire vs humidity - by year</a:t>
            </a:r>
          </a:p>
          <a:p>
            <a:pPr marL="0" indent="0">
              <a:lnSpc>
                <a:spcPct val="80000"/>
              </a:lnSpc>
              <a:buNone/>
            </a:pPr>
            <a:r>
              <a:rPr lang="en-US" dirty="0"/>
              <a:t>Location of fire vs precipitation - by year</a:t>
            </a:r>
          </a:p>
          <a:p>
            <a:pPr marL="0" indent="0">
              <a:lnSpc>
                <a:spcPct val="80000"/>
              </a:lnSpc>
              <a:buNone/>
            </a:pPr>
            <a:r>
              <a:rPr lang="en-US" dirty="0"/>
              <a:t>Number of fires - 2015 vs 2018</a:t>
            </a:r>
          </a:p>
          <a:p>
            <a:pPr marL="0" indent="0">
              <a:lnSpc>
                <a:spcPct val="80000"/>
              </a:lnSpc>
              <a:buNone/>
            </a:pPr>
            <a:endParaRPr lang="en-US"/>
          </a:p>
          <a:p>
            <a:pPr marL="0" indent="0">
              <a:lnSpc>
                <a:spcPct val="80000"/>
              </a:lnSpc>
              <a:buNone/>
            </a:pPr>
            <a:endParaRPr lang="en-US" dirty="0"/>
          </a:p>
        </p:txBody>
      </p:sp>
    </p:spTree>
    <p:extLst>
      <p:ext uri="{BB962C8B-B14F-4D97-AF65-F5344CB8AC3E}">
        <p14:creationId xmlns:p14="http://schemas.microsoft.com/office/powerpoint/2010/main" val="897831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66725" y="1268413"/>
            <a:ext cx="8188325" cy="1223962"/>
          </a:xfrm>
        </p:spPr>
        <p:txBody>
          <a:bodyPr/>
          <a:lstStyle/>
          <a:p>
            <a:r>
              <a:rPr lang="en-US" dirty="0"/>
              <a:t>Scope of Project</a:t>
            </a:r>
            <a:endParaRPr lang="uk-UA" dirty="0"/>
          </a:p>
        </p:txBody>
      </p:sp>
      <p:sp>
        <p:nvSpPr>
          <p:cNvPr id="36867" name="Rectangle 3"/>
          <p:cNvSpPr>
            <a:spLocks noGrp="1" noChangeArrowheads="1"/>
          </p:cNvSpPr>
          <p:nvPr>
            <p:ph type="body" idx="1"/>
          </p:nvPr>
        </p:nvSpPr>
        <p:spPr>
          <a:xfrm>
            <a:off x="468313" y="2492375"/>
            <a:ext cx="8207375" cy="4033838"/>
          </a:xfrm>
        </p:spPr>
        <p:txBody>
          <a:bodyPr/>
          <a:lstStyle/>
          <a:p>
            <a:r>
              <a:rPr lang="en-US" altLang="ko-KR" dirty="0">
                <a:ea typeface="굴림" charset="-127"/>
              </a:rPr>
              <a:t>Using fire data from CAL fire, we will map out where fires occurred in 2015 and 2018. We will also show what the weather was during those periods to draw any correlations between weather and wildfires and the severity of the fires. </a:t>
            </a:r>
          </a:p>
          <a:p>
            <a:endParaRPr lang="en-US" dirty="0">
              <a:ea typeface="굴림" charset="-127"/>
            </a:endParaRPr>
          </a:p>
          <a:p>
            <a:r>
              <a:rPr lang="en-US" dirty="0"/>
              <a:t>Looking at locations by county or </a:t>
            </a:r>
            <a:r>
              <a:rPr lang="en-US" dirty="0" err="1"/>
              <a:t>lat</a:t>
            </a:r>
            <a:r>
              <a:rPr lang="en-US" dirty="0"/>
              <a:t>/</a:t>
            </a:r>
            <a:r>
              <a:rPr lang="en-US" dirty="0" err="1"/>
              <a:t>lon</a:t>
            </a:r>
            <a:r>
              <a:rPr lang="en-US" dirty="0"/>
              <a:t> by year, how did the weather influence the severity of the fire (size of fire)?  Are fires more severe in certain locations and at certain times in the year?  How do incidences of rain, heat, other weather events impact wildfires? </a:t>
            </a:r>
            <a:endParaRPr lang="uk-U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404813"/>
            <a:ext cx="6767513" cy="1079500"/>
          </a:xfrm>
        </p:spPr>
        <p:txBody>
          <a:bodyPr/>
          <a:lstStyle/>
          <a:p>
            <a:r>
              <a:rPr lang="en-US" dirty="0"/>
              <a:t>Data Sources</a:t>
            </a:r>
          </a:p>
        </p:txBody>
      </p:sp>
      <p:sp>
        <p:nvSpPr>
          <p:cNvPr id="195587" name="Rectangle 3"/>
          <p:cNvSpPr>
            <a:spLocks noGrp="1" noChangeArrowheads="1"/>
          </p:cNvSpPr>
          <p:nvPr>
            <p:ph type="body" idx="1"/>
          </p:nvPr>
        </p:nvSpPr>
        <p:spPr>
          <a:xfrm>
            <a:off x="1908175" y="1700213"/>
            <a:ext cx="6778625" cy="4968875"/>
          </a:xfrm>
        </p:spPr>
        <p:txBody>
          <a:bodyPr/>
          <a:lstStyle/>
          <a:p>
            <a:pPr marL="0" indent="0">
              <a:lnSpc>
                <a:spcPct val="80000"/>
              </a:lnSpc>
              <a:buNone/>
            </a:pPr>
            <a:r>
              <a:rPr lang="en-US" altLang="ko-KR" dirty="0">
                <a:ea typeface="굴림" charset="-127"/>
              </a:rPr>
              <a:t>CAL Fire </a:t>
            </a:r>
          </a:p>
          <a:p>
            <a:pPr>
              <a:lnSpc>
                <a:spcPct val="80000"/>
              </a:lnSpc>
            </a:pPr>
            <a:endParaRPr lang="en-US" altLang="ko-KR" dirty="0">
              <a:ea typeface="굴림" charset="-127"/>
            </a:endParaRPr>
          </a:p>
          <a:p>
            <a:pPr>
              <a:lnSpc>
                <a:spcPct val="80000"/>
              </a:lnSpc>
            </a:pPr>
            <a:r>
              <a:rPr lang="en-US" dirty="0">
                <a:hlinkClick r:id="rId2"/>
              </a:rPr>
              <a:t>https://www.fire.ca.gov/incidents/2015/</a:t>
            </a:r>
            <a:endParaRPr lang="en-US" dirty="0"/>
          </a:p>
          <a:p>
            <a:pPr>
              <a:lnSpc>
                <a:spcPct val="80000"/>
              </a:lnSpc>
            </a:pPr>
            <a:r>
              <a:rPr lang="en-US" dirty="0">
                <a:hlinkClick r:id="rId3"/>
              </a:rPr>
              <a:t>https://www.fire.ca.gov/incidents/2018/</a:t>
            </a:r>
            <a:endParaRPr lang="en-US" dirty="0"/>
          </a:p>
          <a:p>
            <a:pPr>
              <a:lnSpc>
                <a:spcPct val="80000"/>
              </a:lnSpc>
            </a:pPr>
            <a:endParaRPr lang="en-US" altLang="ko-KR" dirty="0">
              <a:ea typeface="굴림" charset="-127"/>
            </a:endParaRPr>
          </a:p>
          <a:p>
            <a:pPr marL="0" indent="0">
              <a:lnSpc>
                <a:spcPct val="80000"/>
              </a:lnSpc>
              <a:buNone/>
            </a:pPr>
            <a:r>
              <a:rPr lang="en-US" dirty="0"/>
              <a:t>Historical Weather</a:t>
            </a:r>
          </a:p>
          <a:p>
            <a:pPr marL="0" indent="0">
              <a:lnSpc>
                <a:spcPct val="80000"/>
              </a:lnSpc>
              <a:buNone/>
            </a:pPr>
            <a:endParaRPr lang="en-US" dirty="0"/>
          </a:p>
          <a:p>
            <a:pPr marL="0" indent="0">
              <a:lnSpc>
                <a:spcPct val="80000"/>
              </a:lnSpc>
              <a:buNone/>
            </a:pPr>
            <a:r>
              <a:rPr lang="en-US" dirty="0"/>
              <a:t>National Centers for Environmental Information – </a:t>
            </a:r>
          </a:p>
          <a:p>
            <a:pPr marL="0" indent="0">
              <a:lnSpc>
                <a:spcPct val="80000"/>
              </a:lnSpc>
              <a:buNone/>
            </a:pPr>
            <a:r>
              <a:rPr lang="en-US" dirty="0"/>
              <a:t>National Oceanic and Atmospheric Administration API</a:t>
            </a:r>
          </a:p>
          <a:p>
            <a:pPr marL="0" indent="0">
              <a:lnSpc>
                <a:spcPct val="80000"/>
              </a:lnSpc>
              <a:buNone/>
            </a:pPr>
            <a:endParaRPr lang="en-US" dirty="0"/>
          </a:p>
          <a:p>
            <a:pPr>
              <a:lnSpc>
                <a:spcPct val="80000"/>
              </a:lnSpc>
            </a:pPr>
            <a:r>
              <a:rPr lang="en-US" dirty="0">
                <a:hlinkClick r:id="rId4"/>
              </a:rPr>
              <a:t>https://www.ncdc.noaa.gov/cdo-web/webservices/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404813"/>
            <a:ext cx="6767513" cy="1079500"/>
          </a:xfrm>
        </p:spPr>
        <p:txBody>
          <a:bodyPr/>
          <a:lstStyle/>
          <a:p>
            <a:r>
              <a:rPr lang="en-US" sz="2400" dirty="0"/>
              <a:t>Plotting the Data:</a:t>
            </a:r>
            <a:br>
              <a:rPr lang="en-US" sz="2400" dirty="0"/>
            </a:br>
            <a:r>
              <a:rPr lang="en-US" sz="2400" dirty="0"/>
              <a:t>Location of the fire by Latitude vs. Temperature</a:t>
            </a:r>
            <a:br>
              <a:rPr lang="en-US" sz="2400" dirty="0"/>
            </a:br>
            <a:r>
              <a:rPr lang="en-US" sz="2400" dirty="0"/>
              <a:t>on the date the fire started</a:t>
            </a:r>
          </a:p>
        </p:txBody>
      </p:sp>
      <p:sp>
        <p:nvSpPr>
          <p:cNvPr id="195587" name="Rectangle 3"/>
          <p:cNvSpPr>
            <a:spLocks noGrp="1" noChangeArrowheads="1"/>
          </p:cNvSpPr>
          <p:nvPr>
            <p:ph type="body" idx="1"/>
          </p:nvPr>
        </p:nvSpPr>
        <p:spPr>
          <a:xfrm>
            <a:off x="1908175" y="1700213"/>
            <a:ext cx="6778625" cy="4968875"/>
          </a:xfrm>
        </p:spPr>
        <p:txBody>
          <a:bodyPr/>
          <a:lstStyle/>
          <a:p>
            <a:pPr>
              <a:lnSpc>
                <a:spcPct val="80000"/>
              </a:lnSpc>
            </a:pPr>
            <a:r>
              <a:rPr lang="en-US" sz="1600" dirty="0"/>
              <a:t>Is there a relationship of the high</a:t>
            </a:r>
          </a:p>
          <a:p>
            <a:pPr marL="457200" lvl="1" indent="0">
              <a:lnSpc>
                <a:spcPct val="80000"/>
              </a:lnSpc>
              <a:buNone/>
            </a:pPr>
            <a:r>
              <a:rPr lang="en-US" sz="1600" dirty="0"/>
              <a:t>temperature to the date a fire</a:t>
            </a:r>
          </a:p>
          <a:p>
            <a:pPr marL="457200" lvl="1" indent="0">
              <a:lnSpc>
                <a:spcPct val="80000"/>
              </a:lnSpc>
              <a:buNone/>
            </a:pPr>
            <a:r>
              <a:rPr lang="en-US" sz="1600" dirty="0"/>
              <a:t>breaks out? </a:t>
            </a:r>
          </a:p>
          <a:p>
            <a:pPr marL="457200" lvl="1" indent="0">
              <a:lnSpc>
                <a:spcPct val="80000"/>
              </a:lnSpc>
              <a:buNone/>
            </a:pPr>
            <a:endParaRPr lang="en-US" sz="1600" dirty="0"/>
          </a:p>
          <a:p>
            <a:pPr marL="400050">
              <a:lnSpc>
                <a:spcPct val="80000"/>
              </a:lnSpc>
            </a:pPr>
            <a:r>
              <a:rPr lang="en-US" sz="1600" dirty="0"/>
              <a:t>How do the temperatures by</a:t>
            </a:r>
          </a:p>
          <a:p>
            <a:pPr marL="457200" lvl="1" indent="0">
              <a:lnSpc>
                <a:spcPct val="80000"/>
              </a:lnSpc>
              <a:buNone/>
            </a:pPr>
            <a:r>
              <a:rPr lang="en-US" sz="1600" dirty="0"/>
              <a:t>latitude (north vs south) impact</a:t>
            </a:r>
          </a:p>
          <a:p>
            <a:pPr marL="457200" lvl="1" indent="0">
              <a:lnSpc>
                <a:spcPct val="80000"/>
              </a:lnSpc>
              <a:buNone/>
            </a:pPr>
            <a:r>
              <a:rPr lang="en-US" sz="1600" dirty="0"/>
              <a:t>the start of a fire?</a:t>
            </a:r>
          </a:p>
          <a:p>
            <a:pPr marL="457200" lvl="1" indent="0">
              <a:lnSpc>
                <a:spcPct val="80000"/>
              </a:lnSpc>
              <a:buNone/>
            </a:pPr>
            <a:r>
              <a:rPr lang="en-US" sz="1600" dirty="0"/>
              <a:t> </a:t>
            </a:r>
          </a:p>
          <a:p>
            <a:pPr>
              <a:lnSpc>
                <a:spcPct val="80000"/>
              </a:lnSpc>
            </a:pPr>
            <a:r>
              <a:rPr lang="en-US" sz="1600" dirty="0"/>
              <a:t>Do higher temperatures</a:t>
            </a:r>
          </a:p>
          <a:p>
            <a:pPr marL="457200" lvl="1" indent="0">
              <a:lnSpc>
                <a:spcPct val="80000"/>
              </a:lnSpc>
              <a:buNone/>
            </a:pPr>
            <a:r>
              <a:rPr lang="en-US" sz="1600" dirty="0"/>
              <a:t>lead to more fires? </a:t>
            </a:r>
          </a:p>
          <a:p>
            <a:pPr marL="0" indent="0">
              <a:lnSpc>
                <a:spcPct val="80000"/>
              </a:lnSpc>
              <a:buNone/>
            </a:pPr>
            <a:endParaRPr lang="en-US" sz="1600" dirty="0"/>
          </a:p>
          <a:p>
            <a:pPr marL="0" indent="0">
              <a:lnSpc>
                <a:spcPct val="80000"/>
              </a:lnSpc>
              <a:buNone/>
            </a:pPr>
            <a:r>
              <a:rPr lang="en-US" sz="1600" dirty="0"/>
              <a:t>Conclusion:</a:t>
            </a:r>
          </a:p>
          <a:p>
            <a:pPr marL="0" indent="0">
              <a:lnSpc>
                <a:spcPct val="80000"/>
              </a:lnSpc>
              <a:buNone/>
            </a:pPr>
            <a:endParaRPr lang="en-US" sz="1600" dirty="0"/>
          </a:p>
          <a:p>
            <a:pPr marL="0" indent="0">
              <a:lnSpc>
                <a:spcPct val="80000"/>
              </a:lnSpc>
              <a:buNone/>
            </a:pPr>
            <a:r>
              <a:rPr lang="en-US" sz="1600" dirty="0"/>
              <a:t>Yes, based on this data, higher </a:t>
            </a:r>
          </a:p>
          <a:p>
            <a:pPr marL="0" indent="0">
              <a:lnSpc>
                <a:spcPct val="80000"/>
              </a:lnSpc>
              <a:buNone/>
            </a:pPr>
            <a:r>
              <a:rPr lang="en-US" sz="1600" dirty="0"/>
              <a:t>temperatures can contribute to</a:t>
            </a:r>
          </a:p>
          <a:p>
            <a:pPr marL="0" indent="0">
              <a:lnSpc>
                <a:spcPct val="80000"/>
              </a:lnSpc>
              <a:buNone/>
            </a:pPr>
            <a:r>
              <a:rPr lang="en-US" sz="1600" dirty="0"/>
              <a:t>the start of a fire. </a:t>
            </a:r>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sz="1400" dirty="0"/>
          </a:p>
          <a:p>
            <a:pPr marL="0" indent="0">
              <a:lnSpc>
                <a:spcPct val="80000"/>
              </a:lnSpc>
              <a:buNone/>
            </a:pPr>
            <a:r>
              <a:rPr lang="en-US" sz="1400" dirty="0"/>
              <a:t>Lower latitudes = Southern California </a:t>
            </a:r>
          </a:p>
          <a:p>
            <a:pPr marL="0" indent="0">
              <a:lnSpc>
                <a:spcPct val="80000"/>
              </a:lnSpc>
              <a:buNone/>
            </a:pPr>
            <a:r>
              <a:rPr lang="en-US" sz="1400" dirty="0"/>
              <a:t>Higher latitudes = Northern California</a:t>
            </a:r>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dirty="0"/>
          </a:p>
          <a:p>
            <a:pPr marL="0" indent="0">
              <a:lnSpc>
                <a:spcPct val="80000"/>
              </a:lnSpc>
              <a:buNone/>
            </a:pPr>
            <a:endParaRPr lang="en-US" dirty="0"/>
          </a:p>
        </p:txBody>
      </p:sp>
      <p:pic>
        <p:nvPicPr>
          <p:cNvPr id="9" name="Picture 8">
            <a:extLst>
              <a:ext uri="{FF2B5EF4-FFF2-40B4-BE49-F238E27FC236}">
                <a16:creationId xmlns:a16="http://schemas.microsoft.com/office/drawing/2014/main" id="{31DC7E64-5D3F-494B-B7FA-7404F69EE2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1800" y="1515427"/>
            <a:ext cx="2468880" cy="1645920"/>
          </a:xfrm>
          <a:prstGeom prst="rect">
            <a:avLst/>
          </a:prstGeom>
        </p:spPr>
      </p:pic>
      <p:pic>
        <p:nvPicPr>
          <p:cNvPr id="11" name="Picture 10">
            <a:extLst>
              <a:ext uri="{FF2B5EF4-FFF2-40B4-BE49-F238E27FC236}">
                <a16:creationId xmlns:a16="http://schemas.microsoft.com/office/drawing/2014/main" id="{50EED2BC-45AD-EE44-9AE5-A1EFD151ED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1520" y="3161347"/>
            <a:ext cx="2468880" cy="1645920"/>
          </a:xfrm>
          <a:prstGeom prst="rect">
            <a:avLst/>
          </a:prstGeom>
        </p:spPr>
      </p:pic>
      <p:pic>
        <p:nvPicPr>
          <p:cNvPr id="13" name="Picture 12">
            <a:extLst>
              <a:ext uri="{FF2B5EF4-FFF2-40B4-BE49-F238E27FC236}">
                <a16:creationId xmlns:a16="http://schemas.microsoft.com/office/drawing/2014/main" id="{4F679D3E-0F55-4940-8B3E-BE38E6D9AF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1520" y="4807267"/>
            <a:ext cx="2468880" cy="1645920"/>
          </a:xfrm>
          <a:prstGeom prst="rect">
            <a:avLst/>
          </a:prstGeom>
        </p:spPr>
      </p:pic>
    </p:spTree>
    <p:extLst>
      <p:ext uri="{BB962C8B-B14F-4D97-AF65-F5344CB8AC3E}">
        <p14:creationId xmlns:p14="http://schemas.microsoft.com/office/powerpoint/2010/main" val="2471461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404813"/>
            <a:ext cx="6767513" cy="1079500"/>
          </a:xfrm>
        </p:spPr>
        <p:txBody>
          <a:bodyPr/>
          <a:lstStyle/>
          <a:p>
            <a:r>
              <a:rPr lang="en-US" sz="2300" dirty="0"/>
              <a:t>Plotting the Data:</a:t>
            </a:r>
            <a:br>
              <a:rPr lang="en-US" sz="2300" dirty="0"/>
            </a:br>
            <a:r>
              <a:rPr lang="en-US" sz="2300" dirty="0"/>
              <a:t>Location of the fire by Longitude vs. Temperature</a:t>
            </a:r>
            <a:br>
              <a:rPr lang="en-US" sz="2300" dirty="0"/>
            </a:br>
            <a:r>
              <a:rPr lang="en-US" sz="2300" dirty="0"/>
              <a:t>on the date the fire started</a:t>
            </a:r>
          </a:p>
        </p:txBody>
      </p:sp>
      <p:sp>
        <p:nvSpPr>
          <p:cNvPr id="195587" name="Rectangle 3"/>
          <p:cNvSpPr>
            <a:spLocks noGrp="1" noChangeArrowheads="1"/>
          </p:cNvSpPr>
          <p:nvPr>
            <p:ph type="body" idx="1"/>
          </p:nvPr>
        </p:nvSpPr>
        <p:spPr>
          <a:xfrm>
            <a:off x="1908175" y="1700213"/>
            <a:ext cx="6778625" cy="4968875"/>
          </a:xfrm>
        </p:spPr>
        <p:txBody>
          <a:bodyPr/>
          <a:lstStyle/>
          <a:p>
            <a:pPr>
              <a:lnSpc>
                <a:spcPct val="80000"/>
              </a:lnSpc>
            </a:pPr>
            <a:r>
              <a:rPr lang="en-US" sz="1600" dirty="0"/>
              <a:t>Is there a relationship of the high</a:t>
            </a:r>
          </a:p>
          <a:p>
            <a:pPr marL="457200" lvl="1" indent="0">
              <a:lnSpc>
                <a:spcPct val="80000"/>
              </a:lnSpc>
              <a:buNone/>
            </a:pPr>
            <a:r>
              <a:rPr lang="en-US" sz="1600" dirty="0"/>
              <a:t>temperature to the date a fire</a:t>
            </a:r>
          </a:p>
          <a:p>
            <a:pPr marL="457200" lvl="1" indent="0">
              <a:lnSpc>
                <a:spcPct val="80000"/>
              </a:lnSpc>
              <a:buNone/>
            </a:pPr>
            <a:r>
              <a:rPr lang="en-US" sz="1600" dirty="0"/>
              <a:t>breaks out? </a:t>
            </a:r>
          </a:p>
          <a:p>
            <a:pPr marL="457200" lvl="1" indent="0">
              <a:lnSpc>
                <a:spcPct val="80000"/>
              </a:lnSpc>
              <a:buNone/>
            </a:pPr>
            <a:endParaRPr lang="en-US" sz="1600" dirty="0"/>
          </a:p>
          <a:p>
            <a:pPr marL="400050">
              <a:lnSpc>
                <a:spcPct val="80000"/>
              </a:lnSpc>
            </a:pPr>
            <a:r>
              <a:rPr lang="en-US" sz="1600" dirty="0"/>
              <a:t>How do the temperatures by</a:t>
            </a:r>
          </a:p>
          <a:p>
            <a:pPr marL="457200" lvl="1" indent="0">
              <a:lnSpc>
                <a:spcPct val="80000"/>
              </a:lnSpc>
              <a:buNone/>
            </a:pPr>
            <a:r>
              <a:rPr lang="en-US" sz="1600" dirty="0"/>
              <a:t>longitude (east vs west) impact</a:t>
            </a:r>
          </a:p>
          <a:p>
            <a:pPr marL="457200" lvl="1" indent="0">
              <a:lnSpc>
                <a:spcPct val="80000"/>
              </a:lnSpc>
              <a:buNone/>
            </a:pPr>
            <a:r>
              <a:rPr lang="en-US" sz="1600" dirty="0"/>
              <a:t>the start of a fire?</a:t>
            </a:r>
          </a:p>
          <a:p>
            <a:pPr marL="457200" lvl="1" indent="0">
              <a:lnSpc>
                <a:spcPct val="80000"/>
              </a:lnSpc>
              <a:buNone/>
            </a:pPr>
            <a:r>
              <a:rPr lang="en-US" sz="1600" dirty="0"/>
              <a:t> </a:t>
            </a:r>
          </a:p>
          <a:p>
            <a:pPr>
              <a:lnSpc>
                <a:spcPct val="80000"/>
              </a:lnSpc>
            </a:pPr>
            <a:r>
              <a:rPr lang="en-US" sz="1600" dirty="0"/>
              <a:t>Do higher temperatures</a:t>
            </a:r>
          </a:p>
          <a:p>
            <a:pPr marL="457200" lvl="1" indent="0">
              <a:lnSpc>
                <a:spcPct val="80000"/>
              </a:lnSpc>
              <a:buNone/>
            </a:pPr>
            <a:r>
              <a:rPr lang="en-US" sz="1600" dirty="0"/>
              <a:t>lead to more fires? </a:t>
            </a:r>
          </a:p>
          <a:p>
            <a:pPr marL="0" indent="0">
              <a:lnSpc>
                <a:spcPct val="80000"/>
              </a:lnSpc>
              <a:buNone/>
            </a:pPr>
            <a:endParaRPr lang="en-US" sz="1600" dirty="0"/>
          </a:p>
          <a:p>
            <a:pPr marL="0" indent="0">
              <a:lnSpc>
                <a:spcPct val="80000"/>
              </a:lnSpc>
              <a:buNone/>
            </a:pPr>
            <a:r>
              <a:rPr lang="en-US" sz="1600" dirty="0"/>
              <a:t>Conclusion:</a:t>
            </a:r>
          </a:p>
          <a:p>
            <a:pPr marL="0" indent="0">
              <a:lnSpc>
                <a:spcPct val="80000"/>
              </a:lnSpc>
              <a:buNone/>
            </a:pPr>
            <a:endParaRPr lang="en-US" sz="1600" dirty="0"/>
          </a:p>
          <a:p>
            <a:pPr marL="0" indent="0">
              <a:lnSpc>
                <a:spcPct val="80000"/>
              </a:lnSpc>
              <a:buNone/>
            </a:pPr>
            <a:r>
              <a:rPr lang="en-US" sz="1600" dirty="0"/>
              <a:t>Yes, based on this data, higher </a:t>
            </a:r>
          </a:p>
          <a:p>
            <a:pPr marL="0" indent="0">
              <a:lnSpc>
                <a:spcPct val="80000"/>
              </a:lnSpc>
              <a:buNone/>
            </a:pPr>
            <a:r>
              <a:rPr lang="en-US" sz="1600" dirty="0"/>
              <a:t>temperatures can contribute to</a:t>
            </a:r>
          </a:p>
          <a:p>
            <a:pPr marL="0" indent="0">
              <a:lnSpc>
                <a:spcPct val="80000"/>
              </a:lnSpc>
              <a:buNone/>
            </a:pPr>
            <a:r>
              <a:rPr lang="en-US" sz="1600" dirty="0"/>
              <a:t>the start of a fire. </a:t>
            </a:r>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sz="1400" dirty="0"/>
          </a:p>
          <a:p>
            <a:pPr marL="0" indent="0">
              <a:lnSpc>
                <a:spcPct val="80000"/>
              </a:lnSpc>
              <a:buNone/>
            </a:pPr>
            <a:r>
              <a:rPr lang="en-US" sz="1400" dirty="0"/>
              <a:t>Lower longitude = Western California </a:t>
            </a:r>
          </a:p>
          <a:p>
            <a:pPr marL="0" indent="0">
              <a:lnSpc>
                <a:spcPct val="80000"/>
              </a:lnSpc>
              <a:buNone/>
            </a:pPr>
            <a:r>
              <a:rPr lang="en-US" sz="1400" dirty="0"/>
              <a:t>Higher longitude = Eastern California</a:t>
            </a:r>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dirty="0"/>
          </a:p>
          <a:p>
            <a:pPr marL="0" indent="0">
              <a:lnSpc>
                <a:spcPct val="80000"/>
              </a:lnSpc>
              <a:buNone/>
            </a:pPr>
            <a:endParaRPr lang="en-US" dirty="0"/>
          </a:p>
        </p:txBody>
      </p:sp>
      <p:pic>
        <p:nvPicPr>
          <p:cNvPr id="4" name="Picture 3">
            <a:extLst>
              <a:ext uri="{FF2B5EF4-FFF2-40B4-BE49-F238E27FC236}">
                <a16:creationId xmlns:a16="http://schemas.microsoft.com/office/drawing/2014/main" id="{8B6A3477-EAED-ED42-AA0E-4043351F97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2200" y="1496395"/>
            <a:ext cx="2468880" cy="1645920"/>
          </a:xfrm>
          <a:prstGeom prst="rect">
            <a:avLst/>
          </a:prstGeom>
        </p:spPr>
      </p:pic>
      <p:pic>
        <p:nvPicPr>
          <p:cNvPr id="8" name="Picture 7">
            <a:extLst>
              <a:ext uri="{FF2B5EF4-FFF2-40B4-BE49-F238E27FC236}">
                <a16:creationId xmlns:a16="http://schemas.microsoft.com/office/drawing/2014/main" id="{B25E3CA6-2FBA-3545-BCE5-DDB8DB1268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200" y="3194430"/>
            <a:ext cx="2468880" cy="1645920"/>
          </a:xfrm>
          <a:prstGeom prst="rect">
            <a:avLst/>
          </a:prstGeom>
        </p:spPr>
      </p:pic>
      <p:pic>
        <p:nvPicPr>
          <p:cNvPr id="10" name="Picture 9">
            <a:extLst>
              <a:ext uri="{FF2B5EF4-FFF2-40B4-BE49-F238E27FC236}">
                <a16:creationId xmlns:a16="http://schemas.microsoft.com/office/drawing/2014/main" id="{F4E3BABA-6269-5547-BBB7-DE1BC93E67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2200" y="4898077"/>
            <a:ext cx="2468880" cy="1645920"/>
          </a:xfrm>
          <a:prstGeom prst="rect">
            <a:avLst/>
          </a:prstGeom>
        </p:spPr>
      </p:pic>
    </p:spTree>
    <p:extLst>
      <p:ext uri="{BB962C8B-B14F-4D97-AF65-F5344CB8AC3E}">
        <p14:creationId xmlns:p14="http://schemas.microsoft.com/office/powerpoint/2010/main" val="3799047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404813"/>
            <a:ext cx="6767513" cy="1079500"/>
          </a:xfrm>
        </p:spPr>
        <p:txBody>
          <a:bodyPr/>
          <a:lstStyle/>
          <a:p>
            <a:r>
              <a:rPr lang="en-US" sz="2400" dirty="0"/>
              <a:t>Plotting the Data:</a:t>
            </a:r>
            <a:br>
              <a:rPr lang="en-US" sz="2400" dirty="0"/>
            </a:br>
            <a:r>
              <a:rPr lang="en-US" sz="2400" dirty="0"/>
              <a:t>Location of the fire by Latitude vs. Humidity</a:t>
            </a:r>
            <a:br>
              <a:rPr lang="en-US" sz="2400" dirty="0"/>
            </a:br>
            <a:r>
              <a:rPr lang="en-US" sz="2400" dirty="0"/>
              <a:t>on the date the fire started</a:t>
            </a:r>
          </a:p>
        </p:txBody>
      </p:sp>
      <p:sp>
        <p:nvSpPr>
          <p:cNvPr id="195587" name="Rectangle 3"/>
          <p:cNvSpPr>
            <a:spLocks noGrp="1" noChangeArrowheads="1"/>
          </p:cNvSpPr>
          <p:nvPr>
            <p:ph type="body" idx="1"/>
          </p:nvPr>
        </p:nvSpPr>
        <p:spPr>
          <a:xfrm>
            <a:off x="1908175" y="1700213"/>
            <a:ext cx="6778625" cy="4968875"/>
          </a:xfrm>
        </p:spPr>
        <p:txBody>
          <a:bodyPr/>
          <a:lstStyle/>
          <a:p>
            <a:pPr>
              <a:lnSpc>
                <a:spcPct val="80000"/>
              </a:lnSpc>
            </a:pPr>
            <a:r>
              <a:rPr lang="en-US" sz="1600" dirty="0"/>
              <a:t>Is there a relationship of humidity levels</a:t>
            </a:r>
          </a:p>
          <a:p>
            <a:pPr marL="457200" lvl="1" indent="0">
              <a:lnSpc>
                <a:spcPct val="80000"/>
              </a:lnSpc>
              <a:buNone/>
            </a:pPr>
            <a:r>
              <a:rPr lang="en-US" sz="1600" dirty="0"/>
              <a:t>to the date a fire breaks out? </a:t>
            </a:r>
          </a:p>
          <a:p>
            <a:pPr marL="457200" lvl="1" indent="0">
              <a:lnSpc>
                <a:spcPct val="80000"/>
              </a:lnSpc>
              <a:buNone/>
            </a:pPr>
            <a:endParaRPr lang="en-US" sz="1600" dirty="0"/>
          </a:p>
          <a:p>
            <a:pPr marL="400050">
              <a:lnSpc>
                <a:spcPct val="80000"/>
              </a:lnSpc>
            </a:pPr>
            <a:r>
              <a:rPr lang="en-US" sz="1600" dirty="0"/>
              <a:t>How does humidity by</a:t>
            </a:r>
          </a:p>
          <a:p>
            <a:pPr marL="457200" lvl="1" indent="0">
              <a:lnSpc>
                <a:spcPct val="80000"/>
              </a:lnSpc>
              <a:buNone/>
            </a:pPr>
            <a:r>
              <a:rPr lang="en-US" sz="1600" dirty="0"/>
              <a:t>latitude (north vs south) impact</a:t>
            </a:r>
          </a:p>
          <a:p>
            <a:pPr marL="457200" lvl="1" indent="0">
              <a:lnSpc>
                <a:spcPct val="80000"/>
              </a:lnSpc>
              <a:buNone/>
            </a:pPr>
            <a:r>
              <a:rPr lang="en-US" sz="1600" dirty="0"/>
              <a:t>the start of a fire?</a:t>
            </a:r>
          </a:p>
          <a:p>
            <a:pPr marL="457200" lvl="1" indent="0">
              <a:lnSpc>
                <a:spcPct val="80000"/>
              </a:lnSpc>
              <a:buNone/>
            </a:pPr>
            <a:r>
              <a:rPr lang="en-US" sz="1600" dirty="0"/>
              <a:t> </a:t>
            </a:r>
          </a:p>
          <a:p>
            <a:pPr>
              <a:lnSpc>
                <a:spcPct val="80000"/>
              </a:lnSpc>
            </a:pPr>
            <a:r>
              <a:rPr lang="en-US" sz="1600" dirty="0"/>
              <a:t>Do lower humidity levels (drier conditions)</a:t>
            </a:r>
          </a:p>
          <a:p>
            <a:pPr marL="457200" lvl="1" indent="0">
              <a:lnSpc>
                <a:spcPct val="80000"/>
              </a:lnSpc>
              <a:buNone/>
            </a:pPr>
            <a:r>
              <a:rPr lang="en-US" sz="1600" dirty="0"/>
              <a:t>lead to more fires? </a:t>
            </a:r>
          </a:p>
          <a:p>
            <a:pPr marL="0" indent="0">
              <a:lnSpc>
                <a:spcPct val="80000"/>
              </a:lnSpc>
              <a:buNone/>
            </a:pPr>
            <a:endParaRPr lang="en-US" sz="1600" dirty="0"/>
          </a:p>
          <a:p>
            <a:pPr marL="0" indent="0">
              <a:lnSpc>
                <a:spcPct val="80000"/>
              </a:lnSpc>
              <a:buNone/>
            </a:pPr>
            <a:r>
              <a:rPr lang="en-US" sz="1600" dirty="0"/>
              <a:t>Conclusion:</a:t>
            </a:r>
          </a:p>
          <a:p>
            <a:pPr marL="0" indent="0">
              <a:lnSpc>
                <a:spcPct val="80000"/>
              </a:lnSpc>
              <a:buNone/>
            </a:pPr>
            <a:endParaRPr lang="en-US" sz="1600" dirty="0"/>
          </a:p>
          <a:p>
            <a:pPr marL="0" indent="0">
              <a:lnSpc>
                <a:spcPct val="80000"/>
              </a:lnSpc>
              <a:buNone/>
            </a:pPr>
            <a:r>
              <a:rPr lang="en-US" sz="1600" dirty="0"/>
              <a:t>Yes, based on this data, lower humidity rates</a:t>
            </a:r>
          </a:p>
          <a:p>
            <a:pPr marL="0" indent="0">
              <a:lnSpc>
                <a:spcPct val="80000"/>
              </a:lnSpc>
              <a:buNone/>
            </a:pPr>
            <a:r>
              <a:rPr lang="en-US" sz="1600" dirty="0"/>
              <a:t>can contribute to the start of a fire. </a:t>
            </a:r>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sz="1400" dirty="0"/>
          </a:p>
          <a:p>
            <a:pPr marL="0" indent="0">
              <a:lnSpc>
                <a:spcPct val="80000"/>
              </a:lnSpc>
              <a:buNone/>
            </a:pPr>
            <a:r>
              <a:rPr lang="en-US" sz="1400" dirty="0"/>
              <a:t>Lower latitudes = Southern California </a:t>
            </a:r>
          </a:p>
          <a:p>
            <a:pPr marL="0" indent="0">
              <a:lnSpc>
                <a:spcPct val="80000"/>
              </a:lnSpc>
              <a:buNone/>
            </a:pPr>
            <a:r>
              <a:rPr lang="en-US" sz="1400" dirty="0"/>
              <a:t>Higher latitudes = Northern California</a:t>
            </a:r>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dirty="0"/>
          </a:p>
          <a:p>
            <a:pPr marL="0" indent="0">
              <a:lnSpc>
                <a:spcPct val="80000"/>
              </a:lnSpc>
              <a:buNone/>
            </a:pPr>
            <a:endParaRPr lang="en-US" dirty="0"/>
          </a:p>
        </p:txBody>
      </p:sp>
      <p:pic>
        <p:nvPicPr>
          <p:cNvPr id="3" name="Picture 2">
            <a:extLst>
              <a:ext uri="{FF2B5EF4-FFF2-40B4-BE49-F238E27FC236}">
                <a16:creationId xmlns:a16="http://schemas.microsoft.com/office/drawing/2014/main" id="{94AA4E9A-241B-F747-9F93-09704A634E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5455" y="3346133"/>
            <a:ext cx="2468880" cy="1645920"/>
          </a:xfrm>
          <a:prstGeom prst="rect">
            <a:avLst/>
          </a:prstGeom>
        </p:spPr>
      </p:pic>
      <p:pic>
        <p:nvPicPr>
          <p:cNvPr id="5" name="Picture 4">
            <a:extLst>
              <a:ext uri="{FF2B5EF4-FFF2-40B4-BE49-F238E27FC236}">
                <a16:creationId xmlns:a16="http://schemas.microsoft.com/office/drawing/2014/main" id="{E0A5B566-F88E-F14F-AD07-0B968813CF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0993" y="1700213"/>
            <a:ext cx="2468880" cy="1645920"/>
          </a:xfrm>
          <a:prstGeom prst="rect">
            <a:avLst/>
          </a:prstGeom>
        </p:spPr>
      </p:pic>
      <p:pic>
        <p:nvPicPr>
          <p:cNvPr id="7" name="Picture 6">
            <a:extLst>
              <a:ext uri="{FF2B5EF4-FFF2-40B4-BE49-F238E27FC236}">
                <a16:creationId xmlns:a16="http://schemas.microsoft.com/office/drawing/2014/main" id="{B06CE1ED-B9D8-6A43-8D63-FDA67207FF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5455" y="4917944"/>
            <a:ext cx="2468880" cy="1645920"/>
          </a:xfrm>
          <a:prstGeom prst="rect">
            <a:avLst/>
          </a:prstGeom>
        </p:spPr>
      </p:pic>
    </p:spTree>
    <p:extLst>
      <p:ext uri="{BB962C8B-B14F-4D97-AF65-F5344CB8AC3E}">
        <p14:creationId xmlns:p14="http://schemas.microsoft.com/office/powerpoint/2010/main" val="3386582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404813"/>
            <a:ext cx="6767513" cy="1079500"/>
          </a:xfrm>
        </p:spPr>
        <p:txBody>
          <a:bodyPr/>
          <a:lstStyle/>
          <a:p>
            <a:r>
              <a:rPr lang="en-US" sz="2300" dirty="0"/>
              <a:t>Plotting the Data:</a:t>
            </a:r>
            <a:br>
              <a:rPr lang="en-US" sz="2300" dirty="0"/>
            </a:br>
            <a:r>
              <a:rPr lang="en-US" sz="2300" dirty="0"/>
              <a:t>Location of the fire by Longitude vs. Humidity</a:t>
            </a:r>
            <a:br>
              <a:rPr lang="en-US" sz="2300" dirty="0"/>
            </a:br>
            <a:r>
              <a:rPr lang="en-US" sz="2300" dirty="0"/>
              <a:t>on the date the fire started</a:t>
            </a:r>
          </a:p>
        </p:txBody>
      </p:sp>
      <p:sp>
        <p:nvSpPr>
          <p:cNvPr id="195587" name="Rectangle 3"/>
          <p:cNvSpPr>
            <a:spLocks noGrp="1" noChangeArrowheads="1"/>
          </p:cNvSpPr>
          <p:nvPr>
            <p:ph type="body" idx="1"/>
          </p:nvPr>
        </p:nvSpPr>
        <p:spPr>
          <a:xfrm>
            <a:off x="1908175" y="1700213"/>
            <a:ext cx="6778625" cy="4968875"/>
          </a:xfrm>
        </p:spPr>
        <p:txBody>
          <a:bodyPr/>
          <a:lstStyle/>
          <a:p>
            <a:pPr>
              <a:lnSpc>
                <a:spcPct val="80000"/>
              </a:lnSpc>
            </a:pPr>
            <a:r>
              <a:rPr lang="en-US" sz="1600" dirty="0"/>
              <a:t>Is there a relationship of humidity levels</a:t>
            </a:r>
          </a:p>
          <a:p>
            <a:pPr marL="457200" lvl="1" indent="0">
              <a:lnSpc>
                <a:spcPct val="80000"/>
              </a:lnSpc>
              <a:buNone/>
            </a:pPr>
            <a:r>
              <a:rPr lang="en-US" sz="1600" dirty="0"/>
              <a:t>to the date a fire breaks out? </a:t>
            </a:r>
          </a:p>
          <a:p>
            <a:pPr marL="457200" lvl="1" indent="0">
              <a:lnSpc>
                <a:spcPct val="80000"/>
              </a:lnSpc>
              <a:buNone/>
            </a:pPr>
            <a:endParaRPr lang="en-US" sz="1600" dirty="0"/>
          </a:p>
          <a:p>
            <a:pPr marL="400050">
              <a:lnSpc>
                <a:spcPct val="80000"/>
              </a:lnSpc>
            </a:pPr>
            <a:r>
              <a:rPr lang="en-US" sz="1600" dirty="0"/>
              <a:t>How does humidity by</a:t>
            </a:r>
          </a:p>
          <a:p>
            <a:pPr marL="457200" lvl="1" indent="0">
              <a:lnSpc>
                <a:spcPct val="80000"/>
              </a:lnSpc>
              <a:buNone/>
            </a:pPr>
            <a:r>
              <a:rPr lang="en-US" sz="1600" dirty="0"/>
              <a:t>latitude (east vs west) impact</a:t>
            </a:r>
          </a:p>
          <a:p>
            <a:pPr marL="457200" lvl="1" indent="0">
              <a:lnSpc>
                <a:spcPct val="80000"/>
              </a:lnSpc>
              <a:buNone/>
            </a:pPr>
            <a:r>
              <a:rPr lang="en-US" sz="1600" dirty="0"/>
              <a:t>the start of a fire?</a:t>
            </a:r>
          </a:p>
          <a:p>
            <a:pPr marL="457200" lvl="1" indent="0">
              <a:lnSpc>
                <a:spcPct val="80000"/>
              </a:lnSpc>
              <a:buNone/>
            </a:pPr>
            <a:r>
              <a:rPr lang="en-US" sz="1600" dirty="0"/>
              <a:t> </a:t>
            </a:r>
          </a:p>
          <a:p>
            <a:pPr>
              <a:lnSpc>
                <a:spcPct val="80000"/>
              </a:lnSpc>
            </a:pPr>
            <a:r>
              <a:rPr lang="en-US" sz="1600" dirty="0"/>
              <a:t>Do lower humidity levels (drier conditions)</a:t>
            </a:r>
          </a:p>
          <a:p>
            <a:pPr marL="457200" lvl="1" indent="0">
              <a:lnSpc>
                <a:spcPct val="80000"/>
              </a:lnSpc>
              <a:buNone/>
            </a:pPr>
            <a:r>
              <a:rPr lang="en-US" sz="1600" dirty="0"/>
              <a:t>lead to more fires? </a:t>
            </a:r>
          </a:p>
          <a:p>
            <a:pPr marL="0" indent="0">
              <a:lnSpc>
                <a:spcPct val="80000"/>
              </a:lnSpc>
              <a:buNone/>
            </a:pPr>
            <a:endParaRPr lang="en-US" sz="1600" dirty="0"/>
          </a:p>
          <a:p>
            <a:pPr marL="0" indent="0">
              <a:lnSpc>
                <a:spcPct val="80000"/>
              </a:lnSpc>
              <a:buNone/>
            </a:pPr>
            <a:r>
              <a:rPr lang="en-US" sz="1600" dirty="0"/>
              <a:t>Conclusion:</a:t>
            </a:r>
          </a:p>
          <a:p>
            <a:pPr marL="0" indent="0">
              <a:lnSpc>
                <a:spcPct val="80000"/>
              </a:lnSpc>
              <a:buNone/>
            </a:pPr>
            <a:endParaRPr lang="en-US" sz="1600" dirty="0"/>
          </a:p>
          <a:p>
            <a:pPr marL="0" indent="0">
              <a:lnSpc>
                <a:spcPct val="80000"/>
              </a:lnSpc>
              <a:buNone/>
            </a:pPr>
            <a:r>
              <a:rPr lang="en-US" sz="1600" dirty="0"/>
              <a:t>Yes, based on this data, lower humidity rates</a:t>
            </a:r>
          </a:p>
          <a:p>
            <a:pPr marL="0" indent="0">
              <a:lnSpc>
                <a:spcPct val="80000"/>
              </a:lnSpc>
              <a:buNone/>
            </a:pPr>
            <a:r>
              <a:rPr lang="en-US" sz="1600" dirty="0"/>
              <a:t>can contribute to the start of a fire. </a:t>
            </a:r>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sz="1400" dirty="0"/>
          </a:p>
          <a:p>
            <a:pPr marL="0" indent="0">
              <a:lnSpc>
                <a:spcPct val="80000"/>
              </a:lnSpc>
              <a:buNone/>
            </a:pPr>
            <a:r>
              <a:rPr lang="en-US" sz="1400" dirty="0"/>
              <a:t>Lower longitude = Western California </a:t>
            </a:r>
          </a:p>
          <a:p>
            <a:pPr marL="0" indent="0">
              <a:lnSpc>
                <a:spcPct val="80000"/>
              </a:lnSpc>
              <a:buNone/>
            </a:pPr>
            <a:r>
              <a:rPr lang="en-US" sz="1400" dirty="0"/>
              <a:t>Higher longitude = Eastern California</a:t>
            </a:r>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dirty="0"/>
          </a:p>
          <a:p>
            <a:pPr marL="0" indent="0">
              <a:lnSpc>
                <a:spcPct val="80000"/>
              </a:lnSpc>
              <a:buNone/>
            </a:pPr>
            <a:endParaRPr lang="en-US" dirty="0"/>
          </a:p>
        </p:txBody>
      </p:sp>
      <p:pic>
        <p:nvPicPr>
          <p:cNvPr id="3" name="Picture 2">
            <a:extLst>
              <a:ext uri="{FF2B5EF4-FFF2-40B4-BE49-F238E27FC236}">
                <a16:creationId xmlns:a16="http://schemas.microsoft.com/office/drawing/2014/main" id="{6A533050-8345-5C47-BF1A-D2D30239A6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6216" y="1751760"/>
            <a:ext cx="2468880" cy="1645920"/>
          </a:xfrm>
          <a:prstGeom prst="rect">
            <a:avLst/>
          </a:prstGeom>
        </p:spPr>
      </p:pic>
      <p:pic>
        <p:nvPicPr>
          <p:cNvPr id="6" name="Picture 5">
            <a:extLst>
              <a:ext uri="{FF2B5EF4-FFF2-40B4-BE49-F238E27FC236}">
                <a16:creationId xmlns:a16="http://schemas.microsoft.com/office/drawing/2014/main" id="{91AAEE91-61B7-8040-A797-02E37B293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6216" y="3377248"/>
            <a:ext cx="2468880" cy="1645920"/>
          </a:xfrm>
          <a:prstGeom prst="rect">
            <a:avLst/>
          </a:prstGeom>
        </p:spPr>
      </p:pic>
      <p:pic>
        <p:nvPicPr>
          <p:cNvPr id="9" name="Picture 8">
            <a:extLst>
              <a:ext uri="{FF2B5EF4-FFF2-40B4-BE49-F238E27FC236}">
                <a16:creationId xmlns:a16="http://schemas.microsoft.com/office/drawing/2014/main" id="{CF8BFAA0-1333-744A-ACC6-A0EC2434C9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6216" y="5023168"/>
            <a:ext cx="2468880" cy="1645920"/>
          </a:xfrm>
          <a:prstGeom prst="rect">
            <a:avLst/>
          </a:prstGeom>
        </p:spPr>
      </p:pic>
    </p:spTree>
    <p:extLst>
      <p:ext uri="{BB962C8B-B14F-4D97-AF65-F5344CB8AC3E}">
        <p14:creationId xmlns:p14="http://schemas.microsoft.com/office/powerpoint/2010/main" val="3686423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404813"/>
            <a:ext cx="6767513" cy="1079500"/>
          </a:xfrm>
        </p:spPr>
        <p:txBody>
          <a:bodyPr/>
          <a:lstStyle/>
          <a:p>
            <a:r>
              <a:rPr lang="en-US" sz="2300" dirty="0"/>
              <a:t>Plotting the Data:</a:t>
            </a:r>
            <a:br>
              <a:rPr lang="en-US" sz="2300" dirty="0"/>
            </a:br>
            <a:r>
              <a:rPr lang="en-US" sz="2300" dirty="0"/>
              <a:t>Weather Conditions the Day a Fire Starts - Temperature</a:t>
            </a:r>
          </a:p>
        </p:txBody>
      </p:sp>
      <p:sp>
        <p:nvSpPr>
          <p:cNvPr id="195587" name="Rectangle 3"/>
          <p:cNvSpPr>
            <a:spLocks noGrp="1" noChangeArrowheads="1"/>
          </p:cNvSpPr>
          <p:nvPr>
            <p:ph type="body" idx="1"/>
          </p:nvPr>
        </p:nvSpPr>
        <p:spPr>
          <a:xfrm>
            <a:off x="1908175" y="1700213"/>
            <a:ext cx="6778625" cy="4968875"/>
          </a:xfrm>
        </p:spPr>
        <p:txBody>
          <a:bodyPr/>
          <a:lstStyle/>
          <a:p>
            <a:pPr>
              <a:lnSpc>
                <a:spcPct val="80000"/>
              </a:lnSpc>
            </a:pPr>
            <a:r>
              <a:rPr lang="en-US" sz="1600" dirty="0"/>
              <a:t>Does the daily weather conditions increase</a:t>
            </a:r>
          </a:p>
          <a:p>
            <a:pPr marL="457200" lvl="1" indent="0">
              <a:lnSpc>
                <a:spcPct val="80000"/>
              </a:lnSpc>
              <a:buNone/>
            </a:pPr>
            <a:r>
              <a:rPr lang="en-US" sz="1600" dirty="0"/>
              <a:t>the likelihood a fire will break out?</a:t>
            </a:r>
          </a:p>
          <a:p>
            <a:pPr marL="457200" lvl="1" indent="0">
              <a:lnSpc>
                <a:spcPct val="80000"/>
              </a:lnSpc>
              <a:buNone/>
            </a:pPr>
            <a:r>
              <a:rPr lang="en-US" sz="1600" dirty="0"/>
              <a:t> </a:t>
            </a:r>
          </a:p>
          <a:p>
            <a:pPr>
              <a:lnSpc>
                <a:spcPct val="80000"/>
              </a:lnSpc>
            </a:pPr>
            <a:r>
              <a:rPr lang="en-US" sz="1600" dirty="0"/>
              <a:t>Do higher temperatures lead to fires? </a:t>
            </a:r>
          </a:p>
          <a:p>
            <a:pPr>
              <a:lnSpc>
                <a:spcPct val="80000"/>
              </a:lnSpc>
            </a:pPr>
            <a:endParaRPr lang="en-US" sz="1600" dirty="0"/>
          </a:p>
          <a:p>
            <a:pPr>
              <a:lnSpc>
                <a:spcPct val="80000"/>
              </a:lnSpc>
            </a:pPr>
            <a:r>
              <a:rPr lang="en-US" sz="1600" dirty="0"/>
              <a:t>Is there a “fire season” when fires are more</a:t>
            </a:r>
          </a:p>
          <a:p>
            <a:pPr marL="457200" lvl="1" indent="0">
              <a:lnSpc>
                <a:spcPct val="80000"/>
              </a:lnSpc>
              <a:buNone/>
            </a:pPr>
            <a:r>
              <a:rPr lang="en-US" sz="1600" dirty="0"/>
              <a:t>likely to break out? </a:t>
            </a:r>
          </a:p>
          <a:p>
            <a:pPr marL="0" indent="0">
              <a:lnSpc>
                <a:spcPct val="80000"/>
              </a:lnSpc>
              <a:buNone/>
            </a:pPr>
            <a:endParaRPr lang="en-US" sz="1600" dirty="0"/>
          </a:p>
          <a:p>
            <a:pPr marL="0" indent="0">
              <a:lnSpc>
                <a:spcPct val="80000"/>
              </a:lnSpc>
              <a:buNone/>
            </a:pPr>
            <a:r>
              <a:rPr lang="en-US" sz="1600" dirty="0"/>
              <a:t>Conclusion:</a:t>
            </a:r>
          </a:p>
          <a:p>
            <a:pPr marL="0" indent="0">
              <a:lnSpc>
                <a:spcPct val="80000"/>
              </a:lnSpc>
              <a:buNone/>
            </a:pPr>
            <a:endParaRPr lang="en-US" sz="1600" dirty="0"/>
          </a:p>
          <a:p>
            <a:pPr marL="0" indent="0">
              <a:lnSpc>
                <a:spcPct val="80000"/>
              </a:lnSpc>
              <a:buNone/>
            </a:pPr>
            <a:r>
              <a:rPr lang="en-US" sz="1600" dirty="0"/>
              <a:t>Fire season was contained to a handful of </a:t>
            </a:r>
          </a:p>
          <a:p>
            <a:pPr marL="0" indent="0">
              <a:lnSpc>
                <a:spcPct val="80000"/>
              </a:lnSpc>
              <a:buNone/>
            </a:pPr>
            <a:r>
              <a:rPr lang="en-US" sz="1600" dirty="0"/>
              <a:t>months in the year. During the worst year </a:t>
            </a:r>
          </a:p>
          <a:p>
            <a:pPr marL="0" indent="0">
              <a:lnSpc>
                <a:spcPct val="80000"/>
              </a:lnSpc>
              <a:buNone/>
            </a:pPr>
            <a:r>
              <a:rPr lang="en-US" sz="1600" dirty="0"/>
              <a:t>of fires in California, fires broke out every </a:t>
            </a:r>
          </a:p>
          <a:p>
            <a:pPr marL="0" indent="0">
              <a:lnSpc>
                <a:spcPct val="80000"/>
              </a:lnSpc>
              <a:buNone/>
            </a:pPr>
            <a:r>
              <a:rPr lang="en-US" sz="1600" dirty="0"/>
              <a:t>month, especially when the temperatures</a:t>
            </a:r>
          </a:p>
          <a:p>
            <a:pPr marL="0" indent="0">
              <a:lnSpc>
                <a:spcPct val="80000"/>
              </a:lnSpc>
              <a:buNone/>
            </a:pPr>
            <a:r>
              <a:rPr lang="en-US" sz="1600" dirty="0"/>
              <a:t>were higher.</a:t>
            </a:r>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dirty="0"/>
          </a:p>
          <a:p>
            <a:pPr marL="0" indent="0">
              <a:lnSpc>
                <a:spcPct val="80000"/>
              </a:lnSpc>
              <a:buNone/>
            </a:pPr>
            <a:endParaRPr lang="en-US" dirty="0"/>
          </a:p>
        </p:txBody>
      </p:sp>
      <p:pic>
        <p:nvPicPr>
          <p:cNvPr id="10" name="Picture 9">
            <a:extLst>
              <a:ext uri="{FF2B5EF4-FFF2-40B4-BE49-F238E27FC236}">
                <a16:creationId xmlns:a16="http://schemas.microsoft.com/office/drawing/2014/main" id="{E9084EED-F390-CD48-842C-FC5044AAF2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5482" y="1505200"/>
            <a:ext cx="2468880" cy="1645920"/>
          </a:xfrm>
          <a:prstGeom prst="rect">
            <a:avLst/>
          </a:prstGeom>
        </p:spPr>
      </p:pic>
      <p:pic>
        <p:nvPicPr>
          <p:cNvPr id="14" name="Picture 13">
            <a:extLst>
              <a:ext uri="{FF2B5EF4-FFF2-40B4-BE49-F238E27FC236}">
                <a16:creationId xmlns:a16="http://schemas.microsoft.com/office/drawing/2014/main" id="{E29316E7-DB31-C740-9303-FF9D5B43FF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4216" y="3192369"/>
            <a:ext cx="2468880" cy="1645920"/>
          </a:xfrm>
          <a:prstGeom prst="rect">
            <a:avLst/>
          </a:prstGeom>
        </p:spPr>
      </p:pic>
      <p:pic>
        <p:nvPicPr>
          <p:cNvPr id="16" name="Picture 15">
            <a:extLst>
              <a:ext uri="{FF2B5EF4-FFF2-40B4-BE49-F238E27FC236}">
                <a16:creationId xmlns:a16="http://schemas.microsoft.com/office/drawing/2014/main" id="{05F7ACB9-A35C-AB48-A20F-B0DA8F7F9E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6216" y="4879538"/>
            <a:ext cx="2468880" cy="1645920"/>
          </a:xfrm>
          <a:prstGeom prst="rect">
            <a:avLst/>
          </a:prstGeom>
        </p:spPr>
      </p:pic>
    </p:spTree>
    <p:extLst>
      <p:ext uri="{BB962C8B-B14F-4D97-AF65-F5344CB8AC3E}">
        <p14:creationId xmlns:p14="http://schemas.microsoft.com/office/powerpoint/2010/main" val="2223751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404813"/>
            <a:ext cx="6767513" cy="1079500"/>
          </a:xfrm>
        </p:spPr>
        <p:txBody>
          <a:bodyPr/>
          <a:lstStyle/>
          <a:p>
            <a:r>
              <a:rPr lang="en-US" sz="2300" dirty="0"/>
              <a:t>Plotting the Data:</a:t>
            </a:r>
            <a:br>
              <a:rPr lang="en-US" sz="2300" dirty="0"/>
            </a:br>
            <a:r>
              <a:rPr lang="en-US" sz="2300" dirty="0"/>
              <a:t>Weather Conditions the Day a Fire Starts - Humidity</a:t>
            </a:r>
          </a:p>
        </p:txBody>
      </p:sp>
      <p:sp>
        <p:nvSpPr>
          <p:cNvPr id="195587" name="Rectangle 3"/>
          <p:cNvSpPr>
            <a:spLocks noGrp="1" noChangeArrowheads="1"/>
          </p:cNvSpPr>
          <p:nvPr>
            <p:ph type="body" idx="1"/>
          </p:nvPr>
        </p:nvSpPr>
        <p:spPr>
          <a:xfrm>
            <a:off x="1908175" y="1700213"/>
            <a:ext cx="6778625" cy="4968875"/>
          </a:xfrm>
        </p:spPr>
        <p:txBody>
          <a:bodyPr/>
          <a:lstStyle/>
          <a:p>
            <a:pPr>
              <a:lnSpc>
                <a:spcPct val="80000"/>
              </a:lnSpc>
            </a:pPr>
            <a:r>
              <a:rPr lang="en-US" sz="1600" dirty="0"/>
              <a:t>Does the daily weather conditions increase</a:t>
            </a:r>
          </a:p>
          <a:p>
            <a:pPr marL="457200" lvl="1" indent="0">
              <a:lnSpc>
                <a:spcPct val="80000"/>
              </a:lnSpc>
              <a:buNone/>
            </a:pPr>
            <a:r>
              <a:rPr lang="en-US" sz="1600" dirty="0"/>
              <a:t>the likelihood a fire will break out?</a:t>
            </a:r>
          </a:p>
          <a:p>
            <a:pPr marL="457200" lvl="1" indent="0">
              <a:lnSpc>
                <a:spcPct val="80000"/>
              </a:lnSpc>
              <a:buNone/>
            </a:pPr>
            <a:r>
              <a:rPr lang="en-US" sz="1600" dirty="0"/>
              <a:t> </a:t>
            </a:r>
          </a:p>
          <a:p>
            <a:pPr>
              <a:lnSpc>
                <a:spcPct val="80000"/>
              </a:lnSpc>
            </a:pPr>
            <a:r>
              <a:rPr lang="en-US" sz="1600" dirty="0"/>
              <a:t>Do humidity levels lead to fires? </a:t>
            </a:r>
          </a:p>
          <a:p>
            <a:pPr>
              <a:lnSpc>
                <a:spcPct val="80000"/>
              </a:lnSpc>
            </a:pPr>
            <a:endParaRPr lang="en-US" sz="1600" dirty="0"/>
          </a:p>
          <a:p>
            <a:pPr>
              <a:lnSpc>
                <a:spcPct val="80000"/>
              </a:lnSpc>
            </a:pPr>
            <a:r>
              <a:rPr lang="en-US" sz="1600" dirty="0"/>
              <a:t>Is there a “fire season” when fires are more</a:t>
            </a:r>
          </a:p>
          <a:p>
            <a:pPr marL="457200" lvl="1" indent="0">
              <a:lnSpc>
                <a:spcPct val="80000"/>
              </a:lnSpc>
              <a:buNone/>
            </a:pPr>
            <a:r>
              <a:rPr lang="en-US" sz="1600" dirty="0"/>
              <a:t>likely to break out? </a:t>
            </a:r>
          </a:p>
          <a:p>
            <a:pPr marL="0" indent="0">
              <a:lnSpc>
                <a:spcPct val="80000"/>
              </a:lnSpc>
              <a:buNone/>
            </a:pPr>
            <a:endParaRPr lang="en-US" sz="1600" dirty="0"/>
          </a:p>
          <a:p>
            <a:pPr marL="0" indent="0">
              <a:lnSpc>
                <a:spcPct val="80000"/>
              </a:lnSpc>
              <a:buNone/>
            </a:pPr>
            <a:r>
              <a:rPr lang="en-US" sz="1600" dirty="0"/>
              <a:t>Conclusion:</a:t>
            </a:r>
          </a:p>
          <a:p>
            <a:pPr marL="0" indent="0">
              <a:lnSpc>
                <a:spcPct val="80000"/>
              </a:lnSpc>
              <a:buNone/>
            </a:pPr>
            <a:endParaRPr lang="en-US" sz="1600" dirty="0"/>
          </a:p>
          <a:p>
            <a:pPr marL="0" indent="0">
              <a:lnSpc>
                <a:spcPct val="80000"/>
              </a:lnSpc>
              <a:buNone/>
            </a:pPr>
            <a:r>
              <a:rPr lang="en-US" sz="1600" dirty="0"/>
              <a:t>Lower levels of humidity do have some</a:t>
            </a:r>
          </a:p>
          <a:p>
            <a:pPr marL="0" indent="0">
              <a:lnSpc>
                <a:spcPct val="80000"/>
              </a:lnSpc>
              <a:buNone/>
            </a:pPr>
            <a:r>
              <a:rPr lang="en-US" sz="1600" dirty="0"/>
              <a:t>effect on fires breaking out.</a:t>
            </a:r>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dirty="0"/>
          </a:p>
          <a:p>
            <a:pPr marL="0" indent="0">
              <a:lnSpc>
                <a:spcPct val="80000"/>
              </a:lnSpc>
              <a:buNone/>
            </a:pPr>
            <a:endParaRPr lang="en-US" dirty="0"/>
          </a:p>
        </p:txBody>
      </p:sp>
      <p:pic>
        <p:nvPicPr>
          <p:cNvPr id="3" name="Picture 2">
            <a:extLst>
              <a:ext uri="{FF2B5EF4-FFF2-40B4-BE49-F238E27FC236}">
                <a16:creationId xmlns:a16="http://schemas.microsoft.com/office/drawing/2014/main" id="{071A3730-C4E1-334A-AD46-576DAFE0F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0994" y="4915218"/>
            <a:ext cx="2468880" cy="1645920"/>
          </a:xfrm>
          <a:prstGeom prst="rect">
            <a:avLst/>
          </a:prstGeom>
        </p:spPr>
      </p:pic>
      <p:pic>
        <p:nvPicPr>
          <p:cNvPr id="5" name="Picture 4">
            <a:extLst>
              <a:ext uri="{FF2B5EF4-FFF2-40B4-BE49-F238E27FC236}">
                <a16:creationId xmlns:a16="http://schemas.microsoft.com/office/drawing/2014/main" id="{B458A291-CF22-5E41-8E71-13A039BA5E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0994" y="3269298"/>
            <a:ext cx="2468880" cy="1645920"/>
          </a:xfrm>
          <a:prstGeom prst="rect">
            <a:avLst/>
          </a:prstGeom>
        </p:spPr>
      </p:pic>
      <p:pic>
        <p:nvPicPr>
          <p:cNvPr id="7" name="Picture 6">
            <a:extLst>
              <a:ext uri="{FF2B5EF4-FFF2-40B4-BE49-F238E27FC236}">
                <a16:creationId xmlns:a16="http://schemas.microsoft.com/office/drawing/2014/main" id="{8F6E3E82-6897-8847-9D15-53AABB2A68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0994" y="1623378"/>
            <a:ext cx="2468880" cy="1645920"/>
          </a:xfrm>
          <a:prstGeom prst="rect">
            <a:avLst/>
          </a:prstGeom>
        </p:spPr>
      </p:pic>
    </p:spTree>
    <p:extLst>
      <p:ext uri="{BB962C8B-B14F-4D97-AF65-F5344CB8AC3E}">
        <p14:creationId xmlns:p14="http://schemas.microsoft.com/office/powerpoint/2010/main" val="2693467877"/>
      </p:ext>
    </p:extLst>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Futura LT Book"/>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112</TotalTime>
  <Words>947</Words>
  <Application>Microsoft Macintosh PowerPoint</Application>
  <PresentationFormat>On-screen Show (4:3)</PresentationFormat>
  <Paragraphs>199</Paragraphs>
  <Slides>13</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13</vt:i4>
      </vt:variant>
    </vt:vector>
  </HeadingPairs>
  <TitlesOfParts>
    <vt:vector size="17" baseType="lpstr">
      <vt:lpstr>Arial</vt:lpstr>
      <vt:lpstr>Futura LT Book</vt:lpstr>
      <vt:lpstr>template</vt:lpstr>
      <vt:lpstr>Custom Design</vt:lpstr>
      <vt:lpstr>Comparison of the Relationship of Weather to Wildfires in California in 2015 &amp; 2018 </vt:lpstr>
      <vt:lpstr>Scope of Project</vt:lpstr>
      <vt:lpstr>Data Sources</vt:lpstr>
      <vt:lpstr>Plotting the Data: Location of the fire by Latitude vs. Temperature on the date the fire started</vt:lpstr>
      <vt:lpstr>Plotting the Data: Location of the fire by Longitude vs. Temperature on the date the fire started</vt:lpstr>
      <vt:lpstr>Plotting the Data: Location of the fire by Latitude vs. Humidity on the date the fire started</vt:lpstr>
      <vt:lpstr>Plotting the Data: Location of the fire by Longitude vs. Humidity on the date the fire started</vt:lpstr>
      <vt:lpstr>Plotting the Data: Weather Conditions the Day a Fire Starts - Temperature</vt:lpstr>
      <vt:lpstr>Plotting the Data: Weather Conditions the Day a Fire Starts - Humidity</vt:lpstr>
      <vt:lpstr>Plotting the Data: Weather Conditions the Day a Fire Starts – Wind Speed</vt:lpstr>
      <vt:lpstr>Plotting the Data: Size of Fire vs Wind Speed</vt:lpstr>
      <vt:lpstr>Plotting the Data: Size of Fire vs Wind Gusts</vt:lpstr>
      <vt:lpstr>Visualizing the Data</vt:lpstr>
    </vt:vector>
  </TitlesOfParts>
  <Company>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ADMIN</dc:creator>
  <cp:lastModifiedBy>Lori Shannon</cp:lastModifiedBy>
  <cp:revision>9</cp:revision>
  <dcterms:created xsi:type="dcterms:W3CDTF">2014-06-03T13:22:44Z</dcterms:created>
  <dcterms:modified xsi:type="dcterms:W3CDTF">2020-04-23T21:45:51Z</dcterms:modified>
</cp:coreProperties>
</file>