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78" r:id="rId3"/>
    <p:sldId id="263" r:id="rId4"/>
    <p:sldId id="273" r:id="rId5"/>
    <p:sldId id="276" r:id="rId6"/>
    <p:sldId id="264" r:id="rId7"/>
    <p:sldId id="265" r:id="rId8"/>
    <p:sldId id="256" r:id="rId9"/>
    <p:sldId id="259" r:id="rId10"/>
    <p:sldId id="257" r:id="rId11"/>
    <p:sldId id="258" r:id="rId12"/>
    <p:sldId id="260" r:id="rId13"/>
    <p:sldId id="261" r:id="rId14"/>
    <p:sldId id="262" r:id="rId15"/>
    <p:sldId id="277" r:id="rId16"/>
    <p:sldId id="267" r:id="rId17"/>
    <p:sldId id="275" r:id="rId18"/>
    <p:sldId id="269" r:id="rId19"/>
    <p:sldId id="272" r:id="rId20"/>
    <p:sldId id="270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096F-5F8B-8F7F-8913-480B0ED6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E36A0-F553-31C3-5084-89E79FE13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2603-A0DC-E67E-781F-15A84766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92C8-958F-4F7F-8C9C-E199858A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D54D-F31D-A0CC-C907-EACDC64D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4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DFCD-3DDE-0534-1391-1920791A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DB346-0F00-FC9A-284E-B27004761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967F-C223-F81A-C13F-59FD42D6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3FD50-9979-A1FF-AB0C-F9582F98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371C-7E02-EBA8-26B3-B172CFDA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7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48642-3A69-2D50-52B2-14580C160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B2CCE-0A76-EB8B-CACD-19B0EF667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883F-9930-5C1B-326B-ED090158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382AF-285F-E44F-F95F-E3AEDC44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2A022-7C9C-9C6B-B1C9-9D54D78F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9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78FB-AE9B-7766-6A03-C58532DD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7EB7-9536-B26E-AEAB-55D2169B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B6A9A-EB46-A9AE-98C0-540E643C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B8DB-7FA5-F60A-0619-52D885DA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9F75B-8E11-8A82-AF59-E42A94A0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BA24-A24B-9097-2826-17F855CE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63C88-C83D-57EE-CF3E-6E46B82C6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EE52B-60FE-81CF-6F27-3F91E8B7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A630A-0F5E-0599-FE4C-83882790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15DF3-32F9-6D7F-FAED-324FC6F8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6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5A4D-643E-44E5-B0A1-47F03E10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6C91-1C08-CD9C-FFAB-B40528A0E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B042C-0A4E-7572-B1FD-686EEF632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F01DF-BEE0-88B4-1CDE-37D77985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F5FF1-BE43-D6A5-DBCB-E8E46287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BA216-42D4-E473-CF9E-AA7E0610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929F-5AB9-CBA7-27A7-3A474949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F2429-AFDB-CBC9-27FC-B92771EF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D1F30-6835-043D-6C90-7BB93F86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2E484-2903-99EC-EFCC-1C9FE53BF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7B10E-8DDA-1BB4-1E87-504BBD86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0B2DC-B79A-7C9C-AE87-3EF63233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2427F-CB5B-CEDA-2BA4-2708AFCC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990BC-1195-1C7E-DE8D-1A7DE63A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D968-E66D-11D9-B3C9-2354280B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A981A-D2A1-671E-E047-D4DD013E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EA49B-4670-BE72-8413-8ADA775F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77F42-98DE-23CF-41EA-646F499B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1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D86D5-ED00-9DAB-F1E9-369F0A50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00381-C195-8B60-8A93-26DFE97D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02C7F-7325-DBF8-4655-E19E88B0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0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60BC-FE98-AACA-3CA4-038A9CC0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840C9-76B1-744E-1900-12D87F14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A7B2C-D340-171E-4112-F4626CC10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EC0D-003D-DE59-E338-7B34BB97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F7F68-8B7F-8273-9C3F-6CA89879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85F55-B099-6AA2-DD80-C5D4F3D5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63A4-B780-B983-8F87-82D7A467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A05E7-9AE0-F099-F2C5-C2C395ED5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5E240-8AEC-FBFB-5972-2891CF471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0F2BC-8683-42FC-F7E2-82B03D53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4C18A-666F-B91D-E205-B9EFDC06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A19DE-0004-6E68-7293-0D510EB7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E3F98-3286-A5B7-878F-60F56A79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1825D-1982-0613-E293-21455B02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DE73-6F42-6553-1AFB-6BF00155C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C780-7FB0-064C-8FCE-5A7DA95073A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689CE-E4DC-BE4F-99C2-A07212D0C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DC518-32A3-2C8F-05DB-D3B340FE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6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476A1D-888A-9848-CCB3-F6120345D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758"/>
            <a:ext cx="9144000" cy="2387600"/>
          </a:xfrm>
        </p:spPr>
        <p:txBody>
          <a:bodyPr/>
          <a:lstStyle/>
          <a:p>
            <a:r>
              <a:rPr lang="en-US" dirty="0"/>
              <a:t>Neutrino Cross-correlations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15FE02-2DB9-8846-3EE4-6885B4479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3396"/>
            <a:ext cx="9144000" cy="3343292"/>
          </a:xfrm>
        </p:spPr>
        <p:txBody>
          <a:bodyPr>
            <a:normAutofit/>
          </a:bodyPr>
          <a:lstStyle/>
          <a:p>
            <a:r>
              <a:rPr lang="en-US" dirty="0"/>
              <a:t>by Ben Patterson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Supervisors: David Alonso, Felipe Oliveira Franco</a:t>
            </a:r>
          </a:p>
        </p:txBody>
      </p:sp>
    </p:spTree>
    <p:extLst>
      <p:ext uri="{BB962C8B-B14F-4D97-AF65-F5344CB8AC3E}">
        <p14:creationId xmlns:p14="http://schemas.microsoft.com/office/powerpoint/2010/main" val="309841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3B72EF-51B8-BCF5-FF8B-0788790FB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840" t="33837" r="27391" b="61204"/>
          <a:stretch/>
        </p:blipFill>
        <p:spPr>
          <a:xfrm>
            <a:off x="2808291" y="1780740"/>
            <a:ext cx="6575417" cy="1078788"/>
          </a:xfr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0B6EC3C4-BCAF-1318-EE24-4B19BE447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85" t="38236" r="41480" b="57561"/>
          <a:stretch/>
        </p:blipFill>
        <p:spPr>
          <a:xfrm>
            <a:off x="4970977" y="2754763"/>
            <a:ext cx="2250041" cy="914399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42AB7B8D-5A63-74FC-BED2-31CE8CFDC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3" t="42322" r="37593" b="52720"/>
          <a:stretch/>
        </p:blipFill>
        <p:spPr>
          <a:xfrm>
            <a:off x="2582236" y="4270169"/>
            <a:ext cx="3513762" cy="1078788"/>
          </a:xfrm>
          <a:prstGeom prst="rect">
            <a:avLst/>
          </a:prstGeom>
        </p:spPr>
      </p:pic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4F202351-10F3-5CAA-3E85-DF2A9163E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3" t="46926" r="37593" b="48116"/>
          <a:stretch/>
        </p:blipFill>
        <p:spPr>
          <a:xfrm>
            <a:off x="6095998" y="4303389"/>
            <a:ext cx="3513762" cy="1078788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8C9BA415-2CB7-DB3F-F7CB-8E190A8CA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3" t="51821" r="37593" b="43976"/>
          <a:stretch/>
        </p:blipFill>
        <p:spPr>
          <a:xfrm>
            <a:off x="4339116" y="4436383"/>
            <a:ext cx="3513762" cy="9144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4FFBCCA-1D7C-F651-FDE1-D30ABC415799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Neutrino Radial Kernel</a:t>
            </a:r>
          </a:p>
        </p:txBody>
      </p:sp>
    </p:spTree>
    <p:extLst>
      <p:ext uri="{BB962C8B-B14F-4D97-AF65-F5344CB8AC3E}">
        <p14:creationId xmlns:p14="http://schemas.microsoft.com/office/powerpoint/2010/main" val="266632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49C4B3-3C55-10C5-EB0D-C988A668F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058" r="6842" b="35625"/>
          <a:stretch/>
        </p:blipFill>
        <p:spPr>
          <a:xfrm>
            <a:off x="474796" y="1374955"/>
            <a:ext cx="3316368" cy="2190178"/>
          </a:xfr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B15FA00-D8DC-17A6-E904-A24933BFBF5E}"/>
              </a:ext>
            </a:extLst>
          </p:cNvPr>
          <p:cNvSpPr/>
          <p:nvPr/>
        </p:nvSpPr>
        <p:spPr>
          <a:xfrm>
            <a:off x="4389008" y="1776538"/>
            <a:ext cx="2928135" cy="13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E36EAE-9299-ECE8-39E9-DC28985A20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303" r="8274" b="35581"/>
          <a:stretch/>
        </p:blipFill>
        <p:spPr>
          <a:xfrm>
            <a:off x="7802993" y="1374955"/>
            <a:ext cx="3289582" cy="21901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81F8A8-DBDA-4CE5-08CA-FD0188685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32" y="3565133"/>
            <a:ext cx="3316368" cy="33163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001748-6A6F-25E6-769F-C2ED9D3B3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208" y="3565134"/>
            <a:ext cx="3316367" cy="3316367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C68C2C99-10FC-4168-5786-CFFEDCFDF6EF}"/>
              </a:ext>
            </a:extLst>
          </p:cNvPr>
          <p:cNvSpPr/>
          <p:nvPr/>
        </p:nvSpPr>
        <p:spPr>
          <a:xfrm>
            <a:off x="4389008" y="4672138"/>
            <a:ext cx="2928135" cy="13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8968E5-39EA-6A57-014F-04A2DE0912F9}"/>
              </a:ext>
            </a:extLst>
          </p:cNvPr>
          <p:cNvSpPr txBox="1"/>
          <p:nvPr/>
        </p:nvSpPr>
        <p:spPr>
          <a:xfrm>
            <a:off x="4515240" y="3684178"/>
            <a:ext cx="227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Volume prior on alpha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CFDC560-1984-2F84-CF1A-14A3FBFC48E2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Constraining A and alpha</a:t>
            </a:r>
          </a:p>
        </p:txBody>
      </p:sp>
    </p:spTree>
    <p:extLst>
      <p:ext uri="{BB962C8B-B14F-4D97-AF65-F5344CB8AC3E}">
        <p14:creationId xmlns:p14="http://schemas.microsoft.com/office/powerpoint/2010/main" val="376498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10C9DC-E34D-376B-B27D-23C99C56A892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Constraining A and alpha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EA13AFD-0625-2942-1F5A-60A1B5E2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76" y="1907748"/>
            <a:ext cx="3837631" cy="38376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9AF9529-5A2D-480D-BF5D-100CE29E4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730" y="1901569"/>
            <a:ext cx="3837631" cy="38376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46DB9E1-E713-BB25-0284-62B3E903A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984" y="1901570"/>
            <a:ext cx="3837631" cy="383763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5A821C2-0056-FD04-08E4-F6D763696FD8}"/>
              </a:ext>
            </a:extLst>
          </p:cNvPr>
          <p:cNvSpPr txBox="1"/>
          <p:nvPr/>
        </p:nvSpPr>
        <p:spPr>
          <a:xfrm>
            <a:off x="533476" y="1520728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Energy bin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A5E30F-7002-224B-3540-5B62FD57361F}"/>
              </a:ext>
            </a:extLst>
          </p:cNvPr>
          <p:cNvSpPr txBox="1"/>
          <p:nvPr/>
        </p:nvSpPr>
        <p:spPr>
          <a:xfrm>
            <a:off x="2090818" y="5554534"/>
            <a:ext cx="14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=  +2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EFC7D5-734B-A38D-23F4-7E2E6A660DEA}"/>
              </a:ext>
            </a:extLst>
          </p:cNvPr>
          <p:cNvSpPr txBox="1"/>
          <p:nvPr/>
        </p:nvSpPr>
        <p:spPr>
          <a:xfrm>
            <a:off x="5390072" y="5554534"/>
            <a:ext cx="14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= 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326FE6-FAD9-322F-86B5-8C7AC1E67937}"/>
              </a:ext>
            </a:extLst>
          </p:cNvPr>
          <p:cNvSpPr txBox="1"/>
          <p:nvPr/>
        </p:nvSpPr>
        <p:spPr>
          <a:xfrm>
            <a:off x="8689326" y="5554534"/>
            <a:ext cx="14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=  -2</a:t>
            </a:r>
          </a:p>
        </p:txBody>
      </p:sp>
    </p:spTree>
    <p:extLst>
      <p:ext uri="{BB962C8B-B14F-4D97-AF65-F5344CB8AC3E}">
        <p14:creationId xmlns:p14="http://schemas.microsoft.com/office/powerpoint/2010/main" val="116284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F982-9CB3-CB75-169D-9229DB81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Constraining Neutrino Densities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A1B53E-3869-4853-992C-DC02D8020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833A89-63CC-6F90-216A-104F8D0B7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3" t="42322" r="37593" b="52720"/>
          <a:stretch/>
        </p:blipFill>
        <p:spPr>
          <a:xfrm>
            <a:off x="4339119" y="1577672"/>
            <a:ext cx="3513762" cy="1078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5561C3-FE16-7222-8825-FF476D0E8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40" t="61184" r="26074" b="34859"/>
          <a:stretch/>
        </p:blipFill>
        <p:spPr>
          <a:xfrm>
            <a:off x="3191669" y="1707809"/>
            <a:ext cx="5808662" cy="708784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05667817-3DCB-4B1D-4C56-014B60C5E2A6}"/>
              </a:ext>
            </a:extLst>
          </p:cNvPr>
          <p:cNvSpPr/>
          <p:nvPr/>
        </p:nvSpPr>
        <p:spPr>
          <a:xfrm rot="1490933">
            <a:off x="3657600" y="2409567"/>
            <a:ext cx="644449" cy="1062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306123E1-F860-5938-0C2B-BAA4D339EE32}"/>
              </a:ext>
            </a:extLst>
          </p:cNvPr>
          <p:cNvSpPr/>
          <p:nvPr/>
        </p:nvSpPr>
        <p:spPr>
          <a:xfrm rot="20491579">
            <a:off x="7772364" y="2421060"/>
            <a:ext cx="644449" cy="1062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60070A-C36A-711B-9054-4F4D0485B0AC}"/>
              </a:ext>
            </a:extLst>
          </p:cNvPr>
          <p:cNvSpPr txBox="1"/>
          <p:nvPr/>
        </p:nvSpPr>
        <p:spPr>
          <a:xfrm>
            <a:off x="7151882" y="3456730"/>
            <a:ext cx="218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energy flux maps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7B29C4-3238-315C-9D79-0C19396529EE}"/>
              </a:ext>
            </a:extLst>
          </p:cNvPr>
          <p:cNvSpPr txBox="1"/>
          <p:nvPr/>
        </p:nvSpPr>
        <p:spPr>
          <a:xfrm>
            <a:off x="2588556" y="3499675"/>
            <a:ext cx="22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number flux maps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3787B764-B225-7592-8849-06C93059F471}"/>
              </a:ext>
            </a:extLst>
          </p:cNvPr>
          <p:cNvSpPr/>
          <p:nvPr/>
        </p:nvSpPr>
        <p:spPr>
          <a:xfrm>
            <a:off x="3464148" y="4045543"/>
            <a:ext cx="644449" cy="1062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E9B17F30-F54B-C3C5-8579-895FD5E57C79}"/>
              </a:ext>
            </a:extLst>
          </p:cNvPr>
          <p:cNvSpPr/>
          <p:nvPr/>
        </p:nvSpPr>
        <p:spPr>
          <a:xfrm>
            <a:off x="7852881" y="4047698"/>
            <a:ext cx="644449" cy="1062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665AAA-A75D-CB00-EC98-C50F2F8A17DA}"/>
              </a:ext>
            </a:extLst>
          </p:cNvPr>
          <p:cNvSpPr txBox="1"/>
          <p:nvPr/>
        </p:nvSpPr>
        <p:spPr>
          <a:xfrm>
            <a:off x="7155052" y="5216188"/>
            <a:ext cx="218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 the luminosity density of neutrinos,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B04EC9-24F4-4917-2B17-2EBAD771FFD9}"/>
              </a:ext>
            </a:extLst>
          </p:cNvPr>
          <p:cNvSpPr txBox="1"/>
          <p:nvPr/>
        </p:nvSpPr>
        <p:spPr>
          <a:xfrm>
            <a:off x="2639819" y="5175693"/>
            <a:ext cx="218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 the number density rate of neutrinos,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8F7B1FE-C792-C5E0-43D5-097612691D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65040" r="46260" b="31171"/>
          <a:stretch/>
        </p:blipFill>
        <p:spPr>
          <a:xfrm>
            <a:off x="8298434" y="5537360"/>
            <a:ext cx="540279" cy="7745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64B71A-173B-2B5D-0BCF-0D99DFE12D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23" t="69725" r="47522" b="27687"/>
          <a:stretch/>
        </p:blipFill>
        <p:spPr>
          <a:xfrm>
            <a:off x="4040619" y="5620311"/>
            <a:ext cx="311347" cy="5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2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F982-9CB3-CB75-169D-9229DB81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Constraining Neutrino Densities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24E834-E8BE-36A5-08A1-3172F1097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9" b="50072"/>
          <a:stretch/>
        </p:blipFill>
        <p:spPr>
          <a:xfrm>
            <a:off x="1354227" y="1910994"/>
            <a:ext cx="9483546" cy="3595954"/>
          </a:xfrm>
        </p:spPr>
      </p:pic>
    </p:spTree>
    <p:extLst>
      <p:ext uri="{BB962C8B-B14F-4D97-AF65-F5344CB8AC3E}">
        <p14:creationId xmlns:p14="http://schemas.microsoft.com/office/powerpoint/2010/main" val="125870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6F1C-4FB4-A647-F913-A2BFA1F0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Higher Redshift Galaxies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188E6C-EEB4-C77A-F7E3-86CCAA895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0879" y="1489754"/>
            <a:ext cx="11790242" cy="4424538"/>
          </a:xfrm>
        </p:spPr>
      </p:pic>
    </p:spTree>
    <p:extLst>
      <p:ext uri="{BB962C8B-B14F-4D97-AF65-F5344CB8AC3E}">
        <p14:creationId xmlns:p14="http://schemas.microsoft.com/office/powerpoint/2010/main" val="1703148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F982-9CB3-CB75-169D-9229DB81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Constraining Neutrino Densities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24E834-E8BE-36A5-08A1-3172F1097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79538" y="1445908"/>
            <a:ext cx="6832922" cy="5122219"/>
          </a:xfrm>
        </p:spPr>
      </p:pic>
    </p:spTree>
    <p:extLst>
      <p:ext uri="{BB962C8B-B14F-4D97-AF65-F5344CB8AC3E}">
        <p14:creationId xmlns:p14="http://schemas.microsoft.com/office/powerpoint/2010/main" val="2988406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F9C3-65CD-5C40-E98E-48F5E612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ECBC-5E1E-1831-0377-DFFC0DAE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Attempted to find source of astrophysical neutrinos</a:t>
            </a:r>
          </a:p>
          <a:p>
            <a:r>
              <a:rPr lang="en-US" dirty="0"/>
              <a:t>Present constraints on     and</a:t>
            </a:r>
          </a:p>
          <a:p>
            <a:r>
              <a:rPr lang="en-US" dirty="0"/>
              <a:t>Can be used to constrain future models of neutrino emissivity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A1D96-D323-8241-3CBC-AD9F39DA6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23" t="69725" r="47522" b="27687"/>
          <a:stretch/>
        </p:blipFill>
        <p:spPr>
          <a:xfrm>
            <a:off x="4451585" y="2260662"/>
            <a:ext cx="311347" cy="529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C6B21E-292D-D430-4CDF-5F04179B0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65040" r="46260" b="31171"/>
          <a:stretch/>
        </p:blipFill>
        <p:spPr>
          <a:xfrm>
            <a:off x="5329203" y="2137915"/>
            <a:ext cx="540279" cy="7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6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84B5-D0CF-2F8B-2086-A4042E1B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60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58420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F982-9CB3-CB75-169D-9229DB81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Density Rate Constraints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24E834-E8BE-36A5-08A1-3172F1097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79538" y="1445908"/>
            <a:ext cx="6832921" cy="5122219"/>
          </a:xfrm>
        </p:spPr>
      </p:pic>
    </p:spTree>
    <p:extLst>
      <p:ext uri="{BB962C8B-B14F-4D97-AF65-F5344CB8AC3E}">
        <p14:creationId xmlns:p14="http://schemas.microsoft.com/office/powerpoint/2010/main" val="196360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6BE4-4DE5-21E5-738D-AFA62656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48357E-4F4E-264E-5224-383CD6EC2C62}"/>
              </a:ext>
            </a:extLst>
          </p:cNvPr>
          <p:cNvSpPr/>
          <p:nvPr/>
        </p:nvSpPr>
        <p:spPr>
          <a:xfrm>
            <a:off x="7063911" y="1718942"/>
            <a:ext cx="4084834" cy="408483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EFA28F-9895-E893-3D79-1E5C83F8B002}"/>
              </a:ext>
            </a:extLst>
          </p:cNvPr>
          <p:cNvSpPr/>
          <p:nvPr/>
        </p:nvSpPr>
        <p:spPr>
          <a:xfrm>
            <a:off x="7390544" y="2045575"/>
            <a:ext cx="3431568" cy="34315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Earth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1F6D2F-4BBD-F088-2A36-302A1289B2DF}"/>
              </a:ext>
            </a:extLst>
          </p:cNvPr>
          <p:cNvSpPr/>
          <p:nvPr/>
        </p:nvSpPr>
        <p:spPr>
          <a:xfrm>
            <a:off x="8905953" y="5204476"/>
            <a:ext cx="400692" cy="147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5B6B0D-2CAC-12A9-B34E-41BEF331B86F}"/>
              </a:ext>
            </a:extLst>
          </p:cNvPr>
          <p:cNvSpPr/>
          <p:nvPr/>
        </p:nvSpPr>
        <p:spPr>
          <a:xfrm>
            <a:off x="8905953" y="5351489"/>
            <a:ext cx="400692" cy="147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69F79-74DE-9C33-C392-8997AFE62DAC}"/>
              </a:ext>
            </a:extLst>
          </p:cNvPr>
          <p:cNvSpPr txBox="1"/>
          <p:nvPr/>
        </p:nvSpPr>
        <p:spPr>
          <a:xfrm>
            <a:off x="8210666" y="5735404"/>
            <a:ext cx="179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IceCube</a:t>
            </a:r>
            <a:r>
              <a:rPr lang="en-US" dirty="0"/>
              <a:t> detector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9EECC5-DD75-E2F2-3AF9-2473E37AD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4834" cy="4351338"/>
          </a:xfrm>
        </p:spPr>
        <p:txBody>
          <a:bodyPr/>
          <a:lstStyle/>
          <a:p>
            <a:r>
              <a:rPr lang="en-US" dirty="0" err="1"/>
              <a:t>IceCube</a:t>
            </a:r>
            <a:r>
              <a:rPr lang="en-US" dirty="0"/>
              <a:t> detects cosmic neutrinos from unknown sources</a:t>
            </a:r>
          </a:p>
          <a:p>
            <a:r>
              <a:rPr lang="en-US" dirty="0"/>
              <a:t>Mechanism to produce these high energy neutrinos unclear</a:t>
            </a:r>
          </a:p>
          <a:p>
            <a:r>
              <a:rPr lang="en-US" dirty="0"/>
              <a:t>Cross-correlate these neutrino events with galaxy surveys</a:t>
            </a:r>
          </a:p>
        </p:txBody>
      </p:sp>
    </p:spTree>
    <p:extLst>
      <p:ext uri="{BB962C8B-B14F-4D97-AF65-F5344CB8AC3E}">
        <p14:creationId xmlns:p14="http://schemas.microsoft.com/office/powerpoint/2010/main" val="333051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6DF5-4B90-E4BC-8988-9E578BF0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Removing First Data Point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43BFAD-89D0-7132-82E2-57FE7594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" r="100"/>
          <a:stretch/>
        </p:blipFill>
        <p:spPr>
          <a:xfrm>
            <a:off x="2678774" y="1477916"/>
            <a:ext cx="6834451" cy="51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5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6DF5-4B90-E4BC-8988-9E578BF0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Removing First Data Point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43BFAD-89D0-7132-82E2-57FE7594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" r="100"/>
          <a:stretch/>
        </p:blipFill>
        <p:spPr>
          <a:xfrm>
            <a:off x="2693480" y="1377015"/>
            <a:ext cx="6805039" cy="511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1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6B13-541D-8810-1FFD-B1FD113A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IceCube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2B8-3002-507E-94AB-86697B026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4834" cy="4351338"/>
          </a:xfrm>
        </p:spPr>
        <p:txBody>
          <a:bodyPr/>
          <a:lstStyle/>
          <a:p>
            <a:r>
              <a:rPr lang="en-US" dirty="0"/>
              <a:t>Detects muons produced from neutrino-ice interactions</a:t>
            </a:r>
          </a:p>
          <a:p>
            <a:r>
              <a:rPr lang="en-US" dirty="0"/>
              <a:t>Atmospheric neutrinos dominate</a:t>
            </a:r>
          </a:p>
          <a:p>
            <a:r>
              <a:rPr lang="en-US" dirty="0"/>
              <a:t>3 logarithmic energy bins from 0.3 to 300 </a:t>
            </a:r>
            <a:r>
              <a:rPr lang="en-US" dirty="0" err="1"/>
              <a:t>TeV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4F306-018C-0154-21B4-54BD01DFD840}"/>
              </a:ext>
            </a:extLst>
          </p:cNvPr>
          <p:cNvSpPr/>
          <p:nvPr/>
        </p:nvSpPr>
        <p:spPr>
          <a:xfrm>
            <a:off x="7063911" y="1718942"/>
            <a:ext cx="4084834" cy="408483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B32913-D7F7-E003-B397-BB53F24D14EB}"/>
              </a:ext>
            </a:extLst>
          </p:cNvPr>
          <p:cNvSpPr/>
          <p:nvPr/>
        </p:nvSpPr>
        <p:spPr>
          <a:xfrm>
            <a:off x="7390544" y="2045575"/>
            <a:ext cx="3431568" cy="34315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Earth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AF389-8175-CA19-95FB-4E145788CDCA}"/>
              </a:ext>
            </a:extLst>
          </p:cNvPr>
          <p:cNvSpPr/>
          <p:nvPr/>
        </p:nvSpPr>
        <p:spPr>
          <a:xfrm>
            <a:off x="8905953" y="5204476"/>
            <a:ext cx="400692" cy="147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563B7-8F61-1AD1-2813-211FE7EB3A43}"/>
              </a:ext>
            </a:extLst>
          </p:cNvPr>
          <p:cNvSpPr/>
          <p:nvPr/>
        </p:nvSpPr>
        <p:spPr>
          <a:xfrm>
            <a:off x="8905953" y="5351489"/>
            <a:ext cx="400692" cy="147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C2994-5F5E-B502-123A-E9229541799B}"/>
              </a:ext>
            </a:extLst>
          </p:cNvPr>
          <p:cNvSpPr txBox="1"/>
          <p:nvPr/>
        </p:nvSpPr>
        <p:spPr>
          <a:xfrm>
            <a:off x="8210666" y="5735404"/>
            <a:ext cx="179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IceCube</a:t>
            </a:r>
            <a:r>
              <a:rPr lang="en-US" dirty="0"/>
              <a:t> detector</a:t>
            </a:r>
          </a:p>
        </p:txBody>
      </p:sp>
    </p:spTree>
    <p:extLst>
      <p:ext uri="{BB962C8B-B14F-4D97-AF65-F5344CB8AC3E}">
        <p14:creationId xmlns:p14="http://schemas.microsoft.com/office/powerpoint/2010/main" val="196846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298FB02-7C43-AD17-2662-6CA511070569}"/>
              </a:ext>
            </a:extLst>
          </p:cNvPr>
          <p:cNvSpPr/>
          <p:nvPr/>
        </p:nvSpPr>
        <p:spPr>
          <a:xfrm>
            <a:off x="4053583" y="1663379"/>
            <a:ext cx="4084834" cy="408483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9D561-CA9B-DFBE-7F49-1C402A0C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Atmospheric Neutrinos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A80116-ADF7-5F6F-E32C-6DCB9B61D707}"/>
              </a:ext>
            </a:extLst>
          </p:cNvPr>
          <p:cNvSpPr/>
          <p:nvPr/>
        </p:nvSpPr>
        <p:spPr>
          <a:xfrm>
            <a:off x="4380216" y="1990012"/>
            <a:ext cx="3431568" cy="34315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Earth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9A372-738C-C9A0-C291-731F87859651}"/>
              </a:ext>
            </a:extLst>
          </p:cNvPr>
          <p:cNvSpPr/>
          <p:nvPr/>
        </p:nvSpPr>
        <p:spPr>
          <a:xfrm>
            <a:off x="5897514" y="5120620"/>
            <a:ext cx="400692" cy="147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FF902E-E5D2-5D49-FDF4-8B2B4E89B5A5}"/>
              </a:ext>
            </a:extLst>
          </p:cNvPr>
          <p:cNvSpPr/>
          <p:nvPr/>
        </p:nvSpPr>
        <p:spPr>
          <a:xfrm>
            <a:off x="5892930" y="5266277"/>
            <a:ext cx="400692" cy="147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B77E9-57B0-A9B8-80A5-4B7311098C29}"/>
              </a:ext>
            </a:extLst>
          </p:cNvPr>
          <p:cNvCxnSpPr>
            <a:cxnSpLocks/>
          </p:cNvCxnSpPr>
          <p:nvPr/>
        </p:nvCxnSpPr>
        <p:spPr>
          <a:xfrm>
            <a:off x="247135" y="5421580"/>
            <a:ext cx="1022286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9C0D90-DFAC-117C-31AB-B87D003055C4}"/>
              </a:ext>
            </a:extLst>
          </p:cNvPr>
          <p:cNvSpPr txBox="1"/>
          <p:nvPr/>
        </p:nvSpPr>
        <p:spPr>
          <a:xfrm>
            <a:off x="10433527" y="5236914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Declination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F68A33-0793-3F24-A109-AEFA6ADA8914}"/>
              </a:ext>
            </a:extLst>
          </p:cNvPr>
          <p:cNvSpPr txBox="1"/>
          <p:nvPr/>
        </p:nvSpPr>
        <p:spPr>
          <a:xfrm>
            <a:off x="5200338" y="5679841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IceCube</a:t>
            </a:r>
            <a:r>
              <a:rPr lang="en-US" dirty="0"/>
              <a:t> detector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124AB-9A24-1BFD-931C-76A6B199CCA8}"/>
              </a:ext>
            </a:extLst>
          </p:cNvPr>
          <p:cNvSpPr txBox="1"/>
          <p:nvPr/>
        </p:nvSpPr>
        <p:spPr>
          <a:xfrm>
            <a:off x="484427" y="5052248"/>
            <a:ext cx="22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Northern hemisphere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B0B928-058C-D470-45EC-C535DA2BD555}"/>
              </a:ext>
            </a:extLst>
          </p:cNvPr>
          <p:cNvSpPr txBox="1"/>
          <p:nvPr/>
        </p:nvSpPr>
        <p:spPr>
          <a:xfrm>
            <a:off x="486031" y="5442026"/>
            <a:ext cx="221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Southern hemisphere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4783B1-20ED-CBC6-206E-14A38E2D4B16}"/>
              </a:ext>
            </a:extLst>
          </p:cNvPr>
          <p:cNvCxnSpPr>
            <a:cxnSpLocks/>
            <a:stCxn id="3" idx="2"/>
          </p:cNvCxnSpPr>
          <p:nvPr/>
        </p:nvCxnSpPr>
        <p:spPr>
          <a:xfrm flipV="1">
            <a:off x="6093276" y="4658816"/>
            <a:ext cx="5932354" cy="754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5ECC4F-236B-809D-31FB-5022F7527078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4572000" y="1415821"/>
            <a:ext cx="1521276" cy="3997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6A97975-27FC-D92C-A981-B2C148692678}"/>
              </a:ext>
            </a:extLst>
          </p:cNvPr>
          <p:cNvSpPr/>
          <p:nvPr/>
        </p:nvSpPr>
        <p:spPr>
          <a:xfrm rot="4107654">
            <a:off x="4727334" y="2212131"/>
            <a:ext cx="335072" cy="1055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47AF34-D15E-1A21-0019-D8E339FA2A3C}"/>
              </a:ext>
            </a:extLst>
          </p:cNvPr>
          <p:cNvSpPr/>
          <p:nvPr/>
        </p:nvSpPr>
        <p:spPr>
          <a:xfrm rot="21213052">
            <a:off x="6420987" y="5268302"/>
            <a:ext cx="1012311" cy="762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2D29-4A73-F7F8-8701-90F61664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Effective Area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78ACA1-F97F-14E2-04A4-834B27E7EF2D}"/>
              </a:ext>
            </a:extLst>
          </p:cNvPr>
          <p:cNvSpPr/>
          <p:nvPr/>
        </p:nvSpPr>
        <p:spPr>
          <a:xfrm>
            <a:off x="4053583" y="1663379"/>
            <a:ext cx="4084834" cy="408483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262AD9-71B8-C9BE-519A-6C324BA42372}"/>
              </a:ext>
            </a:extLst>
          </p:cNvPr>
          <p:cNvSpPr/>
          <p:nvPr/>
        </p:nvSpPr>
        <p:spPr>
          <a:xfrm>
            <a:off x="4380216" y="1990012"/>
            <a:ext cx="3431568" cy="34315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Earth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65B12-E236-00CE-1629-CFF47F075100}"/>
              </a:ext>
            </a:extLst>
          </p:cNvPr>
          <p:cNvSpPr/>
          <p:nvPr/>
        </p:nvSpPr>
        <p:spPr>
          <a:xfrm>
            <a:off x="5774076" y="4952144"/>
            <a:ext cx="626723" cy="3437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434100-4E0B-957E-5533-89D1D199AA20}"/>
              </a:ext>
            </a:extLst>
          </p:cNvPr>
          <p:cNvSpPr/>
          <p:nvPr/>
        </p:nvSpPr>
        <p:spPr>
          <a:xfrm>
            <a:off x="5774076" y="5295925"/>
            <a:ext cx="626723" cy="1256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54B5C3-ED97-D0E3-5918-B83FC68A3827}"/>
              </a:ext>
            </a:extLst>
          </p:cNvPr>
          <p:cNvCxnSpPr>
            <a:cxnSpLocks/>
          </p:cNvCxnSpPr>
          <p:nvPr/>
        </p:nvCxnSpPr>
        <p:spPr>
          <a:xfrm>
            <a:off x="247135" y="5421580"/>
            <a:ext cx="1022286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95A5D6-5FEF-D170-0F16-52D4B9F762F3}"/>
              </a:ext>
            </a:extLst>
          </p:cNvPr>
          <p:cNvSpPr txBox="1"/>
          <p:nvPr/>
        </p:nvSpPr>
        <p:spPr>
          <a:xfrm>
            <a:off x="10433527" y="5236914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Declination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67840A-014A-BD13-411C-26D749D5D3D6}"/>
              </a:ext>
            </a:extLst>
          </p:cNvPr>
          <p:cNvSpPr txBox="1"/>
          <p:nvPr/>
        </p:nvSpPr>
        <p:spPr>
          <a:xfrm>
            <a:off x="5200338" y="5679841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IceCube</a:t>
            </a:r>
            <a:r>
              <a:rPr lang="en-US" dirty="0"/>
              <a:t> detector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89A52D-19E1-07C1-A73F-F6AC21512771}"/>
              </a:ext>
            </a:extLst>
          </p:cNvPr>
          <p:cNvSpPr txBox="1"/>
          <p:nvPr/>
        </p:nvSpPr>
        <p:spPr>
          <a:xfrm>
            <a:off x="484427" y="5052248"/>
            <a:ext cx="22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Northern hemisphere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1E931-F480-34D7-D6F3-FDCE0044FDF7}"/>
              </a:ext>
            </a:extLst>
          </p:cNvPr>
          <p:cNvSpPr txBox="1"/>
          <p:nvPr/>
        </p:nvSpPr>
        <p:spPr>
          <a:xfrm>
            <a:off x="486031" y="5442026"/>
            <a:ext cx="221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Southern hemisphere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56012-F2CB-E1F5-6D73-28DBBDE82FF2}"/>
              </a:ext>
            </a:extLst>
          </p:cNvPr>
          <p:cNvCxnSpPr>
            <a:cxnSpLocks/>
          </p:cNvCxnSpPr>
          <p:nvPr/>
        </p:nvCxnSpPr>
        <p:spPr>
          <a:xfrm>
            <a:off x="6095999" y="4951061"/>
            <a:ext cx="0" cy="469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D6F3997-69F6-46CA-6E9C-BF7C8876E18A}"/>
              </a:ext>
            </a:extLst>
          </p:cNvPr>
          <p:cNvSpPr/>
          <p:nvPr/>
        </p:nvSpPr>
        <p:spPr>
          <a:xfrm>
            <a:off x="6042915" y="4969795"/>
            <a:ext cx="113015" cy="1130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1241BF-0E3B-E9D8-B1C8-ECE287BBB2EA}"/>
              </a:ext>
            </a:extLst>
          </p:cNvPr>
          <p:cNvSpPr/>
          <p:nvPr/>
        </p:nvSpPr>
        <p:spPr>
          <a:xfrm>
            <a:off x="6039491" y="5266168"/>
            <a:ext cx="113015" cy="1130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D6CE70-E302-754E-2FA2-F64336F58B4D}"/>
              </a:ext>
            </a:extLst>
          </p:cNvPr>
          <p:cNvCxnSpPr>
            <a:cxnSpLocks/>
          </p:cNvCxnSpPr>
          <p:nvPr/>
        </p:nvCxnSpPr>
        <p:spPr>
          <a:xfrm>
            <a:off x="6324604" y="4951061"/>
            <a:ext cx="0" cy="469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B09F310-9760-FF5F-6FE1-50BC778B0FCD}"/>
              </a:ext>
            </a:extLst>
          </p:cNvPr>
          <p:cNvSpPr/>
          <p:nvPr/>
        </p:nvSpPr>
        <p:spPr>
          <a:xfrm>
            <a:off x="6271520" y="4969795"/>
            <a:ext cx="113015" cy="1130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70DBDAD-3397-00A8-EFD7-20E72FD3F359}"/>
              </a:ext>
            </a:extLst>
          </p:cNvPr>
          <p:cNvSpPr/>
          <p:nvPr/>
        </p:nvSpPr>
        <p:spPr>
          <a:xfrm>
            <a:off x="6268096" y="5266168"/>
            <a:ext cx="113015" cy="1130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241D42-DE76-00A3-493F-5BF608090F6B}"/>
              </a:ext>
            </a:extLst>
          </p:cNvPr>
          <p:cNvCxnSpPr>
            <a:cxnSpLocks/>
          </p:cNvCxnSpPr>
          <p:nvPr/>
        </p:nvCxnSpPr>
        <p:spPr>
          <a:xfrm>
            <a:off x="5849418" y="4951061"/>
            <a:ext cx="0" cy="469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EF46C9F-59CE-4DA9-F10E-1A9B610F6374}"/>
              </a:ext>
            </a:extLst>
          </p:cNvPr>
          <p:cNvSpPr/>
          <p:nvPr/>
        </p:nvSpPr>
        <p:spPr>
          <a:xfrm>
            <a:off x="5796334" y="4969795"/>
            <a:ext cx="113015" cy="1130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DEDA4CF-E503-965A-7684-2C63A09505C9}"/>
              </a:ext>
            </a:extLst>
          </p:cNvPr>
          <p:cNvSpPr/>
          <p:nvPr/>
        </p:nvSpPr>
        <p:spPr>
          <a:xfrm>
            <a:off x="5792910" y="5266168"/>
            <a:ext cx="113015" cy="1130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684161-6E52-141C-8E74-658873185178}"/>
              </a:ext>
            </a:extLst>
          </p:cNvPr>
          <p:cNvCxnSpPr/>
          <p:nvPr/>
        </p:nvCxnSpPr>
        <p:spPr>
          <a:xfrm>
            <a:off x="5628744" y="1489343"/>
            <a:ext cx="476035" cy="5147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0B10A10-08B6-BCC7-1319-5065FA77CDE6}"/>
              </a:ext>
            </a:extLst>
          </p:cNvPr>
          <p:cNvCxnSpPr>
            <a:cxnSpLocks/>
          </p:cNvCxnSpPr>
          <p:nvPr/>
        </p:nvCxnSpPr>
        <p:spPr>
          <a:xfrm flipH="1">
            <a:off x="4593405" y="4152600"/>
            <a:ext cx="6117870" cy="1463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B787F1C4-2D79-700B-7E12-1A218E88B713}"/>
              </a:ext>
            </a:extLst>
          </p:cNvPr>
          <p:cNvSpPr/>
          <p:nvPr/>
        </p:nvSpPr>
        <p:spPr>
          <a:xfrm>
            <a:off x="6039491" y="5111839"/>
            <a:ext cx="113015" cy="1130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E79AB00-912D-A766-74D4-B2EE5100D24D}"/>
              </a:ext>
            </a:extLst>
          </p:cNvPr>
          <p:cNvSpPr/>
          <p:nvPr/>
        </p:nvSpPr>
        <p:spPr>
          <a:xfrm>
            <a:off x="6268096" y="5111839"/>
            <a:ext cx="113015" cy="1130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54B47F2-5480-2471-38D9-7C41EBBEADCA}"/>
              </a:ext>
            </a:extLst>
          </p:cNvPr>
          <p:cNvSpPr/>
          <p:nvPr/>
        </p:nvSpPr>
        <p:spPr>
          <a:xfrm>
            <a:off x="5792910" y="5111839"/>
            <a:ext cx="113015" cy="1130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D93A28B-AED4-AFB8-5975-CE1FD53C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750" y="1864724"/>
            <a:ext cx="6746057" cy="428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7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5" grpId="0"/>
      <p:bldP spid="26" grpId="0"/>
      <p:bldP spid="27" grpId="0"/>
      <p:bldP spid="28" grpId="0"/>
      <p:bldP spid="35" grpId="0" animBg="1"/>
      <p:bldP spid="36" grpId="0" animBg="1"/>
      <p:bldP spid="41" grpId="0" animBg="1"/>
      <p:bldP spid="42" grpId="0" animBg="1"/>
      <p:bldP spid="44" grpId="0" animBg="1"/>
      <p:bldP spid="45" grpId="0" animBg="1"/>
      <p:bldP spid="67" grpId="0" animBg="1"/>
      <p:bldP spid="68" grpId="0" animBg="1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306C-3617-79BD-AA9C-93394EA1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2MPZ+WIxSC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736E8-C6C0-09A7-7275-7D6CF1D6A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495" y="1690688"/>
            <a:ext cx="6787793" cy="452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9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48A-9A1D-E134-505A-3AFB9A0B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Overdensity</a:t>
            </a:r>
            <a:r>
              <a:rPr lang="en-US" dirty="0"/>
              <a:t> Maps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88D49-5D64-0D6C-D379-7A4D1D726C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1910" y="1493980"/>
            <a:ext cx="5844089" cy="3714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732A3A-BDFD-78F7-6526-2291B6B3ED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90" t="75949" r="38622" b="18951"/>
          <a:stretch/>
        </p:blipFill>
        <p:spPr>
          <a:xfrm>
            <a:off x="1580080" y="4658938"/>
            <a:ext cx="3197403" cy="1099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22544-5615-D749-4EA9-7401FBAF9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493981"/>
            <a:ext cx="5844089" cy="3714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14D931-A919-CFF4-693B-934169385F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361" t="14532" r="36079" b="80075"/>
          <a:stretch/>
        </p:blipFill>
        <p:spPr>
          <a:xfrm>
            <a:off x="6760395" y="4684230"/>
            <a:ext cx="4340816" cy="1202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B3FA6-99DC-49C1-A7DF-727F422D8E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930" t="73837" r="41469" b="21743"/>
          <a:stretch/>
        </p:blipFill>
        <p:spPr>
          <a:xfrm>
            <a:off x="4772655" y="4827282"/>
            <a:ext cx="2455523" cy="10993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79E362-EDF7-7D37-7DC4-1184A67043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209" t="19775" r="36290" b="75950"/>
          <a:stretch/>
        </p:blipFill>
        <p:spPr>
          <a:xfrm>
            <a:off x="3688409" y="5785529"/>
            <a:ext cx="4815179" cy="109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1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6050F-6574-50AA-EA4F-7A822F0B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135949" y="1050326"/>
            <a:ext cx="14463898" cy="542461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EB72C19-F6F3-B739-BAC4-F38D8C3BF7F9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Cross Power Spectra</a:t>
            </a:r>
          </a:p>
        </p:txBody>
      </p:sp>
    </p:spTree>
    <p:extLst>
      <p:ext uri="{BB962C8B-B14F-4D97-AF65-F5344CB8AC3E}">
        <p14:creationId xmlns:p14="http://schemas.microsoft.com/office/powerpoint/2010/main" val="421144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AC1E032-B84C-88E2-FD0E-695F37A6A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41" t="56779" r="42651" b="40525"/>
          <a:stretch/>
        </p:blipFill>
        <p:spPr>
          <a:xfrm>
            <a:off x="688369" y="1915642"/>
            <a:ext cx="3165578" cy="9657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C59A57-78D1-7319-D3EC-BB1151C6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654" y="1463661"/>
            <a:ext cx="6789383" cy="452625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78E04D-DCB9-1EA8-043D-73CEE692A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4483654" y="1463661"/>
            <a:ext cx="6789382" cy="4526255"/>
          </a:xfr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1496EB2-A969-E178-3F08-C4CAF0F985F0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Testing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74590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FB7CBAB-46C7-5441-89A1-9EAF2FB51706}">
  <we:reference id="4567b711-9f2d-454d-b0d0-74708a29b461" version="1.0.0.0" store="EXCatalog" storeType="EXCatalog"/>
  <we:alternateReferences>
    <we:reference id="WA200001313" version="1.0.0.0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199</Words>
  <Application>Microsoft Macintosh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Neutrino Cross-correlations</vt:lpstr>
      <vt:lpstr>Background</vt:lpstr>
      <vt:lpstr>IceCube Data</vt:lpstr>
      <vt:lpstr>Atmospheric Neutrinos</vt:lpstr>
      <vt:lpstr>Effective Area</vt:lpstr>
      <vt:lpstr>2MPZ+WIxSC Data</vt:lpstr>
      <vt:lpstr>Overdensity 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Constraining Neutrino Densities</vt:lpstr>
      <vt:lpstr>Constraining Neutrino Densities</vt:lpstr>
      <vt:lpstr>Higher Redshift Galaxies</vt:lpstr>
      <vt:lpstr>Constraining Neutrino Densities</vt:lpstr>
      <vt:lpstr>Summary</vt:lpstr>
      <vt:lpstr>Extra Slides</vt:lpstr>
      <vt:lpstr>Number Density Rate Constraints</vt:lpstr>
      <vt:lpstr>Removing First Data Point</vt:lpstr>
      <vt:lpstr>Removing First Data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Patterson (MSci (Hons) Phys + Astr FT (4))</dc:creator>
  <cp:lastModifiedBy>Ben Patterson (MSci (Hons) Phys + Astr FT (4))</cp:lastModifiedBy>
  <cp:revision>14</cp:revision>
  <dcterms:created xsi:type="dcterms:W3CDTF">2022-08-10T09:53:20Z</dcterms:created>
  <dcterms:modified xsi:type="dcterms:W3CDTF">2022-08-18T11:59:14Z</dcterms:modified>
</cp:coreProperties>
</file>