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3" r:id="rId4"/>
    <p:sldId id="259" r:id="rId5"/>
    <p:sldId id="262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760"/>
  </p:normalViewPr>
  <p:slideViewPr>
    <p:cSldViewPr snapToGrid="0">
      <p:cViewPr varScale="1">
        <p:scale>
          <a:sx n="109" d="100"/>
          <a:sy n="109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205-438F-0D4D-8B46-8D66DDF77B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5F6-6D36-B441-BDEE-3A70A4E7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45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205-438F-0D4D-8B46-8D66DDF77B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5F6-6D36-B441-BDEE-3A70A4E7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205-438F-0D4D-8B46-8D66DDF77B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5F6-6D36-B441-BDEE-3A70A4E7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205-438F-0D4D-8B46-8D66DDF77B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5F6-6D36-B441-BDEE-3A70A4E7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6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205-438F-0D4D-8B46-8D66DDF77B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5F6-6D36-B441-BDEE-3A70A4E7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7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205-438F-0D4D-8B46-8D66DDF77B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5F6-6D36-B441-BDEE-3A70A4E7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1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205-438F-0D4D-8B46-8D66DDF77B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5F6-6D36-B441-BDEE-3A70A4E761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1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205-438F-0D4D-8B46-8D66DDF77B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5F6-6D36-B441-BDEE-3A70A4E7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8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205-438F-0D4D-8B46-8D66DDF77B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5F6-6D36-B441-BDEE-3A70A4E7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2205-438F-0D4D-8B46-8D66DDF77B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5F6-6D36-B441-BDEE-3A70A4E7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9C42205-438F-0D4D-8B46-8D66DDF77B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B5F6-6D36-B441-BDEE-3A70A4E7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0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9C42205-438F-0D4D-8B46-8D66DDF77B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DC5B5F6-6D36-B441-BDEE-3A70A4E7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inged Seal - Creature Feature">
            <a:extLst>
              <a:ext uri="{FF2B5EF4-FFF2-40B4-BE49-F238E27FC236}">
                <a16:creationId xmlns:a16="http://schemas.microsoft.com/office/drawing/2014/main" id="{8AA98EF7-2D52-3A9B-C7E9-0D7968C22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1" b="13359"/>
          <a:stretch>
            <a:fillRect/>
          </a:stretch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4EB9B-999B-D1D2-68DA-0DB033859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5792" y="348045"/>
            <a:ext cx="5452529" cy="3569242"/>
          </a:xfrm>
          <a:noFill/>
          <a:ln>
            <a:noFill/>
          </a:ln>
        </p:spPr>
        <p:txBody>
          <a:bodyPr anchor="t">
            <a:normAutofit/>
          </a:bodyPr>
          <a:lstStyle/>
          <a:p>
            <a:pPr algn="l"/>
            <a:r>
              <a:rPr lang="en-US" sz="5200" dirty="0">
                <a:solidFill>
                  <a:schemeClr val="bg1"/>
                </a:solidFill>
              </a:rPr>
              <a:t>What’s up with these seals?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6AA48-7583-4A71-D40E-56D28F23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45" y="5627077"/>
            <a:ext cx="5994955" cy="99438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Global Sensitivity Analysis of Matrix Population Models</a:t>
            </a:r>
          </a:p>
          <a:p>
            <a:r>
              <a:rPr lang="en-US" dirty="0">
                <a:solidFill>
                  <a:schemeClr val="bg1"/>
                </a:solidFill>
              </a:rPr>
              <a:t>Abby Hardin-Kohli and Ben Gillen</a:t>
            </a:r>
          </a:p>
        </p:txBody>
      </p:sp>
    </p:spTree>
    <p:extLst>
      <p:ext uri="{BB962C8B-B14F-4D97-AF65-F5344CB8AC3E}">
        <p14:creationId xmlns:p14="http://schemas.microsoft.com/office/powerpoint/2010/main" val="13285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BC20-1F0A-E401-401F-5294217E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44" y="286513"/>
            <a:ext cx="11044311" cy="1325563"/>
          </a:xfrm>
        </p:spPr>
        <p:txBody>
          <a:bodyPr/>
          <a:lstStyle/>
          <a:p>
            <a:r>
              <a:rPr lang="en-US" dirty="0"/>
              <a:t>Leslie Matrix Population Model for Ringed Seals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57307C1F-7602-C602-52A9-213184531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928" y="1807916"/>
            <a:ext cx="7365610" cy="2148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6C989-1B98-73E6-2536-C54ECC11530F}"/>
              </a:ext>
            </a:extLst>
          </p:cNvPr>
          <p:cNvSpPr txBox="1"/>
          <p:nvPr/>
        </p:nvSpPr>
        <p:spPr>
          <a:xfrm>
            <a:off x="9894414" y="1242744"/>
            <a:ext cx="148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Reimer, 2019</a:t>
            </a:r>
          </a:p>
        </p:txBody>
      </p:sp>
      <p:pic>
        <p:nvPicPr>
          <p:cNvPr id="7" name="Content Placeholder 4" descr="A table of numbers and a number of objects&#10;&#10;AI-generated content may be incorrect.">
            <a:extLst>
              <a:ext uri="{FF2B5EF4-FFF2-40B4-BE49-F238E27FC236}">
                <a16:creationId xmlns:a16="http://schemas.microsoft.com/office/drawing/2014/main" id="{65585FBB-10B2-D3E6-47D9-F462A2EB2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28" y="4241050"/>
            <a:ext cx="9984142" cy="261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9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6342-1CA3-AD3B-6107-8B2175E2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29B3-4EF8-DA40-1AB5-964E7F4A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44" y="286513"/>
            <a:ext cx="11044311" cy="1325563"/>
          </a:xfrm>
        </p:spPr>
        <p:txBody>
          <a:bodyPr/>
          <a:lstStyle/>
          <a:p>
            <a:r>
              <a:rPr lang="en-US" dirty="0"/>
              <a:t>Leslie Matrix Population Model for Ringed Seals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DB6797D2-D60D-F50A-21EE-5D966748D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928" y="1807916"/>
            <a:ext cx="7365610" cy="2148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E3B292-2022-B29C-AE57-1683A7EA1A16}"/>
              </a:ext>
            </a:extLst>
          </p:cNvPr>
          <p:cNvSpPr txBox="1"/>
          <p:nvPr/>
        </p:nvSpPr>
        <p:spPr>
          <a:xfrm>
            <a:off x="9894414" y="1242744"/>
            <a:ext cx="148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Reimer, 2019</a:t>
            </a:r>
          </a:p>
        </p:txBody>
      </p:sp>
      <p:pic>
        <p:nvPicPr>
          <p:cNvPr id="7" name="Content Placeholder 4" descr="A table of numbers and a number of objects&#10;&#10;AI-generated content may be incorrect.">
            <a:extLst>
              <a:ext uri="{FF2B5EF4-FFF2-40B4-BE49-F238E27FC236}">
                <a16:creationId xmlns:a16="http://schemas.microsoft.com/office/drawing/2014/main" id="{BA86F850-C729-C841-718F-3E310746C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28" y="4241050"/>
            <a:ext cx="9984142" cy="2616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5333CB-2CDE-9715-42BE-7926FAA4CB81}"/>
                  </a:ext>
                </a:extLst>
              </p:cNvPr>
              <p:cNvSpPr txBox="1"/>
              <p:nvPr/>
            </p:nvSpPr>
            <p:spPr>
              <a:xfrm>
                <a:off x="8932985" y="2614020"/>
                <a:ext cx="2790678" cy="86767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5333CB-2CDE-9715-42BE-7926FAA4C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985" y="2614020"/>
                <a:ext cx="2790678" cy="867673"/>
              </a:xfrm>
              <a:prstGeom prst="rect">
                <a:avLst/>
              </a:prstGeom>
              <a:blipFill>
                <a:blip r:embed="rId4"/>
                <a:stretch>
                  <a:fillRect l="-446" b="-6944"/>
                </a:stretch>
              </a:blipFill>
              <a:ln w="3492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64E107C-06B4-2ADA-FC25-1163B2F9A1C2}"/>
              </a:ext>
            </a:extLst>
          </p:cNvPr>
          <p:cNvSpPr/>
          <p:nvPr/>
        </p:nvSpPr>
        <p:spPr>
          <a:xfrm>
            <a:off x="6693290" y="5500468"/>
            <a:ext cx="3336975" cy="281354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05E4A-AFE2-882B-143C-4B6EAB8274F1}"/>
              </a:ext>
            </a:extLst>
          </p:cNvPr>
          <p:cNvSpPr/>
          <p:nvPr/>
        </p:nvSpPr>
        <p:spPr>
          <a:xfrm>
            <a:off x="3530992" y="6430810"/>
            <a:ext cx="6499274" cy="281354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427C-B5B7-1975-BB57-DEBA7E2D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66" y="317578"/>
            <a:ext cx="9122665" cy="1188720"/>
          </a:xfrm>
        </p:spPr>
        <p:txBody>
          <a:bodyPr/>
          <a:lstStyle/>
          <a:p>
            <a:r>
              <a:rPr lang="en-US" dirty="0"/>
              <a:t>Treating Parameters as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AAFB3-2619-E414-E65F-659772073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Each of these random variables are drawn from normal distributions with mean equal to the values used in Reimer 2019 and standard deviation 0.1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E450E36-01EB-79FD-EF0D-D83F38FBF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08" y="3151188"/>
            <a:ext cx="7547779" cy="326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8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65A9-58C5-433C-F30E-34704379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60" y="365125"/>
            <a:ext cx="8742680" cy="1188720"/>
          </a:xfrm>
        </p:spPr>
        <p:txBody>
          <a:bodyPr/>
          <a:lstStyle/>
          <a:p>
            <a:r>
              <a:rPr lang="en-US" dirty="0"/>
              <a:t>Distribution of Dominant Eigenvalues</a:t>
            </a:r>
          </a:p>
        </p:txBody>
      </p:sp>
      <p:pic>
        <p:nvPicPr>
          <p:cNvPr id="8" name="Picture 7" descr="A graph with a bar&#10;&#10;AI-generated content may be incorrect.">
            <a:extLst>
              <a:ext uri="{FF2B5EF4-FFF2-40B4-BE49-F238E27FC236}">
                <a16:creationId xmlns:a16="http://schemas.microsoft.com/office/drawing/2014/main" id="{ECF4C269-68FB-7024-BC41-9CB724926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44" y="2456906"/>
            <a:ext cx="5010038" cy="3101093"/>
          </a:xfrm>
          <a:prstGeom prst="rect">
            <a:avLst/>
          </a:prstGeom>
        </p:spPr>
      </p:pic>
      <p:pic>
        <p:nvPicPr>
          <p:cNvPr id="10" name="Picture 9" descr="A graph of a person with a beard&#10;&#10;AI-generated content may be incorrect.">
            <a:extLst>
              <a:ext uri="{FF2B5EF4-FFF2-40B4-BE49-F238E27FC236}">
                <a16:creationId xmlns:a16="http://schemas.microsoft.com/office/drawing/2014/main" id="{9F7CACAB-CD8E-60F3-E663-D8EF2FC8F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8" y="2456906"/>
            <a:ext cx="5231672" cy="31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9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EC20-6C2D-FEC2-AD96-82B75D7D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6052"/>
            <a:ext cx="7729728" cy="1188720"/>
          </a:xfrm>
        </p:spPr>
        <p:txBody>
          <a:bodyPr/>
          <a:lstStyle/>
          <a:p>
            <a:r>
              <a:rPr lang="en-US" dirty="0"/>
              <a:t>Sobol’ Indices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AF82B-E557-6BC7-7FC2-98EF4E902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5368" y="2095298"/>
                <a:ext cx="5307753" cy="383942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Regular Sobol’ indices: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=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= interaction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Total order indices: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AF82B-E557-6BC7-7FC2-98EF4E902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5368" y="2095298"/>
                <a:ext cx="5307753" cy="3839427"/>
              </a:xfrm>
              <a:blipFill>
                <a:blip r:embed="rId2"/>
                <a:stretch>
                  <a:fillRect l="-1671" t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207A06F-0DAC-1592-7410-BCB8CCB23AD0}"/>
              </a:ext>
            </a:extLst>
          </p:cNvPr>
          <p:cNvSpPr txBox="1"/>
          <p:nvPr/>
        </p:nvSpPr>
        <p:spPr>
          <a:xfrm>
            <a:off x="9298745" y="2029853"/>
            <a:ext cx="18517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indices: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P0 0.029266600</a:t>
            </a:r>
          </a:p>
          <a:p>
            <a:r>
              <a:rPr lang="en-US" dirty="0"/>
              <a:t>P1 0.018581131</a:t>
            </a:r>
          </a:p>
          <a:p>
            <a:r>
              <a:rPr lang="en-US" dirty="0"/>
              <a:t>P2 0.017879912</a:t>
            </a:r>
          </a:p>
          <a:p>
            <a:r>
              <a:rPr lang="en-US" dirty="0"/>
              <a:t>P3 0.016556139</a:t>
            </a:r>
          </a:p>
          <a:p>
            <a:r>
              <a:rPr lang="en-US" dirty="0"/>
              <a:t>P4 0.014837544</a:t>
            </a:r>
          </a:p>
          <a:p>
            <a:r>
              <a:rPr lang="en-US" dirty="0"/>
              <a:t>P5 0.012247413</a:t>
            </a:r>
          </a:p>
          <a:p>
            <a:r>
              <a:rPr lang="en-US" dirty="0"/>
              <a:t>P6 0.009681944</a:t>
            </a:r>
          </a:p>
          <a:p>
            <a:r>
              <a:rPr lang="en-US" b="1" dirty="0">
                <a:solidFill>
                  <a:srgbClr val="0070C0"/>
                </a:solidFill>
              </a:rPr>
              <a:t>P7 0.822666869</a:t>
            </a:r>
          </a:p>
          <a:p>
            <a:r>
              <a:rPr lang="en-US" dirty="0"/>
              <a:t>m4 0.001185111</a:t>
            </a:r>
          </a:p>
          <a:p>
            <a:r>
              <a:rPr lang="en-US" dirty="0"/>
              <a:t>m5 0.001185306</a:t>
            </a:r>
          </a:p>
          <a:p>
            <a:r>
              <a:rPr lang="en-US" dirty="0"/>
              <a:t>m6 0.001153797</a:t>
            </a:r>
          </a:p>
          <a:p>
            <a:r>
              <a:rPr lang="en-US" dirty="0"/>
              <a:t>m7 0.056416479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0B7BF-7A33-5570-AC8D-BB6B400D8E45}"/>
              </a:ext>
            </a:extLst>
          </p:cNvPr>
          <p:cNvSpPr txBox="1"/>
          <p:nvPr/>
        </p:nvSpPr>
        <p:spPr>
          <a:xfrm>
            <a:off x="6560234" y="2029853"/>
            <a:ext cx="194931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order indices: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P0 0.03398497</a:t>
            </a:r>
          </a:p>
          <a:p>
            <a:r>
              <a:rPr lang="en-US" dirty="0"/>
              <a:t>P1 0.03047988</a:t>
            </a:r>
          </a:p>
          <a:p>
            <a:r>
              <a:rPr lang="en-US" dirty="0"/>
              <a:t>P2 0.02443335</a:t>
            </a:r>
          </a:p>
          <a:p>
            <a:r>
              <a:rPr lang="en-US" dirty="0"/>
              <a:t>P3 0.02735786</a:t>
            </a:r>
          </a:p>
          <a:p>
            <a:r>
              <a:rPr lang="en-US" dirty="0"/>
              <a:t>P4 0.03075422</a:t>
            </a:r>
          </a:p>
          <a:p>
            <a:r>
              <a:rPr lang="en-US" dirty="0"/>
              <a:t>P5 0.02785937</a:t>
            </a:r>
          </a:p>
          <a:p>
            <a:r>
              <a:rPr lang="en-US" dirty="0"/>
              <a:t>P6 0.02374405</a:t>
            </a:r>
          </a:p>
          <a:p>
            <a:r>
              <a:rPr lang="en-US" b="1" dirty="0">
                <a:solidFill>
                  <a:srgbClr val="0070C0"/>
                </a:solidFill>
              </a:rPr>
              <a:t>P7 0.81871442</a:t>
            </a:r>
          </a:p>
          <a:p>
            <a:r>
              <a:rPr lang="en-US" dirty="0"/>
              <a:t>m4 0.01354772</a:t>
            </a:r>
          </a:p>
          <a:p>
            <a:r>
              <a:rPr lang="en-US" dirty="0"/>
              <a:t>m5 0.01259092</a:t>
            </a:r>
          </a:p>
          <a:p>
            <a:r>
              <a:rPr lang="en-US" dirty="0"/>
              <a:t>m6 0.01267436</a:t>
            </a:r>
          </a:p>
          <a:p>
            <a:r>
              <a:rPr lang="en-US" dirty="0"/>
              <a:t>m7 0.06655528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5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0417-5473-4CAD-4A52-43844CE1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DDB7-D9F9-15B5-EED2-3F0603D5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Ringed Seal - Facts, Habitat, Diet, Life Cycle, Baby, Pictures">
            <a:extLst>
              <a:ext uri="{FF2B5EF4-FFF2-40B4-BE49-F238E27FC236}">
                <a16:creationId xmlns:a16="http://schemas.microsoft.com/office/drawing/2014/main" id="{6E95AD43-251E-0DFB-8911-70A343F5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051" y="0"/>
            <a:ext cx="12304102" cy="818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1127DD2-EDF4-3DBB-4476-A3F3FE9DB062}"/>
              </a:ext>
            </a:extLst>
          </p:cNvPr>
          <p:cNvSpPr txBox="1">
            <a:spLocks/>
          </p:cNvSpPr>
          <p:nvPr/>
        </p:nvSpPr>
        <p:spPr bwMode="black">
          <a:xfrm>
            <a:off x="4047847" y="368791"/>
            <a:ext cx="5452529" cy="3569242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569985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1452</TotalTime>
  <Words>172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Gill Sans MT</vt:lpstr>
      <vt:lpstr>Parcel</vt:lpstr>
      <vt:lpstr>What’s up with these seals?</vt:lpstr>
      <vt:lpstr>Leslie Matrix Population Model for Ringed Seals</vt:lpstr>
      <vt:lpstr>Leslie Matrix Population Model for Ringed Seals</vt:lpstr>
      <vt:lpstr>Treating Parameters as Random Variables</vt:lpstr>
      <vt:lpstr>Distribution of Dominant Eigenvalues</vt:lpstr>
      <vt:lpstr>Sobol’ Indices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Abby Hardin-Kohli</dc:creator>
  <cp:lastModifiedBy>Abby Hardin-Kohli</cp:lastModifiedBy>
  <cp:revision>5</cp:revision>
  <dcterms:created xsi:type="dcterms:W3CDTF">2025-06-27T22:22:27Z</dcterms:created>
  <dcterms:modified xsi:type="dcterms:W3CDTF">2025-06-28T22:34:56Z</dcterms:modified>
</cp:coreProperties>
</file>