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0" r:id="rId2"/>
  </p:sldMasterIdLst>
  <p:notesMasterIdLst>
    <p:notesMasterId r:id="rId23"/>
  </p:notesMasterIdLst>
  <p:sldIdLst>
    <p:sldId id="333" r:id="rId3"/>
    <p:sldId id="351" r:id="rId4"/>
    <p:sldId id="335" r:id="rId5"/>
    <p:sldId id="334" r:id="rId6"/>
    <p:sldId id="343" r:id="rId7"/>
    <p:sldId id="352" r:id="rId8"/>
    <p:sldId id="336" r:id="rId9"/>
    <p:sldId id="340" r:id="rId10"/>
    <p:sldId id="337" r:id="rId11"/>
    <p:sldId id="341" r:id="rId12"/>
    <p:sldId id="338" r:id="rId13"/>
    <p:sldId id="339" r:id="rId14"/>
    <p:sldId id="342" r:id="rId15"/>
    <p:sldId id="345" r:id="rId16"/>
    <p:sldId id="346" r:id="rId17"/>
    <p:sldId id="347" r:id="rId18"/>
    <p:sldId id="349" r:id="rId19"/>
    <p:sldId id="348" r:id="rId20"/>
    <p:sldId id="350" r:id="rId21"/>
    <p:sldId id="34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0900"/>
    <a:srgbClr val="C0504D"/>
    <a:srgbClr val="575756"/>
    <a:srgbClr val="8C3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749E7-5B1D-426A-92B4-A0E71202F634}" v="50" dt="2021-05-06T10:49:17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75888" autoAdjust="0"/>
  </p:normalViewPr>
  <p:slideViewPr>
    <p:cSldViewPr snapToGrid="0">
      <p:cViewPr varScale="1">
        <p:scale>
          <a:sx n="90" d="100"/>
          <a:sy n="90" d="100"/>
        </p:scale>
        <p:origin x="90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Gottkehaskamp" userId="bc4e18009232dbb8" providerId="LiveId" clId="{34A749E7-5B1D-426A-92B4-A0E71202F634}"/>
    <pc:docChg chg="undo custSel addSld delSld modSld sldOrd">
      <pc:chgData name="Ben Gottkehaskamp" userId="bc4e18009232dbb8" providerId="LiveId" clId="{34A749E7-5B1D-426A-92B4-A0E71202F634}" dt="2021-05-06T10:49:17.900" v="440" actId="1037"/>
      <pc:docMkLst>
        <pc:docMk/>
      </pc:docMkLst>
      <pc:sldChg chg="modSp mod">
        <pc:chgData name="Ben Gottkehaskamp" userId="bc4e18009232dbb8" providerId="LiveId" clId="{34A749E7-5B1D-426A-92B4-A0E71202F634}" dt="2021-05-06T10:36:40.080" v="387" actId="5793"/>
        <pc:sldMkLst>
          <pc:docMk/>
          <pc:sldMk cId="2632512572" sldId="335"/>
        </pc:sldMkLst>
        <pc:spChg chg="mod">
          <ac:chgData name="Ben Gottkehaskamp" userId="bc4e18009232dbb8" providerId="LiveId" clId="{34A749E7-5B1D-426A-92B4-A0E71202F634}" dt="2021-05-06T10:36:40.080" v="387" actId="5793"/>
          <ac:spMkLst>
            <pc:docMk/>
            <pc:sldMk cId="2632512572" sldId="335"/>
            <ac:spMk id="3" creationId="{85293D9D-DE13-461C-B832-9822AB8F4884}"/>
          </ac:spMkLst>
        </pc:spChg>
      </pc:sldChg>
      <pc:sldChg chg="new del">
        <pc:chgData name="Ben Gottkehaskamp" userId="bc4e18009232dbb8" providerId="LiveId" clId="{34A749E7-5B1D-426A-92B4-A0E71202F634}" dt="2021-05-06T10:18:32.894" v="3" actId="47"/>
        <pc:sldMkLst>
          <pc:docMk/>
          <pc:sldMk cId="382743161" sldId="351"/>
        </pc:sldMkLst>
      </pc:sldChg>
      <pc:sldChg chg="addSp delSp modSp new mod ord">
        <pc:chgData name="Ben Gottkehaskamp" userId="bc4e18009232dbb8" providerId="LiveId" clId="{34A749E7-5B1D-426A-92B4-A0E71202F634}" dt="2021-05-06T10:49:17.900" v="440" actId="1037"/>
        <pc:sldMkLst>
          <pc:docMk/>
          <pc:sldMk cId="876571795" sldId="351"/>
        </pc:sldMkLst>
        <pc:spChg chg="del mod">
          <ac:chgData name="Ben Gottkehaskamp" userId="bc4e18009232dbb8" providerId="LiveId" clId="{34A749E7-5B1D-426A-92B4-A0E71202F634}" dt="2021-05-06T10:24:11.531" v="264" actId="478"/>
          <ac:spMkLst>
            <pc:docMk/>
            <pc:sldMk cId="876571795" sldId="351"/>
            <ac:spMk id="2" creationId="{843E2E50-1157-4EBB-91D6-9DAAB7338792}"/>
          </ac:spMkLst>
        </pc:spChg>
        <pc:spChg chg="del mod">
          <ac:chgData name="Ben Gottkehaskamp" userId="bc4e18009232dbb8" providerId="LiveId" clId="{34A749E7-5B1D-426A-92B4-A0E71202F634}" dt="2021-05-06T10:24:10.677" v="263" actId="478"/>
          <ac:spMkLst>
            <pc:docMk/>
            <pc:sldMk cId="876571795" sldId="351"/>
            <ac:spMk id="3" creationId="{0CE47F31-C8E1-40F9-8B2C-800598B7B8B0}"/>
          </ac:spMkLst>
        </pc:spChg>
        <pc:spChg chg="add del mod">
          <ac:chgData name="Ben Gottkehaskamp" userId="bc4e18009232dbb8" providerId="LiveId" clId="{34A749E7-5B1D-426A-92B4-A0E71202F634}" dt="2021-05-06T10:24:15.910" v="265" actId="478"/>
          <ac:spMkLst>
            <pc:docMk/>
            <pc:sldMk cId="876571795" sldId="351"/>
            <ac:spMk id="5" creationId="{B56F78C4-C682-4110-9B48-EDF45317E67A}"/>
          </ac:spMkLst>
        </pc:spChg>
        <pc:spChg chg="add mod">
          <ac:chgData name="Ben Gottkehaskamp" userId="bc4e18009232dbb8" providerId="LiveId" clId="{34A749E7-5B1D-426A-92B4-A0E71202F634}" dt="2021-05-06T10:25:01.153" v="373" actId="20577"/>
          <ac:spMkLst>
            <pc:docMk/>
            <pc:sldMk cId="876571795" sldId="351"/>
            <ac:spMk id="6" creationId="{E095F8B7-7F43-4556-98C1-70AE24DF3F52}"/>
          </ac:spMkLst>
        </pc:spChg>
        <pc:spChg chg="add del mod">
          <ac:chgData name="Ben Gottkehaskamp" userId="bc4e18009232dbb8" providerId="LiveId" clId="{34A749E7-5B1D-426A-92B4-A0E71202F634}" dt="2021-05-06T10:24:09.776" v="262" actId="478"/>
          <ac:spMkLst>
            <pc:docMk/>
            <pc:sldMk cId="876571795" sldId="351"/>
            <ac:spMk id="7" creationId="{01FD427A-C5FD-415A-B989-71C865CDAD73}"/>
          </ac:spMkLst>
        </pc:spChg>
        <pc:spChg chg="add del mod">
          <ac:chgData name="Ben Gottkehaskamp" userId="bc4e18009232dbb8" providerId="LiveId" clId="{34A749E7-5B1D-426A-92B4-A0E71202F634}" dt="2021-05-06T10:24:08.493" v="261" actId="478"/>
          <ac:spMkLst>
            <pc:docMk/>
            <pc:sldMk cId="876571795" sldId="351"/>
            <ac:spMk id="8" creationId="{8CE9796B-0406-4803-BD04-C2FFDE48D21D}"/>
          </ac:spMkLst>
        </pc:spChg>
        <pc:spChg chg="add mod">
          <ac:chgData name="Ben Gottkehaskamp" userId="bc4e18009232dbb8" providerId="LiveId" clId="{34A749E7-5B1D-426A-92B4-A0E71202F634}" dt="2021-05-06T10:25:30.024" v="379" actId="1076"/>
          <ac:spMkLst>
            <pc:docMk/>
            <pc:sldMk cId="876571795" sldId="351"/>
            <ac:spMk id="9" creationId="{9741E3F4-2227-4F40-A108-B0CD2CE43DE0}"/>
          </ac:spMkLst>
        </pc:spChg>
        <pc:spChg chg="add mod">
          <ac:chgData name="Ben Gottkehaskamp" userId="bc4e18009232dbb8" providerId="LiveId" clId="{34A749E7-5B1D-426A-92B4-A0E71202F634}" dt="2021-05-06T10:25:20.406" v="376" actId="1076"/>
          <ac:spMkLst>
            <pc:docMk/>
            <pc:sldMk cId="876571795" sldId="351"/>
            <ac:spMk id="12" creationId="{F0F0AE6A-BFD7-455A-B160-3FDD82E555AE}"/>
          </ac:spMkLst>
        </pc:spChg>
        <pc:picChg chg="add mod">
          <ac:chgData name="Ben Gottkehaskamp" userId="bc4e18009232dbb8" providerId="LiveId" clId="{34A749E7-5B1D-426A-92B4-A0E71202F634}" dt="2021-05-06T10:49:12.814" v="434" actId="1076"/>
          <ac:picMkLst>
            <pc:docMk/>
            <pc:sldMk cId="876571795" sldId="351"/>
            <ac:picMk id="4" creationId="{D1B6D932-9B8F-4DB4-BC65-21C2E2A4AAC3}"/>
          </ac:picMkLst>
        </pc:picChg>
        <pc:picChg chg="add del mod">
          <ac:chgData name="Ben Gottkehaskamp" userId="bc4e18009232dbb8" providerId="LiveId" clId="{34A749E7-5B1D-426A-92B4-A0E71202F634}" dt="2021-05-06T10:20:26.920" v="47"/>
          <ac:picMkLst>
            <pc:docMk/>
            <pc:sldMk cId="876571795" sldId="351"/>
            <ac:picMk id="1026" creationId="{ADC1EE08-C9D1-411B-8FF1-FEFA51471349}"/>
          </ac:picMkLst>
        </pc:picChg>
        <pc:picChg chg="add del mod">
          <ac:chgData name="Ben Gottkehaskamp" userId="bc4e18009232dbb8" providerId="LiveId" clId="{34A749E7-5B1D-426A-92B4-A0E71202F634}" dt="2021-05-06T10:48:43.305" v="429" actId="478"/>
          <ac:picMkLst>
            <pc:docMk/>
            <pc:sldMk cId="876571795" sldId="351"/>
            <ac:picMk id="1028" creationId="{B7A52B59-3E6E-43DC-8F70-A88B07908DC7}"/>
          </ac:picMkLst>
        </pc:picChg>
        <pc:picChg chg="add mod">
          <ac:chgData name="Ben Gottkehaskamp" userId="bc4e18009232dbb8" providerId="LiveId" clId="{34A749E7-5B1D-426A-92B4-A0E71202F634}" dt="2021-05-06T10:49:17.900" v="440" actId="1037"/>
          <ac:picMkLst>
            <pc:docMk/>
            <pc:sldMk cId="876571795" sldId="351"/>
            <ac:picMk id="1030" creationId="{38B029D7-74AF-4F1C-97FE-AC4FAE63B2C4}"/>
          </ac:picMkLst>
        </pc:picChg>
      </pc:sldChg>
      <pc:sldChg chg="new del">
        <pc:chgData name="Ben Gottkehaskamp" userId="bc4e18009232dbb8" providerId="LiveId" clId="{34A749E7-5B1D-426A-92B4-A0E71202F634}" dt="2021-05-06T10:18:29.129" v="1" actId="2696"/>
        <pc:sldMkLst>
          <pc:docMk/>
          <pc:sldMk cId="4118980692" sldId="351"/>
        </pc:sldMkLst>
      </pc:sldChg>
      <pc:sldChg chg="addSp delSp modSp new mod ord">
        <pc:chgData name="Ben Gottkehaskamp" userId="bc4e18009232dbb8" providerId="LiveId" clId="{34A749E7-5B1D-426A-92B4-A0E71202F634}" dt="2021-05-06T10:46:57.375" v="426"/>
        <pc:sldMkLst>
          <pc:docMk/>
          <pc:sldMk cId="3618854777" sldId="352"/>
        </pc:sldMkLst>
        <pc:spChg chg="mod">
          <ac:chgData name="Ben Gottkehaskamp" userId="bc4e18009232dbb8" providerId="LiveId" clId="{34A749E7-5B1D-426A-92B4-A0E71202F634}" dt="2021-05-06T10:45:12.493" v="408" actId="20577"/>
          <ac:spMkLst>
            <pc:docMk/>
            <pc:sldMk cId="3618854777" sldId="352"/>
            <ac:spMk id="2" creationId="{CCC38DA5-A8FF-422C-A29A-7C86C0B992F7}"/>
          </ac:spMkLst>
        </pc:spChg>
        <pc:spChg chg="del">
          <ac:chgData name="Ben Gottkehaskamp" userId="bc4e18009232dbb8" providerId="LiveId" clId="{34A749E7-5B1D-426A-92B4-A0E71202F634}" dt="2021-05-06T10:45:54.760" v="409"/>
          <ac:spMkLst>
            <pc:docMk/>
            <pc:sldMk cId="3618854777" sldId="352"/>
            <ac:spMk id="3" creationId="{D0F4027D-909F-49A0-9B78-BB958EBBC81F}"/>
          </ac:spMkLst>
        </pc:spChg>
        <pc:spChg chg="add del">
          <ac:chgData name="Ben Gottkehaskamp" userId="bc4e18009232dbb8" providerId="LiveId" clId="{34A749E7-5B1D-426A-92B4-A0E71202F634}" dt="2021-05-06T10:46:33.384" v="417" actId="22"/>
          <ac:spMkLst>
            <pc:docMk/>
            <pc:sldMk cId="3618854777" sldId="352"/>
            <ac:spMk id="7" creationId="{8F6064F1-2521-442E-8131-F11C3DCB2608}"/>
          </ac:spMkLst>
        </pc:spChg>
        <pc:picChg chg="add mod">
          <ac:chgData name="Ben Gottkehaskamp" userId="bc4e18009232dbb8" providerId="LiveId" clId="{34A749E7-5B1D-426A-92B4-A0E71202F634}" dt="2021-05-06T10:46:47.753" v="424" actId="1076"/>
          <ac:picMkLst>
            <pc:docMk/>
            <pc:sldMk cId="3618854777" sldId="352"/>
            <ac:picMk id="5" creationId="{8DFD9F1A-650A-47FC-984C-0F0F73978E33}"/>
          </ac:picMkLst>
        </pc:picChg>
        <pc:picChg chg="add mod">
          <ac:chgData name="Ben Gottkehaskamp" userId="bc4e18009232dbb8" providerId="LiveId" clId="{34A749E7-5B1D-426A-92B4-A0E71202F634}" dt="2021-05-06T10:46:43.734" v="423" actId="1076"/>
          <ac:picMkLst>
            <pc:docMk/>
            <pc:sldMk cId="3618854777" sldId="352"/>
            <ac:picMk id="9" creationId="{E104D033-0405-4ED0-8733-640F217026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7AA94-C7F3-42C7-84F7-854AAE9ABCCE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F8845-54DC-4431-AB6C-8827FCA8CB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30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F8845-54DC-4431-AB6C-8827FCA8CB3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562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F8845-54DC-4431-AB6C-8827FCA8CB3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29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F8845-54DC-4431-AB6C-8827FCA8CB3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382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F8845-54DC-4431-AB6C-8827FCA8CB3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636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F8845-54DC-4431-AB6C-8827FCA8CB3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191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F8845-54DC-4431-AB6C-8827FCA8CB3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65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F8845-54DC-4431-AB6C-8827FCA8CB3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74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2A24D1C-FB1C-4DF9-B731-5E99C898F673}"/>
              </a:ext>
            </a:extLst>
          </p:cNvPr>
          <p:cNvSpPr/>
          <p:nvPr userDrawn="1"/>
        </p:nvSpPr>
        <p:spPr>
          <a:xfrm>
            <a:off x="0" y="1143240"/>
            <a:ext cx="9144000" cy="4598760"/>
          </a:xfrm>
          <a:prstGeom prst="rect">
            <a:avLst/>
          </a:prstGeom>
          <a:solidFill>
            <a:srgbClr val="B5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150" tIns="39075" rIns="78150" bIns="39075" anchor="ctr"/>
          <a:lstStyle/>
          <a:p>
            <a:pPr algn="ctr" defTabSz="891387" eaLnBrk="1" hangingPunct="1">
              <a:defRPr/>
            </a:pPr>
            <a:endParaRPr lang="de-DE" altLang="de-DE" sz="1539">
              <a:solidFill>
                <a:srgbClr val="FFFFFF"/>
              </a:solidFill>
            </a:endParaRPr>
          </a:p>
        </p:txBody>
      </p:sp>
      <p:pic>
        <p:nvPicPr>
          <p:cNvPr id="7" name="Grafik 16">
            <a:extLst>
              <a:ext uri="{FF2B5EF4-FFF2-40B4-BE49-F238E27FC236}">
                <a16:creationId xmlns:a16="http://schemas.microsoft.com/office/drawing/2014/main" id="{35AF6CCE-E3E2-49B3-B0F6-8A74206B50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5" y="359962"/>
            <a:ext cx="2032150" cy="56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1995" y="1959105"/>
            <a:ext cx="8523229" cy="1470025"/>
          </a:xfrm>
        </p:spPr>
        <p:txBody>
          <a:bodyPr>
            <a:normAutofit/>
          </a:bodyPr>
          <a:lstStyle>
            <a:lvl1pPr algn="l">
              <a:defRPr sz="4400" b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1995" y="3918203"/>
            <a:ext cx="8523229" cy="139566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45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2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7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6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9D1CE1E-74A6-4744-9358-CDDD229E7B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5" y="6060043"/>
            <a:ext cx="1182225" cy="36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DE20EA4-19E8-4105-918F-5FEAD83BC9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293" y="5742000"/>
            <a:ext cx="1352550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36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3E28E-774A-4C3A-8D66-AC7FF7AF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BB2036-C43E-4FDF-A00B-C25692922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647662-3DA9-4B06-B572-B53E19AD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D0532B-DD09-4036-883F-9C7B597F4B91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22DA37-5F90-46BD-BFAD-F2E934BD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F16CF9-D0F5-4C3C-9347-7294A6DE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30580D-4491-4841-B2DB-9D69C80E1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29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488E7-90AB-4296-979B-15401745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25E3B3-D937-4788-9596-57E47F0C4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CD7D61-C6E3-43CD-B3CD-9F30FEB38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F84E6-698C-40D0-B2B1-5F2044B3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D0532B-DD09-4036-883F-9C7B597F4B91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512B44-7E07-447F-9628-FC17A0D1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A942CD-BD03-4E58-8A1B-1D242B30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30580D-4491-4841-B2DB-9D69C80E1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3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C5601-BE19-4066-98F9-E0384268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61F48-982C-4B2B-8DC9-CA9FA6357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49CE2C-7BF1-4465-B607-F4E152420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09288E-3C42-42A1-85E8-77FBBEF5E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6C9763-A1BF-4791-890B-DA83E2ED2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D7BD02-4DDE-4019-B3CA-3CAEF969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D0532B-DD09-4036-883F-9C7B597F4B91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C5C4CD-FEB9-4579-933F-9AD77A97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4C5516B-29E0-4658-9980-2DB28375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30580D-4491-4841-B2DB-9D69C80E1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064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92452-268E-4DE8-9A86-04FD842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908D9E-FDA1-4ED2-A191-D3966938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D0532B-DD09-4036-883F-9C7B597F4B91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EB2857-D131-48DB-9552-7C31F6CD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B6AAB1-033E-4F1C-A58B-F1654CCE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30580D-4491-4841-B2DB-9D69C80E1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09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A19AFB-8CB5-460A-9262-DB8E0310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D0532B-DD09-4036-883F-9C7B597F4B91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E5A658-8E8A-4626-B4A3-01357284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EBACF9-0540-4027-AF5A-6DA76A99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30580D-4491-4841-B2DB-9D69C80E1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896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3FB1A-AFB0-4DA1-8633-F526B194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3CF666-B48D-4988-911E-F3591B80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137707-86F7-477B-BBB5-47B5DE96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6BE95F-5B37-4C46-9225-7574EB88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D0532B-DD09-4036-883F-9C7B597F4B91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171C0D-34ED-4E86-B3D3-E1E544EC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FCB1BA-4E38-4615-8E66-033D028E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30580D-4491-4841-B2DB-9D69C80E1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299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AED3F-ECF9-4D32-B0FA-FFD66FFF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761DF7-48FE-462E-9FA9-B0109EBA1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1AA7E1-A380-4797-BEA0-18624DFCC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50DFE5-1F72-4A8A-B818-A9B05A89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D0532B-DD09-4036-883F-9C7B597F4B91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9FB593-4178-4907-B7FE-77389AA5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F1BA9D-9D80-4431-8B02-06B29771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30580D-4491-4841-B2DB-9D69C80E1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87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458B9-E6A4-475F-A972-D648573B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53A29E-9D84-47FA-A41A-0C7FA47D8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959F14-76B0-48E6-9431-F69DC000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D0532B-DD09-4036-883F-9C7B597F4B91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554DE-0FCF-40E2-9185-E27595A3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42D47-3997-46E2-B8EE-B2D2DB64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30580D-4491-4841-B2DB-9D69C80E1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134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D9167C-A96F-4916-A954-381946C87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82D664-EC53-4178-81D2-39EC78237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1D0D2-353F-4EDC-94B8-F7B61A08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D0532B-DD09-4036-883F-9C7B597F4B91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AA1F1E-F5D4-4BD3-83F6-6CCC246C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1FE30D-420F-417E-A02D-E72D1C3C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30580D-4491-4841-B2DB-9D69C80E1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40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Text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6C74DF-B5C1-4A82-A908-02BE0188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CDB12-34D7-43DE-AD17-DD3F5033B4CB}" type="datetimeFigureOut">
              <a:rPr lang="de-DE" altLang="de-DE" smtClean="0"/>
              <a:pPr>
                <a:defRPr/>
              </a:pPr>
              <a:t>06.05.2021</a:t>
            </a:fld>
            <a:endParaRPr lang="de-DE" alt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C6C343-9DC5-491E-B9DD-493BFA15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FBBB24-8825-4EAD-B42E-D63C5CB6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199-3522-4BB1-A0E8-A8FD767103A5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339FF1F-18CE-4BE2-BE8A-9898A643433E}"/>
              </a:ext>
            </a:extLst>
          </p:cNvPr>
          <p:cNvSpPr/>
          <p:nvPr userDrawn="1"/>
        </p:nvSpPr>
        <p:spPr>
          <a:xfrm>
            <a:off x="0" y="878303"/>
            <a:ext cx="9144000" cy="5454565"/>
          </a:xfrm>
          <a:prstGeom prst="rect">
            <a:avLst/>
          </a:prstGeom>
          <a:solidFill>
            <a:srgbClr val="B5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150" tIns="39075" rIns="78150" bIns="39075" anchor="ctr"/>
          <a:lstStyle/>
          <a:p>
            <a:pPr algn="ctr" defTabSz="891387" eaLnBrk="1" hangingPunct="1">
              <a:defRPr/>
            </a:pPr>
            <a:endParaRPr lang="de-DE" altLang="de-DE" sz="1539">
              <a:solidFill>
                <a:srgbClr val="FFFFFF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89E3194-6A90-47D8-851D-7360E5089A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081" y="1539874"/>
            <a:ext cx="4045838" cy="41259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8FB5AA81-8FF0-4949-B136-4CDA04165A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2770" y="1539873"/>
            <a:ext cx="4127379" cy="41259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589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Gliederung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630FD6-78A8-496C-8FF7-D82B286E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CDB12-34D7-43DE-AD17-DD3F5033B4CB}" type="datetimeFigureOut">
              <a:rPr lang="de-DE" altLang="de-DE" smtClean="0"/>
              <a:pPr>
                <a:defRPr/>
              </a:pPr>
              <a:t>06.05.2021</a:t>
            </a:fld>
            <a:endParaRPr lang="de-DE" alt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BB01AE-B12D-4156-A0D9-8984886F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D07A3D-867F-4550-80B2-7C1FA9E3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199-3522-4BB1-A0E8-A8FD767103A5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1BC97F-29B9-4F65-ACF7-8B51B78772B3}"/>
              </a:ext>
            </a:extLst>
          </p:cNvPr>
          <p:cNvSpPr/>
          <p:nvPr userDrawn="1"/>
        </p:nvSpPr>
        <p:spPr>
          <a:xfrm>
            <a:off x="0" y="878305"/>
            <a:ext cx="9144000" cy="5478627"/>
          </a:xfrm>
          <a:prstGeom prst="rect">
            <a:avLst/>
          </a:prstGeom>
          <a:solidFill>
            <a:srgbClr val="B5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150" tIns="39075" rIns="78150" bIns="39075" anchor="ctr"/>
          <a:lstStyle/>
          <a:p>
            <a:pPr algn="ctr" defTabSz="891387" eaLnBrk="1" hangingPunct="1">
              <a:defRPr/>
            </a:pPr>
            <a:endParaRPr lang="de-DE" altLang="de-DE" sz="1539">
              <a:solidFill>
                <a:srgbClr val="FFFFFF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1348AA6-4ECB-43FF-AFE5-998F602725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3082" y="1503362"/>
            <a:ext cx="3959994" cy="4259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E6C7ED28-DADD-4614-80E8-9549B1D99E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60925" y="1503362"/>
            <a:ext cx="3959225" cy="42592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01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rtitel_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836DC2-E200-43CA-A982-9D33A6B3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CDB12-34D7-43DE-AD17-DD3F5033B4CB}" type="datetimeFigureOut">
              <a:rPr lang="de-DE" altLang="de-DE" smtClean="0"/>
              <a:pPr>
                <a:defRPr/>
              </a:pPr>
              <a:t>06.05.2021</a:t>
            </a:fld>
            <a:endParaRPr lang="de-DE" alt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770771-29F0-40F2-8B05-FB4F161F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04E5C7-B40B-4C1C-9CBA-807B5964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199-3522-4BB1-A0E8-A8FD767103A5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869EA5-5F5A-4CE0-8E66-529367BBAA9A}"/>
              </a:ext>
            </a:extLst>
          </p:cNvPr>
          <p:cNvSpPr/>
          <p:nvPr userDrawn="1"/>
        </p:nvSpPr>
        <p:spPr>
          <a:xfrm>
            <a:off x="0" y="885825"/>
            <a:ext cx="9144000" cy="5471108"/>
          </a:xfrm>
          <a:prstGeom prst="rect">
            <a:avLst/>
          </a:prstGeom>
          <a:solidFill>
            <a:srgbClr val="B5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150" tIns="39075" rIns="78150" bIns="39075" anchor="ctr"/>
          <a:lstStyle/>
          <a:p>
            <a:pPr algn="ctr" defTabSz="891387" eaLnBrk="1" hangingPunct="1">
              <a:defRPr/>
            </a:pPr>
            <a:endParaRPr lang="de-DE" altLang="de-DE" sz="1539">
              <a:solidFill>
                <a:srgbClr val="FFFFFF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25571C2-2E41-4AF9-8D58-F933CBB67A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081" y="1600200"/>
            <a:ext cx="8497069" cy="402907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  <a:lvl2pPr>
              <a:defRPr sz="4400">
                <a:solidFill>
                  <a:schemeClr val="bg1"/>
                </a:solidFill>
              </a:defRPr>
            </a:lvl2pPr>
            <a:lvl3pPr>
              <a:defRPr sz="4400">
                <a:solidFill>
                  <a:schemeClr val="bg1"/>
                </a:solidFill>
              </a:defRPr>
            </a:lvl3pPr>
            <a:lvl4pPr>
              <a:defRPr sz="4400">
                <a:solidFill>
                  <a:schemeClr val="bg1"/>
                </a:solidFill>
              </a:defRPr>
            </a:lvl4pPr>
            <a:lvl5pPr>
              <a:defRPr sz="4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3479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555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8A4C-DF41-491F-B64A-E8270B93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4B99F5-6A1E-42C6-9BFB-DB440DD3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CDB12-34D7-43DE-AD17-DD3F5033B4CB}" type="datetimeFigureOut">
              <a:rPr lang="de-DE" altLang="de-DE" smtClean="0"/>
              <a:pPr>
                <a:defRPr/>
              </a:pPr>
              <a:t>06.05.2021</a:t>
            </a:fld>
            <a:endParaRPr lang="de-DE" alt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7F5A55-B464-4A3D-98AE-730FDBC0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45618A-D30B-4DBF-AF08-E6E1402D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199-3522-4BB1-A0E8-A8FD767103A5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F618D38-42F8-4A78-B53E-C419032BC5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8093" y="2520950"/>
            <a:ext cx="8526345" cy="3200400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635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F4AC51-E0C4-4E6D-AB49-C78B9C7B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CDB12-34D7-43DE-AD17-DD3F5033B4CB}" type="datetimeFigureOut">
              <a:rPr lang="de-DE" altLang="de-DE" smtClean="0"/>
              <a:pPr>
                <a:defRPr/>
              </a:pPr>
              <a:t>06.05.2021</a:t>
            </a:fld>
            <a:endParaRPr lang="de-DE" alt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DA3652-B0C3-470C-A5B4-4BFE0DEE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03F61A-AD0F-4F18-AF6A-4EDAA94B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199-3522-4BB1-A0E8-A8FD767103A5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A2EA7398-DDB4-46E2-841D-F6CB754AAB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3082" y="1503362"/>
            <a:ext cx="3959994" cy="425926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3200">
                <a:solidFill>
                  <a:schemeClr val="tx1"/>
                </a:solidFill>
              </a:defRPr>
            </a:lvl2pPr>
            <a:lvl3pPr>
              <a:defRPr sz="3200">
                <a:solidFill>
                  <a:schemeClr val="tx1"/>
                </a:solidFill>
              </a:defRPr>
            </a:lvl3pPr>
            <a:lvl4pPr>
              <a:defRPr sz="3200">
                <a:solidFill>
                  <a:schemeClr val="tx1"/>
                </a:solidFill>
              </a:defRPr>
            </a:lvl4pPr>
            <a:lvl5pPr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Bildplatzhalter 9">
            <a:extLst>
              <a:ext uri="{FF2B5EF4-FFF2-40B4-BE49-F238E27FC236}">
                <a16:creationId xmlns:a16="http://schemas.microsoft.com/office/drawing/2014/main" id="{8C8D31FA-8A73-4890-8791-AD96AAC131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60925" y="1503362"/>
            <a:ext cx="3959225" cy="42592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47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081" y="940787"/>
            <a:ext cx="8526344" cy="557619"/>
          </a:xfrm>
        </p:spPr>
        <p:txBody>
          <a:bodyPr/>
          <a:lstStyle>
            <a:lvl1pPr>
              <a:defRPr b="0"/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084" y="1581062"/>
            <a:ext cx="8526345" cy="4526884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BC7AC-FD8E-4F8B-8E4D-27259F9D98BC}" type="datetimeFigureOut">
              <a:rPr lang="de-DE" altLang="de-DE"/>
              <a:pPr>
                <a:defRPr/>
              </a:pPr>
              <a:t>06.05.2021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/>
              <a:t>Statusbericht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2796-61FC-409F-854E-0AE877628BE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888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15F6D407-BBB2-44A6-B2DA-46EADB8E4F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08149" y="1012215"/>
            <a:ext cx="8526345" cy="114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rgbClr val="B50900"/>
                </a:solidFill>
              </a:defRPr>
            </a:lvl1pPr>
          </a:lstStyle>
          <a:p>
            <a:pPr lvl="0"/>
            <a:r>
              <a:rPr lang="de-DE" altLang="de-DE" dirty="0"/>
              <a:t>Titel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6062675E-7C33-4FD5-95E8-3D918036470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08149" y="1599673"/>
            <a:ext cx="8526345" cy="452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D2F8F42A-3603-44D7-A220-49A573815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081" y="6356933"/>
            <a:ext cx="2133962" cy="364281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defTabSz="891387" eaLnBrk="1" hangingPunct="1">
              <a:defRPr sz="1197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E72CDB12-34D7-43DE-AD17-DD3F5033B4CB}" type="datetimeFigureOut">
              <a:rPr lang="de-DE" altLang="de-DE" smtClean="0"/>
              <a:pPr>
                <a:defRPr/>
              </a:pPr>
              <a:t>06.05.2021</a:t>
            </a:fld>
            <a:endParaRPr lang="de-DE" alt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507027E-62A2-4BD0-8F78-7C6C0E8FF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3567" y="6356933"/>
            <a:ext cx="2896867" cy="364281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891387" eaLnBrk="1" hangingPunct="1">
              <a:defRPr sz="1197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C967424A-9061-41F6-B313-51E923E0C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27682" y="6356933"/>
            <a:ext cx="2132605" cy="364281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97">
                <a:latin typeface="+mn-lt"/>
                <a:cs typeface="Arial" panose="020B0604020202020204" pitchFamily="34" charset="0"/>
              </a:defRPr>
            </a:lvl1pPr>
          </a:lstStyle>
          <a:p>
            <a:fld id="{3F38B199-3522-4BB1-A0E8-A8FD767103A5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82389574-6F26-409A-93A7-C3D2119EDED9}"/>
              </a:ext>
            </a:extLst>
          </p:cNvPr>
          <p:cNvCxnSpPr/>
          <p:nvPr userDrawn="1"/>
        </p:nvCxnSpPr>
        <p:spPr>
          <a:xfrm>
            <a:off x="0" y="881187"/>
            <a:ext cx="9144000" cy="0"/>
          </a:xfrm>
          <a:prstGeom prst="line">
            <a:avLst/>
          </a:prstGeom>
          <a:ln>
            <a:solidFill>
              <a:srgbClr val="B50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2E4B2124-8064-4EEC-98B7-E35444F7209C}"/>
              </a:ext>
            </a:extLst>
          </p:cNvPr>
          <p:cNvCxnSpPr/>
          <p:nvPr userDrawn="1"/>
        </p:nvCxnSpPr>
        <p:spPr>
          <a:xfrm>
            <a:off x="0" y="6302218"/>
            <a:ext cx="9144000" cy="0"/>
          </a:xfrm>
          <a:prstGeom prst="line">
            <a:avLst/>
          </a:prstGeom>
          <a:ln>
            <a:solidFill>
              <a:srgbClr val="B50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0">
            <a:extLst>
              <a:ext uri="{FF2B5EF4-FFF2-40B4-BE49-F238E27FC236}">
                <a16:creationId xmlns:a16="http://schemas.microsoft.com/office/drawing/2014/main" id="{94C2BA41-DF5A-4812-834E-A0D37EF49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1" y="228936"/>
            <a:ext cx="2032151" cy="5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5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C149D-7066-47ED-9BFD-D1B8D31E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1B217-9135-41A2-A255-6448F3A6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902B0D-B1A5-493B-8B4A-1111D3CE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D0532B-DD09-4036-883F-9C7B597F4B91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DDB2C-01AD-45F9-97C2-3846DC6D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5F03E5-80F8-4DA0-89EC-B38E4D24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30580D-4491-4841-B2DB-9D69C80E1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32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BA91AED1-3625-4754-B3F5-978D39ED9DC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8149" y="1012215"/>
            <a:ext cx="8526345" cy="114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C6F57883-C9B2-42E3-A987-C926AD7BA9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8149" y="1599673"/>
            <a:ext cx="8526345" cy="452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D87C3-0206-49B7-BF0A-F79342753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081" y="6356933"/>
            <a:ext cx="2133962" cy="364281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defTabSz="891387" eaLnBrk="1" hangingPunct="1">
              <a:defRPr sz="1197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E72CDB12-34D7-43DE-AD17-DD3F5033B4CB}" type="datetimeFigureOut">
              <a:rPr lang="de-DE" altLang="de-DE" smtClean="0"/>
              <a:pPr>
                <a:defRPr/>
              </a:pPr>
              <a:t>06.05.2021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28B0CE-6494-4C61-A6B5-3E55EE492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3567" y="6356933"/>
            <a:ext cx="2896867" cy="364281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891387" eaLnBrk="1" hangingPunct="1">
              <a:defRPr sz="1197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AE4771-DC87-49A7-9B65-629AA1D0A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27682" y="6356933"/>
            <a:ext cx="2132605" cy="364281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97">
                <a:latin typeface="+mn-lt"/>
                <a:cs typeface="Arial" panose="020B0604020202020204" pitchFamily="34" charset="0"/>
              </a:defRPr>
            </a:lvl1pPr>
          </a:lstStyle>
          <a:p>
            <a:fld id="{3F38B199-3522-4BB1-A0E8-A8FD767103A5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2A84A076-CB78-470B-9D37-E0786E5D5E8A}"/>
              </a:ext>
            </a:extLst>
          </p:cNvPr>
          <p:cNvCxnSpPr/>
          <p:nvPr userDrawn="1"/>
        </p:nvCxnSpPr>
        <p:spPr>
          <a:xfrm>
            <a:off x="0" y="881187"/>
            <a:ext cx="9144000" cy="0"/>
          </a:xfrm>
          <a:prstGeom prst="line">
            <a:avLst/>
          </a:prstGeom>
          <a:ln>
            <a:solidFill>
              <a:srgbClr val="B50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B6BE15E3-C101-4F6A-9040-7053E1A1222E}"/>
              </a:ext>
            </a:extLst>
          </p:cNvPr>
          <p:cNvCxnSpPr/>
          <p:nvPr userDrawn="1"/>
        </p:nvCxnSpPr>
        <p:spPr>
          <a:xfrm>
            <a:off x="0" y="6302218"/>
            <a:ext cx="9144000" cy="0"/>
          </a:xfrm>
          <a:prstGeom prst="line">
            <a:avLst/>
          </a:prstGeom>
          <a:ln>
            <a:solidFill>
              <a:srgbClr val="B50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Grafik 10">
            <a:extLst>
              <a:ext uri="{FF2B5EF4-FFF2-40B4-BE49-F238E27FC236}">
                <a16:creationId xmlns:a16="http://schemas.microsoft.com/office/drawing/2014/main" id="{9F5063FF-1D89-4B7E-AC5C-31BCF46991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1" y="228936"/>
            <a:ext cx="2032151" cy="5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68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890501" rtl="0" eaLnBrk="1" fontAlgn="base" hangingPunct="1">
        <a:spcBef>
          <a:spcPct val="0"/>
        </a:spcBef>
        <a:spcAft>
          <a:spcPct val="0"/>
        </a:spcAft>
        <a:defRPr sz="2736" kern="1200">
          <a:solidFill>
            <a:srgbClr val="B50900"/>
          </a:solidFill>
          <a:latin typeface="+mj-lt"/>
          <a:ea typeface="Arial" charset="0"/>
          <a:cs typeface="Arial" pitchFamily="34" charset="0"/>
        </a:defRPr>
      </a:lvl1pPr>
      <a:lvl2pPr algn="l" defTabSz="890501" rtl="0" eaLnBrk="1" fontAlgn="base" hangingPunct="1">
        <a:spcBef>
          <a:spcPct val="0"/>
        </a:spcBef>
        <a:spcAft>
          <a:spcPct val="0"/>
        </a:spcAft>
        <a:defRPr sz="2736">
          <a:solidFill>
            <a:srgbClr val="B50900"/>
          </a:solidFill>
          <a:latin typeface="Arial" charset="0"/>
          <a:ea typeface="Arial" charset="0"/>
          <a:cs typeface="Arial" charset="0"/>
        </a:defRPr>
      </a:lvl2pPr>
      <a:lvl3pPr algn="l" defTabSz="890501" rtl="0" eaLnBrk="1" fontAlgn="base" hangingPunct="1">
        <a:spcBef>
          <a:spcPct val="0"/>
        </a:spcBef>
        <a:spcAft>
          <a:spcPct val="0"/>
        </a:spcAft>
        <a:defRPr sz="2736">
          <a:solidFill>
            <a:srgbClr val="B50900"/>
          </a:solidFill>
          <a:latin typeface="Arial" charset="0"/>
          <a:ea typeface="Arial" charset="0"/>
          <a:cs typeface="Arial" charset="0"/>
        </a:defRPr>
      </a:lvl3pPr>
      <a:lvl4pPr algn="l" defTabSz="890501" rtl="0" eaLnBrk="1" fontAlgn="base" hangingPunct="1">
        <a:spcBef>
          <a:spcPct val="0"/>
        </a:spcBef>
        <a:spcAft>
          <a:spcPct val="0"/>
        </a:spcAft>
        <a:defRPr sz="2736">
          <a:solidFill>
            <a:srgbClr val="B50900"/>
          </a:solidFill>
          <a:latin typeface="Arial" charset="0"/>
          <a:ea typeface="Arial" charset="0"/>
          <a:cs typeface="Arial" charset="0"/>
        </a:defRPr>
      </a:lvl4pPr>
      <a:lvl5pPr algn="l" defTabSz="890501" rtl="0" eaLnBrk="1" fontAlgn="base" hangingPunct="1">
        <a:spcBef>
          <a:spcPct val="0"/>
        </a:spcBef>
        <a:spcAft>
          <a:spcPct val="0"/>
        </a:spcAft>
        <a:defRPr sz="2736">
          <a:solidFill>
            <a:srgbClr val="B50900"/>
          </a:solidFill>
          <a:latin typeface="Arial" charset="0"/>
          <a:ea typeface="Arial" charset="0"/>
          <a:cs typeface="Arial" charset="0"/>
        </a:defRPr>
      </a:lvl5pPr>
      <a:lvl6pPr marL="390746" algn="l" defTabSz="891387" rtl="0" eaLnBrk="1" fontAlgn="base" hangingPunct="1">
        <a:spcBef>
          <a:spcPct val="0"/>
        </a:spcBef>
        <a:spcAft>
          <a:spcPct val="0"/>
        </a:spcAft>
        <a:defRPr sz="2736">
          <a:solidFill>
            <a:srgbClr val="AB2242"/>
          </a:solidFill>
          <a:latin typeface="Arial" charset="0"/>
          <a:ea typeface="Arial" charset="0"/>
          <a:cs typeface="Arial" charset="0"/>
        </a:defRPr>
      </a:lvl6pPr>
      <a:lvl7pPr marL="781489" algn="l" defTabSz="891387" rtl="0" eaLnBrk="1" fontAlgn="base" hangingPunct="1">
        <a:spcBef>
          <a:spcPct val="0"/>
        </a:spcBef>
        <a:spcAft>
          <a:spcPct val="0"/>
        </a:spcAft>
        <a:defRPr sz="2736">
          <a:solidFill>
            <a:srgbClr val="AB2242"/>
          </a:solidFill>
          <a:latin typeface="Arial" charset="0"/>
          <a:ea typeface="Arial" charset="0"/>
          <a:cs typeface="Arial" charset="0"/>
        </a:defRPr>
      </a:lvl7pPr>
      <a:lvl8pPr marL="1172234" algn="l" defTabSz="891387" rtl="0" eaLnBrk="1" fontAlgn="base" hangingPunct="1">
        <a:spcBef>
          <a:spcPct val="0"/>
        </a:spcBef>
        <a:spcAft>
          <a:spcPct val="0"/>
        </a:spcAft>
        <a:defRPr sz="2736">
          <a:solidFill>
            <a:srgbClr val="AB2242"/>
          </a:solidFill>
          <a:latin typeface="Arial" charset="0"/>
          <a:ea typeface="Arial" charset="0"/>
          <a:cs typeface="Arial" charset="0"/>
        </a:defRPr>
      </a:lvl8pPr>
      <a:lvl9pPr marL="1562978" algn="l" defTabSz="891387" rtl="0" eaLnBrk="1" fontAlgn="base" hangingPunct="1">
        <a:spcBef>
          <a:spcPct val="0"/>
        </a:spcBef>
        <a:spcAft>
          <a:spcPct val="0"/>
        </a:spcAft>
        <a:defRPr sz="2736">
          <a:solidFill>
            <a:srgbClr val="AB2242"/>
          </a:solidFill>
          <a:latin typeface="Arial" charset="0"/>
          <a:ea typeface="Arial" charset="0"/>
          <a:cs typeface="Arial" charset="0"/>
        </a:defRPr>
      </a:lvl9pPr>
    </p:titleStyle>
    <p:bodyStyle>
      <a:lvl1pPr marL="332581" indent="-332581" algn="l" defTabSz="890501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j-lt"/>
          <a:ea typeface="Arial" charset="0"/>
          <a:cs typeface="Arial" pitchFamily="34" charset="0"/>
        </a:defRPr>
      </a:lvl1pPr>
      <a:lvl2pPr marL="722175" indent="-276924" algn="l" defTabSz="890501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96" kern="1200"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1113126" indent="-221268" algn="l" defTabSz="890501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558377" indent="-221268" algn="l" defTabSz="890501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96" kern="1200"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04985" indent="-221268" algn="l" defTabSz="890501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96" kern="1200">
          <a:solidFill>
            <a:schemeClr val="tx1"/>
          </a:solidFill>
          <a:latin typeface="+mj-lt"/>
          <a:ea typeface="Arial" charset="0"/>
          <a:cs typeface="Arial" pitchFamily="34" charset="0"/>
        </a:defRPr>
      </a:lvl5pPr>
      <a:lvl6pPr marL="2451474" indent="-222861" algn="l" defTabSz="891445" rtl="0" eaLnBrk="1" latinLnBrk="0" hangingPunct="1">
        <a:spcBef>
          <a:spcPct val="20000"/>
        </a:spcBef>
        <a:buFont typeface="Arial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2897196" indent="-222861" algn="l" defTabSz="891445" rtl="0" eaLnBrk="1" latinLnBrk="0" hangingPunct="1">
        <a:spcBef>
          <a:spcPct val="20000"/>
        </a:spcBef>
        <a:buFont typeface="Arial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342919" indent="-222861" algn="l" defTabSz="891445" rtl="0" eaLnBrk="1" latinLnBrk="0" hangingPunct="1">
        <a:spcBef>
          <a:spcPct val="20000"/>
        </a:spcBef>
        <a:buFont typeface="Arial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3788642" indent="-222861" algn="l" defTabSz="891445" rtl="0" eaLnBrk="1" latinLnBrk="0" hangingPunct="1">
        <a:spcBef>
          <a:spcPct val="20000"/>
        </a:spcBef>
        <a:buFont typeface="Arial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91445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1pPr>
      <a:lvl2pPr marL="445723" algn="l" defTabSz="891445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891445" algn="l" defTabSz="891445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3pPr>
      <a:lvl4pPr marL="1337168" algn="l" defTabSz="891445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4pPr>
      <a:lvl5pPr marL="1782890" algn="l" defTabSz="891445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5pPr>
      <a:lvl6pPr marL="2228612" algn="l" defTabSz="891445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6pPr>
      <a:lvl7pPr marL="2674336" algn="l" defTabSz="891445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7pPr>
      <a:lvl8pPr marL="3120058" algn="l" defTabSz="891445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8pPr>
      <a:lvl9pPr marL="3565780" algn="l" defTabSz="891445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146C465C-756E-43F1-B0F7-2FC2F5878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77"/>
          <a:stretch/>
        </p:blipFill>
        <p:spPr>
          <a:xfrm>
            <a:off x="601980" y="1413193"/>
            <a:ext cx="10347960" cy="48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0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Gottkehaskamp/Environmental-Digital-Design-Analysis-EDDA-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user/chrismackey88/video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nGottkehaskamp/Environmental-Digital-Design-Analysis-EDDA-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5A10801-3E30-475F-A5ED-31B6198D0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88" y="6370006"/>
            <a:ext cx="392660" cy="38278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98F9494-4001-460A-B102-9C16B06BAB40}"/>
              </a:ext>
            </a:extLst>
          </p:cNvPr>
          <p:cNvSpPr txBox="1"/>
          <p:nvPr/>
        </p:nvSpPr>
        <p:spPr>
          <a:xfrm>
            <a:off x="675948" y="6438799"/>
            <a:ext cx="2347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rgbClr val="575756"/>
                </a:solidFill>
              </a:rPr>
              <a:t>www.kompetenzzentrum-planen-und-bauen.digital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C7C2DB7-374A-4E11-92F1-D630C03F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88" y="1013635"/>
            <a:ext cx="8526344" cy="557619"/>
          </a:xfrm>
        </p:spPr>
        <p:txBody>
          <a:bodyPr/>
          <a:lstStyle/>
          <a:p>
            <a:r>
              <a:rPr lang="de-DE" dirty="0"/>
              <a:t>Workshop EDDA</a:t>
            </a:r>
            <a:br>
              <a:rPr lang="de-DE" dirty="0"/>
            </a:br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C762340-5377-4573-9536-A16CF413FF09}"/>
              </a:ext>
            </a:extLst>
          </p:cNvPr>
          <p:cNvSpPr txBox="1">
            <a:spLocks/>
          </p:cNvSpPr>
          <p:nvPr/>
        </p:nvSpPr>
        <p:spPr bwMode="auto">
          <a:xfrm>
            <a:off x="333011" y="4115803"/>
            <a:ext cx="8526344" cy="80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B509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050" dirty="0">
                <a:effectLst/>
                <a:latin typeface="Calibri Light" panose="020F0302020204030204" pitchFamily="34" charset="0"/>
              </a:rPr>
              <a:t>Ben Gottkehaskamp B.A.</a:t>
            </a:r>
            <a:endParaRPr lang="de-DE" sz="1050" dirty="0"/>
          </a:p>
          <a:p>
            <a:r>
              <a:rPr lang="de-DE" sz="1050" dirty="0">
                <a:effectLst/>
                <a:latin typeface="Calibri" panose="020F0502020204030204" pitchFamily="34" charset="0"/>
              </a:rPr>
              <a:t>Wissenschaftlicher Mitarbeiter</a:t>
            </a:r>
            <a:endParaRPr lang="de-DE" sz="1050" dirty="0"/>
          </a:p>
          <a:p>
            <a:r>
              <a:rPr lang="de-DE" sz="1050" dirty="0">
                <a:effectLst/>
                <a:latin typeface="Calibri" panose="020F0502020204030204" pitchFamily="34" charset="0"/>
              </a:rPr>
              <a:t>Institut für Datenbankorientiertes</a:t>
            </a:r>
            <a:r>
              <a:rPr lang="de-DE" sz="105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Konstruieren </a:t>
            </a:r>
            <a:r>
              <a:rPr lang="de-DE" sz="105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IDoK</a:t>
            </a:r>
            <a:r>
              <a:rPr lang="de-DE" sz="105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de-DE" sz="1050" dirty="0"/>
          </a:p>
          <a:p>
            <a:r>
              <a:rPr lang="de-DE" sz="105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Fachbereich Bauwesen Geoinformation Gesundheitstechnologie</a:t>
            </a:r>
            <a:endParaRPr lang="de-DE" sz="1050" dirty="0"/>
          </a:p>
          <a:p>
            <a:r>
              <a:rPr lang="de-DE" sz="105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Jade Hochschule</a:t>
            </a:r>
            <a:endParaRPr lang="de-DE" sz="1050" dirty="0"/>
          </a:p>
          <a:p>
            <a:br>
              <a:rPr lang="de-DE" dirty="0"/>
            </a:b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AE46A91-3FE0-49F2-99B9-C2D6ECBCF169}"/>
              </a:ext>
            </a:extLst>
          </p:cNvPr>
          <p:cNvSpPr txBox="1">
            <a:spLocks/>
          </p:cNvSpPr>
          <p:nvPr/>
        </p:nvSpPr>
        <p:spPr bwMode="auto">
          <a:xfrm>
            <a:off x="283288" y="1535893"/>
            <a:ext cx="8526344" cy="55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B509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chemeClr val="tx1"/>
                </a:solidFill>
              </a:rPr>
              <a:t>Environmental Digital </a:t>
            </a:r>
          </a:p>
          <a:p>
            <a:r>
              <a:rPr lang="de-DE" sz="2000" dirty="0">
                <a:solidFill>
                  <a:schemeClr val="tx1"/>
                </a:solidFill>
              </a:rPr>
              <a:t>Design Analysis (Anfänger)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79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315AD-A3CD-478A-9441-9526DD0F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Honeybee und Ladybug 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60E8B5-9934-405C-8F1C-51DC81AA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Für Ladybug und Honeybee</a:t>
            </a:r>
          </a:p>
          <a:p>
            <a:r>
              <a:rPr lang="de-DE" sz="1400" dirty="0"/>
              <a:t>Komponenten von Food4Rhino herunterladen und zu Grasshopper hinzuzufügen (danach Rhino und Grasshopper neustarten)</a:t>
            </a:r>
          </a:p>
          <a:p>
            <a:endParaRPr lang="de-DE" sz="1400" dirty="0"/>
          </a:p>
          <a:p>
            <a:pPr marL="0" indent="0">
              <a:buNone/>
            </a:pPr>
            <a:r>
              <a:rPr lang="de-DE" u="sng" dirty="0"/>
              <a:t>Für Honeybee</a:t>
            </a:r>
          </a:p>
          <a:p>
            <a:r>
              <a:rPr lang="de-DE" sz="1400" dirty="0"/>
              <a:t>RADIANCE installieren unter C:\Radiance – falsecolor2.exe in C:\Radiance\bin ergänzen</a:t>
            </a:r>
          </a:p>
          <a:p>
            <a:r>
              <a:rPr lang="de-DE" sz="1400" dirty="0" err="1"/>
              <a:t>Daysim</a:t>
            </a:r>
            <a:r>
              <a:rPr lang="de-DE" sz="1400" dirty="0"/>
              <a:t> 4.0 installieren unter C:\Daysim</a:t>
            </a:r>
          </a:p>
          <a:p>
            <a:r>
              <a:rPr lang="de-DE" sz="1400" dirty="0"/>
              <a:t>Letzte Version von Open Studio</a:t>
            </a:r>
          </a:p>
          <a:p>
            <a:r>
              <a:rPr lang="de-DE" sz="1400" dirty="0" err="1"/>
              <a:t>Therm</a:t>
            </a:r>
            <a:r>
              <a:rPr lang="de-DE" sz="1400" dirty="0"/>
              <a:t> 7.6 </a:t>
            </a:r>
          </a:p>
          <a:p>
            <a:endParaRPr lang="de-DE" sz="1400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A409161-DDAA-48F3-8622-8459FC72E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8" y="2434008"/>
            <a:ext cx="7611979" cy="16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22515-875B-4EB8-813D-B6A59394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D6353-FB09-470F-817E-5F3D8D2D1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https://github.com/BenGottkehaskamp/Environmental-Digital-Design-Analysis-EDDA-</a:t>
            </a:r>
            <a:endParaRPr lang="de-DE" dirty="0"/>
          </a:p>
          <a:p>
            <a:r>
              <a:rPr lang="de-DE" dirty="0"/>
              <a:t>Entstanden aus: </a:t>
            </a:r>
          </a:p>
          <a:p>
            <a:pPr lvl="1"/>
            <a:r>
              <a:rPr lang="de-DE" dirty="0"/>
              <a:t>Sondermodul, Zukunftssicher Bauen, Masterstudiengang Frankfurt </a:t>
            </a:r>
            <a:r>
              <a:rPr lang="de-DE" sz="1200" dirty="0"/>
              <a:t>(Anja Willmann)</a:t>
            </a:r>
          </a:p>
          <a:p>
            <a:pPr lvl="1"/>
            <a:r>
              <a:rPr lang="de-DE" dirty="0"/>
              <a:t>Wahlpflichtkurs EDDA, Bachelor und Masterstudiengang Oldenburg </a:t>
            </a:r>
            <a:r>
              <a:rPr lang="de-DE" sz="1200" dirty="0"/>
              <a:t>(Anja Willmann und Ben Gottkehaskamp)</a:t>
            </a:r>
            <a:endParaRPr lang="de-DE" dirty="0"/>
          </a:p>
          <a:p>
            <a:pPr lvl="1"/>
            <a:r>
              <a:rPr lang="de-DE" dirty="0"/>
              <a:t>Kompetenzzentrum Planen und Bauen </a:t>
            </a:r>
            <a:r>
              <a:rPr lang="de-DE" sz="1200" dirty="0"/>
              <a:t>(Ben Gottkehaskamp)</a:t>
            </a:r>
          </a:p>
          <a:p>
            <a:r>
              <a:rPr lang="de-DE" dirty="0"/>
              <a:t>Für den Umgang mit Ladybug und Honeybee</a:t>
            </a:r>
          </a:p>
          <a:p>
            <a:r>
              <a:rPr lang="de-DE" dirty="0"/>
              <a:t>(In Entwicklung) Videoreihe – Hinweis </a:t>
            </a:r>
            <a:r>
              <a:rPr lang="de-DE" dirty="0">
                <a:hlinkClick r:id="rId4"/>
              </a:rPr>
              <a:t>Chris </a:t>
            </a:r>
            <a:r>
              <a:rPr lang="de-DE" dirty="0" err="1">
                <a:hlinkClick r:id="rId4"/>
              </a:rPr>
              <a:t>Mackey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04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08CD5-87BF-471D-8008-CFC48C4A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 Scripting und Rhino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98517-758B-41C0-98F7-E6FA5AB3E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Rhino und Grasshopper öffnen</a:t>
            </a:r>
          </a:p>
          <a:p>
            <a:r>
              <a:rPr lang="de-DE" dirty="0"/>
              <a:t>Einheiten</a:t>
            </a:r>
          </a:p>
          <a:p>
            <a:r>
              <a:rPr lang="de-DE" dirty="0"/>
              <a:t>Befehlsleiste</a:t>
            </a:r>
          </a:p>
          <a:p>
            <a:r>
              <a:rPr lang="de-DE" dirty="0"/>
              <a:t>Navigation und Ansichten</a:t>
            </a:r>
          </a:p>
          <a:p>
            <a:r>
              <a:rPr lang="de-DE" dirty="0"/>
              <a:t>Grasshopper Komponente</a:t>
            </a:r>
          </a:p>
          <a:p>
            <a:r>
              <a:rPr lang="de-DE" dirty="0"/>
              <a:t>Grasshopper Fehlermeldungen, Komponenten Hinweise</a:t>
            </a:r>
          </a:p>
          <a:p>
            <a:r>
              <a:rPr lang="de-DE" dirty="0"/>
              <a:t>Grasshopper Verbindungen und Gruppierungen</a:t>
            </a:r>
          </a:p>
          <a:p>
            <a:r>
              <a:rPr lang="de-DE" dirty="0"/>
              <a:t>Erforderliche Inputs</a:t>
            </a:r>
          </a:p>
          <a:p>
            <a:r>
              <a:rPr lang="de-DE" dirty="0"/>
              <a:t>Preview</a:t>
            </a:r>
          </a:p>
          <a:p>
            <a:r>
              <a:rPr lang="de-DE" dirty="0" err="1"/>
              <a:t>Quickbar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52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085A2-8B68-4D98-9847-A705AE89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Plugin Ladybug Wetteranalyse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D0ACDA-548F-46A1-887A-D6D940D1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Wetterdateien importieren und auslesen (Datenbanken)</a:t>
            </a:r>
          </a:p>
          <a:p>
            <a:r>
              <a:rPr lang="de-DE" sz="1400" dirty="0"/>
              <a:t>3D-Chart, Visualisierung von Temperaturen und z.B. Wind</a:t>
            </a:r>
          </a:p>
          <a:p>
            <a:pPr lvl="1"/>
            <a:r>
              <a:rPr lang="de-DE" sz="1400" dirty="0"/>
              <a:t>Skalierung und Platzierung</a:t>
            </a:r>
          </a:p>
          <a:p>
            <a:pPr lvl="1"/>
            <a:r>
              <a:rPr lang="de-DE" sz="1400" dirty="0" err="1"/>
              <a:t>conditional</a:t>
            </a:r>
            <a:r>
              <a:rPr lang="de-DE" sz="1400" dirty="0"/>
              <a:t> Statement</a:t>
            </a:r>
          </a:p>
          <a:p>
            <a:pPr lvl="1"/>
            <a:r>
              <a:rPr lang="de-DE" sz="1400" dirty="0"/>
              <a:t>Legend Parameter, Gradient, Grenzen</a:t>
            </a:r>
          </a:p>
          <a:p>
            <a:pPr lvl="1"/>
            <a:r>
              <a:rPr lang="de-DE" sz="1400" dirty="0"/>
              <a:t>Analysis </a:t>
            </a:r>
            <a:r>
              <a:rPr lang="de-DE" sz="1400" dirty="0" err="1"/>
              <a:t>Period</a:t>
            </a:r>
            <a:r>
              <a:rPr lang="de-DE" sz="1400" dirty="0"/>
              <a:t> (bestimmter Zeitraum)</a:t>
            </a:r>
          </a:p>
          <a:p>
            <a:r>
              <a:rPr lang="de-DE" sz="1400" dirty="0"/>
              <a:t>Outdoor Comfort &amp; </a:t>
            </a:r>
            <a:r>
              <a:rPr lang="de-DE" sz="1400" dirty="0" err="1"/>
              <a:t>Psychrometric</a:t>
            </a:r>
            <a:r>
              <a:rPr lang="de-DE" sz="1400" dirty="0"/>
              <a:t> Chart</a:t>
            </a:r>
          </a:p>
          <a:p>
            <a:pPr lvl="1"/>
            <a:r>
              <a:rPr lang="de-DE" sz="1400" dirty="0"/>
              <a:t>Daten auslesen innerhalb von Grasshopper</a:t>
            </a:r>
          </a:p>
          <a:p>
            <a:pPr lvl="1"/>
            <a:r>
              <a:rPr lang="de-DE" sz="1400" dirty="0"/>
              <a:t>Passive Strategien</a:t>
            </a:r>
          </a:p>
          <a:p>
            <a:r>
              <a:rPr lang="de-DE" sz="1400" dirty="0"/>
              <a:t>Sonnenverlauf / Sun Path</a:t>
            </a:r>
          </a:p>
          <a:p>
            <a:pPr lvl="1"/>
            <a:r>
              <a:rPr lang="de-DE" sz="1400" dirty="0"/>
              <a:t>Zeiten (</a:t>
            </a:r>
            <a:r>
              <a:rPr lang="de-DE" sz="1400" dirty="0" err="1"/>
              <a:t>series</a:t>
            </a:r>
            <a:r>
              <a:rPr lang="de-DE" sz="1400" dirty="0"/>
              <a:t>)</a:t>
            </a:r>
          </a:p>
          <a:p>
            <a:pPr lvl="1"/>
            <a:r>
              <a:rPr lang="de-DE" sz="1400" dirty="0"/>
              <a:t>Daten abbilden und Projektion</a:t>
            </a:r>
          </a:p>
          <a:p>
            <a:r>
              <a:rPr lang="de-DE" sz="1400" dirty="0"/>
              <a:t>Radiation Analysis </a:t>
            </a:r>
          </a:p>
          <a:p>
            <a:pPr lvl="1"/>
            <a:r>
              <a:rPr lang="de-DE" sz="1400" dirty="0"/>
              <a:t>Geometrie Bestimmungen</a:t>
            </a:r>
          </a:p>
          <a:p>
            <a:pPr lvl="1"/>
            <a:r>
              <a:rPr lang="de-DE" sz="1400" dirty="0"/>
              <a:t>Flächen (Fehler Behebung)</a:t>
            </a:r>
          </a:p>
          <a:p>
            <a:pPr lvl="1"/>
            <a:r>
              <a:rPr lang="de-DE" sz="1400" dirty="0"/>
              <a:t>Preview</a:t>
            </a:r>
          </a:p>
          <a:p>
            <a:pPr lvl="1"/>
            <a:r>
              <a:rPr lang="de-DE" sz="1400" dirty="0"/>
              <a:t>Aktivieren und deaktivieren von Komponenten</a:t>
            </a:r>
          </a:p>
          <a:p>
            <a:r>
              <a:rPr lang="de-DE" sz="1400" dirty="0"/>
              <a:t>Export / Drucken</a:t>
            </a:r>
          </a:p>
          <a:p>
            <a:pPr lvl="1"/>
            <a:r>
              <a:rPr lang="de-DE" sz="1400" dirty="0"/>
              <a:t>Hinweise</a:t>
            </a:r>
          </a:p>
          <a:p>
            <a:pPr marL="445251" lvl="1" indent="0">
              <a:buNone/>
            </a:pPr>
            <a:endParaRPr lang="de-DE" sz="1400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51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176A3-D4F3-4156-BF7B-2C288D54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Wetterdaten importieren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034D8-88F3-4641-AA5D-8BDD16D0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Ladybug_Ladybug</a:t>
            </a:r>
            <a:r>
              <a:rPr lang="de-DE" dirty="0"/>
              <a:t> Komponente</a:t>
            </a:r>
          </a:p>
          <a:p>
            <a:r>
              <a:rPr lang="de-DE" dirty="0"/>
              <a:t>Von Wo? </a:t>
            </a:r>
            <a:r>
              <a:rPr lang="de-DE" dirty="0">
                <a:sym typeface="Wingdings" panose="05000000000000000000" pitchFamily="2" charset="2"/>
              </a:rPr>
              <a:t> EPW Maps (</a:t>
            </a:r>
            <a:r>
              <a:rPr lang="de-DE" dirty="0" err="1">
                <a:sym typeface="Wingdings" panose="05000000000000000000" pitchFamily="2" charset="2"/>
              </a:rPr>
              <a:t>EnergyPlus</a:t>
            </a:r>
            <a:r>
              <a:rPr lang="de-DE" dirty="0">
                <a:sym typeface="Wingdings" panose="05000000000000000000" pitchFamily="2" charset="2"/>
              </a:rPr>
              <a:t>) oder anderen Online Datenbanken z.B. Climate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Building oder NOAA (National </a:t>
            </a:r>
            <a:r>
              <a:rPr lang="de-DE" dirty="0" err="1">
                <a:sym typeface="Wingdings" panose="05000000000000000000" pitchFamily="2" charset="2"/>
              </a:rPr>
              <a:t>Oceanic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Atmospheric</a:t>
            </a:r>
            <a:r>
              <a:rPr lang="de-DE" dirty="0">
                <a:sym typeface="Wingdings" panose="05000000000000000000" pitchFamily="2" charset="2"/>
              </a:rPr>
              <a:t> Administration)</a:t>
            </a:r>
          </a:p>
          <a:p>
            <a:r>
              <a:rPr lang="de-DE" dirty="0">
                <a:sym typeface="Wingdings" panose="05000000000000000000" pitchFamily="2" charset="2"/>
              </a:rPr>
              <a:t>Wetterdaten in Grasshopper öffnen (Link, Datei)</a:t>
            </a:r>
          </a:p>
          <a:p>
            <a:r>
              <a:rPr lang="de-DE" dirty="0">
                <a:sym typeface="Wingdings" panose="05000000000000000000" pitchFamily="2" charset="2"/>
              </a:rPr>
              <a:t>Wetterdaten auslesen, z.B. von wann?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8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FC66D-86EE-43A5-9A4D-F6BE72F7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3D-Chart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F1A513-F62E-451D-9C1A-81ECDBF36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einlesen und visualisieren</a:t>
            </a:r>
          </a:p>
          <a:p>
            <a:r>
              <a:rPr lang="de-DE" dirty="0"/>
              <a:t>Skalierung über Panel, </a:t>
            </a:r>
            <a:r>
              <a:rPr lang="de-DE" dirty="0" err="1"/>
              <a:t>Numberslider</a:t>
            </a:r>
            <a:endParaRPr lang="de-DE" dirty="0"/>
          </a:p>
          <a:p>
            <a:r>
              <a:rPr lang="de-DE" dirty="0"/>
              <a:t>Platzierung über Koordinaten oder Points</a:t>
            </a:r>
          </a:p>
          <a:p>
            <a:r>
              <a:rPr lang="de-DE" dirty="0" err="1"/>
              <a:t>Conditional</a:t>
            </a:r>
            <a:r>
              <a:rPr lang="de-DE" dirty="0"/>
              <a:t> Statement zum Filtern der Daten</a:t>
            </a:r>
          </a:p>
          <a:p>
            <a:pPr lvl="1"/>
            <a:r>
              <a:rPr lang="de-DE" dirty="0"/>
              <a:t>„and“ und „</a:t>
            </a:r>
            <a:r>
              <a:rPr lang="de-DE" dirty="0" err="1"/>
              <a:t>or</a:t>
            </a:r>
            <a:r>
              <a:rPr lang="de-DE" dirty="0"/>
              <a:t>“, a&gt;20, </a:t>
            </a:r>
          </a:p>
          <a:p>
            <a:pPr lvl="1"/>
            <a:r>
              <a:rPr lang="de-DE" dirty="0"/>
              <a:t>Mehrere Inputs, a&gt;15 and b&gt;50</a:t>
            </a:r>
          </a:p>
          <a:p>
            <a:r>
              <a:rPr lang="de-DE" dirty="0"/>
              <a:t>Legend Parameter</a:t>
            </a:r>
          </a:p>
          <a:p>
            <a:pPr lvl="1"/>
            <a:r>
              <a:rPr lang="de-DE" dirty="0"/>
              <a:t>Grenzen</a:t>
            </a:r>
          </a:p>
          <a:p>
            <a:pPr lvl="1"/>
            <a:r>
              <a:rPr lang="de-DE" dirty="0"/>
              <a:t>Farbe</a:t>
            </a:r>
          </a:p>
          <a:p>
            <a:r>
              <a:rPr lang="de-DE" dirty="0"/>
              <a:t>Analysis </a:t>
            </a:r>
            <a:r>
              <a:rPr lang="de-DE" dirty="0" err="1"/>
              <a:t>Period</a:t>
            </a:r>
            <a:r>
              <a:rPr lang="de-DE" dirty="0"/>
              <a:t> (bestimme Zeiten)</a:t>
            </a:r>
          </a:p>
        </p:txBody>
      </p:sp>
    </p:spTree>
    <p:extLst>
      <p:ext uri="{BB962C8B-B14F-4D97-AF65-F5344CB8AC3E}">
        <p14:creationId xmlns:p14="http://schemas.microsoft.com/office/powerpoint/2010/main" val="67878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13904-686A-4673-8F6D-98D7C694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Outdoor Comfort und </a:t>
            </a:r>
            <a:r>
              <a:rPr lang="de-DE" dirty="0" err="1"/>
              <a:t>Psychrometric</a:t>
            </a:r>
            <a:r>
              <a:rPr lang="de-DE" dirty="0"/>
              <a:t> Chart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28C74A-7A4D-437E-A099-364AE42F0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Outdoor Comfort:</a:t>
            </a:r>
          </a:p>
          <a:p>
            <a:pPr lvl="1"/>
            <a:r>
              <a:rPr lang="de-DE" dirty="0"/>
              <a:t>Visualisierungen in Grasshopper (</a:t>
            </a:r>
            <a:r>
              <a:rPr lang="de-DE" dirty="0" err="1"/>
              <a:t>Pie</a:t>
            </a:r>
            <a:r>
              <a:rPr lang="de-DE" dirty="0"/>
              <a:t> Chart, Panel)</a:t>
            </a:r>
          </a:p>
          <a:p>
            <a:pPr lvl="1"/>
            <a:r>
              <a:rPr lang="de-DE" dirty="0"/>
              <a:t>Analyse der derzeitigen Gegebenheiten</a:t>
            </a:r>
          </a:p>
          <a:p>
            <a:r>
              <a:rPr lang="de-DE" dirty="0" err="1"/>
              <a:t>Psychrometric</a:t>
            </a:r>
            <a:r>
              <a:rPr lang="de-DE" dirty="0"/>
              <a:t> Chart</a:t>
            </a:r>
          </a:p>
          <a:p>
            <a:pPr lvl="1"/>
            <a:r>
              <a:rPr lang="de-DE" dirty="0"/>
              <a:t>(</a:t>
            </a:r>
            <a:r>
              <a:rPr lang="de-DE" dirty="0" err="1"/>
              <a:t>Mollier</a:t>
            </a:r>
            <a:r>
              <a:rPr lang="de-DE" dirty="0"/>
              <a:t>-h-x Diagramm)</a:t>
            </a:r>
          </a:p>
          <a:p>
            <a:pPr lvl="1"/>
            <a:r>
              <a:rPr lang="de-DE" dirty="0"/>
              <a:t>Passive Strategien</a:t>
            </a:r>
          </a:p>
          <a:p>
            <a:pPr lvl="1"/>
            <a:r>
              <a:rPr lang="de-DE" dirty="0"/>
              <a:t>Aktivitätslevel</a:t>
            </a:r>
          </a:p>
          <a:p>
            <a:pPr lvl="1"/>
            <a:r>
              <a:rPr lang="de-DE" b="0" i="0" dirty="0">
                <a:solidFill>
                  <a:srgbClr val="202124"/>
                </a:solidFill>
                <a:effectLst/>
              </a:rPr>
              <a:t>≠ Adaptive Chart (Auswertung aus der Energiesimulation)</a:t>
            </a:r>
          </a:p>
          <a:p>
            <a:pPr marL="445251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064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1BDE0-8823-46AE-AEB9-EBDDA458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Sonnenverlauf / Sun Path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1ABC8-B5B7-47AF-AA7D-3FDC13C61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verknüpfen</a:t>
            </a:r>
          </a:p>
          <a:p>
            <a:r>
              <a:rPr lang="de-DE" dirty="0"/>
              <a:t>Series zur Visualisierung von mehreren Daten</a:t>
            </a:r>
          </a:p>
          <a:p>
            <a:r>
              <a:rPr lang="de-DE" dirty="0"/>
              <a:t>Projektion</a:t>
            </a:r>
          </a:p>
        </p:txBody>
      </p:sp>
    </p:spTree>
    <p:extLst>
      <p:ext uri="{BB962C8B-B14F-4D97-AF65-F5344CB8AC3E}">
        <p14:creationId xmlns:p14="http://schemas.microsoft.com/office/powerpoint/2010/main" val="2916582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BD554-A633-488C-BBE1-465C99FD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Radiation Analysis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F9C8C-F649-4E02-B726-CE7932EEA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Vectoren</a:t>
            </a:r>
            <a:r>
              <a:rPr lang="de-DE" dirty="0"/>
              <a:t>, Nordpfeil</a:t>
            </a:r>
          </a:p>
          <a:p>
            <a:r>
              <a:rPr lang="de-DE" dirty="0"/>
              <a:t>Geometrie Bestimmungen</a:t>
            </a:r>
          </a:p>
          <a:p>
            <a:pPr lvl="1"/>
            <a:r>
              <a:rPr lang="de-DE" dirty="0" err="1"/>
              <a:t>Breps</a:t>
            </a:r>
            <a:r>
              <a:rPr lang="de-DE" dirty="0"/>
              <a:t>, </a:t>
            </a:r>
            <a:r>
              <a:rPr lang="de-DE" dirty="0" err="1"/>
              <a:t>Vectoren</a:t>
            </a:r>
            <a:r>
              <a:rPr lang="de-DE" dirty="0"/>
              <a:t>, Points</a:t>
            </a:r>
          </a:p>
          <a:p>
            <a:pPr lvl="1"/>
            <a:r>
              <a:rPr lang="de-DE" dirty="0" err="1"/>
              <a:t>Internalise</a:t>
            </a:r>
            <a:r>
              <a:rPr lang="de-DE" dirty="0"/>
              <a:t> Data</a:t>
            </a:r>
          </a:p>
          <a:p>
            <a:pPr lvl="1"/>
            <a:r>
              <a:rPr lang="de-DE" dirty="0"/>
              <a:t>Data</a:t>
            </a:r>
          </a:p>
          <a:p>
            <a:r>
              <a:rPr lang="de-DE" dirty="0"/>
              <a:t>Flächen/Geometrie in Rhino (Flip Normals)</a:t>
            </a:r>
          </a:p>
          <a:p>
            <a:r>
              <a:rPr lang="de-DE" dirty="0"/>
              <a:t>Previews</a:t>
            </a:r>
          </a:p>
          <a:p>
            <a:r>
              <a:rPr lang="de-DE" dirty="0"/>
              <a:t>Aktivieren und Deaktivieren von Komponenten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391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53CE5-5ED8-49D6-A239-4B1C1390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51F458-DD30-45DF-B0E2-7CC82C2AC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Bake Geometries</a:t>
            </a:r>
          </a:p>
          <a:p>
            <a:r>
              <a:rPr lang="de-DE" dirty="0"/>
              <a:t>STRG – P (Drucken in der Befehlsleiste)</a:t>
            </a:r>
          </a:p>
          <a:p>
            <a:r>
              <a:rPr lang="de-DE" dirty="0"/>
              <a:t>Keine Vektorgrafiken</a:t>
            </a:r>
          </a:p>
          <a:p>
            <a:r>
              <a:rPr lang="de-DE" dirty="0"/>
              <a:t>Bereich/Fensterwahl und Größe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432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20" descr="Ein Bild, das Mann enthält.&#10;&#10;Automatisch generierte Beschreibung">
            <a:extLst>
              <a:ext uri="{FF2B5EF4-FFF2-40B4-BE49-F238E27FC236}">
                <a16:creationId xmlns:a16="http://schemas.microsoft.com/office/drawing/2014/main" id="{D1B6D932-9B8F-4DB4-BC65-21C2E2A4A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3" r="13552"/>
          <a:stretch/>
        </p:blipFill>
        <p:spPr>
          <a:xfrm>
            <a:off x="4586253" y="2213334"/>
            <a:ext cx="3264573" cy="2969854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E095F8B7-7F43-4556-98C1-70AE24DF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Team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41E3F4-2227-4F40-A108-B0CD2CE43DE0}"/>
              </a:ext>
            </a:extLst>
          </p:cNvPr>
          <p:cNvSpPr txBox="1"/>
          <p:nvPr/>
        </p:nvSpPr>
        <p:spPr>
          <a:xfrm>
            <a:off x="4586253" y="5323509"/>
            <a:ext cx="3449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B.A. Ben Gottkehaskamp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0F0AE6A-BFD7-455A-B160-3FDD82E555AE}"/>
              </a:ext>
            </a:extLst>
          </p:cNvPr>
          <p:cNvSpPr txBox="1"/>
          <p:nvPr/>
        </p:nvSpPr>
        <p:spPr>
          <a:xfrm>
            <a:off x="882312" y="5323509"/>
            <a:ext cx="3449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Prof. Anja Willmann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8B029D7-74AF-4F1C-97FE-AC4FAE63B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1"/>
          <a:stretch/>
        </p:blipFill>
        <p:spPr bwMode="auto">
          <a:xfrm>
            <a:off x="942523" y="2213335"/>
            <a:ext cx="3179772" cy="296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571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54C88-BF5C-4DC7-A938-4A3295AF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 (nächste Veranstaltung)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B1BC25-D33F-43CE-9905-F85C83AC7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333406"/>
            <a:ext cx="8524875" cy="3023037"/>
          </a:xfrm>
        </p:spPr>
      </p:pic>
    </p:spTree>
    <p:extLst>
      <p:ext uri="{BB962C8B-B14F-4D97-AF65-F5344CB8AC3E}">
        <p14:creationId xmlns:p14="http://schemas.microsoft.com/office/powerpoint/2010/main" val="100937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52E12-E054-4BB6-8A07-96CAD1B4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Informationen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93D9D-DE13-461C-B832-9822AB8F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Fragen können über den Chat oder direkt gestellt werden</a:t>
            </a:r>
          </a:p>
          <a:p>
            <a:r>
              <a:rPr lang="de-DE" dirty="0"/>
              <a:t>Sie sind grundsätzlich nicht stummgeschaltet, sobald wir aber Hintergrundgeräusche feststellen, werden sie stummgeschalten</a:t>
            </a:r>
          </a:p>
          <a:p>
            <a:r>
              <a:rPr lang="de-DE" dirty="0"/>
              <a:t>Die Veranstaltung wird aufgezeichnet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Videoreihe</a:t>
            </a:r>
          </a:p>
          <a:p>
            <a:r>
              <a:rPr lang="de-DE" dirty="0"/>
              <a:t>Unterlagen gibt es auf GitHub: </a:t>
            </a:r>
            <a:r>
              <a:rPr lang="de-DE" dirty="0">
                <a:hlinkClick r:id="rId2"/>
              </a:rPr>
              <a:t>Link</a:t>
            </a:r>
            <a:endParaRPr lang="de-DE" dirty="0"/>
          </a:p>
          <a:p>
            <a:pPr marL="445251" lvl="1" indent="0">
              <a:buNone/>
            </a:pPr>
            <a:r>
              <a:rPr lang="de-DE" sz="1100" i="1" dirty="0"/>
              <a:t>(der Link wird nach der Veranstaltung geteilt)</a:t>
            </a:r>
          </a:p>
          <a:p>
            <a:r>
              <a:rPr lang="de-DE" sz="1800" i="1" dirty="0"/>
              <a:t>Workshop/Seminar</a:t>
            </a:r>
          </a:p>
        </p:txBody>
      </p:sp>
    </p:spTree>
    <p:extLst>
      <p:ext uri="{BB962C8B-B14F-4D97-AF65-F5344CB8AC3E}">
        <p14:creationId xmlns:p14="http://schemas.microsoft.com/office/powerpoint/2010/main" val="263251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01A53-2DB9-4342-8D1C-DC651605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4FA42A-05D7-4988-9BAB-3A15ADC8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Ladybug &amp; Honeybee</a:t>
            </a:r>
          </a:p>
          <a:p>
            <a:pPr lvl="1"/>
            <a:r>
              <a:rPr lang="de-DE" sz="1400" dirty="0"/>
              <a:t>Entwicklung und Versionen</a:t>
            </a:r>
          </a:p>
          <a:p>
            <a:pPr lvl="1"/>
            <a:r>
              <a:rPr lang="de-DE" sz="1400" dirty="0"/>
              <a:t>Installation</a:t>
            </a:r>
          </a:p>
          <a:p>
            <a:pPr lvl="1"/>
            <a:r>
              <a:rPr lang="de-DE" sz="1400" dirty="0"/>
              <a:t>Skript</a:t>
            </a:r>
          </a:p>
          <a:p>
            <a:r>
              <a:rPr lang="de-DE" dirty="0"/>
              <a:t>Visual Scripting und Rhino Grundlagen</a:t>
            </a:r>
          </a:p>
          <a:p>
            <a:pPr lvl="1"/>
            <a:r>
              <a:rPr lang="de-DE" sz="1400" dirty="0"/>
              <a:t>Navigation</a:t>
            </a:r>
          </a:p>
          <a:p>
            <a:pPr lvl="1"/>
            <a:r>
              <a:rPr lang="de-DE" sz="1400" dirty="0"/>
              <a:t>Funktionen</a:t>
            </a:r>
          </a:p>
          <a:p>
            <a:pPr lvl="1"/>
            <a:r>
              <a:rPr lang="de-DE" sz="1400" dirty="0"/>
              <a:t>Hinweise</a:t>
            </a:r>
          </a:p>
          <a:p>
            <a:r>
              <a:rPr lang="de-DE" dirty="0"/>
              <a:t>Plugin Ladybug Wetteranalyse</a:t>
            </a:r>
          </a:p>
          <a:p>
            <a:pPr lvl="1"/>
            <a:r>
              <a:rPr lang="de-DE" sz="1400" dirty="0"/>
              <a:t>Wetterdaten</a:t>
            </a:r>
          </a:p>
          <a:p>
            <a:pPr lvl="1"/>
            <a:r>
              <a:rPr lang="de-DE" sz="1400" dirty="0"/>
              <a:t>3D-Charts</a:t>
            </a:r>
          </a:p>
          <a:p>
            <a:pPr lvl="1"/>
            <a:r>
              <a:rPr lang="de-DE" sz="1400" dirty="0"/>
              <a:t>Outdoor Comfort &amp; </a:t>
            </a:r>
            <a:r>
              <a:rPr lang="de-DE" sz="1400" dirty="0" err="1"/>
              <a:t>Psychrometic</a:t>
            </a:r>
            <a:r>
              <a:rPr lang="de-DE" sz="1400" dirty="0"/>
              <a:t> Chart</a:t>
            </a:r>
          </a:p>
          <a:p>
            <a:pPr lvl="1"/>
            <a:r>
              <a:rPr lang="de-DE" sz="1400" dirty="0"/>
              <a:t>Sonnenverlauf / Sun Path</a:t>
            </a:r>
          </a:p>
          <a:p>
            <a:pPr lvl="1"/>
            <a:r>
              <a:rPr lang="de-DE" sz="1400" dirty="0"/>
              <a:t>Radiation Analysis</a:t>
            </a:r>
          </a:p>
          <a:p>
            <a:pPr lvl="1"/>
            <a:r>
              <a:rPr lang="de-DE" sz="1400" dirty="0"/>
              <a:t>Ergebnisse exportieren</a:t>
            </a:r>
          </a:p>
          <a:p>
            <a:r>
              <a:rPr lang="de-DE" dirty="0"/>
              <a:t>Ausblick (nächste Veranstaltung)</a:t>
            </a:r>
          </a:p>
        </p:txBody>
      </p:sp>
    </p:spTree>
    <p:extLst>
      <p:ext uri="{BB962C8B-B14F-4D97-AF65-F5344CB8AC3E}">
        <p14:creationId xmlns:p14="http://schemas.microsoft.com/office/powerpoint/2010/main" val="76139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498FD-00A9-40A2-936D-CD6E77F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9DF6E5-93D4-4362-A5D4-309C07FC8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5" y="940787"/>
            <a:ext cx="8832834" cy="5353053"/>
          </a:xfrm>
        </p:spPr>
      </p:pic>
    </p:spTree>
    <p:extLst>
      <p:ext uri="{BB962C8B-B14F-4D97-AF65-F5344CB8AC3E}">
        <p14:creationId xmlns:p14="http://schemas.microsoft.com/office/powerpoint/2010/main" val="269073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38DA5-A8FF-422C-A29A-7C86C0B9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Honeybee und Ladybug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DFD9F1A-650A-47FC-984C-0F0F73978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4" y="1370225"/>
            <a:ext cx="7742737" cy="2504541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104D033-0405-4ED0-8733-640F21702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77" y="4054381"/>
            <a:ext cx="5014752" cy="22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71573-22EF-44BE-A6F4-49CADB38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Honeybee und Ladybug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98FDEA-5AAA-4ED2-9173-14E1739B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Entwicklung </a:t>
            </a:r>
          </a:p>
          <a:p>
            <a:pPr marL="0" indent="0">
              <a:buNone/>
            </a:pPr>
            <a:r>
              <a:rPr lang="de-DE" dirty="0"/>
              <a:t>2013 – ersten Ladybug Tools von Mostapha </a:t>
            </a:r>
            <a:r>
              <a:rPr lang="de-DE" dirty="0" err="1"/>
              <a:t>Roudsari</a:t>
            </a:r>
            <a:r>
              <a:rPr lang="de-DE" dirty="0"/>
              <a:t> veröffentlich</a:t>
            </a:r>
          </a:p>
          <a:p>
            <a:pPr marL="0" indent="0">
              <a:buNone/>
            </a:pPr>
            <a:r>
              <a:rPr lang="de-DE" dirty="0"/>
              <a:t>2014 – Updates und Honeybee Erweiterung, für die Verbindung zu </a:t>
            </a:r>
            <a:r>
              <a:rPr lang="de-DE" dirty="0" err="1"/>
              <a:t>EnergyPlus</a:t>
            </a:r>
            <a:r>
              <a:rPr lang="de-DE" dirty="0"/>
              <a:t>, </a:t>
            </a:r>
            <a:r>
              <a:rPr lang="de-DE" dirty="0" err="1"/>
              <a:t>Daysim</a:t>
            </a:r>
            <a:r>
              <a:rPr lang="de-DE" dirty="0"/>
              <a:t>, </a:t>
            </a:r>
            <a:r>
              <a:rPr lang="de-DE" dirty="0" err="1"/>
              <a:t>OpenStudio</a:t>
            </a:r>
            <a:r>
              <a:rPr lang="de-DE" dirty="0"/>
              <a:t> und RADIANCE</a:t>
            </a:r>
          </a:p>
          <a:p>
            <a:pPr marL="0" indent="0">
              <a:buNone/>
            </a:pPr>
            <a:r>
              <a:rPr lang="de-DE" dirty="0"/>
              <a:t>2016 – Überarbeitung der Skripte, Python Bibliotheken für unterschiedliche Plattformen (z.B. Dynamo)</a:t>
            </a:r>
          </a:p>
          <a:p>
            <a:pPr marL="0" indent="0">
              <a:buNone/>
            </a:pPr>
            <a:r>
              <a:rPr lang="de-DE" dirty="0"/>
              <a:t>2017 – Butterfly (CFD) Simulationen, Honeybee [+] effektivere und schnellere Skripte</a:t>
            </a:r>
          </a:p>
          <a:p>
            <a:pPr marL="0" indent="0">
              <a:buNone/>
            </a:pPr>
            <a:r>
              <a:rPr lang="de-DE" dirty="0"/>
              <a:t>2020 – erste offizielle Version von Ladybug und Honeybee (noch nicht mit allen Komponenten)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56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4F703-D827-4CE1-AD3C-26491561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Honeybee und Ladybug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AE410-43F4-4A74-8166-8D775FA2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>
                <a:effectLst/>
                <a:ea typeface="Calibri" panose="020F0502020204030204" pitchFamily="34" charset="0"/>
              </a:rPr>
              <a:t>Honeybee &amp; Ladybug [Legacy] </a:t>
            </a:r>
            <a:endParaRPr lang="de-DE" sz="1800" dirty="0">
              <a:effectLst/>
              <a:ea typeface="Calibri" panose="020F0502020204030204" pitchFamily="34" charset="0"/>
            </a:endParaRPr>
          </a:p>
          <a:p>
            <a:pPr algn="just"/>
            <a:r>
              <a:rPr lang="de-DE" sz="1800" b="1" dirty="0">
                <a:effectLst/>
                <a:ea typeface="Calibri" panose="020F0502020204030204" pitchFamily="34" charset="0"/>
              </a:rPr>
              <a:t>Honeybee [+]</a:t>
            </a:r>
            <a:endParaRPr lang="de-DE" sz="1800" dirty="0">
              <a:effectLst/>
              <a:ea typeface="Calibri" panose="020F0502020204030204" pitchFamily="34" charset="0"/>
            </a:endParaRPr>
          </a:p>
          <a:p>
            <a:pPr algn="just"/>
            <a:r>
              <a:rPr lang="de-DE" sz="1800" dirty="0">
                <a:effectLst/>
                <a:ea typeface="Calibri" panose="020F0502020204030204" pitchFamily="34" charset="0"/>
              </a:rPr>
              <a:t>Ladybug und Honeybee Tools</a:t>
            </a:r>
          </a:p>
          <a:p>
            <a:endParaRPr lang="de-DE" dirty="0"/>
          </a:p>
          <a:p>
            <a:r>
              <a:rPr lang="de-DE" dirty="0"/>
              <a:t>Wir verwenden hauptsächlich die Legacy und Honeybee [+] Versionen mit Rhino 6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093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C298D-4276-41D8-8AAF-7082744A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Honeybee und Ladybug Installation</a:t>
            </a:r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5A0E1A9E-CB53-40F9-9F20-EDBCC8505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21" y="1557087"/>
            <a:ext cx="4395264" cy="4527550"/>
          </a:xfr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66ED1CD-368E-4D0A-AD57-17A06867C402}"/>
              </a:ext>
            </a:extLst>
          </p:cNvPr>
          <p:cNvSpPr txBox="1">
            <a:spLocks/>
          </p:cNvSpPr>
          <p:nvPr/>
        </p:nvSpPr>
        <p:spPr bwMode="auto">
          <a:xfrm>
            <a:off x="323084" y="1581062"/>
            <a:ext cx="8526345" cy="452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32581" indent="-332581" algn="l" defTabSz="890501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96" kern="1200">
                <a:solidFill>
                  <a:schemeClr val="tx1"/>
                </a:solidFill>
                <a:latin typeface="+mj-lt"/>
                <a:ea typeface="Arial" charset="0"/>
                <a:cs typeface="Arial" pitchFamily="34" charset="0"/>
              </a:defRPr>
            </a:lvl1pPr>
            <a:lvl2pPr marL="722175" indent="-276924" algn="l" defTabSz="890501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96" kern="1200">
                <a:solidFill>
                  <a:schemeClr val="tx1"/>
                </a:solidFill>
                <a:latin typeface="+mj-lt"/>
                <a:ea typeface="Arial" charset="0"/>
                <a:cs typeface="Arial" pitchFamily="34" charset="0"/>
              </a:defRPr>
            </a:lvl2pPr>
            <a:lvl3pPr marL="1113126" indent="-221268" algn="l" defTabSz="890501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96" kern="1200">
                <a:solidFill>
                  <a:schemeClr val="tx1"/>
                </a:solidFill>
                <a:latin typeface="+mj-lt"/>
                <a:ea typeface="Arial" charset="0"/>
                <a:cs typeface="Arial" pitchFamily="34" charset="0"/>
              </a:defRPr>
            </a:lvl3pPr>
            <a:lvl4pPr marL="1558377" indent="-221268" algn="l" defTabSz="890501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96" kern="1200">
                <a:solidFill>
                  <a:schemeClr val="tx1"/>
                </a:solidFill>
                <a:latin typeface="+mj-lt"/>
                <a:ea typeface="Arial" charset="0"/>
                <a:cs typeface="Arial" pitchFamily="34" charset="0"/>
              </a:defRPr>
            </a:lvl4pPr>
            <a:lvl5pPr marL="2004985" indent="-221268" algn="l" defTabSz="890501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96" kern="1200">
                <a:solidFill>
                  <a:schemeClr val="tx1"/>
                </a:solidFill>
                <a:latin typeface="+mj-lt"/>
                <a:ea typeface="Arial" charset="0"/>
                <a:cs typeface="Arial" pitchFamily="34" charset="0"/>
              </a:defRPr>
            </a:lvl5pPr>
            <a:lvl6pPr marL="2451474" indent="-222861" algn="l" defTabSz="8914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97196" indent="-222861" algn="l" defTabSz="8914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42919" indent="-222861" algn="l" defTabSz="8914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8642" indent="-222861" algn="l" defTabSz="8914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000" dirty="0" err="1"/>
              <a:t>Github</a:t>
            </a:r>
            <a:r>
              <a:rPr lang="de-DE" sz="10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000" dirty="0"/>
              <a:t>Installationsanleitung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4203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liensatz_Vorlage_1" id="{17B0D4BA-7DC1-4B9E-9654-0CC7D0C5E86E}" vid="{37FA4AEE-79AB-4A98-8A89-0C7FACBE2FA1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Foliensatz_Vorlage_1</Template>
  <TotalTime>0</TotalTime>
  <Words>701</Words>
  <Application>Microsoft Office PowerPoint</Application>
  <PresentationFormat>Bildschirmpräsentation (4:3)</PresentationFormat>
  <Paragraphs>157</Paragraphs>
  <Slides>20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Larissa-Design</vt:lpstr>
      <vt:lpstr>Benutzerdefiniertes Design</vt:lpstr>
      <vt:lpstr>Workshop EDDA </vt:lpstr>
      <vt:lpstr>Das Team</vt:lpstr>
      <vt:lpstr>Allgemeine Informationen</vt:lpstr>
      <vt:lpstr>Themen</vt:lpstr>
      <vt:lpstr>PowerPoint-Präsentation</vt:lpstr>
      <vt:lpstr>Honeybee und Ladybug</vt:lpstr>
      <vt:lpstr>Honeybee und Ladybug</vt:lpstr>
      <vt:lpstr>Honeybee und Ladybug</vt:lpstr>
      <vt:lpstr>Honeybee und Ladybug Installation</vt:lpstr>
      <vt:lpstr>Honeybee und Ladybug Installation</vt:lpstr>
      <vt:lpstr>Skript</vt:lpstr>
      <vt:lpstr>Visual Scripting und Rhino Grundlagen</vt:lpstr>
      <vt:lpstr>Plugin Ladybug Wetteranalyse</vt:lpstr>
      <vt:lpstr>Wetterdaten importieren</vt:lpstr>
      <vt:lpstr>3D-Chart</vt:lpstr>
      <vt:lpstr>Outdoor Comfort und Psychrometric Chart</vt:lpstr>
      <vt:lpstr>Sonnenverlauf / Sun Path</vt:lpstr>
      <vt:lpstr>Radiation Analysis </vt:lpstr>
      <vt:lpstr>Export</vt:lpstr>
      <vt:lpstr>Ausblick (nächste Veranstaltung)</vt:lpstr>
    </vt:vector>
  </TitlesOfParts>
  <Company>Jade 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Wedemeyer, Silke</dc:creator>
  <cp:lastModifiedBy>Ben Gottkehaskamp</cp:lastModifiedBy>
  <cp:revision>123</cp:revision>
  <dcterms:created xsi:type="dcterms:W3CDTF">2019-02-11T10:01:25Z</dcterms:created>
  <dcterms:modified xsi:type="dcterms:W3CDTF">2021-05-06T10:49:36Z</dcterms:modified>
</cp:coreProperties>
</file>