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75213" cy="42803763"/>
  <p:notesSz cx="6794500" cy="9906000"/>
  <p:defaultTextStyle>
    <a:defPPr>
      <a:defRPr lang="en-US"/>
    </a:defPPr>
    <a:lvl1pPr marL="0" algn="l" defTabSz="2981884" rtl="0" eaLnBrk="1" latinLnBrk="0" hangingPunct="1">
      <a:defRPr sz="5870" kern="1200">
        <a:solidFill>
          <a:schemeClr val="tx1"/>
        </a:solidFill>
        <a:latin typeface="+mn-lt"/>
        <a:ea typeface="+mn-ea"/>
        <a:cs typeface="+mn-cs"/>
      </a:defRPr>
    </a:lvl1pPr>
    <a:lvl2pPr marL="1490942" algn="l" defTabSz="2981884" rtl="0" eaLnBrk="1" latinLnBrk="0" hangingPunct="1">
      <a:defRPr sz="5870" kern="1200">
        <a:solidFill>
          <a:schemeClr val="tx1"/>
        </a:solidFill>
        <a:latin typeface="+mn-lt"/>
        <a:ea typeface="+mn-ea"/>
        <a:cs typeface="+mn-cs"/>
      </a:defRPr>
    </a:lvl2pPr>
    <a:lvl3pPr marL="2981884" algn="l" defTabSz="2981884" rtl="0" eaLnBrk="1" latinLnBrk="0" hangingPunct="1">
      <a:defRPr sz="5870" kern="1200">
        <a:solidFill>
          <a:schemeClr val="tx1"/>
        </a:solidFill>
        <a:latin typeface="+mn-lt"/>
        <a:ea typeface="+mn-ea"/>
        <a:cs typeface="+mn-cs"/>
      </a:defRPr>
    </a:lvl3pPr>
    <a:lvl4pPr marL="4472826" algn="l" defTabSz="2981884" rtl="0" eaLnBrk="1" latinLnBrk="0" hangingPunct="1">
      <a:defRPr sz="5870" kern="1200">
        <a:solidFill>
          <a:schemeClr val="tx1"/>
        </a:solidFill>
        <a:latin typeface="+mn-lt"/>
        <a:ea typeface="+mn-ea"/>
        <a:cs typeface="+mn-cs"/>
      </a:defRPr>
    </a:lvl4pPr>
    <a:lvl5pPr marL="5963769" algn="l" defTabSz="2981884" rtl="0" eaLnBrk="1" latinLnBrk="0" hangingPunct="1">
      <a:defRPr sz="5870" kern="1200">
        <a:solidFill>
          <a:schemeClr val="tx1"/>
        </a:solidFill>
        <a:latin typeface="+mn-lt"/>
        <a:ea typeface="+mn-ea"/>
        <a:cs typeface="+mn-cs"/>
      </a:defRPr>
    </a:lvl5pPr>
    <a:lvl6pPr marL="7454710" algn="l" defTabSz="2981884" rtl="0" eaLnBrk="1" latinLnBrk="0" hangingPunct="1">
      <a:defRPr sz="5870" kern="1200">
        <a:solidFill>
          <a:schemeClr val="tx1"/>
        </a:solidFill>
        <a:latin typeface="+mn-lt"/>
        <a:ea typeface="+mn-ea"/>
        <a:cs typeface="+mn-cs"/>
      </a:defRPr>
    </a:lvl6pPr>
    <a:lvl7pPr marL="8945652" algn="l" defTabSz="2981884" rtl="0" eaLnBrk="1" latinLnBrk="0" hangingPunct="1">
      <a:defRPr sz="5870" kern="1200">
        <a:solidFill>
          <a:schemeClr val="tx1"/>
        </a:solidFill>
        <a:latin typeface="+mn-lt"/>
        <a:ea typeface="+mn-ea"/>
        <a:cs typeface="+mn-cs"/>
      </a:defRPr>
    </a:lvl7pPr>
    <a:lvl8pPr marL="10436595" algn="l" defTabSz="2981884" rtl="0" eaLnBrk="1" latinLnBrk="0" hangingPunct="1">
      <a:defRPr sz="5870" kern="1200">
        <a:solidFill>
          <a:schemeClr val="tx1"/>
        </a:solidFill>
        <a:latin typeface="+mn-lt"/>
        <a:ea typeface="+mn-ea"/>
        <a:cs typeface="+mn-cs"/>
      </a:defRPr>
    </a:lvl8pPr>
    <a:lvl9pPr marL="11927537" algn="l" defTabSz="2981884" rtl="0" eaLnBrk="1" latinLnBrk="0" hangingPunct="1">
      <a:defRPr sz="587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59" userDrawn="1">
          <p15:clr>
            <a:srgbClr val="A4A3A4"/>
          </p15:clr>
        </p15:guide>
        <p15:guide id="2" pos="9535" userDrawn="1">
          <p15:clr>
            <a:srgbClr val="A4A3A4"/>
          </p15:clr>
        </p15:guide>
        <p15:guide id="3" orient="horz" pos="16702" userDrawn="1">
          <p15:clr>
            <a:srgbClr val="A4A3A4"/>
          </p15:clr>
        </p15:guide>
        <p15:guide id="4" orient="horz" pos="15500" userDrawn="1">
          <p15:clr>
            <a:srgbClr val="A4A3A4"/>
          </p15:clr>
        </p15:guide>
        <p15:guide id="5" orient="horz" pos="182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90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83" autoAdjust="0"/>
    <p:restoredTop sz="94660"/>
  </p:normalViewPr>
  <p:slideViewPr>
    <p:cSldViewPr snapToGrid="0">
      <p:cViewPr>
        <p:scale>
          <a:sx n="33" d="100"/>
          <a:sy n="33" d="100"/>
        </p:scale>
        <p:origin x="1386" y="-4608"/>
      </p:cViewPr>
      <p:guideLst>
        <p:guide orient="horz" pos="20059"/>
        <p:guide pos="9535"/>
        <p:guide orient="horz" pos="16702"/>
        <p:guide orient="horz" pos="15500"/>
        <p:guide orient="horz" pos="182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C95FCF-8221-49E1-8FEB-DFF1DDA9A719}" type="datetimeFigureOut">
              <a:rPr lang="en-GB" smtClean="0"/>
              <a:t>11/09/2014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169495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C95FCF-8221-49E1-8FEB-DFF1DDA9A719}" type="datetimeFigureOut">
              <a:rPr lang="en-GB" smtClean="0"/>
              <a:t>11/09/2014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29522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C95FCF-8221-49E1-8FEB-DFF1DDA9A719}" type="datetimeFigureOut">
              <a:rPr lang="en-GB" smtClean="0"/>
              <a:t>11/09/2014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156302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C95FCF-8221-49E1-8FEB-DFF1DDA9A719}" type="datetimeFigureOut">
              <a:rPr lang="en-GB" smtClean="0"/>
              <a:t>11/09/2014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368338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C95FCF-8221-49E1-8FEB-DFF1DDA9A719}" type="datetimeFigureOut">
              <a:rPr lang="en-GB" smtClean="0"/>
              <a:t>11/09/2014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191036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C95FCF-8221-49E1-8FEB-DFF1DDA9A719}" type="datetimeFigureOut">
              <a:rPr lang="en-GB" smtClean="0"/>
              <a:t>11/09/2014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337496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C95FCF-8221-49E1-8FEB-DFF1DDA9A719}" type="datetimeFigureOut">
              <a:rPr lang="en-GB" smtClean="0"/>
              <a:t>11/09/2014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343863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C95FCF-8221-49E1-8FEB-DFF1DDA9A719}" type="datetimeFigureOut">
              <a:rPr lang="en-GB" smtClean="0"/>
              <a:t>11/09/2014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263454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95FCF-8221-49E1-8FEB-DFF1DDA9A719}" type="datetimeFigureOut">
              <a:rPr lang="en-GB" smtClean="0"/>
              <a:t>11/09/2014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37008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95FCF-8221-49E1-8FEB-DFF1DDA9A719}" type="datetimeFigureOut">
              <a:rPr lang="en-GB" smtClean="0"/>
              <a:t>11/09/2014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293438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95FCF-8221-49E1-8FEB-DFF1DDA9A719}" type="datetimeFigureOut">
              <a:rPr lang="en-GB" smtClean="0"/>
              <a:t>11/09/2014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4B891A-7536-4C6E-AB6A-F0D2A0B239FE}" type="slidenum">
              <a:rPr lang="en-GB" smtClean="0"/>
              <a:t>‹#›</a:t>
            </a:fld>
            <a:endParaRPr lang="en-GB"/>
          </a:p>
        </p:txBody>
      </p:sp>
    </p:spTree>
    <p:extLst>
      <p:ext uri="{BB962C8B-B14F-4D97-AF65-F5344CB8AC3E}">
        <p14:creationId xmlns:p14="http://schemas.microsoft.com/office/powerpoint/2010/main" val="119011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0C95FCF-8221-49E1-8FEB-DFF1DDA9A719}" type="datetimeFigureOut">
              <a:rPr lang="en-GB" smtClean="0"/>
              <a:t>11/09/2014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24B891A-7536-4C6E-AB6A-F0D2A0B239FE}" type="slidenum">
              <a:rPr lang="en-GB" smtClean="0"/>
              <a:t>‹#›</a:t>
            </a:fld>
            <a:endParaRPr lang="en-GB"/>
          </a:p>
        </p:txBody>
      </p:sp>
    </p:spTree>
    <p:extLst>
      <p:ext uri="{BB962C8B-B14F-4D97-AF65-F5344CB8AC3E}">
        <p14:creationId xmlns:p14="http://schemas.microsoft.com/office/powerpoint/2010/main" val="19912296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40">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8" name="Rectangle 37"/>
          <p:cNvSpPr/>
          <p:nvPr/>
        </p:nvSpPr>
        <p:spPr>
          <a:xfrm>
            <a:off x="-1" y="-43741"/>
            <a:ext cx="30275213" cy="3517581"/>
          </a:xfrm>
          <a:prstGeom prst="rect">
            <a:avLst/>
          </a:prstGeom>
          <a:solidFill>
            <a:schemeClr val="accent1">
              <a:lumMod val="75000"/>
            </a:schemeClr>
          </a:soli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728"/>
          </a:p>
        </p:txBody>
      </p:sp>
      <p:sp>
        <p:nvSpPr>
          <p:cNvPr id="35" name="TextBox 34"/>
          <p:cNvSpPr txBox="1"/>
          <p:nvPr/>
        </p:nvSpPr>
        <p:spPr>
          <a:xfrm>
            <a:off x="-1" y="356772"/>
            <a:ext cx="30275213" cy="2462213"/>
          </a:xfrm>
          <a:prstGeom prst="rect">
            <a:avLst/>
          </a:prstGeom>
          <a:noFill/>
        </p:spPr>
        <p:txBody>
          <a:bodyPr wrap="square" rtlCol="0">
            <a:spAutoFit/>
          </a:bodyPr>
          <a:lstStyle/>
          <a:p>
            <a:pPr algn="ctr"/>
            <a:r>
              <a:rPr lang="en-GB" sz="42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hierarchy of neural tuning to spectrally resolved pitch in human auditory cortex</a:t>
            </a:r>
          </a:p>
          <a:p>
            <a:pPr algn="ct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Katrin Krumbholz</a:t>
            </a:r>
            <a:r>
              <a:rPr lang="en-GB" sz="2800" i="1" baseline="300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Jamila Andoh</a:t>
            </a:r>
            <a:r>
              <a:rPr lang="en-GB" sz="2800" i="1" baseline="300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a:t>
            </a: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Antje Heinrich</a:t>
            </a:r>
            <a:r>
              <a:rPr lang="en-GB" sz="2800" i="1" baseline="300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Gemma Hutchinson</a:t>
            </a:r>
            <a:r>
              <a:rPr lang="en-GB" sz="2800" i="1" baseline="300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GB" sz="2800" i="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Paul M. </a:t>
            </a: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Briley</a:t>
            </a:r>
            <a:r>
              <a:rPr lang="en-GB" sz="2800" i="1" baseline="300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Robert J. Zatorre</a:t>
            </a:r>
            <a:r>
              <a:rPr lang="en-GB" sz="2800" i="1" baseline="300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a:p>
            <a:pPr algn="ctr"/>
            <a:r>
              <a:rPr lang="en-GB" sz="2800" baseline="30000"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1</a:t>
            </a:r>
            <a:r>
              <a:rPr lang="en-GB" sz="2800"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MRC </a:t>
            </a:r>
            <a:r>
              <a:rPr lang="en-GB" sz="2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Institute of Hearing Research, </a:t>
            </a:r>
            <a:r>
              <a:rPr lang="en-GB" sz="2800"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Nottingham</a:t>
            </a:r>
            <a:r>
              <a:rPr lang="en-GB" sz="2800"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 </a:t>
            </a:r>
            <a:r>
              <a:rPr lang="en-GB" sz="2800"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UK, </a:t>
            </a:r>
          </a:p>
          <a:p>
            <a:pPr algn="ctr"/>
            <a:r>
              <a:rPr lang="en-GB" sz="2800" baseline="30000"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2</a:t>
            </a:r>
            <a:r>
              <a:rPr lang="en-GB" sz="2800"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Montreal Neurological Institute, Montreal, Canada  </a:t>
            </a:r>
          </a:p>
          <a:p>
            <a:pPr algn="ctr"/>
            <a:r>
              <a:rPr lang="en-GB" sz="2800" i="1" dirty="0" smtClean="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Email: katrin@ihr.mrc.ac.uk</a:t>
            </a:r>
            <a:endParaRPr lang="en-GB" sz="2800" i="1" dirty="0">
              <a:solidFill>
                <a:schemeClr val="bg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41803" y="1697415"/>
            <a:ext cx="4938440" cy="1466045"/>
          </a:xfrm>
          <a:prstGeom prst="rect">
            <a:avLst/>
          </a:prstGeom>
        </p:spPr>
      </p:pic>
      <p:grpSp>
        <p:nvGrpSpPr>
          <p:cNvPr id="251" name="Group 250"/>
          <p:cNvGrpSpPr/>
          <p:nvPr/>
        </p:nvGrpSpPr>
        <p:grpSpPr>
          <a:xfrm>
            <a:off x="33715" y="34074084"/>
            <a:ext cx="30240000" cy="8670685"/>
            <a:chOff x="33715" y="34133078"/>
            <a:chExt cx="30240000" cy="8670685"/>
          </a:xfrm>
        </p:grpSpPr>
        <p:sp>
          <p:nvSpPr>
            <p:cNvPr id="98" name="Rounded Rectangle 97"/>
            <p:cNvSpPr/>
            <p:nvPr/>
          </p:nvSpPr>
          <p:spPr>
            <a:xfrm>
              <a:off x="33715" y="34133078"/>
              <a:ext cx="30240000" cy="8670685"/>
            </a:xfrm>
            <a:prstGeom prst="roundRect">
              <a:avLst>
                <a:gd name="adj" fmla="val 7654"/>
              </a:avLst>
            </a:prstGeom>
            <a:solidFill>
              <a:schemeClr val="bg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140000" tIns="0" rIns="4572000" rtlCol="0" anchor="t"/>
            <a:lstStyle/>
            <a:p>
              <a:pPr lvl="0" algn="just"/>
              <a:endParaRPr lang="en-GB" sz="2200" b="1" dirty="0" smtClean="0">
                <a:solidFill>
                  <a:prstClr val="black"/>
                </a:solidFill>
              </a:endParaRPr>
            </a:p>
            <a:p>
              <a:pPr lvl="0" algn="just"/>
              <a:endParaRPr lang="en-GB" sz="2200" b="1" dirty="0" smtClean="0">
                <a:solidFill>
                  <a:prstClr val="black"/>
                </a:solidFill>
              </a:endParaRPr>
            </a:p>
            <a:p>
              <a:pPr lvl="0" algn="just"/>
              <a:endParaRPr lang="en-GB" sz="1400" b="1" dirty="0" smtClean="0">
                <a:solidFill>
                  <a:prstClr val="black"/>
                </a:solidFill>
              </a:endParaRPr>
            </a:p>
            <a:p>
              <a:pPr lvl="0" algn="just"/>
              <a:endParaRPr lang="en-GB" sz="2200" dirty="0" smtClean="0">
                <a:solidFill>
                  <a:prstClr val="black"/>
                </a:solidFill>
              </a:endParaRPr>
            </a:p>
            <a:p>
              <a:pPr lvl="0" algn="just"/>
              <a:endParaRPr lang="en-GB" sz="2200" dirty="0" smtClean="0">
                <a:solidFill>
                  <a:prstClr val="black"/>
                </a:solidFill>
              </a:endParaRPr>
            </a:p>
            <a:p>
              <a:pPr algn="r"/>
              <a:endParaRPr lang="en-GB" sz="4527" b="1" dirty="0">
                <a:solidFill>
                  <a:schemeClr val="tx1"/>
                </a:solidFill>
              </a:endParaRPr>
            </a:p>
          </p:txBody>
        </p:sp>
        <p:sp>
          <p:nvSpPr>
            <p:cNvPr id="25" name="Round Same Side Corner Rectangle 24"/>
            <p:cNvSpPr/>
            <p:nvPr/>
          </p:nvSpPr>
          <p:spPr>
            <a:xfrm>
              <a:off x="64305" y="34133078"/>
              <a:ext cx="30209410" cy="980918"/>
            </a:xfrm>
            <a:prstGeom prst="round2SameRect">
              <a:avLst>
                <a:gd name="adj1" fmla="val 50000"/>
                <a:gd name="adj2" fmla="val 0"/>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effectLst>
                    <a:outerShdw blurRad="38100" dist="38100" dir="2700000" algn="tl">
                      <a:srgbClr val="000000">
                        <a:alpha val="43137"/>
                      </a:srgbClr>
                    </a:outerShdw>
                  </a:effectLst>
                  <a:latin typeface="Arial" panose="020B0604020202020204" pitchFamily="34" charset="0"/>
                </a:rPr>
                <a:t>Conclusions</a:t>
              </a:r>
            </a:p>
          </p:txBody>
        </p:sp>
      </p:grpSp>
      <p:sp>
        <p:nvSpPr>
          <p:cNvPr id="8" name="TextBox 7"/>
          <p:cNvSpPr txBox="1"/>
          <p:nvPr/>
        </p:nvSpPr>
        <p:spPr>
          <a:xfrm>
            <a:off x="718365" y="35285300"/>
            <a:ext cx="28870700" cy="7094250"/>
          </a:xfrm>
          <a:prstGeom prst="rect">
            <a:avLst/>
          </a:prstGeom>
          <a:noFill/>
        </p:spPr>
        <p:txBody>
          <a:bodyPr wrap="square" rtlCol="0">
            <a:spAutoFit/>
          </a:bodyPr>
          <a:lstStyle/>
          <a:p>
            <a:pPr marL="857250" indent="-857250">
              <a:spcAft>
                <a:spcPts val="1800"/>
              </a:spcAft>
              <a:buFont typeface="Arial" panose="020B0604020202020204" pitchFamily="34" charset="0"/>
              <a:buChar char="•"/>
            </a:pPr>
            <a:r>
              <a:rPr lang="en-GB" sz="3200" dirty="0" smtClean="0"/>
              <a:t>The </a:t>
            </a:r>
            <a:r>
              <a:rPr lang="en-GB" sz="3200" dirty="0"/>
              <a:t>perceptual adaptation effect produced by the </a:t>
            </a:r>
            <a:r>
              <a:rPr lang="en-GB" sz="3200" dirty="0" smtClean="0"/>
              <a:t>resolved, </a:t>
            </a:r>
            <a:r>
              <a:rPr lang="en-GB" sz="3200" dirty="0"/>
              <a:t>but not the </a:t>
            </a:r>
            <a:r>
              <a:rPr lang="en-GB" sz="3200" dirty="0" smtClean="0"/>
              <a:t>unresolved, stimuli </a:t>
            </a:r>
            <a:r>
              <a:rPr lang="en-GB" sz="3200" dirty="0"/>
              <a:t>was specific to the adapter pitch. </a:t>
            </a:r>
            <a:r>
              <a:rPr lang="en-GB" sz="3200" dirty="0" smtClean="0"/>
              <a:t>This would seem to suggest that resolved </a:t>
            </a:r>
            <a:r>
              <a:rPr lang="en-GB" sz="3200" dirty="0" smtClean="0"/>
              <a:t>harmonics are </a:t>
            </a:r>
            <a:r>
              <a:rPr lang="en-GB" sz="3200" dirty="0" smtClean="0"/>
              <a:t>processed by a different mechanism than unresolved </a:t>
            </a:r>
            <a:r>
              <a:rPr lang="en-GB" sz="3200" dirty="0" smtClean="0"/>
              <a:t>harmonics. </a:t>
            </a:r>
            <a:endParaRPr lang="en-GB" sz="3200" dirty="0" smtClean="0"/>
          </a:p>
          <a:p>
            <a:pPr marL="857250" indent="-857250">
              <a:spcAft>
                <a:spcPts val="1800"/>
              </a:spcAft>
              <a:buFont typeface="Arial" panose="020B0604020202020204" pitchFamily="34" charset="0"/>
              <a:buChar char="•"/>
            </a:pPr>
            <a:r>
              <a:rPr lang="en-GB" sz="3200" dirty="0" smtClean="0"/>
              <a:t>However, the EEG </a:t>
            </a:r>
            <a:r>
              <a:rPr lang="en-GB" sz="3200" dirty="0" smtClean="0"/>
              <a:t>data</a:t>
            </a:r>
            <a:r>
              <a:rPr lang="en-GB" sz="3200" dirty="0" smtClean="0"/>
              <a:t> </a:t>
            </a:r>
            <a:r>
              <a:rPr lang="en-GB" sz="3200" dirty="0" smtClean="0"/>
              <a:t>suggest </a:t>
            </a:r>
            <a:r>
              <a:rPr lang="en-GB" sz="3200" dirty="0" smtClean="0"/>
              <a:t>that even the </a:t>
            </a:r>
            <a:r>
              <a:rPr lang="en-GB" sz="3200" dirty="0" smtClean="0"/>
              <a:t>unresolved-low </a:t>
            </a:r>
            <a:r>
              <a:rPr lang="en-GB" sz="3200" dirty="0" smtClean="0"/>
              <a:t>stimuli conveyed a limited amount of spectral </a:t>
            </a:r>
            <a:r>
              <a:rPr lang="en-GB" sz="3200" dirty="0" smtClean="0"/>
              <a:t>information. </a:t>
            </a:r>
            <a:r>
              <a:rPr lang="en-GB" sz="3200" dirty="0" smtClean="0"/>
              <a:t>This suggests that the mechanism by which a given stimulus is processed is </a:t>
            </a:r>
            <a:r>
              <a:rPr lang="en-GB" sz="3200" dirty="0" smtClean="0"/>
              <a:t>determined</a:t>
            </a:r>
            <a:r>
              <a:rPr lang="en-GB" sz="3200" dirty="0"/>
              <a:t>, not </a:t>
            </a:r>
            <a:r>
              <a:rPr lang="en-GB" sz="3200" dirty="0" smtClean="0"/>
              <a:t>by the </a:t>
            </a:r>
            <a:r>
              <a:rPr lang="en-GB" sz="3200" dirty="0"/>
              <a:t>resolvability of its </a:t>
            </a:r>
            <a:r>
              <a:rPr lang="en-GB" sz="3200" dirty="0" smtClean="0"/>
              <a:t>harmonics, but </a:t>
            </a:r>
            <a:r>
              <a:rPr lang="en-GB" sz="3200" dirty="0" smtClean="0"/>
              <a:t>by the ecological relevance of its pitch (i.e., whether it is within the speech and music range</a:t>
            </a:r>
            <a:r>
              <a:rPr lang="en-GB" sz="3200" dirty="0" smtClean="0"/>
              <a:t>). </a:t>
            </a:r>
            <a:r>
              <a:rPr lang="en-GB" sz="3200" dirty="0" smtClean="0"/>
              <a:t>The availability of temporal fine-structure information may also play a role (</a:t>
            </a:r>
            <a:r>
              <a:rPr lang="en-GB" sz="3200" dirty="0" smtClean="0"/>
              <a:t>compare </a:t>
            </a:r>
            <a:r>
              <a:rPr lang="en-GB" sz="3200" dirty="0" smtClean="0"/>
              <a:t>unresolved-high). </a:t>
            </a:r>
          </a:p>
          <a:p>
            <a:pPr marL="857250" indent="-857250">
              <a:spcAft>
                <a:spcPts val="1800"/>
              </a:spcAft>
              <a:buFont typeface="Arial" panose="020B0604020202020204" pitchFamily="34" charset="0"/>
              <a:buChar char="•"/>
            </a:pPr>
            <a:r>
              <a:rPr lang="en-GB" sz="3200" dirty="0" smtClean="0"/>
              <a:t>Within the range of speech and music, pitch appears to be coded </a:t>
            </a:r>
            <a:r>
              <a:rPr lang="en-GB" sz="3200" dirty="0"/>
              <a:t>by neural elements </a:t>
            </a:r>
            <a:r>
              <a:rPr lang="en-GB" sz="3200" dirty="0" smtClean="0"/>
              <a:t>that are selective for pitch.</a:t>
            </a:r>
          </a:p>
          <a:p>
            <a:pPr marL="857250" indent="-857250">
              <a:spcAft>
                <a:spcPts val="1800"/>
              </a:spcAft>
              <a:buFont typeface="Arial" panose="020B0604020202020204" pitchFamily="34" charset="0"/>
              <a:buChar char="•"/>
            </a:pPr>
            <a:r>
              <a:rPr lang="en-GB" sz="3200" dirty="0" smtClean="0"/>
              <a:t>The degree of neural pitch selectivity appears to change across processing levels. At the level of the P2, neural pitch selectivity seems to corresponds to perceptual pitch selectivity. </a:t>
            </a:r>
          </a:p>
          <a:p>
            <a:pPr marL="857250" indent="-857250">
              <a:spcAft>
                <a:spcPts val="1800"/>
              </a:spcAft>
              <a:buFont typeface="Arial" panose="020B0604020202020204" pitchFamily="34" charset="0"/>
              <a:buChar char="•"/>
            </a:pPr>
            <a:r>
              <a:rPr lang="en-GB" sz="3200" dirty="0" smtClean="0"/>
              <a:t>On average, the </a:t>
            </a:r>
            <a:r>
              <a:rPr lang="en-GB" sz="3200" dirty="0" smtClean="0"/>
              <a:t>pitch selectivity of the EEG responses </a:t>
            </a:r>
            <a:r>
              <a:rPr lang="en-GB" sz="3200" dirty="0" smtClean="0"/>
              <a:t>for </a:t>
            </a:r>
            <a:r>
              <a:rPr lang="en-GB" sz="3200" dirty="0" smtClean="0"/>
              <a:t>the resolved </a:t>
            </a:r>
            <a:r>
              <a:rPr lang="en-GB" sz="3200" dirty="0" smtClean="0"/>
              <a:t>condition corresponded </a:t>
            </a:r>
            <a:r>
              <a:rPr lang="en-GB" sz="3200" dirty="0" smtClean="0"/>
              <a:t>well with the pitch selectivity predicted by two models based on spectral adaptation. However, spectral adaptation could not explain the difference between the unresolved-low and unresolved-high conditions, or the selectivity for pitch </a:t>
            </a:r>
            <a:r>
              <a:rPr lang="en-GB" sz="3200" dirty="0" err="1" smtClean="0"/>
              <a:t>chroma</a:t>
            </a:r>
            <a:r>
              <a:rPr lang="en-GB" sz="3200" dirty="0" smtClean="0"/>
              <a:t> observed by Briley at al. (2012).   </a:t>
            </a:r>
            <a:endParaRPr lang="en-GB" sz="2800" dirty="0" smtClean="0"/>
          </a:p>
          <a:p>
            <a:r>
              <a:rPr lang="en-GB" sz="2800" b="1" i="1" dirty="0" smtClean="0"/>
              <a:t>Acknowledgements:</a:t>
            </a:r>
            <a:r>
              <a:rPr lang="en-GB" sz="2800" dirty="0" smtClean="0"/>
              <a:t>  This work was funded by the MRC intramural program and the ERASMUS Mundus Exchange Grant.</a:t>
            </a:r>
            <a:endParaRPr lang="en-US" sz="2800" dirty="0"/>
          </a:p>
        </p:txBody>
      </p:sp>
      <p:grpSp>
        <p:nvGrpSpPr>
          <p:cNvPr id="12" name="Group 11"/>
          <p:cNvGrpSpPr/>
          <p:nvPr/>
        </p:nvGrpSpPr>
        <p:grpSpPr>
          <a:xfrm>
            <a:off x="294970" y="1022534"/>
            <a:ext cx="5967596" cy="2140926"/>
            <a:chOff x="536058" y="1022534"/>
            <a:chExt cx="5967596" cy="2140926"/>
          </a:xfrm>
        </p:grpSpPr>
        <p:pic>
          <p:nvPicPr>
            <p:cNvPr id="1026" name="Picture 2" descr="http://apps.mni.mcgill.ca/mnifellowships/forms/webform/neuro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58" y="1022534"/>
              <a:ext cx="1714500" cy="1438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6058" y="2563296"/>
              <a:ext cx="5967596" cy="600164"/>
            </a:xfrm>
            <a:prstGeom prst="rect">
              <a:avLst/>
            </a:prstGeom>
            <a:noFill/>
          </p:spPr>
          <p:txBody>
            <a:bodyPr wrap="none" lIns="0" bIns="0" rtlCol="0">
              <a:spAutoFit/>
            </a:bodyPr>
            <a:lstStyle/>
            <a:p>
              <a:r>
                <a:rPr lang="en-GB" sz="3600" dirty="0" smtClean="0">
                  <a:solidFill>
                    <a:schemeClr val="bg1"/>
                  </a:solidFill>
                  <a:ea typeface="Verdana" panose="020B0604030504040204" pitchFamily="34" charset="0"/>
                  <a:cs typeface="Verdana" panose="020B0604030504040204" pitchFamily="34" charset="0"/>
                </a:rPr>
                <a:t>Montreal Neurological Institute</a:t>
              </a:r>
              <a:endParaRPr lang="en-GB" sz="3600" dirty="0">
                <a:solidFill>
                  <a:schemeClr val="bg1"/>
                </a:solidFill>
                <a:ea typeface="Verdana" panose="020B0604030504040204" pitchFamily="34" charset="0"/>
                <a:cs typeface="Verdana" panose="020B0604030504040204" pitchFamily="34" charset="0"/>
              </a:endParaRPr>
            </a:p>
          </p:txBody>
        </p:sp>
      </p:grpSp>
      <p:grpSp>
        <p:nvGrpSpPr>
          <p:cNvPr id="249" name="Group 248"/>
          <p:cNvGrpSpPr/>
          <p:nvPr/>
        </p:nvGrpSpPr>
        <p:grpSpPr>
          <a:xfrm>
            <a:off x="14748" y="3524383"/>
            <a:ext cx="30240000" cy="4952594"/>
            <a:chOff x="14748" y="3524383"/>
            <a:chExt cx="30240000" cy="4952594"/>
          </a:xfrm>
        </p:grpSpPr>
        <p:grpSp>
          <p:nvGrpSpPr>
            <p:cNvPr id="247" name="Group 246"/>
            <p:cNvGrpSpPr/>
            <p:nvPr/>
          </p:nvGrpSpPr>
          <p:grpSpPr>
            <a:xfrm>
              <a:off x="14748" y="3524383"/>
              <a:ext cx="30240000" cy="4952594"/>
              <a:chOff x="14748" y="3524383"/>
              <a:chExt cx="30240000" cy="4952594"/>
            </a:xfrm>
          </p:grpSpPr>
          <p:sp>
            <p:nvSpPr>
              <p:cNvPr id="44" name="Rounded Rectangle 43"/>
              <p:cNvSpPr/>
              <p:nvPr/>
            </p:nvSpPr>
            <p:spPr>
              <a:xfrm>
                <a:off x="14748" y="3524383"/>
                <a:ext cx="30240000" cy="4952594"/>
              </a:xfrm>
              <a:prstGeom prst="roundRect">
                <a:avLst>
                  <a:gd name="adj" fmla="val 7823"/>
                </a:avLst>
              </a:prstGeom>
              <a:solidFill>
                <a:schemeClr val="bg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36000" rIns="180000" rtlCol="0" anchor="t"/>
              <a:lstStyle>
                <a:defPPr>
                  <a:defRPr lang="en-US"/>
                </a:defPPr>
                <a:lvl1pPr marL="0" algn="l" defTabSz="2982773" rtl="0" eaLnBrk="1" latinLnBrk="0" hangingPunct="1">
                  <a:defRPr sz="5872" kern="1200">
                    <a:solidFill>
                      <a:schemeClr val="lt1"/>
                    </a:solidFill>
                    <a:latin typeface="+mn-lt"/>
                    <a:ea typeface="+mn-ea"/>
                    <a:cs typeface="+mn-cs"/>
                  </a:defRPr>
                </a:lvl1pPr>
                <a:lvl2pPr marL="1491386" algn="l" defTabSz="2982773" rtl="0" eaLnBrk="1" latinLnBrk="0" hangingPunct="1">
                  <a:defRPr sz="5872" kern="1200">
                    <a:solidFill>
                      <a:schemeClr val="lt1"/>
                    </a:solidFill>
                    <a:latin typeface="+mn-lt"/>
                    <a:ea typeface="+mn-ea"/>
                    <a:cs typeface="+mn-cs"/>
                  </a:defRPr>
                </a:lvl2pPr>
                <a:lvl3pPr marL="2982773" algn="l" defTabSz="2982773" rtl="0" eaLnBrk="1" latinLnBrk="0" hangingPunct="1">
                  <a:defRPr sz="5872" kern="1200">
                    <a:solidFill>
                      <a:schemeClr val="lt1"/>
                    </a:solidFill>
                    <a:latin typeface="+mn-lt"/>
                    <a:ea typeface="+mn-ea"/>
                    <a:cs typeface="+mn-cs"/>
                  </a:defRPr>
                </a:lvl3pPr>
                <a:lvl4pPr marL="4474159" algn="l" defTabSz="2982773" rtl="0" eaLnBrk="1" latinLnBrk="0" hangingPunct="1">
                  <a:defRPr sz="5872" kern="1200">
                    <a:solidFill>
                      <a:schemeClr val="lt1"/>
                    </a:solidFill>
                    <a:latin typeface="+mn-lt"/>
                    <a:ea typeface="+mn-ea"/>
                    <a:cs typeface="+mn-cs"/>
                  </a:defRPr>
                </a:lvl4pPr>
                <a:lvl5pPr marL="5965546" algn="l" defTabSz="2982773" rtl="0" eaLnBrk="1" latinLnBrk="0" hangingPunct="1">
                  <a:defRPr sz="5872" kern="1200">
                    <a:solidFill>
                      <a:schemeClr val="lt1"/>
                    </a:solidFill>
                    <a:latin typeface="+mn-lt"/>
                    <a:ea typeface="+mn-ea"/>
                    <a:cs typeface="+mn-cs"/>
                  </a:defRPr>
                </a:lvl5pPr>
                <a:lvl6pPr marL="7456932" algn="l" defTabSz="2982773" rtl="0" eaLnBrk="1" latinLnBrk="0" hangingPunct="1">
                  <a:defRPr sz="5872" kern="1200">
                    <a:solidFill>
                      <a:schemeClr val="lt1"/>
                    </a:solidFill>
                    <a:latin typeface="+mn-lt"/>
                    <a:ea typeface="+mn-ea"/>
                    <a:cs typeface="+mn-cs"/>
                  </a:defRPr>
                </a:lvl6pPr>
                <a:lvl7pPr marL="8948318" algn="l" defTabSz="2982773" rtl="0" eaLnBrk="1" latinLnBrk="0" hangingPunct="1">
                  <a:defRPr sz="5872" kern="1200">
                    <a:solidFill>
                      <a:schemeClr val="lt1"/>
                    </a:solidFill>
                    <a:latin typeface="+mn-lt"/>
                    <a:ea typeface="+mn-ea"/>
                    <a:cs typeface="+mn-cs"/>
                  </a:defRPr>
                </a:lvl7pPr>
                <a:lvl8pPr marL="10439705" algn="l" defTabSz="2982773" rtl="0" eaLnBrk="1" latinLnBrk="0" hangingPunct="1">
                  <a:defRPr sz="5872" kern="1200">
                    <a:solidFill>
                      <a:schemeClr val="lt1"/>
                    </a:solidFill>
                    <a:latin typeface="+mn-lt"/>
                    <a:ea typeface="+mn-ea"/>
                    <a:cs typeface="+mn-cs"/>
                  </a:defRPr>
                </a:lvl8pPr>
                <a:lvl9pPr marL="11931091" algn="l" defTabSz="2982773" rtl="0" eaLnBrk="1" latinLnBrk="0" hangingPunct="1">
                  <a:defRPr sz="5872" kern="1200">
                    <a:solidFill>
                      <a:schemeClr val="lt1"/>
                    </a:solidFill>
                    <a:latin typeface="+mn-lt"/>
                    <a:ea typeface="+mn-ea"/>
                    <a:cs typeface="+mn-cs"/>
                  </a:defRPr>
                </a:lvl9pPr>
              </a:lstStyle>
              <a:p>
                <a:pPr algn="just"/>
                <a:endParaRPr lang="en-GB" sz="4800" dirty="0" smtClean="0">
                  <a:solidFill>
                    <a:schemeClr val="tx1"/>
                  </a:solidFill>
                </a:endParaRPr>
              </a:p>
              <a:p>
                <a:pPr algn="just"/>
                <a:endParaRPr lang="en-GB" sz="1600" dirty="0" smtClean="0">
                  <a:solidFill>
                    <a:schemeClr val="tx1"/>
                  </a:solidFill>
                </a:endParaRPr>
              </a:p>
            </p:txBody>
          </p:sp>
          <p:sp>
            <p:nvSpPr>
              <p:cNvPr id="2" name="Round Same Side Corner Rectangle 1"/>
              <p:cNvSpPr/>
              <p:nvPr/>
            </p:nvSpPr>
            <p:spPr>
              <a:xfrm>
                <a:off x="14748" y="3524383"/>
                <a:ext cx="30240000" cy="900000"/>
              </a:xfrm>
              <a:prstGeom prst="round2SameRect">
                <a:avLst>
                  <a:gd name="adj1" fmla="val 50000"/>
                  <a:gd name="adj2" fmla="val 0"/>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rIns="72000" rtlCol="0" anchor="ctr"/>
              <a:lstStyle/>
              <a:p>
                <a:pPr algn="ctr"/>
                <a:r>
                  <a:rPr lang="en-GB"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p:txBody>
          </p:sp>
        </p:grpSp>
        <p:sp>
          <p:nvSpPr>
            <p:cNvPr id="15" name="TextBox 14"/>
            <p:cNvSpPr txBox="1"/>
            <p:nvPr/>
          </p:nvSpPr>
          <p:spPr>
            <a:xfrm>
              <a:off x="196803" y="4674743"/>
              <a:ext cx="19752600" cy="3539430"/>
            </a:xfrm>
            <a:prstGeom prst="rect">
              <a:avLst/>
            </a:prstGeom>
            <a:noFill/>
          </p:spPr>
          <p:txBody>
            <a:bodyPr wrap="square" rtlCol="0">
              <a:spAutoFit/>
            </a:bodyPr>
            <a:lstStyle/>
            <a:p>
              <a:pPr algn="just"/>
              <a:r>
                <a:rPr lang="en-GB" sz="2800" dirty="0">
                  <a:ea typeface="Verdana" panose="020B0604030504040204" pitchFamily="34" charset="0"/>
                  <a:cs typeface="Verdana" panose="020B0604030504040204" pitchFamily="34" charset="0"/>
                </a:rPr>
                <a:t>The ability to perceive pitch is crucial for the experience of music and the understanding of speech, and </a:t>
              </a:r>
              <a:r>
                <a:rPr lang="en-GB" sz="2800" dirty="0" smtClean="0">
                  <a:ea typeface="Verdana" panose="020B0604030504040204" pitchFamily="34" charset="0"/>
                  <a:cs typeface="Verdana" panose="020B0604030504040204" pitchFamily="34" charset="0"/>
                </a:rPr>
                <a:t>plays </a:t>
              </a:r>
              <a:r>
                <a:rPr lang="en-GB" sz="2800" dirty="0">
                  <a:ea typeface="Verdana" panose="020B0604030504040204" pitchFamily="34" charset="0"/>
                  <a:cs typeface="Verdana" panose="020B0604030504040204" pitchFamily="34" charset="0"/>
                </a:rPr>
                <a:t>an important role in </a:t>
              </a:r>
              <a:r>
                <a:rPr lang="en-GB" sz="2800" dirty="0" smtClean="0">
                  <a:ea typeface="Verdana" panose="020B0604030504040204" pitchFamily="34" charset="0"/>
                  <a:cs typeface="Verdana" panose="020B0604030504040204" pitchFamily="34" charset="0"/>
                </a:rPr>
                <a:t>auditory scene analysis. </a:t>
              </a:r>
              <a:r>
                <a:rPr lang="en-GB" sz="2800" dirty="0">
                  <a:ea typeface="Verdana" panose="020B0604030504040204" pitchFamily="34" charset="0"/>
                  <a:cs typeface="Verdana" panose="020B0604030504040204" pitchFamily="34" charset="0"/>
                </a:rPr>
                <a:t>Most pitch-evoking sounds are composed of harmonic frequency components. Music and speech contain lower-order harmonics. </a:t>
              </a:r>
              <a:r>
                <a:rPr lang="en-GB" sz="2800" dirty="0" smtClean="0">
                  <a:ea typeface="Verdana" panose="020B0604030504040204" pitchFamily="34" charset="0"/>
                  <a:cs typeface="Verdana" panose="020B0604030504040204" pitchFamily="34" charset="0"/>
                </a:rPr>
                <a:t>Lower-order </a:t>
              </a:r>
              <a:r>
                <a:rPr lang="en-GB" sz="2800" dirty="0">
                  <a:ea typeface="Verdana" panose="020B0604030504040204" pitchFamily="34" charset="0"/>
                  <a:cs typeface="Verdana" panose="020B0604030504040204" pitchFamily="34" charset="0"/>
                </a:rPr>
                <a:t>harmonics </a:t>
              </a:r>
              <a:r>
                <a:rPr lang="en-GB" sz="2800" dirty="0" smtClean="0">
                  <a:ea typeface="Verdana" panose="020B0604030504040204" pitchFamily="34" charset="0"/>
                  <a:cs typeface="Verdana" panose="020B0604030504040204" pitchFamily="34" charset="0"/>
                </a:rPr>
                <a:t>are </a:t>
              </a:r>
              <a:r>
                <a:rPr lang="en-GB" sz="2800" dirty="0">
                  <a:ea typeface="Verdana" panose="020B0604030504040204" pitchFamily="34" charset="0"/>
                  <a:cs typeface="Verdana" panose="020B0604030504040204" pitchFamily="34" charset="0"/>
                </a:rPr>
                <a:t>resolved by the cochlear </a:t>
              </a:r>
              <a:r>
                <a:rPr lang="en-GB" sz="2800" dirty="0" smtClean="0">
                  <a:ea typeface="Verdana" panose="020B0604030504040204" pitchFamily="34" charset="0"/>
                  <a:cs typeface="Verdana" panose="020B0604030504040204" pitchFamily="34" charset="0"/>
                </a:rPr>
                <a:t>filters and thus convey spectral information, </a:t>
              </a:r>
              <a:r>
                <a:rPr lang="en-GB" sz="2800" dirty="0">
                  <a:ea typeface="Verdana" panose="020B0604030504040204" pitchFamily="34" charset="0"/>
                  <a:cs typeface="Verdana" panose="020B0604030504040204" pitchFamily="34" charset="0"/>
                </a:rPr>
                <a:t>whereas higher-order harmonics are unresolved. </a:t>
              </a:r>
              <a:r>
                <a:rPr lang="en-GB" sz="2800" dirty="0" smtClean="0">
                  <a:ea typeface="Verdana" panose="020B0604030504040204" pitchFamily="34" charset="0"/>
                  <a:cs typeface="Verdana" panose="020B0604030504040204" pitchFamily="34" charset="0"/>
                </a:rPr>
                <a:t>It </a:t>
              </a:r>
              <a:r>
                <a:rPr lang="en-GB" sz="2800" dirty="0" smtClean="0">
                  <a:ea typeface="Verdana" panose="020B0604030504040204" pitchFamily="34" charset="0"/>
                  <a:cs typeface="Verdana" panose="020B0604030504040204" pitchFamily="34" charset="0"/>
                </a:rPr>
                <a:t>is often assumed that </a:t>
              </a:r>
              <a:r>
                <a:rPr lang="en-GB" sz="2800" dirty="0">
                  <a:ea typeface="Verdana" panose="020B0604030504040204" pitchFamily="34" charset="0"/>
                  <a:cs typeface="Verdana" panose="020B0604030504040204" pitchFamily="34" charset="0"/>
                </a:rPr>
                <a:t>resolved and unresolved </a:t>
              </a:r>
              <a:r>
                <a:rPr lang="en-GB" sz="2800" dirty="0" smtClean="0">
                  <a:ea typeface="Verdana" panose="020B0604030504040204" pitchFamily="34" charset="0"/>
                  <a:cs typeface="Verdana" panose="020B0604030504040204" pitchFamily="34" charset="0"/>
                </a:rPr>
                <a:t>harmonics are </a:t>
              </a:r>
              <a:r>
                <a:rPr lang="en-GB" sz="2800" dirty="0">
                  <a:ea typeface="Verdana" panose="020B0604030504040204" pitchFamily="34" charset="0"/>
                  <a:cs typeface="Verdana" panose="020B0604030504040204" pitchFamily="34" charset="0"/>
                </a:rPr>
                <a:t>processed by different neural mechanisms. Here, we test this assumption using </a:t>
              </a:r>
              <a:r>
                <a:rPr lang="en-GB" sz="2800" dirty="0" smtClean="0">
                  <a:ea typeface="Verdana" panose="020B0604030504040204" pitchFamily="34" charset="0"/>
                  <a:cs typeface="Verdana" panose="020B0604030504040204" pitchFamily="34" charset="0"/>
                </a:rPr>
                <a:t>perceptual and EEG </a:t>
              </a:r>
              <a:r>
                <a:rPr lang="en-GB" sz="2800" dirty="0">
                  <a:ea typeface="Verdana" panose="020B0604030504040204" pitchFamily="34" charset="0"/>
                  <a:cs typeface="Verdana" panose="020B0604030504040204" pitchFamily="34" charset="0"/>
                </a:rPr>
                <a:t>adaptation in humans. Adaptation refers to the suppression of the response to a probe by a preceding adapter. Importantly, adaptation is </a:t>
              </a:r>
              <a:r>
                <a:rPr lang="en-GB" sz="2800" dirty="0" smtClean="0">
                  <a:ea typeface="Verdana" panose="020B0604030504040204" pitchFamily="34" charset="0"/>
                  <a:cs typeface="Verdana" panose="020B0604030504040204" pitchFamily="34" charset="0"/>
                </a:rPr>
                <a:t>stimulus-specific. The </a:t>
              </a:r>
              <a:r>
                <a:rPr lang="en-GB" sz="2800" dirty="0">
                  <a:ea typeface="Verdana" panose="020B0604030504040204" pitchFamily="34" charset="0"/>
                  <a:cs typeface="Verdana" panose="020B0604030504040204" pitchFamily="34" charset="0"/>
                </a:rPr>
                <a:t>degree of adaptation specificity </a:t>
              </a:r>
              <a:r>
                <a:rPr lang="en-GB" sz="2800" dirty="0" smtClean="0">
                  <a:ea typeface="Verdana" panose="020B0604030504040204" pitchFamily="34" charset="0"/>
                  <a:cs typeface="Verdana" panose="020B0604030504040204" pitchFamily="34" charset="0"/>
                </a:rPr>
                <a:t>would be expected to </a:t>
              </a:r>
              <a:r>
                <a:rPr lang="en-GB" sz="2800" dirty="0">
                  <a:ea typeface="Verdana" panose="020B0604030504040204" pitchFamily="34" charset="0"/>
                  <a:cs typeface="Verdana" panose="020B0604030504040204" pitchFamily="34" charset="0"/>
                </a:rPr>
                <a:t>reflect the selectivity of the neuron </a:t>
              </a:r>
              <a:r>
                <a:rPr lang="en-GB" sz="2800" dirty="0" smtClean="0">
                  <a:ea typeface="Verdana" panose="020B0604030504040204" pitchFamily="34" charset="0"/>
                  <a:cs typeface="Verdana" panose="020B0604030504040204" pitchFamily="34" charset="0"/>
                </a:rPr>
                <a:t>populations </a:t>
              </a:r>
              <a:r>
                <a:rPr lang="en-GB" sz="2800" dirty="0">
                  <a:ea typeface="Verdana" panose="020B0604030504040204" pitchFamily="34" charset="0"/>
                  <a:cs typeface="Verdana" panose="020B0604030504040204" pitchFamily="34" charset="0"/>
                </a:rPr>
                <a:t>responding to the adapter and </a:t>
              </a:r>
              <a:r>
                <a:rPr lang="en-GB" sz="2800" dirty="0" smtClean="0">
                  <a:ea typeface="Verdana" panose="020B0604030504040204" pitchFamily="34" charset="0"/>
                  <a:cs typeface="Verdana" panose="020B0604030504040204" pitchFamily="34" charset="0"/>
                </a:rPr>
                <a:t>probe (Fig. 1). </a:t>
              </a:r>
              <a:r>
                <a:rPr lang="en-GB" sz="2800" dirty="0">
                  <a:ea typeface="Verdana" panose="020B0604030504040204" pitchFamily="34" charset="0"/>
                  <a:cs typeface="Verdana" panose="020B0604030504040204" pitchFamily="34" charset="0"/>
                </a:rPr>
                <a:t>Thus, if resolved and unresolved </a:t>
              </a:r>
              <a:r>
                <a:rPr lang="en-GB" sz="2800" dirty="0" smtClean="0">
                  <a:ea typeface="Verdana" panose="020B0604030504040204" pitchFamily="34" charset="0"/>
                  <a:cs typeface="Verdana" panose="020B0604030504040204" pitchFamily="34" charset="0"/>
                </a:rPr>
                <a:t>pitches are </a:t>
              </a:r>
              <a:r>
                <a:rPr lang="en-GB" sz="2800" dirty="0">
                  <a:ea typeface="Verdana" panose="020B0604030504040204" pitchFamily="34" charset="0"/>
                  <a:cs typeface="Verdana" panose="020B0604030504040204" pitchFamily="34" charset="0"/>
                </a:rPr>
                <a:t>processed by different </a:t>
              </a:r>
              <a:r>
                <a:rPr lang="en-GB" sz="2800" dirty="0" smtClean="0">
                  <a:ea typeface="Verdana" panose="020B0604030504040204" pitchFamily="34" charset="0"/>
                  <a:cs typeface="Verdana" panose="020B0604030504040204" pitchFamily="34" charset="0"/>
                </a:rPr>
                <a:t>neurons, </a:t>
              </a:r>
              <a:r>
                <a:rPr lang="en-GB" sz="2800" dirty="0">
                  <a:ea typeface="Verdana" panose="020B0604030504040204" pitchFamily="34" charset="0"/>
                  <a:cs typeface="Verdana" panose="020B0604030504040204" pitchFamily="34" charset="0"/>
                </a:rPr>
                <a:t>the degree of adaptation specificity to </a:t>
              </a:r>
              <a:r>
                <a:rPr lang="en-GB" sz="2800" dirty="0" smtClean="0">
                  <a:ea typeface="Verdana" panose="020B0604030504040204" pitchFamily="34" charset="0"/>
                  <a:cs typeface="Verdana" panose="020B0604030504040204" pitchFamily="34" charset="0"/>
                </a:rPr>
                <a:t>these pitches might </a:t>
              </a:r>
              <a:r>
                <a:rPr lang="en-GB" sz="2800" dirty="0">
                  <a:ea typeface="Verdana" panose="020B0604030504040204" pitchFamily="34" charset="0"/>
                  <a:cs typeface="Verdana" panose="020B0604030504040204" pitchFamily="34" charset="0"/>
                </a:rPr>
                <a:t>differ.  </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5733" y="4674743"/>
              <a:ext cx="6480000" cy="3240000"/>
            </a:xfrm>
            <a:prstGeom prst="rect">
              <a:avLst/>
            </a:prstGeom>
          </p:spPr>
        </p:pic>
        <p:sp>
          <p:nvSpPr>
            <p:cNvPr id="27" name="TextBox 26"/>
            <p:cNvSpPr txBox="1"/>
            <p:nvPr/>
          </p:nvSpPr>
          <p:spPr>
            <a:xfrm>
              <a:off x="26842063" y="4674743"/>
              <a:ext cx="3200777" cy="3785652"/>
            </a:xfrm>
            <a:prstGeom prst="rect">
              <a:avLst/>
            </a:prstGeom>
            <a:noFill/>
          </p:spPr>
          <p:txBody>
            <a:bodyPr wrap="square" tIns="0" rtlCol="0">
              <a:spAutoFit/>
            </a:bodyPr>
            <a:lstStyle/>
            <a:p>
              <a:r>
                <a:rPr lang="en-GB" sz="2400" dirty="0" smtClean="0"/>
                <a:t>Fig. 1: </a:t>
              </a:r>
              <a:r>
                <a:rPr lang="en-GB" sz="2400" i="1" dirty="0" smtClean="0"/>
                <a:t>When the adapter (orange) and probe (green) activate overlapping neuron populations, adaptation should be strong, when they activate non-overlapping populations, adaptation should be weak.</a:t>
              </a:r>
              <a:endParaRPr lang="en-GB" sz="2400" i="1" dirty="0"/>
            </a:p>
          </p:txBody>
        </p:sp>
      </p:grpSp>
      <p:grpSp>
        <p:nvGrpSpPr>
          <p:cNvPr id="250" name="Group 249"/>
          <p:cNvGrpSpPr/>
          <p:nvPr/>
        </p:nvGrpSpPr>
        <p:grpSpPr>
          <a:xfrm>
            <a:off x="3126" y="8465953"/>
            <a:ext cx="30240825" cy="9176975"/>
            <a:chOff x="3126" y="8465953"/>
            <a:chExt cx="30240825" cy="9176975"/>
          </a:xfrm>
        </p:grpSpPr>
        <p:grpSp>
          <p:nvGrpSpPr>
            <p:cNvPr id="248" name="Group 247"/>
            <p:cNvGrpSpPr/>
            <p:nvPr/>
          </p:nvGrpSpPr>
          <p:grpSpPr>
            <a:xfrm>
              <a:off x="3126" y="8465953"/>
              <a:ext cx="30240825" cy="9176975"/>
              <a:chOff x="3126" y="8495450"/>
              <a:chExt cx="30240825" cy="9176975"/>
            </a:xfrm>
          </p:grpSpPr>
          <p:sp>
            <p:nvSpPr>
              <p:cNvPr id="9" name="Rounded Rectangle 8"/>
              <p:cNvSpPr/>
              <p:nvPr/>
            </p:nvSpPr>
            <p:spPr>
              <a:xfrm>
                <a:off x="3538" y="8495450"/>
                <a:ext cx="30240000" cy="9176975"/>
              </a:xfrm>
              <a:prstGeom prst="roundRect">
                <a:avLst>
                  <a:gd name="adj" fmla="val 7654"/>
                </a:avLst>
              </a:prstGeom>
              <a:solidFill>
                <a:schemeClr val="bg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140000" tIns="0" rIns="4572000" rtlCol="0" anchor="t"/>
              <a:lstStyle/>
              <a:p>
                <a:pPr lvl="0" algn="just"/>
                <a:endParaRPr lang="en-GB" sz="2200" b="1" dirty="0" smtClean="0">
                  <a:solidFill>
                    <a:prstClr val="black"/>
                  </a:solidFill>
                </a:endParaRPr>
              </a:p>
              <a:p>
                <a:pPr lvl="0" algn="just"/>
                <a:endParaRPr lang="en-GB" sz="2200" b="1" dirty="0" smtClean="0">
                  <a:solidFill>
                    <a:prstClr val="black"/>
                  </a:solidFill>
                </a:endParaRPr>
              </a:p>
              <a:p>
                <a:pPr lvl="0" algn="just"/>
                <a:endParaRPr lang="en-GB" sz="1400" b="1" dirty="0" smtClean="0">
                  <a:solidFill>
                    <a:prstClr val="black"/>
                  </a:solidFill>
                </a:endParaRPr>
              </a:p>
              <a:p>
                <a:pPr lvl="0" algn="just"/>
                <a:endParaRPr lang="en-GB" sz="2200" dirty="0" smtClean="0">
                  <a:solidFill>
                    <a:prstClr val="black"/>
                  </a:solidFill>
                </a:endParaRPr>
              </a:p>
              <a:p>
                <a:pPr lvl="0" algn="just"/>
                <a:endParaRPr lang="en-GB" sz="2200" dirty="0" smtClean="0">
                  <a:solidFill>
                    <a:prstClr val="black"/>
                  </a:solidFill>
                </a:endParaRPr>
              </a:p>
              <a:p>
                <a:pPr algn="r"/>
                <a:endParaRPr lang="en-GB" sz="4527" b="1" dirty="0">
                  <a:solidFill>
                    <a:schemeClr val="tx1"/>
                  </a:solidFill>
                </a:endParaRPr>
              </a:p>
            </p:txBody>
          </p:sp>
          <p:sp>
            <p:nvSpPr>
              <p:cNvPr id="17" name="Round Same Side Corner Rectangle 16"/>
              <p:cNvSpPr/>
              <p:nvPr/>
            </p:nvSpPr>
            <p:spPr>
              <a:xfrm>
                <a:off x="3126" y="8495450"/>
                <a:ext cx="30240825" cy="849845"/>
              </a:xfrm>
              <a:prstGeom prst="round2SameRect">
                <a:avLst>
                  <a:gd name="adj1" fmla="val 50000"/>
                  <a:gd name="adj2" fmla="val 0"/>
                </a:avLst>
              </a:prstGeom>
              <a:solidFill>
                <a:srgbClr val="C0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Materials and Methods</a:t>
                </a:r>
              </a:p>
            </p:txBody>
          </p:sp>
        </p:grpSp>
        <p:sp>
          <p:nvSpPr>
            <p:cNvPr id="18" name="TextBox 17"/>
            <p:cNvSpPr txBox="1"/>
            <p:nvPr/>
          </p:nvSpPr>
          <p:spPr>
            <a:xfrm>
              <a:off x="14040467" y="9512701"/>
              <a:ext cx="15866756" cy="7986802"/>
            </a:xfrm>
            <a:prstGeom prst="rect">
              <a:avLst/>
            </a:prstGeom>
            <a:noFill/>
          </p:spPr>
          <p:txBody>
            <a:bodyPr wrap="square" lIns="0" tIns="0" bIns="0" rtlCol="0">
              <a:spAutoFit/>
            </a:bodyPr>
            <a:lstStyle/>
            <a:p>
              <a:pPr algn="just">
                <a:spcAft>
                  <a:spcPts val="2400"/>
                </a:spcAft>
              </a:pPr>
              <a:r>
                <a:rPr lang="en-GB" sz="2700" b="1" i="1" dirty="0" smtClean="0">
                  <a:latin typeface="Calibri" panose="020F0502020204030204" pitchFamily="34" charset="0"/>
                </a:rPr>
                <a:t>Paradigms:</a:t>
              </a:r>
              <a:r>
                <a:rPr lang="en-GB" sz="2700" dirty="0" smtClean="0">
                  <a:latin typeface="Calibri" panose="020F0502020204030204" pitchFamily="34" charset="0"/>
                </a:rPr>
                <a:t> Adaptation was measured both perceptually and with EEG. Perceptually, adaptation causes a reduction in pitch salience (Hall &amp; </a:t>
              </a:r>
              <a:r>
                <a:rPr lang="en-GB" sz="2700" dirty="0" err="1" smtClean="0">
                  <a:latin typeface="Calibri" panose="020F0502020204030204" pitchFamily="34" charset="0"/>
                </a:rPr>
                <a:t>Soderquist</a:t>
              </a:r>
              <a:r>
                <a:rPr lang="en-GB" sz="2700" dirty="0" smtClean="0">
                  <a:latin typeface="Calibri" panose="020F0502020204030204" pitchFamily="34" charset="0"/>
                </a:rPr>
                <a:t>, 1978). </a:t>
              </a:r>
              <a:r>
                <a:rPr lang="en-GB" sz="2700" dirty="0" smtClean="0">
                  <a:latin typeface="Calibri" panose="020F0502020204030204" pitchFamily="34" charset="0"/>
                </a:rPr>
                <a:t>Here, </a:t>
              </a:r>
              <a:r>
                <a:rPr lang="en-GB" sz="2700" dirty="0" smtClean="0">
                  <a:latin typeface="Calibri" panose="020F0502020204030204" pitchFamily="34" charset="0"/>
                </a:rPr>
                <a:t>it was quantified by measuring the just-detectable pitch salience </a:t>
              </a:r>
              <a:r>
                <a:rPr lang="en-GB" sz="2700" dirty="0" smtClean="0">
                  <a:latin typeface="Calibri" panose="020F0502020204030204" pitchFamily="34" charset="0"/>
                </a:rPr>
                <a:t>using a 3-interval</a:t>
              </a:r>
              <a:r>
                <a:rPr lang="en-GB" sz="2700" dirty="0" smtClean="0">
                  <a:latin typeface="Calibri" panose="020F0502020204030204" pitchFamily="34" charset="0"/>
                </a:rPr>
                <a:t>, 3-alternative adaptive </a:t>
              </a:r>
              <a:r>
                <a:rPr lang="en-GB" sz="2700" dirty="0" smtClean="0">
                  <a:latin typeface="Calibri" panose="020F0502020204030204" pitchFamily="34" charset="0"/>
                </a:rPr>
                <a:t>procedure. </a:t>
              </a:r>
              <a:r>
                <a:rPr lang="en-GB" sz="2700" dirty="0" smtClean="0">
                  <a:latin typeface="Calibri" panose="020F0502020204030204" pitchFamily="34" charset="0"/>
                </a:rPr>
                <a:t>Pitch detection thresholds were measured after prolonged exposure to an adapter with a strong pitch (Fig. 2B) or </a:t>
              </a:r>
              <a:r>
                <a:rPr lang="en-GB" sz="2700" dirty="0">
                  <a:latin typeface="Calibri" panose="020F0502020204030204" pitchFamily="34" charset="0"/>
                </a:rPr>
                <a:t>without an adapter (Fig. </a:t>
              </a:r>
              <a:r>
                <a:rPr lang="en-GB" sz="2700" dirty="0" smtClean="0">
                  <a:latin typeface="Calibri" panose="020F0502020204030204" pitchFamily="34" charset="0"/>
                </a:rPr>
                <a:t>2A</a:t>
              </a:r>
              <a:r>
                <a:rPr lang="en-GB" sz="2700" dirty="0">
                  <a:latin typeface="Calibri" panose="020F0502020204030204" pitchFamily="34" charset="0"/>
                </a:rPr>
                <a:t>)</a:t>
              </a:r>
              <a:r>
                <a:rPr lang="en-GB" sz="2700" dirty="0" smtClean="0">
                  <a:latin typeface="Calibri" panose="020F0502020204030204" pitchFamily="34" charset="0"/>
                </a:rPr>
                <a:t>. In EEG, adaptation causes a reduction in the size of the probe response (Fig. 2D). The adapter and probe were presented without a gap to maximise the adaptation effect (Fig. 2C). </a:t>
              </a:r>
            </a:p>
            <a:p>
              <a:pPr algn="just">
                <a:spcAft>
                  <a:spcPts val="2400"/>
                </a:spcAft>
              </a:pPr>
              <a:r>
                <a:rPr lang="en-GB" sz="2700" b="1" i="1" dirty="0" smtClean="0">
                  <a:latin typeface="Calibri" panose="020F0502020204030204" pitchFamily="34" charset="0"/>
                </a:rPr>
                <a:t>Stimuli:</a:t>
              </a:r>
              <a:r>
                <a:rPr lang="en-GB" sz="2700" dirty="0" smtClean="0">
                  <a:latin typeface="Calibri" panose="020F0502020204030204" pitchFamily="34" charset="0"/>
                </a:rPr>
                <a:t> The adapter and probe consisted of iterated rippled noise, which is a type of harmonic sound with a noise-like waveform and adjustable pitch salience (Yost, 1996). The pitch difference between them was varied to measure adaptation specificity. There were three stimulus condition (Fig. 2E). In the resolved (R) condition, the probe had a pitch of 150 Hz and was filtered between harmonics 3-9 (450-1350 Hz). In the unresolved-low (UL</a:t>
              </a:r>
              <a:r>
                <a:rPr lang="en-GB" sz="2700" dirty="0" smtClean="0">
                  <a:latin typeface="Calibri" panose="020F0502020204030204" pitchFamily="34" charset="0"/>
                </a:rPr>
                <a:t>) condition, </a:t>
              </a:r>
              <a:r>
                <a:rPr lang="en-GB" sz="2700" dirty="0" smtClean="0">
                  <a:latin typeface="Calibri" panose="020F0502020204030204" pitchFamily="34" charset="0"/>
                </a:rPr>
                <a:t>the probe was filtered to the same frequency region, but had a lower pitch of 37.5 Hz so as to contain only harmonics from the 12</a:t>
              </a:r>
              <a:r>
                <a:rPr lang="en-GB" sz="2700" baseline="30000" dirty="0" smtClean="0">
                  <a:latin typeface="Calibri" panose="020F0502020204030204" pitchFamily="34" charset="0"/>
                </a:rPr>
                <a:t>th</a:t>
              </a:r>
              <a:r>
                <a:rPr lang="en-GB" sz="2700" dirty="0" smtClean="0">
                  <a:latin typeface="Calibri" panose="020F0502020204030204" pitchFamily="34" charset="0"/>
                </a:rPr>
                <a:t> upwards. In the unresolved-high (UH) condition, the probe had a pitch of 150 Hz, but was filtered between harmonics 12-18 (1800-2700 Hz).    </a:t>
              </a:r>
              <a:endParaRPr lang="en-GB" sz="2700" dirty="0">
                <a:latin typeface="Calibri" panose="020F0502020204030204" pitchFamily="34" charset="0"/>
              </a:endParaRPr>
            </a:p>
            <a:p>
              <a:pPr algn="just">
                <a:spcAft>
                  <a:spcPts val="2400"/>
                </a:spcAft>
              </a:pPr>
              <a:r>
                <a:rPr lang="en-GB" sz="2700" b="1" i="1" dirty="0" smtClean="0">
                  <a:latin typeface="Calibri" panose="020F0502020204030204" pitchFamily="34" charset="0"/>
                </a:rPr>
                <a:t>EEG data acquisition:</a:t>
              </a:r>
              <a:r>
                <a:rPr lang="en-GB" sz="2700" b="1" dirty="0" smtClean="0">
                  <a:latin typeface="Calibri" panose="020F0502020204030204" pitchFamily="34" charset="0"/>
                </a:rPr>
                <a:t> </a:t>
              </a:r>
              <a:r>
                <a:rPr lang="en-US" sz="2700" dirty="0" smtClean="0"/>
                <a:t>Auditory-evoked cortical potentials were recorded using </a:t>
              </a:r>
              <a:r>
                <a:rPr lang="en-GB" sz="2700" dirty="0" smtClean="0"/>
                <a:t>33 Ag-</a:t>
              </a:r>
              <a:r>
                <a:rPr lang="en-GB" sz="2700" dirty="0" err="1" smtClean="0"/>
                <a:t>AgCl</a:t>
              </a:r>
              <a:r>
                <a:rPr lang="en-GB" sz="2700" dirty="0" smtClean="0"/>
                <a:t> ring electrodes, </a:t>
              </a:r>
              <a:r>
                <a:rPr lang="en-GB" sz="2700" dirty="0"/>
                <a:t>placed according to the standard 10-20 </a:t>
              </a:r>
              <a:r>
                <a:rPr lang="en-GB" sz="2700" dirty="0" smtClean="0"/>
                <a:t>arrangement, and filtered between 0.1-35 Hz. </a:t>
              </a:r>
              <a:endParaRPr lang="en-US" sz="2700" b="1" dirty="0" smtClean="0"/>
            </a:p>
            <a:p>
              <a:pPr algn="just">
                <a:spcAft>
                  <a:spcPts val="2400"/>
                </a:spcAft>
              </a:pPr>
              <a:r>
                <a:rPr lang="en-US" sz="2700" b="1" i="1" dirty="0" smtClean="0"/>
                <a:t>Participants:</a:t>
              </a:r>
              <a:r>
                <a:rPr lang="en-US" sz="2700" b="1" dirty="0" smtClean="0"/>
                <a:t> </a:t>
              </a:r>
              <a:r>
                <a:rPr lang="en-US" sz="2700" dirty="0" smtClean="0"/>
                <a:t>A total of 21 normally-hearing healthy adults (</a:t>
              </a:r>
              <a:r>
                <a:rPr lang="en-US" sz="2700" dirty="0"/>
                <a:t>9</a:t>
              </a:r>
              <a:r>
                <a:rPr lang="en-US" sz="2700" dirty="0" smtClean="0"/>
                <a:t> female) took part, 11 in the perceptual experiment and 10 in the EEG experiment. </a:t>
              </a:r>
              <a:endParaRPr lang="en-US" sz="2700" dirty="0">
                <a:effectLst/>
              </a:endParaRPr>
            </a:p>
          </p:txBody>
        </p:sp>
        <p:grpSp>
          <p:nvGrpSpPr>
            <p:cNvPr id="233" name="Group 232"/>
            <p:cNvGrpSpPr/>
            <p:nvPr/>
          </p:nvGrpSpPr>
          <p:grpSpPr>
            <a:xfrm>
              <a:off x="285294" y="9660186"/>
              <a:ext cx="13557560" cy="7853046"/>
              <a:chOff x="285294" y="9660186"/>
              <a:chExt cx="13557560" cy="7853046"/>
            </a:xfrm>
          </p:grpSpPr>
          <p:pic>
            <p:nvPicPr>
              <p:cNvPr id="235" name="Picture 2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294" y="9660186"/>
                <a:ext cx="13557560" cy="6556235"/>
              </a:xfrm>
              <a:prstGeom prst="rect">
                <a:avLst/>
              </a:prstGeom>
            </p:spPr>
          </p:pic>
          <p:sp>
            <p:nvSpPr>
              <p:cNvPr id="82" name="TextBox 81"/>
              <p:cNvSpPr txBox="1"/>
              <p:nvPr/>
            </p:nvSpPr>
            <p:spPr>
              <a:xfrm>
                <a:off x="578933" y="16312903"/>
                <a:ext cx="12970282" cy="1200329"/>
              </a:xfrm>
              <a:prstGeom prst="rect">
                <a:avLst/>
              </a:prstGeom>
              <a:noFill/>
            </p:spPr>
            <p:txBody>
              <a:bodyPr wrap="square" rtlCol="0">
                <a:spAutoFit/>
              </a:bodyPr>
              <a:lstStyle/>
              <a:p>
                <a:r>
                  <a:rPr lang="en-GB" sz="2400" dirty="0" smtClean="0"/>
                  <a:t>Fig. 2: </a:t>
                </a:r>
                <a:r>
                  <a:rPr lang="en-GB" sz="2400" i="1" dirty="0" smtClean="0"/>
                  <a:t>(A-C) Perceptual trials without (A) and with adapter (B) and EEG trials (C). (D) Grand-average EEG response across conditions and participants; the probe response is marked in yellow. (E) Resolved (R), unresolved-low (UL) and unresolved-high stimulus conditions.</a:t>
                </a:r>
                <a:endParaRPr lang="en-GB" sz="2400" i="1" dirty="0"/>
              </a:p>
            </p:txBody>
          </p:sp>
        </p:grpSp>
      </p:grpSp>
      <p:grpSp>
        <p:nvGrpSpPr>
          <p:cNvPr id="240" name="Group 239"/>
          <p:cNvGrpSpPr/>
          <p:nvPr/>
        </p:nvGrpSpPr>
        <p:grpSpPr>
          <a:xfrm>
            <a:off x="33715" y="17648484"/>
            <a:ext cx="10373334" cy="16380000"/>
            <a:chOff x="33715" y="17707478"/>
            <a:chExt cx="10373334" cy="16380000"/>
          </a:xfrm>
        </p:grpSpPr>
        <p:grpSp>
          <p:nvGrpSpPr>
            <p:cNvPr id="236" name="Group 235"/>
            <p:cNvGrpSpPr/>
            <p:nvPr/>
          </p:nvGrpSpPr>
          <p:grpSpPr>
            <a:xfrm>
              <a:off x="33715" y="17707478"/>
              <a:ext cx="10373334" cy="16380000"/>
              <a:chOff x="33715" y="17707478"/>
              <a:chExt cx="10373334" cy="16380000"/>
            </a:xfrm>
          </p:grpSpPr>
          <p:sp>
            <p:nvSpPr>
              <p:cNvPr id="78" name="Rounded Rectangle 77"/>
              <p:cNvSpPr/>
              <p:nvPr/>
            </p:nvSpPr>
            <p:spPr>
              <a:xfrm>
                <a:off x="33715" y="17707478"/>
                <a:ext cx="10373332" cy="16380000"/>
              </a:xfrm>
              <a:prstGeom prst="roundRect">
                <a:avLst>
                  <a:gd name="adj" fmla="val 7443"/>
                </a:avLst>
              </a:prstGeom>
              <a:solidFill>
                <a:schemeClr val="bg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rIns="5328000" rtlCol="0" anchor="t"/>
              <a:lstStyle/>
              <a:p>
                <a:endParaRPr lang="en-GB" sz="4800" dirty="0" smtClean="0">
                  <a:solidFill>
                    <a:schemeClr val="tx1"/>
                  </a:solidFill>
                </a:endParaRPr>
              </a:p>
              <a:p>
                <a:pPr marL="457200" indent="-457200">
                  <a:buFont typeface="Arial" panose="020B0604020202020204" pitchFamily="34" charset="0"/>
                  <a:buChar char="•"/>
                </a:pPr>
                <a:endParaRPr lang="en-GB" sz="1600" dirty="0" smtClean="0">
                  <a:solidFill>
                    <a:schemeClr val="tx1"/>
                  </a:solidFill>
                </a:endParaRPr>
              </a:p>
            </p:txBody>
          </p:sp>
          <p:sp>
            <p:nvSpPr>
              <p:cNvPr id="79" name="Round Same Side Corner Rectangle 78"/>
              <p:cNvSpPr/>
              <p:nvPr/>
            </p:nvSpPr>
            <p:spPr>
              <a:xfrm>
                <a:off x="33716" y="17707479"/>
                <a:ext cx="10373333" cy="831600"/>
              </a:xfrm>
              <a:prstGeom prst="round2SameRect">
                <a:avLst>
                  <a:gd name="adj1" fmla="val 50000"/>
                  <a:gd name="adj2" fmla="val 0"/>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 I.  Effect of spectral resolution</a:t>
                </a:r>
                <a:endParaRPr lang="en-GB"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3" name="TextBox 12"/>
            <p:cNvSpPr txBox="1"/>
            <p:nvPr/>
          </p:nvSpPr>
          <p:spPr>
            <a:xfrm>
              <a:off x="360382" y="25682124"/>
              <a:ext cx="9720000" cy="7555915"/>
            </a:xfrm>
            <a:prstGeom prst="rect">
              <a:avLst/>
            </a:prstGeom>
            <a:noFill/>
          </p:spPr>
          <p:txBody>
            <a:bodyPr wrap="square" lIns="90000" rIns="90000" rtlCol="0">
              <a:spAutoFit/>
            </a:bodyPr>
            <a:lstStyle/>
            <a:p>
              <a:pPr marL="360000" indent="-360000">
                <a:spcAft>
                  <a:spcPts val="2400"/>
                </a:spcAft>
                <a:buFont typeface="Arial" panose="020B0604020202020204" pitchFamily="34" charset="0"/>
                <a:buChar char="•"/>
              </a:pPr>
              <a:r>
                <a:rPr lang="en-GB" sz="2700" dirty="0" smtClean="0"/>
                <a:t>The unadapted pitch detection threshold , which reflect the baseline sensitivity to pitch, was lower in the resolved (R) condition than </a:t>
              </a:r>
              <a:r>
                <a:rPr lang="en-GB" sz="2700" dirty="0" smtClean="0"/>
                <a:t>in the </a:t>
              </a:r>
              <a:r>
                <a:rPr lang="en-GB" sz="2700" dirty="0" smtClean="0"/>
                <a:t>unresolved (UL, UH) conditions (Fig</a:t>
              </a:r>
              <a:r>
                <a:rPr lang="en-GB" sz="2700" dirty="0" smtClean="0"/>
                <a:t>. 3A</a:t>
              </a:r>
              <a:r>
                <a:rPr lang="en-GB" sz="2700" dirty="0" smtClean="0"/>
                <a:t>).</a:t>
              </a:r>
            </a:p>
            <a:p>
              <a:pPr marL="360000" indent="-360000">
                <a:spcAft>
                  <a:spcPts val="2400"/>
                </a:spcAft>
                <a:buFont typeface="Arial" panose="020B0604020202020204" pitchFamily="34" charset="0"/>
                <a:buChar char="•"/>
              </a:pPr>
              <a:r>
                <a:rPr lang="en-GB" sz="2700" dirty="0" smtClean="0"/>
                <a:t>The perceptual adaptation effect was specific to the adapter pitch only in the resolved condition and not in the unresolved conditions (Fig. 3B).</a:t>
              </a:r>
            </a:p>
            <a:p>
              <a:pPr marL="360000" indent="-360000">
                <a:spcAft>
                  <a:spcPts val="2400"/>
                </a:spcAft>
                <a:buFont typeface="Arial" panose="020B0604020202020204" pitchFamily="34" charset="0"/>
                <a:buChar char="•"/>
              </a:pPr>
              <a:r>
                <a:rPr lang="en-GB" sz="2700" dirty="0" smtClean="0"/>
                <a:t>The resolved condition produced the largest EEG probe </a:t>
              </a:r>
              <a:r>
                <a:rPr lang="en-GB" sz="2700" dirty="0" smtClean="0"/>
                <a:t>responses; </a:t>
              </a:r>
              <a:r>
                <a:rPr lang="en-GB" sz="2700" dirty="0" smtClean="0"/>
                <a:t>the unresolved-high condition produced no significant response for any pitch </a:t>
              </a:r>
              <a:r>
                <a:rPr lang="en-GB" sz="2700" dirty="0"/>
                <a:t>difference (Fig. </a:t>
              </a:r>
              <a:r>
                <a:rPr lang="en-GB" sz="2700" dirty="0" smtClean="0"/>
                <a:t>3C, D).</a:t>
              </a:r>
              <a:endParaRPr lang="en-GB" sz="2700" dirty="0" smtClean="0"/>
            </a:p>
            <a:p>
              <a:pPr marL="360000" indent="-360000">
                <a:spcAft>
                  <a:spcPts val="2400"/>
                </a:spcAft>
                <a:buFont typeface="Arial" panose="020B0604020202020204" pitchFamily="34" charset="0"/>
                <a:buChar char="•"/>
              </a:pPr>
              <a:r>
                <a:rPr lang="en-GB" sz="2700" dirty="0" smtClean="0"/>
                <a:t>In the resolved and unresolved-low conditions, the probe response size increased with increasing adapter-probe pitch difference, indicating that adaptation was specific to the adapter pitch. </a:t>
              </a:r>
            </a:p>
            <a:p>
              <a:pPr marL="360000" indent="-360000">
                <a:spcAft>
                  <a:spcPts val="2400"/>
                </a:spcAft>
                <a:buFont typeface="Arial" panose="020B0604020202020204" pitchFamily="34" charset="0"/>
                <a:buChar char="•"/>
              </a:pPr>
              <a:r>
                <a:rPr lang="en-GB" sz="2700" dirty="0" smtClean="0"/>
                <a:t>Fig. 3C suggests that the degree of adaptation specificity differed among the P1, N1 and P2 deflections (Results II). </a:t>
              </a:r>
            </a:p>
          </p:txBody>
        </p:sp>
        <p:grpSp>
          <p:nvGrpSpPr>
            <p:cNvPr id="239" name="Group 238"/>
            <p:cNvGrpSpPr/>
            <p:nvPr/>
          </p:nvGrpSpPr>
          <p:grpSpPr>
            <a:xfrm>
              <a:off x="191182" y="19466566"/>
              <a:ext cx="10058400" cy="5591688"/>
              <a:chOff x="191182" y="18699645"/>
              <a:chExt cx="10058400" cy="5591688"/>
            </a:xfrm>
          </p:grpSpPr>
          <p:sp>
            <p:nvSpPr>
              <p:cNvPr id="52" name="TextBox 51"/>
              <p:cNvSpPr txBox="1"/>
              <p:nvPr/>
            </p:nvSpPr>
            <p:spPr>
              <a:xfrm>
                <a:off x="360382" y="23091004"/>
                <a:ext cx="9720000" cy="1200329"/>
              </a:xfrm>
              <a:prstGeom prst="rect">
                <a:avLst/>
              </a:prstGeom>
              <a:noFill/>
            </p:spPr>
            <p:txBody>
              <a:bodyPr wrap="square" rtlCol="0">
                <a:spAutoFit/>
              </a:bodyPr>
              <a:lstStyle/>
              <a:p>
                <a:r>
                  <a:rPr lang="en-GB" sz="2400" i="1" dirty="0" smtClean="0"/>
                  <a:t>Fig. 3: (A) Unadapted pitch detection thresholds. (B) Perceptual adaptation effect</a:t>
                </a:r>
                <a:r>
                  <a:rPr lang="en-GB" sz="2400" i="1" dirty="0"/>
                  <a:t> as a function of adapter-probe pitch </a:t>
                </a:r>
                <a:r>
                  <a:rPr lang="en-GB" sz="2400" i="1" dirty="0" smtClean="0"/>
                  <a:t>difference. (C) EEG probe responses. (D) EEG response sizes as a function of </a:t>
                </a:r>
                <a:r>
                  <a:rPr lang="en-GB" sz="2400" i="1" dirty="0" smtClean="0">
                    <a:sym typeface="Symbol" panose="05050102010706020507" pitchFamily="18" charset="2"/>
                  </a:rPr>
                  <a:t>pitch difference.</a:t>
                </a:r>
                <a:r>
                  <a:rPr lang="en-GB" sz="2400" i="1" dirty="0" smtClean="0"/>
                  <a:t> </a:t>
                </a:r>
                <a:endParaRPr lang="en-GB" sz="2400" i="1"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182" y="18699645"/>
                <a:ext cx="10058400" cy="4181642"/>
              </a:xfrm>
              <a:prstGeom prst="rect">
                <a:avLst/>
              </a:prstGeom>
            </p:spPr>
          </p:pic>
        </p:grpSp>
      </p:grpSp>
      <p:grpSp>
        <p:nvGrpSpPr>
          <p:cNvPr id="243" name="Group 242"/>
          <p:cNvGrpSpPr/>
          <p:nvPr/>
        </p:nvGrpSpPr>
        <p:grpSpPr>
          <a:xfrm>
            <a:off x="10405360" y="17648485"/>
            <a:ext cx="10227808" cy="16380000"/>
            <a:chOff x="10405360" y="17707479"/>
            <a:chExt cx="10227808" cy="16380000"/>
          </a:xfrm>
        </p:grpSpPr>
        <p:grpSp>
          <p:nvGrpSpPr>
            <p:cNvPr id="237" name="Group 236"/>
            <p:cNvGrpSpPr/>
            <p:nvPr/>
          </p:nvGrpSpPr>
          <p:grpSpPr>
            <a:xfrm>
              <a:off x="10405360" y="17707479"/>
              <a:ext cx="10227808" cy="16380000"/>
              <a:chOff x="10405360" y="17707479"/>
              <a:chExt cx="10227808" cy="16380000"/>
            </a:xfrm>
          </p:grpSpPr>
          <p:sp>
            <p:nvSpPr>
              <p:cNvPr id="58" name="Rounded Rectangle 57"/>
              <p:cNvSpPr/>
              <p:nvPr/>
            </p:nvSpPr>
            <p:spPr>
              <a:xfrm>
                <a:off x="10405360" y="17707479"/>
                <a:ext cx="10227808" cy="16380000"/>
              </a:xfrm>
              <a:prstGeom prst="roundRect">
                <a:avLst>
                  <a:gd name="adj" fmla="val 7443"/>
                </a:avLst>
              </a:prstGeom>
              <a:solidFill>
                <a:schemeClr val="bg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rIns="5328000" rtlCol="0" anchor="t"/>
              <a:lstStyle/>
              <a:p>
                <a:endParaRPr lang="en-GB" sz="4800" u="sng" dirty="0" smtClean="0">
                  <a:solidFill>
                    <a:schemeClr val="tx1"/>
                  </a:solidFill>
                </a:endParaRPr>
              </a:p>
              <a:p>
                <a:pPr marL="457200" indent="-457200">
                  <a:buFont typeface="Arial" panose="020B0604020202020204" pitchFamily="34" charset="0"/>
                  <a:buChar char="•"/>
                </a:pPr>
                <a:endParaRPr lang="en-GB" sz="1600" u="sng" dirty="0" smtClean="0">
                  <a:solidFill>
                    <a:schemeClr val="tx1"/>
                  </a:solidFill>
                </a:endParaRPr>
              </a:p>
            </p:txBody>
          </p:sp>
          <p:sp>
            <p:nvSpPr>
              <p:cNvPr id="72" name="Round Same Side Corner Rectangle 71"/>
              <p:cNvSpPr/>
              <p:nvPr/>
            </p:nvSpPr>
            <p:spPr>
              <a:xfrm>
                <a:off x="10405464" y="17707480"/>
                <a:ext cx="10227600" cy="832801"/>
              </a:xfrm>
              <a:prstGeom prst="round2SameRect">
                <a:avLst>
                  <a:gd name="adj1" fmla="val 50000"/>
                  <a:gd name="adj2" fmla="val 0"/>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 II.  P1, N1 and P2 comparison</a:t>
                </a:r>
                <a:endParaRPr lang="en-GB"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242" name="Group 241"/>
            <p:cNvGrpSpPr/>
            <p:nvPr/>
          </p:nvGrpSpPr>
          <p:grpSpPr>
            <a:xfrm>
              <a:off x="10609824" y="29557321"/>
              <a:ext cx="9818881" cy="4250752"/>
              <a:chOff x="10623480" y="29586818"/>
              <a:chExt cx="9818881" cy="4250752"/>
            </a:xfrm>
          </p:grpSpPr>
          <p:sp>
            <p:nvSpPr>
              <p:cNvPr id="67" name="TextBox 66"/>
              <p:cNvSpPr txBox="1"/>
              <p:nvPr/>
            </p:nvSpPr>
            <p:spPr>
              <a:xfrm>
                <a:off x="15042361" y="29586818"/>
                <a:ext cx="5400000" cy="2161100"/>
              </a:xfrm>
              <a:prstGeom prst="rect">
                <a:avLst/>
              </a:prstGeom>
              <a:noFill/>
            </p:spPr>
            <p:txBody>
              <a:bodyPr wrap="square" lIns="90000" tIns="46800" rIns="90000" bIns="46800" rtlCol="0">
                <a:spAutoFit/>
              </a:bodyPr>
              <a:lstStyle/>
              <a:p>
                <a:pPr marL="360000" indent="-360000" algn="just">
                  <a:buFont typeface="Arial" panose="020B0604020202020204" pitchFamily="34" charset="0"/>
                  <a:buChar char="•"/>
                </a:pPr>
                <a:r>
                  <a:rPr lang="en-GB" sz="2700" dirty="0" smtClean="0"/>
                  <a:t>The scalp topographies of P1, N1 and P2 did not differ significantly. All three deflections appeared to arise from a location just anterior to </a:t>
                </a:r>
                <a:r>
                  <a:rPr lang="en-GB" sz="2700" dirty="0" err="1" smtClean="0"/>
                  <a:t>Heschl’s</a:t>
                </a:r>
                <a:r>
                  <a:rPr lang="en-GB" sz="2700" dirty="0" smtClean="0"/>
                  <a:t> </a:t>
                </a:r>
                <a:r>
                  <a:rPr lang="en-GB" sz="2700" dirty="0" err="1" smtClean="0"/>
                  <a:t>gyrus</a:t>
                </a:r>
                <a:r>
                  <a:rPr lang="en-GB" sz="2700" dirty="0" smtClean="0"/>
                  <a:t>. </a:t>
                </a:r>
              </a:p>
            </p:txBody>
          </p:sp>
          <p:pic>
            <p:nvPicPr>
              <p:cNvPr id="226" name="Picture 2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3480" y="29586818"/>
                <a:ext cx="4157472" cy="3261360"/>
              </a:xfrm>
              <a:prstGeom prst="rect">
                <a:avLst/>
              </a:prstGeom>
            </p:spPr>
          </p:pic>
          <p:sp>
            <p:nvSpPr>
              <p:cNvPr id="84" name="TextBox 83"/>
              <p:cNvSpPr txBox="1"/>
              <p:nvPr/>
            </p:nvSpPr>
            <p:spPr>
              <a:xfrm>
                <a:off x="10740944" y="33006573"/>
                <a:ext cx="9360000" cy="830997"/>
              </a:xfrm>
              <a:prstGeom prst="rect">
                <a:avLst/>
              </a:prstGeom>
              <a:noFill/>
            </p:spPr>
            <p:txBody>
              <a:bodyPr wrap="square" rtlCol="0">
                <a:spAutoFit/>
              </a:bodyPr>
              <a:lstStyle/>
              <a:p>
                <a:r>
                  <a:rPr lang="en-GB" sz="2400" i="1" dirty="0" smtClean="0"/>
                  <a:t>Fig. </a:t>
                </a:r>
                <a:r>
                  <a:rPr lang="en-GB" sz="2400" i="1" dirty="0"/>
                  <a:t>5</a:t>
                </a:r>
                <a:r>
                  <a:rPr lang="en-GB" sz="2400" i="1" dirty="0" smtClean="0"/>
                  <a:t>: Scalp topographies (A) and equivalent current dipole models of the P1, N1 and P2 deflections. </a:t>
                </a:r>
                <a:endParaRPr lang="en-GB" sz="2400" i="1" dirty="0"/>
              </a:p>
            </p:txBody>
          </p:sp>
        </p:grpSp>
        <p:grpSp>
          <p:nvGrpSpPr>
            <p:cNvPr id="241" name="Group 240"/>
            <p:cNvGrpSpPr/>
            <p:nvPr/>
          </p:nvGrpSpPr>
          <p:grpSpPr>
            <a:xfrm>
              <a:off x="10609824" y="18866662"/>
              <a:ext cx="9818881" cy="10058400"/>
              <a:chOff x="10623480" y="18866662"/>
              <a:chExt cx="9818881" cy="10058400"/>
            </a:xfrm>
          </p:grpSpPr>
          <p:sp>
            <p:nvSpPr>
              <p:cNvPr id="63" name="TextBox 62"/>
              <p:cNvSpPr txBox="1"/>
              <p:nvPr/>
            </p:nvSpPr>
            <p:spPr>
              <a:xfrm>
                <a:off x="15042361" y="25878074"/>
                <a:ext cx="5400000" cy="3046988"/>
              </a:xfrm>
              <a:prstGeom prst="rect">
                <a:avLst/>
              </a:prstGeom>
              <a:noFill/>
            </p:spPr>
            <p:txBody>
              <a:bodyPr wrap="square" rtlCol="0">
                <a:spAutoFit/>
              </a:bodyPr>
              <a:lstStyle/>
              <a:p>
                <a:r>
                  <a:rPr lang="en-GB" sz="2400" i="1" dirty="0" smtClean="0"/>
                  <a:t>Fig. 4: (A) Size of the P1, N1, and P2 deflections as a function of pitch difference. (B) Function half-widths. (C-D) Adaptation function for each deflection superposed on the perceptual adaptation function. (F) Root-mean-square deviations (RMSDs) between the perceptual and EEG adaptation functions. </a:t>
                </a:r>
                <a:endParaRPr lang="en-GB" sz="2400" i="1" dirty="0"/>
              </a:p>
            </p:txBody>
          </p:sp>
          <p:sp>
            <p:nvSpPr>
              <p:cNvPr id="64" name="TextBox 63"/>
              <p:cNvSpPr txBox="1"/>
              <p:nvPr/>
            </p:nvSpPr>
            <p:spPr>
              <a:xfrm>
                <a:off x="15042361" y="18866662"/>
                <a:ext cx="5400000" cy="6217087"/>
              </a:xfrm>
              <a:prstGeom prst="rect">
                <a:avLst/>
              </a:prstGeom>
              <a:noFill/>
            </p:spPr>
            <p:txBody>
              <a:bodyPr wrap="square" lIns="90000" rIns="90000" rtlCol="0">
                <a:spAutoFit/>
              </a:bodyPr>
              <a:lstStyle/>
              <a:p>
                <a:pPr marL="360000" indent="-360000" algn="just">
                  <a:spcAft>
                    <a:spcPts val="2400"/>
                  </a:spcAft>
                  <a:buFont typeface="Arial" panose="020B0604020202020204" pitchFamily="34" charset="0"/>
                  <a:buChar char="•"/>
                </a:pPr>
                <a:r>
                  <a:rPr lang="en-GB" sz="2700" dirty="0" smtClean="0"/>
                  <a:t>In the resolved condition, the functions relating the sizes of the P1, N1 and P2 deflections with the pitch difference differed significantly in width, indicating differences in the degree of adaptation specificity (Fig. 4A, B). </a:t>
                </a:r>
              </a:p>
              <a:p>
                <a:pPr marL="360000" indent="-360000" algn="just">
                  <a:spcAft>
                    <a:spcPts val="2400"/>
                  </a:spcAft>
                  <a:buFont typeface="Arial" panose="020B0604020202020204" pitchFamily="34" charset="0"/>
                  <a:buChar char="•"/>
                </a:pPr>
                <a:r>
                  <a:rPr lang="en-GB" sz="2700" dirty="0" smtClean="0"/>
                  <a:t>Comparison of the EEG adaptation functions with the perceptual adaptation function (Fig</a:t>
                </a:r>
                <a:r>
                  <a:rPr lang="en-GB" sz="2700" dirty="0"/>
                  <a:t>. </a:t>
                </a:r>
                <a:r>
                  <a:rPr lang="en-GB" sz="2700" dirty="0" smtClean="0"/>
                  <a:t>4C-E; </a:t>
                </a:r>
                <a:r>
                  <a:rPr lang="en-GB" sz="2700" dirty="0"/>
                  <a:t>all </a:t>
                </a:r>
                <a:r>
                  <a:rPr lang="en-GB" sz="2700" dirty="0" smtClean="0"/>
                  <a:t>normalised) showed that the adaptation function of the P2 was the most similar to the perceptual adaptation function (Fig 4F). </a:t>
                </a:r>
              </a:p>
            </p:txBody>
          </p:sp>
          <p:pic>
            <p:nvPicPr>
              <p:cNvPr id="234" name="Picture 2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3480" y="18866662"/>
                <a:ext cx="4302655" cy="10058400"/>
              </a:xfrm>
              <a:prstGeom prst="rect">
                <a:avLst/>
              </a:prstGeom>
            </p:spPr>
          </p:pic>
        </p:grpSp>
      </p:grpSp>
      <p:grpSp>
        <p:nvGrpSpPr>
          <p:cNvPr id="245" name="Group 244"/>
          <p:cNvGrpSpPr/>
          <p:nvPr/>
        </p:nvGrpSpPr>
        <p:grpSpPr>
          <a:xfrm>
            <a:off x="20657619" y="17648485"/>
            <a:ext cx="9619200" cy="16380000"/>
            <a:chOff x="20657619" y="17707479"/>
            <a:chExt cx="9619200" cy="16380000"/>
          </a:xfrm>
        </p:grpSpPr>
        <p:grpSp>
          <p:nvGrpSpPr>
            <p:cNvPr id="238" name="Group 237"/>
            <p:cNvGrpSpPr/>
            <p:nvPr/>
          </p:nvGrpSpPr>
          <p:grpSpPr>
            <a:xfrm>
              <a:off x="20657619" y="17707479"/>
              <a:ext cx="9619200" cy="16380000"/>
              <a:chOff x="20657619" y="17707479"/>
              <a:chExt cx="9619200" cy="16380000"/>
            </a:xfrm>
          </p:grpSpPr>
          <p:sp>
            <p:nvSpPr>
              <p:cNvPr id="168" name="Rounded Rectangle 167"/>
              <p:cNvSpPr/>
              <p:nvPr/>
            </p:nvSpPr>
            <p:spPr>
              <a:xfrm>
                <a:off x="20657619" y="17707479"/>
                <a:ext cx="9617593" cy="16380000"/>
              </a:xfrm>
              <a:prstGeom prst="roundRect">
                <a:avLst>
                  <a:gd name="adj" fmla="val 7443"/>
                </a:avLst>
              </a:prstGeom>
              <a:solidFill>
                <a:schemeClr val="bg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rIns="5328000" rtlCol="0" anchor="t"/>
              <a:lstStyle/>
              <a:p>
                <a:endParaRPr lang="en-GB" sz="4800" dirty="0" smtClean="0">
                  <a:solidFill>
                    <a:schemeClr val="tx1"/>
                  </a:solidFill>
                </a:endParaRPr>
              </a:p>
              <a:p>
                <a:pPr marL="457200" indent="-457200">
                  <a:buFont typeface="Arial" panose="020B0604020202020204" pitchFamily="34" charset="0"/>
                  <a:buChar char="•"/>
                </a:pPr>
                <a:endParaRPr lang="en-GB" sz="1600" dirty="0" smtClean="0">
                  <a:solidFill>
                    <a:schemeClr val="tx1"/>
                  </a:solidFill>
                </a:endParaRPr>
              </a:p>
            </p:txBody>
          </p:sp>
          <p:sp>
            <p:nvSpPr>
              <p:cNvPr id="89" name="Round Same Side Corner Rectangle 88"/>
              <p:cNvSpPr/>
              <p:nvPr/>
            </p:nvSpPr>
            <p:spPr>
              <a:xfrm>
                <a:off x="20657619" y="17707479"/>
                <a:ext cx="9619200" cy="832801"/>
              </a:xfrm>
              <a:prstGeom prst="round2SameRect">
                <a:avLst>
                  <a:gd name="adj1" fmla="val 50000"/>
                  <a:gd name="adj2" fmla="val 0"/>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 III.  Model simulations</a:t>
                </a:r>
                <a:endParaRPr lang="en-GB"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85" name="TextBox 84"/>
            <p:cNvSpPr txBox="1"/>
            <p:nvPr/>
          </p:nvSpPr>
          <p:spPr>
            <a:xfrm>
              <a:off x="20818225" y="30375830"/>
              <a:ext cx="9180000" cy="3570208"/>
            </a:xfrm>
            <a:prstGeom prst="rect">
              <a:avLst/>
            </a:prstGeom>
            <a:noFill/>
          </p:spPr>
          <p:txBody>
            <a:bodyPr wrap="square" rtlCol="0">
              <a:spAutoFit/>
            </a:bodyPr>
            <a:lstStyle/>
            <a:p>
              <a:pPr marL="360000" indent="-360000" algn="just">
                <a:spcAft>
                  <a:spcPts val="600"/>
                </a:spcAft>
                <a:buFont typeface="Arial" panose="020B0604020202020204" pitchFamily="34" charset="0"/>
                <a:buChar char="•"/>
              </a:pPr>
              <a:r>
                <a:rPr lang="en-GB" sz="2700" dirty="0" smtClean="0"/>
                <a:t>The EEG data were modelled with two conflicting models of human auditory frequency selectivity proposed by </a:t>
              </a:r>
              <a:r>
                <a:rPr lang="en-GB" sz="2700" dirty="0" err="1" smtClean="0"/>
                <a:t>Glasberg</a:t>
              </a:r>
              <a:r>
                <a:rPr lang="en-GB" sz="2700" dirty="0" smtClean="0"/>
                <a:t> &amp; Moore (2000) and </a:t>
              </a:r>
              <a:r>
                <a:rPr lang="en-GB" sz="2700" dirty="0" err="1" smtClean="0"/>
                <a:t>Shera</a:t>
              </a:r>
              <a:r>
                <a:rPr lang="en-GB" sz="2700" dirty="0" smtClean="0"/>
                <a:t> et al. (2002; Fig. 6A, B). </a:t>
              </a:r>
            </a:p>
            <a:p>
              <a:pPr marL="360000" indent="-360000" algn="just">
                <a:spcAft>
                  <a:spcPts val="600"/>
                </a:spcAft>
                <a:buFont typeface="Arial" panose="020B0604020202020204" pitchFamily="34" charset="0"/>
                <a:buChar char="•"/>
              </a:pPr>
              <a:r>
                <a:rPr lang="en-GB" sz="2700" dirty="0" smtClean="0"/>
                <a:t>Neither model was able to </a:t>
              </a:r>
              <a:r>
                <a:rPr lang="en-GB" sz="2700" dirty="0" smtClean="0"/>
                <a:t>explain the difference between the two resolved </a:t>
              </a:r>
              <a:r>
                <a:rPr lang="en-GB" sz="2700" dirty="0" err="1" smtClean="0"/>
                <a:t>condtitions</a:t>
              </a:r>
              <a:r>
                <a:rPr lang="en-GB" sz="2700" dirty="0" smtClean="0"/>
                <a:t> (</a:t>
              </a:r>
              <a:r>
                <a:rPr lang="en-GB" sz="2700" dirty="0" smtClean="0"/>
                <a:t>Fig. 6C, E). </a:t>
              </a:r>
            </a:p>
            <a:p>
              <a:pPr marL="360000" indent="-360000" algn="just">
                <a:spcAft>
                  <a:spcPts val="600"/>
                </a:spcAft>
                <a:buFont typeface="Arial" panose="020B0604020202020204" pitchFamily="34" charset="0"/>
                <a:buChar char="•"/>
              </a:pPr>
              <a:r>
                <a:rPr lang="en-GB" sz="2700" dirty="0" smtClean="0"/>
                <a:t>Neither model was able to reproduce the </a:t>
              </a:r>
              <a:r>
                <a:rPr lang="en-GB" sz="2700" dirty="0" err="1" smtClean="0"/>
                <a:t>chroma</a:t>
              </a:r>
              <a:r>
                <a:rPr lang="en-GB" sz="2700" dirty="0" smtClean="0"/>
                <a:t> effect for unresolved harmonic tones found by Briley et al. (2012; Fig. 6D, F). </a:t>
              </a:r>
            </a:p>
          </p:txBody>
        </p:sp>
        <p:grpSp>
          <p:nvGrpSpPr>
            <p:cNvPr id="244" name="Group 243"/>
            <p:cNvGrpSpPr/>
            <p:nvPr/>
          </p:nvGrpSpPr>
          <p:grpSpPr>
            <a:xfrm>
              <a:off x="20898529" y="18747291"/>
              <a:ext cx="9180000" cy="11461047"/>
              <a:chOff x="20898529" y="18747291"/>
              <a:chExt cx="9180000" cy="11461047"/>
            </a:xfrm>
          </p:grpSpPr>
          <p:pic>
            <p:nvPicPr>
              <p:cNvPr id="227" name="Picture 2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74976" y="18747291"/>
                <a:ext cx="7427107" cy="10058400"/>
              </a:xfrm>
              <a:prstGeom prst="rect">
                <a:avLst/>
              </a:prstGeom>
            </p:spPr>
          </p:pic>
          <p:sp>
            <p:nvSpPr>
              <p:cNvPr id="86" name="TextBox 85"/>
              <p:cNvSpPr txBox="1"/>
              <p:nvPr/>
            </p:nvSpPr>
            <p:spPr>
              <a:xfrm>
                <a:off x="20898529" y="29005828"/>
                <a:ext cx="9180000" cy="1202510"/>
              </a:xfrm>
              <a:prstGeom prst="rect">
                <a:avLst/>
              </a:prstGeom>
              <a:noFill/>
            </p:spPr>
            <p:txBody>
              <a:bodyPr wrap="square" lIns="90000" tIns="46800" rIns="90000" bIns="46800" rtlCol="0">
                <a:spAutoFit/>
              </a:bodyPr>
              <a:lstStyle/>
              <a:p>
                <a:r>
                  <a:rPr lang="en-GB" sz="2400" i="1" dirty="0" smtClean="0"/>
                  <a:t>Fig. 6: (A) Two conflicting models of human frequency selectivity. (B, E) Simulations of the current data. (C, F) Simulations of Briley et al.’s (2012) data, which </a:t>
                </a:r>
                <a:r>
                  <a:rPr lang="en-GB" sz="2400" i="1" dirty="0" err="1" smtClean="0"/>
                  <a:t>showd</a:t>
                </a:r>
                <a:r>
                  <a:rPr lang="en-GB" sz="2400" i="1" dirty="0" smtClean="0"/>
                  <a:t> that adaptation depends on pitch </a:t>
                </a:r>
                <a:r>
                  <a:rPr lang="en-GB" sz="2400" i="1" dirty="0" err="1" smtClean="0"/>
                  <a:t>chroma</a:t>
                </a:r>
                <a:r>
                  <a:rPr lang="en-GB" sz="2400" i="1" dirty="0" smtClean="0"/>
                  <a:t>.</a:t>
                </a:r>
                <a:endParaRPr lang="en-GB" sz="2400" i="1" dirty="0"/>
              </a:p>
            </p:txBody>
          </p:sp>
        </p:grpSp>
      </p:grpSp>
    </p:spTree>
    <p:extLst>
      <p:ext uri="{BB962C8B-B14F-4D97-AF65-F5344CB8AC3E}">
        <p14:creationId xmlns:p14="http://schemas.microsoft.com/office/powerpoint/2010/main" val="2188031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9885</TotalTime>
  <Words>1430</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Verdana</vt:lpstr>
      <vt:lpstr>Office Theme</vt:lpstr>
      <vt:lpstr>PowerPoint Presentation</vt:lpstr>
    </vt:vector>
  </TitlesOfParts>
  <Company>Institute of Hearing Research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Cortical Adaptation and Frequency Selectivity: From Single Neurons to Evoked Potentials</dc:title>
  <dc:creator>JdB</dc:creator>
  <cp:lastModifiedBy>Katrin Krumbholz</cp:lastModifiedBy>
  <cp:revision>529</cp:revision>
  <cp:lastPrinted>2014-09-02T13:07:07Z</cp:lastPrinted>
  <dcterms:created xsi:type="dcterms:W3CDTF">2014-04-01T13:25:18Z</dcterms:created>
  <dcterms:modified xsi:type="dcterms:W3CDTF">2014-09-11T15:19:48Z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2001780491</vt:i4>
  </property>
  <property fmtid="{D5CDD505-2E9C-101B-9397-08002B2CF9AE}" pid="3" name="_NewReviewCycle">
    <vt:lpwstr/>
  </property>
  <property fmtid="{D5CDD505-2E9C-101B-9397-08002B2CF9AE}" pid="4" name="_EmailSubject">
    <vt:lpwstr>auditory cortex poster</vt:lpwstr>
  </property>
  <property fmtid="{D5CDD505-2E9C-101B-9397-08002B2CF9AE}" pid="5" name="_AuthorEmail">
    <vt:lpwstr>Jessica.deBoer@ihr.mrc.ac.uk</vt:lpwstr>
  </property>
  <property fmtid="{D5CDD505-2E9C-101B-9397-08002B2CF9AE}" pid="6" name="_AuthorEmailDisplayName">
    <vt:lpwstr>Jessica de Boer</vt:lpwstr>
  </property>
</Properties>
</file>