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9" r:id="rId3"/>
    <p:sldId id="277" r:id="rId4"/>
    <p:sldId id="264" r:id="rId5"/>
    <p:sldId id="270" r:id="rId6"/>
    <p:sldId id="271" r:id="rId7"/>
    <p:sldId id="258" r:id="rId8"/>
    <p:sldId id="263" r:id="rId9"/>
    <p:sldId id="276" r:id="rId10"/>
    <p:sldId id="257" r:id="rId11"/>
    <p:sldId id="262" r:id="rId12"/>
    <p:sldId id="268" r:id="rId13"/>
    <p:sldId id="267" r:id="rId14"/>
    <p:sldId id="261" r:id="rId15"/>
    <p:sldId id="259" r:id="rId16"/>
    <p:sldId id="265" r:id="rId17"/>
    <p:sldId id="260" r:id="rId18"/>
    <p:sldId id="266"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1" autoAdjust="0"/>
    <p:restoredTop sz="94660"/>
  </p:normalViewPr>
  <p:slideViewPr>
    <p:cSldViewPr snapToGrid="0">
      <p:cViewPr varScale="1">
        <p:scale>
          <a:sx n="159" d="100"/>
          <a:sy n="159" d="100"/>
        </p:scale>
        <p:origin x="3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10</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ccr-automation.ch/news/2023/unprecedented-overflow-why-progress-his-field-alarms-yurii-nesterov" TargetMode="External"/><Relationship Id="rId2" Type="http://schemas.openxmlformats.org/officeDocument/2006/relationships/hyperlink" Target="https://simons.berkeley.edu/people/yurii-nestero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(e.g.,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a widely-recognized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Optimization: </a:t>
            </a:r>
            <a:r>
              <a:rPr lang="en-US" altLang="zh-CN" sz="3200" b="1" dirty="0" smtClean="0">
                <a:solidFill>
                  <a:srgbClr val="FF0000"/>
                </a:solidFill>
                <a:latin typeface="Times New Roman" panose="02020603050405020304" pitchFamily="18" charset="0"/>
                <a:cs typeface="Times New Roman" panose="02020603050405020304" pitchFamily="18" charset="0"/>
              </a:rPr>
              <a:t>Unsolvable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our opinion, the main fact, which should be known to any person dealing with optimization models, is that in general, optimization problems are </a:t>
            </a:r>
            <a:r>
              <a:rPr lang="en-US" altLang="zh-CN" sz="2400" b="1" i="1" dirty="0">
                <a:solidFill>
                  <a:srgbClr val="FF0000"/>
                </a:solidFill>
                <a:latin typeface="Times New Roman" panose="02020603050405020304" pitchFamily="18" charset="0"/>
                <a:cs typeface="Times New Roman" panose="02020603050405020304" pitchFamily="18" charset="0"/>
              </a:rPr>
              <a:t>unsolvable</a:t>
            </a:r>
            <a:r>
              <a:rPr lang="en-US" altLang="zh-CN" sz="2400" b="1" i="1" dirty="0">
                <a:latin typeface="Times New Roman" panose="02020603050405020304" pitchFamily="18" charset="0"/>
                <a:cs typeface="Times New Roman" panose="02020603050405020304" pitchFamily="18" charset="0"/>
              </a:rPr>
              <a:t>. This statement, which is usually missing in standard optimization courses, is very important for understanding optimization theory and the logic of its development in the past and in the future</a:t>
            </a:r>
            <a:r>
              <a:rPr lang="en-US" altLang="zh-CN" sz="2400" b="1" i="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From Yurii </a:t>
            </a:r>
            <a:r>
              <a:rPr lang="en-US" altLang="zh-CN" sz="2000" b="1" dirty="0" smtClean="0">
                <a:latin typeface="Times New Roman" panose="02020603050405020304" pitchFamily="18" charset="0"/>
                <a:cs typeface="Times New Roman" panose="02020603050405020304" pitchFamily="18" charset="0"/>
              </a:rPr>
              <a:t>Nesterov</a:t>
            </a:r>
            <a:r>
              <a:rPr lang="en-US" altLang="zh-CN" sz="2000" b="1" dirty="0">
                <a:latin typeface="Times New Roman" panose="02020603050405020304" pitchFamily="18" charset="0"/>
                <a:cs typeface="Times New Roman" panose="02020603050405020304" pitchFamily="18" charset="0"/>
              </a:rPr>
              <a:t>, “</a:t>
            </a:r>
            <a:r>
              <a:rPr lang="en-US" altLang="zh-CN" sz="2000" b="1" i="1" dirty="0">
                <a:solidFill>
                  <a:srgbClr val="0070C0"/>
                </a:solidFill>
                <a:latin typeface="Times New Roman" panose="02020603050405020304" pitchFamily="18" charset="0"/>
                <a:cs typeface="Times New Roman" panose="02020603050405020304" pitchFamily="18" charset="0"/>
              </a:rPr>
              <a:t>Lectures on Convex </a:t>
            </a:r>
            <a:r>
              <a:rPr lang="en-US" altLang="zh-CN" sz="2000" b="1" i="1" dirty="0" smtClean="0">
                <a:solidFill>
                  <a:srgbClr val="0070C0"/>
                </a:solidFill>
                <a:latin typeface="Times New Roman" panose="02020603050405020304" pitchFamily="18" charset="0"/>
                <a:cs typeface="Times New Roman" panose="02020603050405020304" pitchFamily="18" charset="0"/>
              </a:rPr>
              <a:t>Optimization</a:t>
            </a:r>
            <a:r>
              <a:rPr lang="en-US" altLang="zh-CN" sz="2000" b="1" dirty="0" smtClean="0">
                <a:latin typeface="Times New Roman" panose="02020603050405020304" pitchFamily="18" charset="0"/>
                <a:cs typeface="Times New Roman" panose="02020603050405020304" pitchFamily="18" charset="0"/>
              </a:rPr>
              <a:t>”, 2018</a:t>
            </a:r>
          </a:p>
          <a:p>
            <a:pPr lvl="2"/>
            <a:r>
              <a:rPr lang="en-US" altLang="zh-CN" sz="1600" b="1" dirty="0">
                <a:latin typeface="Times New Roman" panose="02020603050405020304" pitchFamily="18" charset="0"/>
                <a:cs typeface="Times New Roman" panose="02020603050405020304" pitchFamily="18" charset="0"/>
                <a:hlinkClick r:id="rId2"/>
              </a:rPr>
              <a:t>https://</a:t>
            </a:r>
            <a:r>
              <a:rPr lang="en-US" altLang="zh-CN" sz="1600" b="1" dirty="0" smtClean="0">
                <a:latin typeface="Times New Roman" panose="02020603050405020304" pitchFamily="18" charset="0"/>
                <a:cs typeface="Times New Roman" panose="02020603050405020304" pitchFamily="18" charset="0"/>
                <a:hlinkClick r:id="rId2"/>
              </a:rPr>
              <a:t>www.informs.org/Recognizing-Excellence/Award-Recipients/Yurii-Nesterov</a:t>
            </a:r>
            <a:endParaRPr lang="en-US" altLang="zh-CN" sz="1600" b="1" dirty="0">
              <a:latin typeface="Times New Roman" panose="02020603050405020304" pitchFamily="18" charset="0"/>
              <a:cs typeface="Times New Roman" panose="02020603050405020304" pitchFamily="18" charset="0"/>
              <a:hlinkClick r:id="rId2"/>
            </a:endParaRPr>
          </a:p>
          <a:p>
            <a:pPr lvl="2"/>
            <a:r>
              <a:rPr lang="en-US" altLang="zh-CN" sz="1600" b="1" dirty="0">
                <a:latin typeface="Times New Roman" panose="02020603050405020304" pitchFamily="18" charset="0"/>
                <a:cs typeface="Times New Roman" panose="02020603050405020304" pitchFamily="18" charset="0"/>
                <a:hlinkClick r:id="rId2"/>
              </a:rPr>
              <a:t>https://www.thewlaprize.org/Laureates/2023/Yurii_Nesterov/</a:t>
            </a:r>
          </a:p>
          <a:p>
            <a:pPr lvl="2"/>
            <a:r>
              <a:rPr lang="en-US" altLang="zh-CN" sz="1600" b="1" dirty="0">
                <a:latin typeface="Times New Roman" panose="02020603050405020304" pitchFamily="18" charset="0"/>
                <a:cs typeface="Times New Roman" panose="02020603050405020304" pitchFamily="18" charset="0"/>
                <a:hlinkClick r:id="rId2"/>
              </a:rPr>
              <a:t>https://www.nasonline.org/directory-entry/yurii-e-nesterov-5n5mo7/</a:t>
            </a:r>
          </a:p>
          <a:p>
            <a:pPr lvl="2"/>
            <a:r>
              <a:rPr lang="en-US" altLang="zh-CN" sz="1600" b="1" dirty="0" smtClean="0">
                <a:latin typeface="Times New Roman" panose="02020603050405020304" pitchFamily="18" charset="0"/>
                <a:cs typeface="Times New Roman" panose="02020603050405020304" pitchFamily="18" charset="0"/>
                <a:hlinkClick r:id="rId2"/>
              </a:rPr>
              <a:t>https</a:t>
            </a:r>
            <a:r>
              <a:rPr lang="en-US" altLang="zh-CN" sz="1600" b="1" dirty="0">
                <a:latin typeface="Times New Roman" panose="02020603050405020304" pitchFamily="18" charset="0"/>
                <a:cs typeface="Times New Roman" panose="02020603050405020304" pitchFamily="18" charset="0"/>
                <a:hlinkClick r:id="rId2"/>
              </a:rPr>
              <a:t>://</a:t>
            </a:r>
            <a:r>
              <a:rPr lang="en-US" altLang="zh-CN" sz="1600" b="1" dirty="0" smtClean="0">
                <a:latin typeface="Times New Roman" panose="02020603050405020304" pitchFamily="18" charset="0"/>
                <a:cs typeface="Times New Roman" panose="02020603050405020304" pitchFamily="18" charset="0"/>
                <a:hlinkClick r:id="rId2"/>
              </a:rPr>
              <a:t>simons.berkeley.edu/people/yurii-nesterov</a:t>
            </a:r>
            <a:endParaRPr lang="en-US" altLang="zh-CN" sz="1600" b="1" dirty="0" smtClean="0">
              <a:latin typeface="Times New Roman" panose="02020603050405020304" pitchFamily="18" charset="0"/>
              <a:cs typeface="Times New Roman" panose="02020603050405020304" pitchFamily="18" charset="0"/>
            </a:endParaRPr>
          </a:p>
          <a:p>
            <a:pPr lvl="2"/>
            <a:r>
              <a:rPr lang="en-US" altLang="zh-CN" sz="1600" b="1" dirty="0">
                <a:latin typeface="Times New Roman" panose="02020603050405020304" pitchFamily="18" charset="0"/>
                <a:cs typeface="Times New Roman" panose="02020603050405020304" pitchFamily="18" charset="0"/>
                <a:hlinkClick r:id="rId3"/>
              </a:rPr>
              <a:t>https://</a:t>
            </a:r>
            <a:r>
              <a:rPr lang="en-US" altLang="zh-CN" sz="1600" b="1" dirty="0" smtClean="0">
                <a:latin typeface="Times New Roman" panose="02020603050405020304" pitchFamily="18" charset="0"/>
                <a:cs typeface="Times New Roman" panose="02020603050405020304" pitchFamily="18" charset="0"/>
                <a:hlinkClick r:id="rId3"/>
              </a:rPr>
              <a:t>nccr-automation.ch/news/2023/unprecedented-overflow-why-progress-his-field-alarms-yurii-nesterov</a:t>
            </a:r>
            <a:endParaRPr lang="en-US" altLang="zh-CN" sz="1600" b="1" dirty="0" smtClean="0">
              <a:latin typeface="Times New Roman" panose="02020603050405020304" pitchFamily="18" charset="0"/>
              <a:cs typeface="Times New Roman" panose="02020603050405020304" pitchFamily="18" charset="0"/>
            </a:endParaRPr>
          </a:p>
          <a:p>
            <a:pPr lvl="2"/>
            <a:r>
              <a:rPr lang="en-US" altLang="zh-CN" sz="1600"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17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62500" lnSpcReduction="20000"/>
          </a:bodyPr>
          <a:lstStyle/>
          <a:p>
            <a:r>
              <a:rPr lang="en-US" altLang="zh-CN" b="1" dirty="0">
                <a:latin typeface="Times New Roman" panose="02020603050405020304" pitchFamily="18" charset="0"/>
                <a:cs typeface="Times New Roman" panose="02020603050405020304" pitchFamily="18" charset="0"/>
              </a:rPr>
              <a:t>Black-Box Optimization (BBO):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smtClean="0">
                <a:latin typeface="Times New Roman" panose="02020603050405020304" pitchFamily="18" charset="0"/>
                <a:cs typeface="Times New Roman" panose="02020603050405020304" pitchFamily="18" charset="0"/>
              </a:rPr>
              <a:t>Artificial Intelligence</a:t>
            </a:r>
          </a:p>
          <a:p>
            <a:pPr lvl="1"/>
            <a:r>
              <a:rPr lang="en-US" altLang="zh-CN" b="1" dirty="0" smtClean="0">
                <a:latin typeface="Times New Roman" panose="02020603050405020304" pitchFamily="18" charset="0"/>
                <a:cs typeface="Times New Roman" panose="02020603050405020304" pitchFamily="18" charset="0"/>
              </a:rPr>
              <a:t>Automatic 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1927</Words>
  <Application>Microsoft Office PowerPoint</Application>
  <PresentationFormat>宽屏</PresentationFormat>
  <Paragraphs>270</Paragraphs>
  <Slides>21</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Optimization: Unsolvable</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1198</cp:revision>
  <dcterms:created xsi:type="dcterms:W3CDTF">2024-06-22T12:46:17Z</dcterms:created>
  <dcterms:modified xsi:type="dcterms:W3CDTF">2024-11-04T08:28:54Z</dcterms:modified>
</cp:coreProperties>
</file>