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63" r:id="rId6"/>
    <p:sldId id="262" r:id="rId7"/>
    <p:sldId id="259" r:id="rId8"/>
    <p:sldId id="261" r:id="rId9"/>
    <p:sldId id="26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375B6"/>
    <a:srgbClr val="F37F40"/>
    <a:srgbClr val="00A3E0"/>
    <a:srgbClr val="4786B9"/>
    <a:srgbClr val="FFE469"/>
    <a:srgbClr val="1F5F8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76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67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8EAA6-5116-48C0-894F-5197E4875B5A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CF6C4-73A4-413A-813D-79BD8B8F5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960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CF6C4-73A4-413A-813D-79BD8B8F5D6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202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69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35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78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57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79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44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20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84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12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47CA2-D8AE-4990-8773-D5839667DDCD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11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ypop.rtfd.io/" TargetMode="External"/><Relationship Id="rId2" Type="http://schemas.openxmlformats.org/officeDocument/2006/relationships/hyperlink" Target="https://github.com/Evolutionary-Intelligence/pypop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products/global-optimization.html" TargetMode="External"/><Relationship Id="rId2" Type="http://schemas.openxmlformats.org/officeDocument/2006/relationships/hyperlink" Target="https://github.com/BIMK/PlatEM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hyperlink" Target="https://divis-gmbh.de/es-software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book/10.1007/978-94-015-1320-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rxiv.org/content/10.1101/2024.04.12.589164v1" TargetMode="External"/><Relationship Id="rId2" Type="http://schemas.openxmlformats.org/officeDocument/2006/relationships/hyperlink" Target="https://royalsocietypublishing.org/doi/10.1098/rsif.2024.014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l.acm.org/doi/10.1145/1531326.1531366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1/2024.06.20.59607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PyPop7</a:t>
            </a:r>
            <a:br>
              <a:rPr lang="en-US" altLang="zh-CN" sz="7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Pure-PYthon open-source library of POPulation-based black-box OPtimization</a:t>
            </a:r>
            <a:endParaRPr lang="zh-CN" altLang="en-US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/>
          <a:lstStyle/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Evolutionary-Intelligence (led by Prof. Shi)</a:t>
            </a: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 &amp; SUSTech</a:t>
            </a: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 – 2024)</a:t>
            </a:r>
          </a:p>
          <a:p>
            <a:pPr>
              <a:lnSpc>
                <a:spcPts val="1400"/>
              </a:lnSpc>
            </a:pP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</a:pP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https://github.com/Evolutionary-Intelligence/pypop</a:t>
            </a: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docs: </a:t>
            </a: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https://pypop.rtfd.io/</a:t>
            </a: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7B978A18-D237-B506-C9D8-EBD732057F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763" y="5778000"/>
            <a:ext cx="1308474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2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="" xmlns:a16="http://schemas.microsoft.com/office/drawing/2014/main" id="{32B4DAF5-17B8-00D5-F318-87A1CAE0A324}"/>
              </a:ext>
            </a:extLst>
          </p:cNvPr>
          <p:cNvGrpSpPr/>
          <p:nvPr/>
        </p:nvGrpSpPr>
        <p:grpSpPr>
          <a:xfrm>
            <a:off x="895877" y="100428"/>
            <a:ext cx="9864027" cy="6589355"/>
            <a:chOff x="895877" y="100428"/>
            <a:chExt cx="9864027" cy="6589355"/>
          </a:xfrm>
        </p:grpSpPr>
        <p:cxnSp>
          <p:nvCxnSpPr>
            <p:cNvPr id="139" name="直接连接符 138"/>
            <p:cNvCxnSpPr/>
            <p:nvPr/>
          </p:nvCxnSpPr>
          <p:spPr>
            <a:xfrm flipH="1">
              <a:off x="6613832" y="5076028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 flipH="1">
              <a:off x="6609769" y="3802129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矩形 129"/>
            <p:cNvSpPr/>
            <p:nvPr/>
          </p:nvSpPr>
          <p:spPr>
            <a:xfrm>
              <a:off x="8774618" y="2601805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Cross-Entropy Method (CEM)</a:t>
              </a:r>
            </a:p>
          </p:txBody>
        </p:sp>
        <p:sp>
          <p:nvSpPr>
            <p:cNvPr id="134" name="矩形 133"/>
            <p:cNvSpPr/>
            <p:nvPr/>
          </p:nvSpPr>
          <p:spPr>
            <a:xfrm>
              <a:off x="8780721" y="5096618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Random Search (RS)</a:t>
              </a:r>
            </a:p>
          </p:txBody>
        </p:sp>
        <p:sp>
          <p:nvSpPr>
            <p:cNvPr id="135" name="矩形 134"/>
            <p:cNvSpPr/>
            <p:nvPr/>
          </p:nvSpPr>
          <p:spPr>
            <a:xfrm>
              <a:off x="6613699" y="5101499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Direct/Pattern Search (DS)</a:t>
              </a:r>
            </a:p>
          </p:txBody>
        </p:sp>
        <p:sp>
          <p:nvSpPr>
            <p:cNvPr id="133" name="矩形 132"/>
            <p:cNvSpPr/>
            <p:nvPr/>
          </p:nvSpPr>
          <p:spPr>
            <a:xfrm>
              <a:off x="8772868" y="3818259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Evolutionary Programming (EP)</a:t>
              </a:r>
            </a:p>
          </p:txBody>
        </p:sp>
        <p:sp>
          <p:nvSpPr>
            <p:cNvPr id="132" name="矩形 131"/>
            <p:cNvSpPr/>
            <p:nvPr/>
          </p:nvSpPr>
          <p:spPr>
            <a:xfrm>
              <a:off x="6609839" y="3823140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Cooperative Co-evolution (CC)</a:t>
              </a:r>
            </a:p>
          </p:txBody>
        </p:sp>
        <p:sp>
          <p:nvSpPr>
            <p:cNvPr id="129" name="矩形 128"/>
            <p:cNvSpPr/>
            <p:nvPr/>
          </p:nvSpPr>
          <p:spPr>
            <a:xfrm>
              <a:off x="6607596" y="2602693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Estimation of Distribution (EDA)</a:t>
              </a:r>
            </a:p>
          </p:txBody>
        </p:sp>
        <p:cxnSp>
          <p:nvCxnSpPr>
            <p:cNvPr id="79" name="直接连接符 78"/>
            <p:cNvCxnSpPr/>
            <p:nvPr/>
          </p:nvCxnSpPr>
          <p:spPr>
            <a:xfrm flipH="1">
              <a:off x="6605110" y="2583598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/>
            <p:cNvGrpSpPr/>
            <p:nvPr/>
          </p:nvGrpSpPr>
          <p:grpSpPr>
            <a:xfrm>
              <a:off x="895877" y="6200034"/>
              <a:ext cx="9081817" cy="489749"/>
              <a:chOff x="906314" y="6200034"/>
              <a:chExt cx="9071380" cy="489749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6260" y="6246909"/>
                <a:ext cx="1331039" cy="360000"/>
              </a:xfrm>
              <a:prstGeom prst="rect">
                <a:avLst/>
              </a:prstGeom>
            </p:spPr>
          </p:pic>
          <p:sp>
            <p:nvSpPr>
              <p:cNvPr id="5" name="矩形 4"/>
              <p:cNvSpPr/>
              <p:nvPr/>
            </p:nvSpPr>
            <p:spPr>
              <a:xfrm>
                <a:off x="906314" y="6200034"/>
                <a:ext cx="1544012" cy="48974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Computing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Engine </a:t>
                </a:r>
                <a:endParaRPr lang="zh-CN" altLang="en-US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5936" y="6246909"/>
                <a:ext cx="1068796" cy="396000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93369" y="6246909"/>
                <a:ext cx="1384325" cy="360000"/>
              </a:xfrm>
              <a:prstGeom prst="rect">
                <a:avLst/>
              </a:prstGeom>
            </p:spPr>
          </p:pic>
        </p:grpSp>
        <p:grpSp>
          <p:nvGrpSpPr>
            <p:cNvPr id="20" name="组合 19"/>
            <p:cNvGrpSpPr/>
            <p:nvPr/>
          </p:nvGrpSpPr>
          <p:grpSpPr>
            <a:xfrm>
              <a:off x="895878" y="100428"/>
              <a:ext cx="9813384" cy="484407"/>
              <a:chOff x="906314" y="100428"/>
              <a:chExt cx="9802947" cy="48440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906314" y="107781"/>
                <a:ext cx="1535979" cy="47705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Online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Docs </a:t>
                </a:r>
                <a:endParaRPr lang="zh-CN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450326" y="107779"/>
                <a:ext cx="1131454" cy="4694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PyPI Installation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581780" y="107778"/>
                <a:ext cx="1131454" cy="469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Design Philosophy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713234" y="103751"/>
                <a:ext cx="1131454" cy="4694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User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Guide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854607" y="103578"/>
                <a:ext cx="1131454" cy="469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Online Tutorials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988121" y="100428"/>
                <a:ext cx="1178658" cy="477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API Docs of Optimizers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8174765" y="100428"/>
                <a:ext cx="1272704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Development Guide</a:t>
                </a: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9455455" y="103788"/>
                <a:ext cx="1253806" cy="477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Applications &amp; Citations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906315" y="615559"/>
              <a:ext cx="2040530" cy="2846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Benchmarking 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02321" y="4518482"/>
              <a:ext cx="2040531" cy="2846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Util Functions 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02321" y="4808496"/>
              <a:ext cx="334098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Plot 2-D/3-D landscapes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Save optimization data (</a:t>
              </a:r>
              <a:r>
                <a:rPr lang="en-US" altLang="zh-CN" sz="1200" b="1" dirty="0">
                  <a:solidFill>
                    <a:srgbClr val="4786B9"/>
                  </a:solidFill>
                  <a:latin typeface="Arial Black" panose="020B0A04020102020204" pitchFamily="34" charset="0"/>
                </a:rPr>
                <a:t>pickle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Check optimization results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Plot convergence curves (</a:t>
              </a:r>
              <a:r>
                <a:rPr lang="en-US" altLang="zh-CN" sz="1200" b="1" dirty="0">
                  <a:solidFill>
                    <a:srgbClr val="1F5F84"/>
                  </a:solidFill>
                  <a:latin typeface="Arial Black" panose="020B0A04020102020204" pitchFamily="34" charset="0"/>
                </a:rPr>
                <a:t>matplotlib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Compare multiple optimizers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Accelerate computation (</a:t>
              </a: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Numba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  <a:endParaRPr lang="zh-CN" altLang="en-US" sz="1200" b="1" dirty="0">
                <a:latin typeface="Arial Black" panose="020B0A0402010202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902322" y="3763625"/>
              <a:ext cx="2040530" cy="2973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Test Protocols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02987" y="4034520"/>
              <a:ext cx="33409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Repeatability reports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Automatic testing (</a:t>
              </a:r>
              <a:r>
                <a:rPr lang="en-US" altLang="zh-CN" sz="1200" b="1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pytest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8994" y="3764520"/>
              <a:ext cx="569003" cy="540000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899870" y="909190"/>
              <a:ext cx="3340985" cy="30469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Large-scale BBO: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local search abilities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global search abilities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Black-box classification: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25 cases (=5 datasets * 5 loss functions)</a:t>
              </a:r>
              <a:endParaRPr lang="en-US" altLang="zh-CN" sz="1200" b="1" i="1" dirty="0">
                <a:latin typeface="Arial Black" panose="020B0A04020102020204" pitchFamily="34" charset="0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COCO/BBOB interface: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24 different functions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NeverGrad interface: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photonics problems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Direct (neural) policy search: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6 simulation robotics (from </a:t>
              </a: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gymnasium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Lennard-Jones cluster optimization (from </a:t>
              </a: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pygmo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endParaRPr lang="en-US" altLang="zh-CN" sz="1200" b="1" dirty="0">
                <a:latin typeface="Arial Black" panose="020B0A04020102020204" pitchFamily="34" charset="0"/>
              </a:endParaRPr>
            </a:p>
          </p:txBody>
        </p: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8292" y="4493352"/>
              <a:ext cx="1093731" cy="252000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3044" y="597870"/>
              <a:ext cx="804255" cy="360000"/>
            </a:xfrm>
            <a:prstGeom prst="rect">
              <a:avLst/>
            </a:prstGeom>
          </p:spPr>
        </p:pic>
        <p:sp>
          <p:nvSpPr>
            <p:cNvPr id="31" name="矩形 30"/>
            <p:cNvSpPr/>
            <p:nvPr/>
          </p:nvSpPr>
          <p:spPr>
            <a:xfrm>
              <a:off x="4240854" y="611565"/>
              <a:ext cx="2358755" cy="4770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</a:rPr>
                <a:t>Black-Box Optimizers (BBO)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4240855" y="1120698"/>
              <a:ext cx="2363589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Evolution Strategies (ES)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6614148" y="1112577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Particle Swarm Optimizers (PSO)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8777177" y="1107696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Differential Evolution (DE)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6552533" y="727856"/>
              <a:ext cx="108920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3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Optimizer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7477981" y="766328"/>
              <a:ext cx="325923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800" b="1" dirty="0">
                  <a:latin typeface="Arial Black" panose="020B0A04020102020204" pitchFamily="34" charset="0"/>
                </a:rPr>
                <a:t>(as an open </a:t>
              </a:r>
              <a:r>
                <a:rPr lang="en-US" altLang="zh-CN" sz="8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interface</a:t>
              </a:r>
              <a:r>
                <a:rPr lang="en-US" altLang="zh-CN" sz="800" b="1" dirty="0">
                  <a:latin typeface="Arial Black" panose="020B0A04020102020204" pitchFamily="34" charset="0"/>
                </a:rPr>
                <a:t> to add new/missed BBO)</a:t>
              </a:r>
              <a:endParaRPr lang="zh-CN" altLang="en-US" sz="8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4240855" y="3617899"/>
              <a:ext cx="2358755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Natural Evolution Strategies (NES)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4247299" y="5097991"/>
              <a:ext cx="2352311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Genetic Algorithms</a:t>
              </a:r>
            </a:p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(GA)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895877" y="6193163"/>
              <a:ext cx="9813384" cy="49662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895878" y="4505405"/>
              <a:ext cx="3351421" cy="168775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895877" y="3770660"/>
              <a:ext cx="3348095" cy="72543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895877" y="596888"/>
              <a:ext cx="3346860" cy="316664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895878" y="106408"/>
              <a:ext cx="9813384" cy="48312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6599611" y="3603398"/>
              <a:ext cx="5743" cy="148598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>
              <a:off x="6604444" y="1091369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8768412" y="1120698"/>
              <a:ext cx="12309" cy="506592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/>
            <p:cNvSpPr/>
            <p:nvPr/>
          </p:nvSpPr>
          <p:spPr>
            <a:xfrm>
              <a:off x="4245753" y="1101356"/>
              <a:ext cx="2361842" cy="2497422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4245753" y="5082974"/>
              <a:ext cx="2350705" cy="110364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4" name="矩形 63"/>
            <p:cNvSpPr/>
            <p:nvPr/>
          </p:nvSpPr>
          <p:spPr>
            <a:xfrm>
              <a:off x="4242737" y="595515"/>
              <a:ext cx="6466523" cy="5591105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8862705" y="1742797"/>
              <a:ext cx="1752262" cy="677108"/>
              <a:chOff x="3931506" y="2165790"/>
              <a:chExt cx="1752262" cy="677108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3931506" y="2165790"/>
                <a:ext cx="9694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SHADE</a:t>
                </a:r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4900912" y="2165790"/>
                <a:ext cx="78285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JADE</a:t>
                </a:r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4087265" y="2504344"/>
                <a:ext cx="65788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CDE</a:t>
                </a: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4969648" y="2504344"/>
                <a:ext cx="64538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TDE</a:t>
                </a:r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6644841" y="1612554"/>
              <a:ext cx="2072927" cy="1019983"/>
              <a:chOff x="2459556" y="2119960"/>
              <a:chExt cx="2072927" cy="1019983"/>
            </a:xfrm>
          </p:grpSpPr>
          <p:sp>
            <p:nvSpPr>
              <p:cNvPr id="98" name="矩形 97"/>
              <p:cNvSpPr/>
              <p:nvPr/>
            </p:nvSpPr>
            <p:spPr>
              <a:xfrm>
                <a:off x="2530205" y="2119960"/>
                <a:ext cx="82791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CPSO</a:t>
                </a: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3428772" y="2119960"/>
                <a:ext cx="110371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CCPSO2</a:t>
                </a: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2459556" y="2458514"/>
                <a:ext cx="969216" cy="3458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CLPSO</a:t>
                </a: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3614446" y="2458514"/>
                <a:ext cx="73236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IPSO</a:t>
                </a:r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2524445" y="2801389"/>
                <a:ext cx="83367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SPSO</a:t>
                </a:r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3510627" y="2797068"/>
                <a:ext cx="93999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SPSOL</a:t>
                </a:r>
              </a:p>
            </p:txBody>
          </p:sp>
        </p:grpSp>
        <p:grpSp>
          <p:nvGrpSpPr>
            <p:cNvPr id="104" name="组合 103"/>
            <p:cNvGrpSpPr/>
            <p:nvPr/>
          </p:nvGrpSpPr>
          <p:grpSpPr>
            <a:xfrm>
              <a:off x="4501309" y="5574920"/>
              <a:ext cx="1730875" cy="680149"/>
              <a:chOff x="3978225" y="2663240"/>
              <a:chExt cx="1730875" cy="680149"/>
            </a:xfrm>
          </p:grpSpPr>
          <p:grpSp>
            <p:nvGrpSpPr>
              <p:cNvPr id="105" name="组合 104"/>
              <p:cNvGrpSpPr/>
              <p:nvPr/>
            </p:nvGrpSpPr>
            <p:grpSpPr>
              <a:xfrm>
                <a:off x="3978225" y="2663240"/>
                <a:ext cx="1730875" cy="338554"/>
                <a:chOff x="3978225" y="2663240"/>
                <a:chExt cx="1730875" cy="338554"/>
              </a:xfrm>
            </p:grpSpPr>
            <p:sp>
              <p:nvSpPr>
                <p:cNvPr id="107" name="矩形 106"/>
                <p:cNvSpPr/>
                <p:nvPr/>
              </p:nvSpPr>
              <p:spPr>
                <a:xfrm>
                  <a:off x="3978225" y="2663240"/>
                  <a:ext cx="76547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GL25</a:t>
                  </a:r>
                </a:p>
              </p:txBody>
            </p:sp>
            <p:sp>
              <p:nvSpPr>
                <p:cNvPr id="108" name="矩形 107"/>
                <p:cNvSpPr/>
                <p:nvPr/>
              </p:nvSpPr>
              <p:spPr>
                <a:xfrm>
                  <a:off x="4743700" y="2663240"/>
                  <a:ext cx="96540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G3PCX</a:t>
                  </a:r>
                </a:p>
              </p:txBody>
            </p:sp>
          </p:grpSp>
          <p:sp>
            <p:nvSpPr>
              <p:cNvPr id="106" name="矩形 105"/>
              <p:cNvSpPr/>
              <p:nvPr/>
            </p:nvSpPr>
            <p:spPr>
              <a:xfrm>
                <a:off x="4217806" y="3004835"/>
                <a:ext cx="125262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GENITOR</a:t>
                </a:r>
              </a:p>
            </p:txBody>
          </p:sp>
        </p:grpSp>
        <p:grpSp>
          <p:nvGrpSpPr>
            <p:cNvPr id="116" name="组合 115"/>
            <p:cNvGrpSpPr/>
            <p:nvPr/>
          </p:nvGrpSpPr>
          <p:grpSpPr>
            <a:xfrm>
              <a:off x="4201479" y="1625686"/>
              <a:ext cx="2437916" cy="1936928"/>
              <a:chOff x="1443749" y="1612529"/>
              <a:chExt cx="2437916" cy="1936928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1537585" y="1612529"/>
                <a:ext cx="86221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MMES</a:t>
                </a:r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2587474" y="1612529"/>
                <a:ext cx="11628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LMMAES</a:t>
                </a:r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443749" y="1903885"/>
                <a:ext cx="104988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LMCMA</a:t>
                </a:r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2506680" y="1903885"/>
                <a:ext cx="132446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LMCMAES</a:t>
                </a: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1550790" y="2242439"/>
                <a:ext cx="8358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RMES</a:t>
                </a:r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2429761" y="2530322"/>
                <a:ext cx="142578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SEPCMAES</a:t>
                </a: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1570754" y="2533795"/>
                <a:ext cx="79587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R1ES</a:t>
                </a:r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2456158" y="2242439"/>
                <a:ext cx="142550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CCMAES</a:t>
                </a: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1461717" y="2872349"/>
                <a:ext cx="101395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DDCMA</a:t>
                </a:r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2661935" y="2872349"/>
                <a:ext cx="101395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FMAES</a:t>
                </a:r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1461717" y="3210903"/>
                <a:ext cx="101395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CMAES</a:t>
                </a: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2809538" y="3210903"/>
                <a:ext cx="71874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… …</a:t>
                </a:r>
              </a:p>
            </p:txBody>
          </p:sp>
        </p:grpSp>
        <p:grpSp>
          <p:nvGrpSpPr>
            <p:cNvPr id="140" name="组合 139"/>
            <p:cNvGrpSpPr/>
            <p:nvPr/>
          </p:nvGrpSpPr>
          <p:grpSpPr>
            <a:xfrm>
              <a:off x="8855034" y="5549286"/>
              <a:ext cx="1752262" cy="677108"/>
              <a:chOff x="3931506" y="2165790"/>
              <a:chExt cx="1752262" cy="677108"/>
            </a:xfrm>
          </p:grpSpPr>
          <p:sp>
            <p:nvSpPr>
              <p:cNvPr id="141" name="矩形 140"/>
              <p:cNvSpPr/>
              <p:nvPr/>
            </p:nvSpPr>
            <p:spPr>
              <a:xfrm>
                <a:off x="3931506" y="2165790"/>
                <a:ext cx="9694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BES</a:t>
                </a:r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4900912" y="2165790"/>
                <a:ext cx="78285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GS</a:t>
                </a:r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4087265" y="2504344"/>
                <a:ext cx="65788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SRS</a:t>
                </a:r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4969648" y="2504344"/>
                <a:ext cx="64538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PRS</a:t>
                </a:r>
              </a:p>
            </p:txBody>
          </p:sp>
        </p:grpSp>
        <p:grpSp>
          <p:nvGrpSpPr>
            <p:cNvPr id="145" name="组合 144"/>
            <p:cNvGrpSpPr/>
            <p:nvPr/>
          </p:nvGrpSpPr>
          <p:grpSpPr>
            <a:xfrm>
              <a:off x="6721980" y="5564948"/>
              <a:ext cx="1834246" cy="677108"/>
              <a:chOff x="3849522" y="2165790"/>
              <a:chExt cx="1834246" cy="677108"/>
            </a:xfrm>
          </p:grpSpPr>
          <p:sp>
            <p:nvSpPr>
              <p:cNvPr id="146" name="矩形 145"/>
              <p:cNvSpPr/>
              <p:nvPr/>
            </p:nvSpPr>
            <p:spPr>
              <a:xfrm>
                <a:off x="3849522" y="2173349"/>
                <a:ext cx="113149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POWELL</a:t>
                </a:r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4900912" y="2165790"/>
                <a:ext cx="78285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NM</a:t>
                </a:r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4087265" y="2504344"/>
                <a:ext cx="65788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HJ</a:t>
                </a:r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4969648" y="2504344"/>
                <a:ext cx="64538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CS</a:t>
                </a:r>
              </a:p>
            </p:txBody>
          </p:sp>
        </p:grpSp>
        <p:grpSp>
          <p:nvGrpSpPr>
            <p:cNvPr id="160" name="组合 159"/>
            <p:cNvGrpSpPr/>
            <p:nvPr/>
          </p:nvGrpSpPr>
          <p:grpSpPr>
            <a:xfrm>
              <a:off x="6687221" y="4360110"/>
              <a:ext cx="1964673" cy="677108"/>
              <a:chOff x="1796201" y="1005237"/>
              <a:chExt cx="1964673" cy="677108"/>
            </a:xfrm>
          </p:grpSpPr>
          <p:sp>
            <p:nvSpPr>
              <p:cNvPr id="161" name="矩形 160"/>
              <p:cNvSpPr/>
              <p:nvPr/>
            </p:nvSpPr>
            <p:spPr>
              <a:xfrm>
                <a:off x="2054932" y="1005237"/>
                <a:ext cx="67788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HCC</a:t>
                </a:r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2732817" y="1005237"/>
                <a:ext cx="102805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COCMA</a:t>
                </a:r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1796201" y="1343791"/>
                <a:ext cx="119534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COSYNE</a:t>
                </a:r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2800698" y="1343791"/>
                <a:ext cx="89229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COEA</a:t>
                </a:r>
              </a:p>
            </p:txBody>
          </p:sp>
        </p:grpSp>
        <p:grpSp>
          <p:nvGrpSpPr>
            <p:cNvPr id="165" name="组合 164"/>
            <p:cNvGrpSpPr/>
            <p:nvPr/>
          </p:nvGrpSpPr>
          <p:grpSpPr>
            <a:xfrm>
              <a:off x="8831468" y="3107288"/>
              <a:ext cx="1928436" cy="677108"/>
              <a:chOff x="4583980" y="2767850"/>
              <a:chExt cx="1928436" cy="677108"/>
            </a:xfrm>
          </p:grpSpPr>
          <p:grpSp>
            <p:nvGrpSpPr>
              <p:cNvPr id="166" name="组合 165"/>
              <p:cNvGrpSpPr/>
              <p:nvPr/>
            </p:nvGrpSpPr>
            <p:grpSpPr>
              <a:xfrm>
                <a:off x="4583980" y="2767850"/>
                <a:ext cx="1928436" cy="338554"/>
                <a:chOff x="4583980" y="2767850"/>
                <a:chExt cx="1928436" cy="338554"/>
              </a:xfrm>
            </p:grpSpPr>
            <p:sp>
              <p:nvSpPr>
                <p:cNvPr id="168" name="矩形 167"/>
                <p:cNvSpPr/>
                <p:nvPr/>
              </p:nvSpPr>
              <p:spPr>
                <a:xfrm>
                  <a:off x="4583980" y="2767850"/>
                  <a:ext cx="1002246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DSCEM</a:t>
                  </a:r>
                </a:p>
              </p:txBody>
            </p:sp>
            <p:sp>
              <p:nvSpPr>
                <p:cNvPr id="169" name="矩形 168"/>
                <p:cNvSpPr/>
                <p:nvPr/>
              </p:nvSpPr>
              <p:spPr>
                <a:xfrm>
                  <a:off x="5586226" y="2767850"/>
                  <a:ext cx="92619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MRAS</a:t>
                  </a:r>
                </a:p>
              </p:txBody>
            </p:sp>
          </p:grpSp>
          <p:sp>
            <p:nvSpPr>
              <p:cNvPr id="167" name="矩形 166"/>
              <p:cNvSpPr/>
              <p:nvPr/>
            </p:nvSpPr>
            <p:spPr>
              <a:xfrm>
                <a:off x="5085103" y="3106404"/>
                <a:ext cx="87709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SCEM</a:t>
                </a:r>
              </a:p>
            </p:txBody>
          </p:sp>
        </p:grpSp>
        <p:grpSp>
          <p:nvGrpSpPr>
            <p:cNvPr id="170" name="组合 169"/>
            <p:cNvGrpSpPr/>
            <p:nvPr/>
          </p:nvGrpSpPr>
          <p:grpSpPr>
            <a:xfrm>
              <a:off x="9126808" y="4358994"/>
              <a:ext cx="1240265" cy="677108"/>
              <a:chOff x="4980660" y="3199095"/>
              <a:chExt cx="1240265" cy="677108"/>
            </a:xfrm>
          </p:grpSpPr>
          <p:grpSp>
            <p:nvGrpSpPr>
              <p:cNvPr id="171" name="组合 170"/>
              <p:cNvGrpSpPr/>
              <p:nvPr/>
            </p:nvGrpSpPr>
            <p:grpSpPr>
              <a:xfrm>
                <a:off x="4980660" y="3199095"/>
                <a:ext cx="1240265" cy="338554"/>
                <a:chOff x="4980660" y="3199095"/>
                <a:chExt cx="1240265" cy="338554"/>
              </a:xfrm>
            </p:grpSpPr>
            <p:sp>
              <p:nvSpPr>
                <p:cNvPr id="173" name="矩形 172"/>
                <p:cNvSpPr/>
                <p:nvPr/>
              </p:nvSpPr>
              <p:spPr>
                <a:xfrm>
                  <a:off x="4980660" y="3199095"/>
                  <a:ext cx="621538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LEP</a:t>
                  </a:r>
                </a:p>
              </p:txBody>
            </p:sp>
            <p:sp>
              <p:nvSpPr>
                <p:cNvPr id="174" name="矩形 173"/>
                <p:cNvSpPr/>
                <p:nvPr/>
              </p:nvSpPr>
              <p:spPr>
                <a:xfrm>
                  <a:off x="5602198" y="3199095"/>
                  <a:ext cx="618727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FEP</a:t>
                  </a:r>
                </a:p>
              </p:txBody>
            </p:sp>
          </p:grpSp>
          <p:sp>
            <p:nvSpPr>
              <p:cNvPr id="172" name="矩形 171"/>
              <p:cNvSpPr/>
              <p:nvPr/>
            </p:nvSpPr>
            <p:spPr>
              <a:xfrm>
                <a:off x="5271464" y="3537649"/>
                <a:ext cx="66146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CEP</a:t>
                </a:r>
              </a:p>
            </p:txBody>
          </p:sp>
        </p:grpSp>
        <p:grpSp>
          <p:nvGrpSpPr>
            <p:cNvPr id="175" name="组合 174"/>
            <p:cNvGrpSpPr/>
            <p:nvPr/>
          </p:nvGrpSpPr>
          <p:grpSpPr>
            <a:xfrm>
              <a:off x="6750759" y="3104312"/>
              <a:ext cx="1885115" cy="677108"/>
              <a:chOff x="2232608" y="1301462"/>
              <a:chExt cx="1885115" cy="677108"/>
            </a:xfrm>
          </p:grpSpPr>
          <p:sp>
            <p:nvSpPr>
              <p:cNvPr id="176" name="矩形 175"/>
              <p:cNvSpPr/>
              <p:nvPr/>
            </p:nvSpPr>
            <p:spPr>
              <a:xfrm>
                <a:off x="2258155" y="1301462"/>
                <a:ext cx="98417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RPEDA</a:t>
                </a:r>
              </a:p>
            </p:txBody>
          </p:sp>
          <p:sp>
            <p:nvSpPr>
              <p:cNvPr id="177" name="矩形 176"/>
              <p:cNvSpPr/>
              <p:nvPr/>
            </p:nvSpPr>
            <p:spPr>
              <a:xfrm>
                <a:off x="3242327" y="1301462"/>
                <a:ext cx="85849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UMDA</a:t>
                </a:r>
              </a:p>
            </p:txBody>
          </p:sp>
          <p:sp>
            <p:nvSpPr>
              <p:cNvPr id="178" name="矩形 177"/>
              <p:cNvSpPr/>
              <p:nvPr/>
            </p:nvSpPr>
            <p:spPr>
              <a:xfrm>
                <a:off x="2232608" y="1640016"/>
                <a:ext cx="103526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AEMNA</a:t>
                </a:r>
              </a:p>
            </p:txBody>
          </p:sp>
          <p:sp>
            <p:nvSpPr>
              <p:cNvPr id="179" name="矩形 178"/>
              <p:cNvSpPr/>
              <p:nvPr/>
            </p:nvSpPr>
            <p:spPr>
              <a:xfrm>
                <a:off x="3225428" y="1640016"/>
                <a:ext cx="89229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EMNA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4306773" y="4116884"/>
              <a:ext cx="2226917" cy="1023321"/>
              <a:chOff x="3576473" y="2362693"/>
              <a:chExt cx="2226917" cy="1015662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3576473" y="2362693"/>
                <a:ext cx="1023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VDCMA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599951" y="2362693"/>
                <a:ext cx="120343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VKDCMA</a:t>
                </a: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687506" y="2701247"/>
                <a:ext cx="80141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SNES</a:t>
                </a: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4723734" y="2701247"/>
                <a:ext cx="95587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R1NES</a:t>
                </a: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3675527" y="3039801"/>
                <a:ext cx="82537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XNES</a:t>
                </a: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4797604" y="3039801"/>
                <a:ext cx="80813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ENES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078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73ADF62-14BA-9C65-61E4-640EE5240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(Name) Diversity in Complex Optimization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0BD686E-2646-C52E-45E3-E5D3F954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Black-Box Optimization (BBO)</a:t>
            </a: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Evolutionary Computation</a:t>
            </a: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Swarm Intelligence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Zeroth-Order Optimization (ZOO)</a:t>
            </a: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Derivative-Free Optimization (DFO)</a:t>
            </a: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Optimization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Gradient-Free Optimization (GFO)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Optimization (GO)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Non-Differentiable Optimization (NDO)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 Search (DS)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Randomized/Stochastic Search (RS)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Meta-Heuristics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 …</a:t>
            </a:r>
          </a:p>
        </p:txBody>
      </p:sp>
    </p:spTree>
    <p:extLst>
      <p:ext uri="{BB962C8B-B14F-4D97-AF65-F5344CB8AC3E}">
        <p14:creationId xmlns:p14="http://schemas.microsoft.com/office/powerpoint/2010/main" val="126650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73ADF62-14BA-9C65-61E4-640EE5240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0BD686E-2646-C52E-45E3-E5D3F954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 a postmodern synthesis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evolutionary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biology </a:t>
            </a: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[Koonin, </a:t>
            </a:r>
            <a:r>
              <a:rPr lang="en-US" altLang="zh-CN" sz="8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2011]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ariously constrained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randomness is at the very heart of the entire history of life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zh-CN" sz="8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[Koonin</a:t>
            </a: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2011, </a:t>
            </a:r>
            <a:r>
              <a:rPr lang="en-US" altLang="zh-CN" sz="8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“The </a:t>
            </a: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of chance: The nature and origin of biological evolution”]</a:t>
            </a:r>
            <a:endParaRPr lang="en-US" altLang="zh-CN" sz="8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38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73ADF62-14BA-9C65-61E4-640EE5240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(rather all) Popular Open-Source Libraries for Evolutionary Computation (</a:t>
            </a:r>
            <a:r>
              <a:rPr lang="en-US" altLang="zh-CN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and/or Swarm Intelligence (</a:t>
            </a:r>
            <a:r>
              <a:rPr lang="en-US" altLang="zh-CN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0BD686E-2646-C52E-45E3-E5D3F954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https://github.com/BIMK/PlatEMO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(1.5k stars)</a:t>
            </a:r>
          </a:p>
          <a:p>
            <a:pPr lvl="2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 Tian, Ran Cheng, Xingyi Zhang, and Yaochu Jin, PlatEMO: A MATLAB Platform for Evolutionary Multi-Objective Optimization [Educational Forum],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Computational Intelligence Magazine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2017, 12(4): 73-87.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www.mathworks.com/products/global-optimization.html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Toolbox)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gamultiobj</a:t>
            </a: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particleswarm</a:t>
            </a: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patternsearch</a:t>
            </a: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surrogateopt</a:t>
            </a: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https://divis-gmbh.de/es-software/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Octave source code 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proprietary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implementations) can be downloaded only for non-commercial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seems to be NOT open-access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4CF59AE6-C4A2-F7CE-36AE-928BEC2AC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0485" y="1375728"/>
            <a:ext cx="104662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14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Search (</a:t>
            </a:r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Control/Cybernetics</a:t>
            </a:r>
            <a:endParaRPr lang="en-US" altLang="zh-CN" sz="8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Homeostat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Ashby, 1952]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581001"/>
            <a:ext cx="1219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link.springer.com/book/10.1007/978-94-015-1320-3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1383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Strategies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Robotics</a:t>
            </a: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Self-repair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robotic propulsors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[Hooper et al., 2024, RSIF] (California Institute of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Technology)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Biorobotics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[Bruel et al., 2024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(EPFL, Auke Ijspeert)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2116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https://royalsocietypublishing.org/doi/10.1098/rsif.2024.</a:t>
            </a:r>
            <a:r>
              <a:rPr lang="zh-CN" alt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0141</a:t>
            </a:r>
            <a:r>
              <a:rPr lang="zh-CN" alt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[Hooper et al., 2024, RSIF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www.biorxiv.org/content/10.1101/2024.04.12.589164v1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[Bruel et al., 2024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altLang="zh-CN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97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Strategies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Animal locomotion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[Wampler&amp;Popović, 2009, TOG] (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Washington)</a:t>
            </a:r>
          </a:p>
          <a:p>
            <a:pPr lvl="1"/>
            <a:endParaRPr lang="zh-CN" altLang="en-US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211669"/>
            <a:ext cx="1219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dl.acm.org/doi/10.1145/1531326.1531366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[Wampler&amp;Popović, 2009, TOG]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509" y="5861001"/>
            <a:ext cx="1769491" cy="72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333918" y="6611779"/>
            <a:ext cx="18580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[Wampler&amp;Popović, 2009, TOG]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31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Strategies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Neuroscience</a:t>
            </a: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Neural-guided image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synthesis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Wang&amp;Ponce, 2024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(Washington University in St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Louis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Harvard Medical School)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581001"/>
            <a:ext cx="1219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doi.org/10.1101/2024.06.20.596072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47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663</Words>
  <Application>Microsoft Office PowerPoint</Application>
  <PresentationFormat>宽屏</PresentationFormat>
  <Paragraphs>174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宋体</vt:lpstr>
      <vt:lpstr>Arial</vt:lpstr>
      <vt:lpstr>Arial Black</vt:lpstr>
      <vt:lpstr>Calibri</vt:lpstr>
      <vt:lpstr>Calibri Light</vt:lpstr>
      <vt:lpstr>Times New Roman</vt:lpstr>
      <vt:lpstr>Wingdings</vt:lpstr>
      <vt:lpstr>Office 主题</vt:lpstr>
      <vt:lpstr>PyPop7 A Pure-PYthon open-source library of POPulation-based black-box OPtimization</vt:lpstr>
      <vt:lpstr>PowerPoint 演示文稿</vt:lpstr>
      <vt:lpstr>(Name) Diversity in Complex Optimization</vt:lpstr>
      <vt:lpstr>Evolution</vt:lpstr>
      <vt:lpstr>Some (rather all) Popular Open-Source Libraries for Evolutionary Computation (EC) and/or Swarm Intelligence (SI)</vt:lpstr>
      <vt:lpstr>Random Search (RS)</vt:lpstr>
      <vt:lpstr>Evolution Strategies (ES)</vt:lpstr>
      <vt:lpstr>Evolution Strategies (ES)</vt:lpstr>
      <vt:lpstr>Evolution Strategies (ES)</vt:lpstr>
    </vt:vector>
  </TitlesOfParts>
  <Company>SUSTech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PyPop7</dc:title>
  <dc:creator>Windows 用户</dc:creator>
  <cp:lastModifiedBy>Windows 用户</cp:lastModifiedBy>
  <cp:revision>719</cp:revision>
  <dcterms:created xsi:type="dcterms:W3CDTF">2024-06-22T12:46:17Z</dcterms:created>
  <dcterms:modified xsi:type="dcterms:W3CDTF">2024-07-17T08:48:52Z</dcterms:modified>
</cp:coreProperties>
</file>