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75B6"/>
    <a:srgbClr val="F37F40"/>
    <a:srgbClr val="00A3E0"/>
    <a:srgbClr val="4786B9"/>
    <a:srgbClr val="FFE469"/>
    <a:srgbClr val="1F5F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8EAA6-5116-48C0-894F-5197E4875B5A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CF6C4-73A4-413A-813D-79BD8B8F5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96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CF6C4-73A4-413A-813D-79BD8B8F5D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0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9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5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8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5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9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44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20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84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2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47CA2-D8AE-4990-8773-D5839667DDC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1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olutionary-Intelligence/pypo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PyPop7</a:t>
            </a:r>
            <a:br>
              <a:rPr lang="en-US" altLang="zh-CN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Pure-PYthon open-source library of POPulation-based black-box OPtimization</a:t>
            </a:r>
            <a:endParaRPr lang="zh-CN" altLang="en-U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Evolutionary-Intelligence (led by Prof. Shi)</a:t>
            </a: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 &amp; SUSTech</a:t>
            </a: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 – 2024)</a:t>
            </a:r>
          </a:p>
          <a:p>
            <a:pPr>
              <a:lnSpc>
                <a:spcPts val="1400"/>
              </a:lnSpc>
            </a:pP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https://github.com/Evolutionary-Intelligence/pypop</a:t>
            </a: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52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直接连接符 138"/>
          <p:cNvCxnSpPr/>
          <p:nvPr/>
        </p:nvCxnSpPr>
        <p:spPr>
          <a:xfrm flipH="1">
            <a:off x="6613832" y="5086188"/>
            <a:ext cx="4104817" cy="69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flipH="1">
            <a:off x="6609769" y="3808296"/>
            <a:ext cx="4104817" cy="69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8774618" y="2601805"/>
            <a:ext cx="1928092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Cross-Entropy Method (CEM)</a:t>
            </a:r>
          </a:p>
        </p:txBody>
      </p:sp>
      <p:sp>
        <p:nvSpPr>
          <p:cNvPr id="134" name="矩形 133"/>
          <p:cNvSpPr/>
          <p:nvPr/>
        </p:nvSpPr>
        <p:spPr>
          <a:xfrm>
            <a:off x="8780721" y="5096618"/>
            <a:ext cx="1928092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Random Search (RS)</a:t>
            </a:r>
          </a:p>
        </p:txBody>
      </p:sp>
      <p:sp>
        <p:nvSpPr>
          <p:cNvPr id="135" name="矩形 134"/>
          <p:cNvSpPr/>
          <p:nvPr/>
        </p:nvSpPr>
        <p:spPr>
          <a:xfrm>
            <a:off x="6613699" y="5101499"/>
            <a:ext cx="2157347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Direct/Pattern Search (DS)</a:t>
            </a:r>
          </a:p>
        </p:txBody>
      </p:sp>
      <p:sp>
        <p:nvSpPr>
          <p:cNvPr id="133" name="矩形 132"/>
          <p:cNvSpPr/>
          <p:nvPr/>
        </p:nvSpPr>
        <p:spPr>
          <a:xfrm>
            <a:off x="8772868" y="3818259"/>
            <a:ext cx="1928092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Evolutionary Programming (EP)</a:t>
            </a:r>
          </a:p>
        </p:txBody>
      </p:sp>
      <p:sp>
        <p:nvSpPr>
          <p:cNvPr id="132" name="矩形 131"/>
          <p:cNvSpPr/>
          <p:nvPr/>
        </p:nvSpPr>
        <p:spPr>
          <a:xfrm>
            <a:off x="6609839" y="3823140"/>
            <a:ext cx="2157347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Cooperative Co-evolution (CC)</a:t>
            </a:r>
          </a:p>
        </p:txBody>
      </p:sp>
      <p:sp>
        <p:nvSpPr>
          <p:cNvPr id="129" name="矩形 128"/>
          <p:cNvSpPr/>
          <p:nvPr/>
        </p:nvSpPr>
        <p:spPr>
          <a:xfrm>
            <a:off x="6607596" y="2602693"/>
            <a:ext cx="2157347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Estimation of Distribution (EDA)</a:t>
            </a:r>
          </a:p>
        </p:txBody>
      </p:sp>
      <p:cxnSp>
        <p:nvCxnSpPr>
          <p:cNvPr id="79" name="直接连接符 78"/>
          <p:cNvCxnSpPr/>
          <p:nvPr/>
        </p:nvCxnSpPr>
        <p:spPr>
          <a:xfrm flipH="1">
            <a:off x="6605110" y="2589765"/>
            <a:ext cx="4104817" cy="69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895877" y="6200034"/>
            <a:ext cx="9081817" cy="489749"/>
            <a:chOff x="906314" y="6200034"/>
            <a:chExt cx="9071380" cy="48974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6260" y="6246909"/>
              <a:ext cx="1331039" cy="3600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906314" y="6200034"/>
              <a:ext cx="1544012" cy="48974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Computing</a:t>
              </a:r>
            </a:p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Engine 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5936" y="6246909"/>
              <a:ext cx="1068796" cy="396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3369" y="6246909"/>
              <a:ext cx="1384325" cy="360000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895878" y="100428"/>
            <a:ext cx="9813384" cy="484407"/>
            <a:chOff x="906314" y="100428"/>
            <a:chExt cx="9802947" cy="484407"/>
          </a:xfrm>
        </p:grpSpPr>
        <p:sp>
          <p:nvSpPr>
            <p:cNvPr id="7" name="矩形 6"/>
            <p:cNvSpPr/>
            <p:nvPr/>
          </p:nvSpPr>
          <p:spPr>
            <a:xfrm>
              <a:off x="906314" y="107781"/>
              <a:ext cx="1535979" cy="4770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Online</a:t>
              </a:r>
            </a:p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Docs 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450326" y="107779"/>
              <a:ext cx="1131454" cy="469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PyPI Installation</a:t>
              </a:r>
              <a:endParaRPr lang="zh-CN" altLang="en-US" sz="1200" b="1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581780" y="107778"/>
              <a:ext cx="1131454" cy="469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Design Philosophy</a:t>
              </a:r>
              <a:endParaRPr lang="zh-CN" altLang="en-US" sz="1200" b="1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13234" y="103751"/>
              <a:ext cx="1131454" cy="469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User</a:t>
              </a:r>
            </a:p>
            <a:p>
              <a:pPr algn="ctr">
                <a:lnSpc>
                  <a:spcPts val="1500"/>
                </a:lnSpc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Guide</a:t>
              </a:r>
              <a:endParaRPr lang="zh-CN" altLang="en-US" sz="1200" b="1" dirty="0">
                <a:latin typeface="Arial Black" panose="020B0A04020102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854607" y="103578"/>
              <a:ext cx="1131454" cy="469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Online Tutorials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988121" y="100428"/>
              <a:ext cx="1178658" cy="477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API Docs of Optimizers</a:t>
              </a:r>
              <a:endParaRPr lang="zh-CN" altLang="en-US" sz="1200" b="1" dirty="0">
                <a:latin typeface="Arial Black" panose="020B0A0402010202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174765" y="100428"/>
              <a:ext cx="1272704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Development Guide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9455455" y="103788"/>
              <a:ext cx="1253806" cy="477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Applications &amp; Citations</a:t>
              </a:r>
              <a:endParaRPr lang="zh-CN" altLang="en-US" sz="1200" b="1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906315" y="615559"/>
            <a:ext cx="2040530" cy="284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zh-CN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Benchmarking 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02321" y="4518482"/>
            <a:ext cx="2040531" cy="284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zh-CN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Util Functions 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02321" y="4808496"/>
            <a:ext cx="3340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latin typeface="Arial Black" panose="020B0A04020102020204" pitchFamily="34" charset="0"/>
              </a:rPr>
              <a:t>Plot 2-D/3-D landscapes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latin typeface="Arial Black" panose="020B0A04020102020204" pitchFamily="34" charset="0"/>
              </a:rPr>
              <a:t>Save optimization data (</a:t>
            </a:r>
            <a:r>
              <a:rPr lang="en-US" altLang="zh-CN" sz="1200" b="1" dirty="0">
                <a:solidFill>
                  <a:srgbClr val="4786B9"/>
                </a:solidFill>
                <a:latin typeface="Arial Black" panose="020B0A04020102020204" pitchFamily="34" charset="0"/>
              </a:rPr>
              <a:t>pickle</a:t>
            </a:r>
            <a:r>
              <a:rPr lang="en-US" altLang="zh-CN" sz="1200" b="1" dirty="0">
                <a:latin typeface="Arial Black" panose="020B0A040201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latin typeface="Arial Black" panose="020B0A04020102020204" pitchFamily="34" charset="0"/>
              </a:rPr>
              <a:t>Check optimization results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latin typeface="Arial Black" panose="020B0A04020102020204" pitchFamily="34" charset="0"/>
              </a:rPr>
              <a:t>Plot convergence curves (</a:t>
            </a:r>
            <a:r>
              <a:rPr lang="en-US" altLang="zh-CN" sz="1200" b="1" dirty="0">
                <a:solidFill>
                  <a:srgbClr val="1F5F84"/>
                </a:solidFill>
                <a:latin typeface="Arial Black" panose="020B0A04020102020204" pitchFamily="34" charset="0"/>
              </a:rPr>
              <a:t>matplotlib</a:t>
            </a:r>
            <a:r>
              <a:rPr lang="en-US" altLang="zh-CN" sz="1200" b="1" dirty="0">
                <a:latin typeface="Arial Black" panose="020B0A040201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latin typeface="Arial Black" panose="020B0A04020102020204" pitchFamily="34" charset="0"/>
              </a:rPr>
              <a:t>Compare multiple optimizers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latin typeface="Arial Black" panose="020B0A04020102020204" pitchFamily="34" charset="0"/>
              </a:rPr>
              <a:t>Accelerate computation (</a:t>
            </a:r>
            <a:r>
              <a:rPr lang="en-US" altLang="zh-CN" sz="1200" b="1" dirty="0">
                <a:solidFill>
                  <a:srgbClr val="00A3E0"/>
                </a:solidFill>
                <a:latin typeface="Arial Black" panose="020B0A04020102020204" pitchFamily="34" charset="0"/>
              </a:rPr>
              <a:t>Numba</a:t>
            </a:r>
            <a:r>
              <a:rPr lang="en-US" altLang="zh-CN" sz="1200" b="1" dirty="0">
                <a:latin typeface="Arial Black" panose="020B0A04020102020204" pitchFamily="34" charset="0"/>
              </a:rPr>
              <a:t>)</a:t>
            </a:r>
            <a:endParaRPr lang="zh-CN" altLang="en-US" sz="1200" b="1" dirty="0">
              <a:latin typeface="Arial Black" panose="020B0A040201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02322" y="3763625"/>
            <a:ext cx="2040530" cy="297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zh-CN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Test Protocols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02987" y="4034520"/>
            <a:ext cx="3340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latin typeface="Arial Black" panose="020B0A04020102020204" pitchFamily="34" charset="0"/>
              </a:rPr>
              <a:t>Repeatability reports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latin typeface="Arial Black" panose="020B0A04020102020204" pitchFamily="34" charset="0"/>
              </a:rPr>
              <a:t>Automatic testing (</a:t>
            </a:r>
            <a:r>
              <a:rPr lang="en-US" altLang="zh-CN" sz="1200" b="1" dirty="0">
                <a:solidFill>
                  <a:srgbClr val="FF0000"/>
                </a:solidFill>
                <a:latin typeface="Arial Black" panose="020B0A04020102020204" pitchFamily="34" charset="0"/>
              </a:rPr>
              <a:t>pytest</a:t>
            </a:r>
            <a:r>
              <a:rPr lang="en-US" altLang="zh-CN" sz="1200" b="1" dirty="0">
                <a:latin typeface="Arial Black" panose="020B0A04020102020204" pitchFamily="34" charset="0"/>
              </a:rPr>
              <a:t>)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994" y="3764520"/>
            <a:ext cx="569003" cy="5400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899870" y="909190"/>
            <a:ext cx="3340985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solidFill>
                  <a:srgbClr val="00B050"/>
                </a:solidFill>
                <a:latin typeface="Arial Black" panose="020B0A04020102020204" pitchFamily="34" charset="0"/>
              </a:rPr>
              <a:t>Large-scale BBO: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Arial Black" panose="020B0A04020102020204" pitchFamily="34" charset="0"/>
              </a:rPr>
              <a:t>Test local search abilities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Arial Black" panose="020B0A04020102020204" pitchFamily="34" charset="0"/>
              </a:rPr>
              <a:t>Test global search abilities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solidFill>
                  <a:srgbClr val="00B050"/>
                </a:solidFill>
                <a:latin typeface="Arial Black" panose="020B0A04020102020204" pitchFamily="34" charset="0"/>
              </a:rPr>
              <a:t>Black-box classification: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Arial Black" panose="020B0A04020102020204" pitchFamily="34" charset="0"/>
              </a:rPr>
              <a:t>Test on 25 cases (=5 datasets * 5 loss functions)</a:t>
            </a:r>
            <a:endParaRPr lang="en-US" altLang="zh-CN" sz="1200" b="1" i="1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solidFill>
                  <a:srgbClr val="00A3E0"/>
                </a:solidFill>
                <a:latin typeface="Arial Black" panose="020B0A04020102020204" pitchFamily="34" charset="0"/>
              </a:rPr>
              <a:t>COCO/BBOB interface: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Arial Black" panose="020B0A04020102020204" pitchFamily="34" charset="0"/>
              </a:rPr>
              <a:t>Test on 24 different functions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solidFill>
                  <a:srgbClr val="00A3E0"/>
                </a:solidFill>
                <a:latin typeface="Arial Black" panose="020B0A04020102020204" pitchFamily="34" charset="0"/>
              </a:rPr>
              <a:t>NeverGrad interface: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Arial Black" panose="020B0A04020102020204" pitchFamily="34" charset="0"/>
              </a:rPr>
              <a:t>Test on photonics problems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latin typeface="Arial Black" panose="020B0A04020102020204" pitchFamily="34" charset="0"/>
              </a:rPr>
              <a:t>Direct (neural) policy search: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Arial Black" panose="020B0A04020102020204" pitchFamily="34" charset="0"/>
              </a:rPr>
              <a:t>Test on 6 simulation robotics (from </a:t>
            </a:r>
            <a:r>
              <a:rPr lang="en-US" altLang="zh-CN" sz="1200" b="1" dirty="0">
                <a:solidFill>
                  <a:srgbClr val="00A3E0"/>
                </a:solidFill>
                <a:latin typeface="Arial Black" panose="020B0A04020102020204" pitchFamily="34" charset="0"/>
              </a:rPr>
              <a:t>gymnasium</a:t>
            </a:r>
            <a:r>
              <a:rPr lang="en-US" altLang="zh-CN" sz="1200" b="1" dirty="0">
                <a:latin typeface="Arial Black" panose="020B0A040201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latin typeface="Arial Black" panose="020B0A04020102020204" pitchFamily="34" charset="0"/>
              </a:rPr>
              <a:t>Global trajectory optimization (from </a:t>
            </a:r>
            <a:r>
              <a:rPr lang="en-US" altLang="zh-CN" sz="1200" b="1" dirty="0">
                <a:solidFill>
                  <a:srgbClr val="00A3E0"/>
                </a:solidFill>
                <a:latin typeface="Arial Black" panose="020B0A04020102020204" pitchFamily="34" charset="0"/>
              </a:rPr>
              <a:t>pykep</a:t>
            </a:r>
            <a:r>
              <a:rPr lang="en-US" altLang="zh-CN" sz="1200" b="1" dirty="0">
                <a:latin typeface="Arial Black" panose="020B0A040201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200" b="1" dirty="0">
              <a:latin typeface="Arial Black" panose="020B0A04020102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292" y="4493352"/>
            <a:ext cx="1093731" cy="2520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044" y="597870"/>
            <a:ext cx="804255" cy="3600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4240854" y="611565"/>
            <a:ext cx="2358755" cy="4770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zh-CN" b="1" dirty="0">
                <a:latin typeface="Arial Black" panose="020B0A04020102020204" pitchFamily="34" charset="0"/>
              </a:rPr>
              <a:t>Black-Box Optimizers (BBO)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40855" y="1120698"/>
            <a:ext cx="2363589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Evolution Strategies (ES)</a:t>
            </a:r>
          </a:p>
        </p:txBody>
      </p:sp>
      <p:sp>
        <p:nvSpPr>
          <p:cNvPr id="32" name="矩形 31"/>
          <p:cNvSpPr/>
          <p:nvPr/>
        </p:nvSpPr>
        <p:spPr>
          <a:xfrm>
            <a:off x="6614148" y="1112577"/>
            <a:ext cx="2157347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Particle Swarm Optimizers (PSO)</a:t>
            </a:r>
          </a:p>
        </p:txBody>
      </p:sp>
      <p:sp>
        <p:nvSpPr>
          <p:cNvPr id="33" name="矩形 32"/>
          <p:cNvSpPr/>
          <p:nvPr/>
        </p:nvSpPr>
        <p:spPr>
          <a:xfrm>
            <a:off x="8777177" y="1107696"/>
            <a:ext cx="1928092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Differential Evolution (DE)</a:t>
            </a:r>
          </a:p>
        </p:txBody>
      </p:sp>
      <p:sp>
        <p:nvSpPr>
          <p:cNvPr id="9" name="矩形 8"/>
          <p:cNvSpPr/>
          <p:nvPr/>
        </p:nvSpPr>
        <p:spPr>
          <a:xfrm>
            <a:off x="6552533" y="727856"/>
            <a:ext cx="108920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00" b="1" dirty="0">
                <a:solidFill>
                  <a:srgbClr val="00B050"/>
                </a:solidFill>
                <a:latin typeface="Arial Black" panose="020B0A04020102020204" pitchFamily="34" charset="0"/>
              </a:rPr>
              <a:t>Optimizer</a:t>
            </a:r>
          </a:p>
        </p:txBody>
      </p:sp>
      <p:sp>
        <p:nvSpPr>
          <p:cNvPr id="11" name="矩形 10"/>
          <p:cNvSpPr/>
          <p:nvPr/>
        </p:nvSpPr>
        <p:spPr>
          <a:xfrm>
            <a:off x="7477981" y="766328"/>
            <a:ext cx="32592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b="1" dirty="0">
                <a:latin typeface="Arial Black" panose="020B0A04020102020204" pitchFamily="34" charset="0"/>
              </a:rPr>
              <a:t>(as an open interface to add new/missed BBO)</a:t>
            </a:r>
            <a:endParaRPr lang="zh-CN" altLang="en-US" sz="800" dirty="0"/>
          </a:p>
        </p:txBody>
      </p:sp>
      <p:sp>
        <p:nvSpPr>
          <p:cNvPr id="43" name="矩形 42"/>
          <p:cNvSpPr/>
          <p:nvPr/>
        </p:nvSpPr>
        <p:spPr>
          <a:xfrm>
            <a:off x="4240855" y="3617899"/>
            <a:ext cx="2358755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Natural Evolution Strategies (NES)</a:t>
            </a:r>
          </a:p>
        </p:txBody>
      </p:sp>
      <p:sp>
        <p:nvSpPr>
          <p:cNvPr id="53" name="矩形 52"/>
          <p:cNvSpPr/>
          <p:nvPr/>
        </p:nvSpPr>
        <p:spPr>
          <a:xfrm>
            <a:off x="4247299" y="5097991"/>
            <a:ext cx="2352311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Genetic Algorithms</a:t>
            </a:r>
          </a:p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(GA)</a:t>
            </a:r>
          </a:p>
        </p:txBody>
      </p:sp>
      <p:sp>
        <p:nvSpPr>
          <p:cNvPr id="2" name="矩形 1"/>
          <p:cNvSpPr/>
          <p:nvPr/>
        </p:nvSpPr>
        <p:spPr>
          <a:xfrm>
            <a:off x="895877" y="6193163"/>
            <a:ext cx="9813384" cy="4966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95878" y="4505405"/>
            <a:ext cx="3351421" cy="16877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895877" y="3770660"/>
            <a:ext cx="3348095" cy="7254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895877" y="596888"/>
            <a:ext cx="3346860" cy="316664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895878" y="106408"/>
            <a:ext cx="9813384" cy="4831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6599611" y="3603398"/>
            <a:ext cx="5743" cy="148598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>
            <a:off x="6604444" y="1103703"/>
            <a:ext cx="4104817" cy="69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768412" y="1120698"/>
            <a:ext cx="12309" cy="506592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4245753" y="1110649"/>
            <a:ext cx="2355608" cy="249504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4245753" y="5095922"/>
            <a:ext cx="2350705" cy="1090697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4242737" y="595515"/>
            <a:ext cx="6466523" cy="55911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grpSp>
        <p:nvGrpSpPr>
          <p:cNvPr id="92" name="组合 91"/>
          <p:cNvGrpSpPr/>
          <p:nvPr/>
        </p:nvGrpSpPr>
        <p:grpSpPr>
          <a:xfrm>
            <a:off x="8862705" y="1742797"/>
            <a:ext cx="1752262" cy="677108"/>
            <a:chOff x="3931506" y="2165790"/>
            <a:chExt cx="1752262" cy="677108"/>
          </a:xfrm>
        </p:grpSpPr>
        <p:sp>
          <p:nvSpPr>
            <p:cNvPr id="93" name="矩形 92"/>
            <p:cNvSpPr/>
            <p:nvPr/>
          </p:nvSpPr>
          <p:spPr>
            <a:xfrm>
              <a:off x="3931506" y="2165790"/>
              <a:ext cx="96940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SHADE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4900912" y="2165790"/>
              <a:ext cx="7828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JADE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4087265" y="2504344"/>
              <a:ext cx="65788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CDE</a:t>
              </a:r>
            </a:p>
          </p:txBody>
        </p:sp>
        <p:sp>
          <p:nvSpPr>
            <p:cNvPr id="96" name="矩形 95"/>
            <p:cNvSpPr/>
            <p:nvPr/>
          </p:nvSpPr>
          <p:spPr>
            <a:xfrm>
              <a:off x="4969648" y="2504344"/>
              <a:ext cx="64538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TDE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6644841" y="1612554"/>
            <a:ext cx="2072927" cy="1019983"/>
            <a:chOff x="2459556" y="2119960"/>
            <a:chExt cx="2072927" cy="1019983"/>
          </a:xfrm>
        </p:grpSpPr>
        <p:sp>
          <p:nvSpPr>
            <p:cNvPr id="98" name="矩形 97"/>
            <p:cNvSpPr/>
            <p:nvPr/>
          </p:nvSpPr>
          <p:spPr>
            <a:xfrm>
              <a:off x="2530205" y="2119960"/>
              <a:ext cx="8279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CPSO</a:t>
              </a:r>
            </a:p>
          </p:txBody>
        </p:sp>
        <p:sp>
          <p:nvSpPr>
            <p:cNvPr id="99" name="矩形 98"/>
            <p:cNvSpPr/>
            <p:nvPr/>
          </p:nvSpPr>
          <p:spPr>
            <a:xfrm>
              <a:off x="3428772" y="2119960"/>
              <a:ext cx="110371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CCPSO2</a:t>
              </a:r>
            </a:p>
          </p:txBody>
        </p:sp>
        <p:sp>
          <p:nvSpPr>
            <p:cNvPr id="100" name="矩形 99"/>
            <p:cNvSpPr/>
            <p:nvPr/>
          </p:nvSpPr>
          <p:spPr>
            <a:xfrm>
              <a:off x="2459556" y="2458514"/>
              <a:ext cx="969216" cy="345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CLPSO</a:t>
              </a:r>
            </a:p>
          </p:txBody>
        </p:sp>
        <p:sp>
          <p:nvSpPr>
            <p:cNvPr id="101" name="矩形 100"/>
            <p:cNvSpPr/>
            <p:nvPr/>
          </p:nvSpPr>
          <p:spPr>
            <a:xfrm>
              <a:off x="3614446" y="2458514"/>
              <a:ext cx="7323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IPSO</a:t>
              </a:r>
            </a:p>
          </p:txBody>
        </p:sp>
        <p:sp>
          <p:nvSpPr>
            <p:cNvPr id="102" name="矩形 101"/>
            <p:cNvSpPr/>
            <p:nvPr/>
          </p:nvSpPr>
          <p:spPr>
            <a:xfrm>
              <a:off x="2524445" y="2801389"/>
              <a:ext cx="83367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SPSO</a:t>
              </a:r>
            </a:p>
          </p:txBody>
        </p:sp>
        <p:sp>
          <p:nvSpPr>
            <p:cNvPr id="103" name="矩形 102"/>
            <p:cNvSpPr/>
            <p:nvPr/>
          </p:nvSpPr>
          <p:spPr>
            <a:xfrm>
              <a:off x="3510627" y="2797068"/>
              <a:ext cx="9399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SPSOL</a:t>
              </a: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4501309" y="5574920"/>
            <a:ext cx="1730875" cy="680149"/>
            <a:chOff x="3978225" y="2663240"/>
            <a:chExt cx="1730875" cy="680149"/>
          </a:xfrm>
        </p:grpSpPr>
        <p:grpSp>
          <p:nvGrpSpPr>
            <p:cNvPr id="105" name="组合 104"/>
            <p:cNvGrpSpPr/>
            <p:nvPr/>
          </p:nvGrpSpPr>
          <p:grpSpPr>
            <a:xfrm>
              <a:off x="3978225" y="2663240"/>
              <a:ext cx="1730875" cy="338554"/>
              <a:chOff x="3978225" y="2663240"/>
              <a:chExt cx="1730875" cy="338554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3978225" y="2663240"/>
                <a:ext cx="76547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GL25</a:t>
                </a: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4743700" y="2663240"/>
                <a:ext cx="96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G3PCX</a:t>
                </a:r>
              </a:p>
            </p:txBody>
          </p:sp>
        </p:grpSp>
        <p:sp>
          <p:nvSpPr>
            <p:cNvPr id="106" name="矩形 105"/>
            <p:cNvSpPr/>
            <p:nvPr/>
          </p:nvSpPr>
          <p:spPr>
            <a:xfrm>
              <a:off x="4217806" y="3004835"/>
              <a:ext cx="125262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GENITOR</a:t>
              </a: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4306773" y="4116885"/>
            <a:ext cx="2226917" cy="1015662"/>
            <a:chOff x="3576473" y="2362693"/>
            <a:chExt cx="2226917" cy="1015662"/>
          </a:xfrm>
        </p:grpSpPr>
        <p:sp>
          <p:nvSpPr>
            <p:cNvPr id="110" name="矩形 109"/>
            <p:cNvSpPr/>
            <p:nvPr/>
          </p:nvSpPr>
          <p:spPr>
            <a:xfrm>
              <a:off x="3576473" y="2362693"/>
              <a:ext cx="102347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VDCMA</a:t>
              </a:r>
            </a:p>
          </p:txBody>
        </p:sp>
        <p:sp>
          <p:nvSpPr>
            <p:cNvPr id="111" name="矩形 110"/>
            <p:cNvSpPr/>
            <p:nvPr/>
          </p:nvSpPr>
          <p:spPr>
            <a:xfrm>
              <a:off x="4599951" y="2362693"/>
              <a:ext cx="12034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VKDCMA</a:t>
              </a:r>
            </a:p>
          </p:txBody>
        </p:sp>
        <p:sp>
          <p:nvSpPr>
            <p:cNvPr id="112" name="矩形 111"/>
            <p:cNvSpPr/>
            <p:nvPr/>
          </p:nvSpPr>
          <p:spPr>
            <a:xfrm>
              <a:off x="3687506" y="2701247"/>
              <a:ext cx="80141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SNES</a:t>
              </a:r>
            </a:p>
          </p:txBody>
        </p:sp>
        <p:sp>
          <p:nvSpPr>
            <p:cNvPr id="113" name="矩形 112"/>
            <p:cNvSpPr/>
            <p:nvPr/>
          </p:nvSpPr>
          <p:spPr>
            <a:xfrm>
              <a:off x="4723734" y="2701247"/>
              <a:ext cx="9558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R1NES</a:t>
              </a: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675527" y="3039801"/>
              <a:ext cx="82537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XNES</a:t>
              </a:r>
            </a:p>
          </p:txBody>
        </p:sp>
        <p:sp>
          <p:nvSpPr>
            <p:cNvPr id="115" name="矩形 114"/>
            <p:cNvSpPr/>
            <p:nvPr/>
          </p:nvSpPr>
          <p:spPr>
            <a:xfrm>
              <a:off x="4797604" y="3039801"/>
              <a:ext cx="8081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ENES</a:t>
              </a: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4201479" y="1625686"/>
            <a:ext cx="2437916" cy="1936928"/>
            <a:chOff x="1443749" y="1612529"/>
            <a:chExt cx="2437916" cy="1936928"/>
          </a:xfrm>
        </p:grpSpPr>
        <p:sp>
          <p:nvSpPr>
            <p:cNvPr id="117" name="矩形 116"/>
            <p:cNvSpPr/>
            <p:nvPr/>
          </p:nvSpPr>
          <p:spPr>
            <a:xfrm>
              <a:off x="1537585" y="1612529"/>
              <a:ext cx="8622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MMES</a:t>
              </a:r>
            </a:p>
          </p:txBody>
        </p:sp>
        <p:sp>
          <p:nvSpPr>
            <p:cNvPr id="118" name="矩形 117"/>
            <p:cNvSpPr/>
            <p:nvPr/>
          </p:nvSpPr>
          <p:spPr>
            <a:xfrm>
              <a:off x="2587474" y="1612529"/>
              <a:ext cx="116287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LMMAES</a:t>
              </a:r>
            </a:p>
          </p:txBody>
        </p:sp>
        <p:sp>
          <p:nvSpPr>
            <p:cNvPr id="119" name="矩形 118"/>
            <p:cNvSpPr/>
            <p:nvPr/>
          </p:nvSpPr>
          <p:spPr>
            <a:xfrm>
              <a:off x="1443749" y="1903885"/>
              <a:ext cx="104988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LMCMA</a:t>
              </a:r>
            </a:p>
          </p:txBody>
        </p:sp>
        <p:sp>
          <p:nvSpPr>
            <p:cNvPr id="120" name="矩形 119"/>
            <p:cNvSpPr/>
            <p:nvPr/>
          </p:nvSpPr>
          <p:spPr>
            <a:xfrm>
              <a:off x="2506680" y="1903885"/>
              <a:ext cx="132446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LMCMAES</a:t>
              </a:r>
            </a:p>
          </p:txBody>
        </p:sp>
        <p:sp>
          <p:nvSpPr>
            <p:cNvPr id="121" name="矩形 120"/>
            <p:cNvSpPr/>
            <p:nvPr/>
          </p:nvSpPr>
          <p:spPr>
            <a:xfrm>
              <a:off x="1550790" y="2242439"/>
              <a:ext cx="83580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RMES</a:t>
              </a:r>
            </a:p>
          </p:txBody>
        </p:sp>
        <p:sp>
          <p:nvSpPr>
            <p:cNvPr id="122" name="矩形 121"/>
            <p:cNvSpPr/>
            <p:nvPr/>
          </p:nvSpPr>
          <p:spPr>
            <a:xfrm>
              <a:off x="2429761" y="2530322"/>
              <a:ext cx="14257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SEPCMAES</a:t>
              </a:r>
            </a:p>
          </p:txBody>
        </p:sp>
        <p:sp>
          <p:nvSpPr>
            <p:cNvPr id="123" name="矩形 122"/>
            <p:cNvSpPr/>
            <p:nvPr/>
          </p:nvSpPr>
          <p:spPr>
            <a:xfrm>
              <a:off x="1570754" y="2533795"/>
              <a:ext cx="7958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R1ES</a:t>
              </a:r>
            </a:p>
          </p:txBody>
        </p:sp>
        <p:sp>
          <p:nvSpPr>
            <p:cNvPr id="124" name="矩形 123"/>
            <p:cNvSpPr/>
            <p:nvPr/>
          </p:nvSpPr>
          <p:spPr>
            <a:xfrm>
              <a:off x="2456158" y="2242439"/>
              <a:ext cx="14255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CCMAES</a:t>
              </a:r>
            </a:p>
          </p:txBody>
        </p:sp>
        <p:sp>
          <p:nvSpPr>
            <p:cNvPr id="125" name="矩形 124"/>
            <p:cNvSpPr/>
            <p:nvPr/>
          </p:nvSpPr>
          <p:spPr>
            <a:xfrm>
              <a:off x="1461717" y="2872349"/>
              <a:ext cx="10139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DDCMA</a:t>
              </a:r>
            </a:p>
          </p:txBody>
        </p:sp>
        <p:sp>
          <p:nvSpPr>
            <p:cNvPr id="126" name="矩形 125"/>
            <p:cNvSpPr/>
            <p:nvPr/>
          </p:nvSpPr>
          <p:spPr>
            <a:xfrm>
              <a:off x="2661935" y="2872349"/>
              <a:ext cx="101395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FMAES</a:t>
              </a:r>
            </a:p>
          </p:txBody>
        </p:sp>
        <p:sp>
          <p:nvSpPr>
            <p:cNvPr id="127" name="矩形 126"/>
            <p:cNvSpPr/>
            <p:nvPr/>
          </p:nvSpPr>
          <p:spPr>
            <a:xfrm>
              <a:off x="1461717" y="3210903"/>
              <a:ext cx="10139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CMAES</a:t>
              </a:r>
            </a:p>
          </p:txBody>
        </p:sp>
        <p:sp>
          <p:nvSpPr>
            <p:cNvPr id="128" name="矩形 127"/>
            <p:cNvSpPr/>
            <p:nvPr/>
          </p:nvSpPr>
          <p:spPr>
            <a:xfrm>
              <a:off x="2809538" y="3210903"/>
              <a:ext cx="71874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… …</a:t>
              </a: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8855034" y="5549286"/>
            <a:ext cx="1752262" cy="677108"/>
            <a:chOff x="3931506" y="2165790"/>
            <a:chExt cx="1752262" cy="677108"/>
          </a:xfrm>
        </p:grpSpPr>
        <p:sp>
          <p:nvSpPr>
            <p:cNvPr id="141" name="矩形 140"/>
            <p:cNvSpPr/>
            <p:nvPr/>
          </p:nvSpPr>
          <p:spPr>
            <a:xfrm>
              <a:off x="3931506" y="2165790"/>
              <a:ext cx="96940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BES</a:t>
              </a:r>
            </a:p>
          </p:txBody>
        </p:sp>
        <p:sp>
          <p:nvSpPr>
            <p:cNvPr id="142" name="矩形 141"/>
            <p:cNvSpPr/>
            <p:nvPr/>
          </p:nvSpPr>
          <p:spPr>
            <a:xfrm>
              <a:off x="4900912" y="2165790"/>
              <a:ext cx="7828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GS</a:t>
              </a:r>
            </a:p>
          </p:txBody>
        </p:sp>
        <p:sp>
          <p:nvSpPr>
            <p:cNvPr id="143" name="矩形 142"/>
            <p:cNvSpPr/>
            <p:nvPr/>
          </p:nvSpPr>
          <p:spPr>
            <a:xfrm>
              <a:off x="4087265" y="2504344"/>
              <a:ext cx="65788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SRS</a:t>
              </a: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969648" y="2504344"/>
              <a:ext cx="64538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PRS</a:t>
              </a: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6721980" y="5564948"/>
            <a:ext cx="1834246" cy="677108"/>
            <a:chOff x="3849522" y="2165790"/>
            <a:chExt cx="1834246" cy="677108"/>
          </a:xfrm>
        </p:grpSpPr>
        <p:sp>
          <p:nvSpPr>
            <p:cNvPr id="146" name="矩形 145"/>
            <p:cNvSpPr/>
            <p:nvPr/>
          </p:nvSpPr>
          <p:spPr>
            <a:xfrm>
              <a:off x="3849522" y="2173349"/>
              <a:ext cx="113149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POWELL</a:t>
              </a:r>
            </a:p>
          </p:txBody>
        </p:sp>
        <p:sp>
          <p:nvSpPr>
            <p:cNvPr id="147" name="矩形 146"/>
            <p:cNvSpPr/>
            <p:nvPr/>
          </p:nvSpPr>
          <p:spPr>
            <a:xfrm>
              <a:off x="4900912" y="2165790"/>
              <a:ext cx="7828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NM</a:t>
              </a:r>
            </a:p>
          </p:txBody>
        </p:sp>
        <p:sp>
          <p:nvSpPr>
            <p:cNvPr id="148" name="矩形 147"/>
            <p:cNvSpPr/>
            <p:nvPr/>
          </p:nvSpPr>
          <p:spPr>
            <a:xfrm>
              <a:off x="4087265" y="2504344"/>
              <a:ext cx="65788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HJ</a:t>
              </a:r>
            </a:p>
          </p:txBody>
        </p:sp>
        <p:sp>
          <p:nvSpPr>
            <p:cNvPr id="149" name="矩形 148"/>
            <p:cNvSpPr/>
            <p:nvPr/>
          </p:nvSpPr>
          <p:spPr>
            <a:xfrm>
              <a:off x="4969648" y="2504344"/>
              <a:ext cx="64538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CS</a:t>
              </a:r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6687221" y="4360110"/>
            <a:ext cx="1964673" cy="677108"/>
            <a:chOff x="1796201" y="1005237"/>
            <a:chExt cx="1964673" cy="677108"/>
          </a:xfrm>
        </p:grpSpPr>
        <p:sp>
          <p:nvSpPr>
            <p:cNvPr id="161" name="矩形 160"/>
            <p:cNvSpPr/>
            <p:nvPr/>
          </p:nvSpPr>
          <p:spPr>
            <a:xfrm>
              <a:off x="2054932" y="1005237"/>
              <a:ext cx="6778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HCC</a:t>
              </a:r>
            </a:p>
          </p:txBody>
        </p:sp>
        <p:sp>
          <p:nvSpPr>
            <p:cNvPr id="162" name="矩形 161"/>
            <p:cNvSpPr/>
            <p:nvPr/>
          </p:nvSpPr>
          <p:spPr>
            <a:xfrm>
              <a:off x="2732817" y="1005237"/>
              <a:ext cx="102805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COCMA</a:t>
              </a:r>
            </a:p>
          </p:txBody>
        </p:sp>
        <p:sp>
          <p:nvSpPr>
            <p:cNvPr id="163" name="矩形 162"/>
            <p:cNvSpPr/>
            <p:nvPr/>
          </p:nvSpPr>
          <p:spPr>
            <a:xfrm>
              <a:off x="1796201" y="1343791"/>
              <a:ext cx="11953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COSYNE</a:t>
              </a:r>
            </a:p>
          </p:txBody>
        </p:sp>
        <p:sp>
          <p:nvSpPr>
            <p:cNvPr id="164" name="矩形 163"/>
            <p:cNvSpPr/>
            <p:nvPr/>
          </p:nvSpPr>
          <p:spPr>
            <a:xfrm>
              <a:off x="2800698" y="1343791"/>
              <a:ext cx="8922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COEA</a:t>
              </a: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8831468" y="3107288"/>
            <a:ext cx="1928436" cy="677108"/>
            <a:chOff x="4583980" y="2767850"/>
            <a:chExt cx="1928436" cy="677108"/>
          </a:xfrm>
        </p:grpSpPr>
        <p:grpSp>
          <p:nvGrpSpPr>
            <p:cNvPr id="166" name="组合 165"/>
            <p:cNvGrpSpPr/>
            <p:nvPr/>
          </p:nvGrpSpPr>
          <p:grpSpPr>
            <a:xfrm>
              <a:off x="4583980" y="2767850"/>
              <a:ext cx="1928436" cy="338554"/>
              <a:chOff x="4583980" y="2767850"/>
              <a:chExt cx="1928436" cy="338554"/>
            </a:xfrm>
          </p:grpSpPr>
          <p:sp>
            <p:nvSpPr>
              <p:cNvPr id="168" name="矩形 167"/>
              <p:cNvSpPr/>
              <p:nvPr/>
            </p:nvSpPr>
            <p:spPr>
              <a:xfrm>
                <a:off x="4583980" y="2767850"/>
                <a:ext cx="100224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DSCEM</a:t>
                </a:r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5586226" y="2767850"/>
                <a:ext cx="92619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MRAS</a:t>
                </a:r>
              </a:p>
            </p:txBody>
          </p:sp>
        </p:grpSp>
        <p:sp>
          <p:nvSpPr>
            <p:cNvPr id="167" name="矩形 166"/>
            <p:cNvSpPr/>
            <p:nvPr/>
          </p:nvSpPr>
          <p:spPr>
            <a:xfrm>
              <a:off x="5085103" y="3106404"/>
              <a:ext cx="87709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SCEM</a:t>
              </a:r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9126808" y="4358994"/>
            <a:ext cx="1240265" cy="677108"/>
            <a:chOff x="4980660" y="3199095"/>
            <a:chExt cx="1240265" cy="677108"/>
          </a:xfrm>
        </p:grpSpPr>
        <p:grpSp>
          <p:nvGrpSpPr>
            <p:cNvPr id="171" name="组合 170"/>
            <p:cNvGrpSpPr/>
            <p:nvPr/>
          </p:nvGrpSpPr>
          <p:grpSpPr>
            <a:xfrm>
              <a:off x="4980660" y="3199095"/>
              <a:ext cx="1240265" cy="338554"/>
              <a:chOff x="4980660" y="3199095"/>
              <a:chExt cx="1240265" cy="338554"/>
            </a:xfrm>
          </p:grpSpPr>
          <p:sp>
            <p:nvSpPr>
              <p:cNvPr id="173" name="矩形 172"/>
              <p:cNvSpPr/>
              <p:nvPr/>
            </p:nvSpPr>
            <p:spPr>
              <a:xfrm>
                <a:off x="4980660" y="3199095"/>
                <a:ext cx="62153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LEP</a:t>
                </a:r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5602198" y="3199095"/>
                <a:ext cx="61872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FEP</a:t>
                </a:r>
              </a:p>
            </p:txBody>
          </p:sp>
        </p:grpSp>
        <p:sp>
          <p:nvSpPr>
            <p:cNvPr id="172" name="矩形 171"/>
            <p:cNvSpPr/>
            <p:nvPr/>
          </p:nvSpPr>
          <p:spPr>
            <a:xfrm>
              <a:off x="5271464" y="3537649"/>
              <a:ext cx="66146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CEP</a:t>
              </a: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6750759" y="3104312"/>
            <a:ext cx="1885115" cy="677108"/>
            <a:chOff x="2232608" y="1301462"/>
            <a:chExt cx="1885115" cy="677108"/>
          </a:xfrm>
        </p:grpSpPr>
        <p:sp>
          <p:nvSpPr>
            <p:cNvPr id="176" name="矩形 175"/>
            <p:cNvSpPr/>
            <p:nvPr/>
          </p:nvSpPr>
          <p:spPr>
            <a:xfrm>
              <a:off x="2258155" y="1301462"/>
              <a:ext cx="98417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RPEDA</a:t>
              </a:r>
            </a:p>
          </p:txBody>
        </p:sp>
        <p:sp>
          <p:nvSpPr>
            <p:cNvPr id="177" name="矩形 176"/>
            <p:cNvSpPr/>
            <p:nvPr/>
          </p:nvSpPr>
          <p:spPr>
            <a:xfrm>
              <a:off x="3242327" y="1301462"/>
              <a:ext cx="85849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UMDA</a:t>
              </a:r>
            </a:p>
          </p:txBody>
        </p:sp>
        <p:sp>
          <p:nvSpPr>
            <p:cNvPr id="178" name="矩形 177"/>
            <p:cNvSpPr/>
            <p:nvPr/>
          </p:nvSpPr>
          <p:spPr>
            <a:xfrm>
              <a:off x="2232608" y="1640016"/>
              <a:ext cx="10352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AEMNA</a:t>
              </a:r>
            </a:p>
          </p:txBody>
        </p:sp>
        <p:sp>
          <p:nvSpPr>
            <p:cNvPr id="179" name="矩形 178"/>
            <p:cNvSpPr/>
            <p:nvPr/>
          </p:nvSpPr>
          <p:spPr>
            <a:xfrm>
              <a:off x="3225428" y="1640016"/>
              <a:ext cx="8922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EMNA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078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303</Words>
  <Application>Microsoft Office PowerPoint</Application>
  <PresentationFormat>宽屏</PresentationFormat>
  <Paragraphs>118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Times New Roman</vt:lpstr>
      <vt:lpstr>Wingdings</vt:lpstr>
      <vt:lpstr>Office 主题</vt:lpstr>
      <vt:lpstr>PyPop7 A Pure-PYthon open-source library of POPulation-based black-box OPtimization</vt:lpstr>
      <vt:lpstr>PowerPoint 演示文稿</vt:lpstr>
    </vt:vector>
  </TitlesOfParts>
  <Company>SUSTech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PyPop7</dc:title>
  <dc:creator>Windows 用户</dc:creator>
  <cp:lastModifiedBy>SC</cp:lastModifiedBy>
  <cp:revision>531</cp:revision>
  <dcterms:created xsi:type="dcterms:W3CDTF">2024-06-22T12:46:17Z</dcterms:created>
  <dcterms:modified xsi:type="dcterms:W3CDTF">2024-06-23T23:53:42Z</dcterms:modified>
</cp:coreProperties>
</file>