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64" r:id="rId4"/>
    <p:sldId id="258" r:id="rId5"/>
    <p:sldId id="257" r:id="rId6"/>
    <p:sldId id="263" r:id="rId7"/>
    <p:sldId id="262" r:id="rId8"/>
    <p:sldId id="268" r:id="rId9"/>
    <p:sldId id="267" r:id="rId10"/>
    <p:sldId id="261" r:id="rId11"/>
    <p:sldId id="259" r:id="rId12"/>
    <p:sldId id="265" r:id="rId13"/>
    <p:sldId id="260"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8" autoAdjust="0"/>
    <p:restoredTop sz="94660"/>
  </p:normalViewPr>
  <p:slideViewPr>
    <p:cSldViewPr snapToGrid="0">
      <p:cViewPr varScale="1">
        <p:scale>
          <a:sx n="159" d="100"/>
          <a:sy n="159" d="100"/>
        </p:scale>
        <p:origin x="5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2024/10/30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5</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2024/10/30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lobal.oup.com/academic/product/the-genetical-theory-of-natural-selection-9780198504405?cc=nl&amp;lang=en&amp;" TargetMode="External"/><Relationship Id="rId3" Type="http://schemas.openxmlformats.org/officeDocument/2006/relationships/hyperlink" Target="https://github.com/Evolutionary-Intelligence/pypop"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ypop.rtfd.io/"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6.png"/><Relationship Id="rId5" Type="http://schemas.openxmlformats.org/officeDocument/2006/relationships/hyperlink" Target="https://www.biorxiv.org/content/10.1101/2024.04.12.589164v1" TargetMode="External"/><Relationship Id="rId10" Type="http://schemas.openxmlformats.org/officeDocument/2006/relationships/image" Target="../media/image15.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mathworks.com/products/global-optimization.html" TargetMode="External"/><Relationship Id="rId2" Type="http://schemas.openxmlformats.org/officeDocument/2006/relationships/hyperlink" Target="https://github.com/BIMK/PlatEMO"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s://divis-gmbh.de/es-softwar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black-box OPtimization </a:t>
            </a:r>
            <a:r>
              <a:rPr lang="en-US" altLang="zh-CN" sz="3200" b="1" dirty="0" smtClean="0">
                <a:latin typeface="Times New Roman" panose="02020603050405020304" pitchFamily="18" charset="0"/>
                <a:cs typeface="Times New Roman" panose="02020603050405020304" pitchFamily="18" charset="0"/>
              </a:rPr>
              <a:t>[JMLR-2024]</a:t>
            </a:r>
            <a:endParaRPr lang="zh-CN" altLang="en-US" sz="32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2024)</a:t>
            </a: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B978A18-D237-B506-C9D8-EBD732057F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8"/>
              </a:rPr>
              <a:t>©</a:t>
            </a:r>
            <a:r>
              <a:rPr lang="en-US" altLang="zh-CN" sz="1200" dirty="0" smtClean="0">
                <a:latin typeface="Times New Roman" panose="02020603050405020304" pitchFamily="18" charset="0"/>
                <a:cs typeface="Times New Roman" panose="02020603050405020304" pitchFamily="18" charset="0"/>
                <a:hlinkClick r:id="rId8"/>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(PyPop7)</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academic platform to test, compare, 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importance</a:t>
            </a:r>
          </a:p>
          <a:p>
            <a:pPr lvl="2"/>
            <a:r>
              <a:rPr lang="en-US" altLang="zh-CN" b="1" dirty="0" smtClean="0">
                <a:latin typeface="Times New Roman" panose="02020603050405020304" pitchFamily="18" charset="0"/>
                <a:cs typeface="Times New Roman" panose="02020603050405020304" pitchFamily="18" charset="0"/>
              </a:rPr>
              <a:t>Possibly less programming errors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(e.g., Non-Linear)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70000" lnSpcReduction="20000"/>
          </a:bodyPr>
          <a:lstStyle/>
          <a:p>
            <a:r>
              <a:rPr lang="en-US" altLang="zh-CN" b="1" dirty="0">
                <a:latin typeface="Times New Roman" panose="02020603050405020304" pitchFamily="18" charset="0"/>
                <a:cs typeface="Times New Roman" panose="02020603050405020304" pitchFamily="18" charset="0"/>
              </a:rPr>
              <a:t>Black-Box Optimization (BBO): Population-Based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Optimization (DFO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Direct Search (DS)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Optimization (GFO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Non-Differentiable Optimization (NDO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Randomized/Stochastic Search (RS)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Optimization (SO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Zeroth-Order Optimization (ZOO</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Evolutionary </a:t>
            </a:r>
            <a:r>
              <a:rPr lang="en-US" altLang="zh-CN" b="1" dirty="0" smtClean="0">
                <a:solidFill>
                  <a:srgbClr val="FF000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Population-Based Optimization</a:t>
            </a:r>
          </a:p>
          <a:p>
            <a:pPr lvl="1"/>
            <a:r>
              <a:rPr lang="en-US" altLang="zh-CN" b="1" dirty="0">
                <a:latin typeface="Times New Roman" panose="02020603050405020304" pitchFamily="18" charset="0"/>
                <a:cs typeface="Times New Roman" panose="02020603050405020304" pitchFamily="18" charset="0"/>
              </a:rPr>
              <a:t>Automatic </a:t>
            </a:r>
            <a:r>
              <a:rPr lang="en-US" altLang="zh-CN" b="1" dirty="0" smtClean="0">
                <a:latin typeface="Times New Roman" panose="02020603050405020304" pitchFamily="18" charset="0"/>
                <a:cs typeface="Times New Roman" panose="02020603050405020304" pitchFamily="18" charset="0"/>
              </a:rPr>
              <a:t>Control</a:t>
            </a:r>
          </a:p>
          <a:p>
            <a:pPr lvl="1"/>
            <a:r>
              <a:rPr lang="en-US" altLang="zh-CN" b="1" dirty="0">
                <a:latin typeface="Times New Roman" panose="02020603050405020304" pitchFamily="18" charset="0"/>
                <a:cs typeface="Times New Roman" panose="02020603050405020304" pitchFamily="18" charset="0"/>
              </a:rPr>
              <a:t>Machine </a:t>
            </a:r>
            <a:r>
              <a:rPr lang="en-US" altLang="zh-CN" b="1" dirty="0" smtClean="0">
                <a:latin typeface="Times New Roman" panose="02020603050405020304" pitchFamily="18" charset="0"/>
                <a:cs typeface="Times New Roman" panose="02020603050405020304" pitchFamily="18" charset="0"/>
              </a:rPr>
              <a:t>Learning</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Operations Research</a:t>
            </a:r>
          </a:p>
          <a:p>
            <a:pPr lvl="1"/>
            <a:r>
              <a:rPr lang="en-US" altLang="zh-CN" b="1" dirty="0" smtClean="0">
                <a:solidFill>
                  <a:srgbClr val="FF0000"/>
                </a:solidFill>
                <a:latin typeface="Times New Roman" panose="02020603050405020304" pitchFamily="18" charset="0"/>
                <a:cs typeface="Times New Roman" panose="02020603050405020304" pitchFamily="18" charset="0"/>
              </a:rPr>
              <a:t>Swarm Intelligence</a:t>
            </a:r>
          </a:p>
          <a:p>
            <a:r>
              <a:rPr lang="en-US" altLang="zh-CN" b="1" dirty="0" smtClean="0">
                <a:latin typeface="Times New Roman" panose="02020603050405020304" pitchFamily="18" charset="0"/>
                <a:cs typeface="Times New Roman" panose="02020603050405020304" pitchFamily="18" charset="0"/>
              </a:rPr>
              <a:t>……</a:t>
            </a:r>
            <a:endPar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Popular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92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2"/>
              </a:rPr>
              <a:t>https://github.com/BIMK/PlatEMO</a:t>
            </a:r>
            <a:r>
              <a:rPr lang="en-US" altLang="zh-CN" b="1" dirty="0">
                <a:latin typeface="Times New Roman" panose="02020603050405020304" pitchFamily="18" charset="0"/>
                <a:cs typeface="Times New Roman" panose="02020603050405020304" pitchFamily="18" charset="0"/>
              </a:rPr>
              <a:t> (1.5k stars)</a:t>
            </a:r>
          </a:p>
          <a:p>
            <a:pPr lvl="2"/>
            <a:r>
              <a:rPr lang="en-US" altLang="zh-CN" b="1" dirty="0">
                <a:latin typeface="Times New Roman" panose="02020603050405020304" pitchFamily="18" charset="0"/>
                <a:cs typeface="Times New Roman" panose="02020603050405020304" pitchFamily="18" charset="0"/>
              </a:rPr>
              <a:t>Ye Tian, Ran Cheng, Xingyi Zhang, and Yaochu Jin, PlatEMO: A MATLAB Platform for Evolutionary Multi-Objective Optimization [Educational Forum], </a:t>
            </a:r>
            <a:r>
              <a:rPr lang="en-US" altLang="zh-CN" b="1" i="1" dirty="0">
                <a:latin typeface="Times New Roman" panose="02020603050405020304" pitchFamily="18" charset="0"/>
                <a:cs typeface="Times New Roman" panose="02020603050405020304" pitchFamily="18" charset="0"/>
              </a:rPr>
              <a:t>IEEE 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4"/>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endParaRPr lang="zh-CN" altLang="en-US"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4CF59AE6-C4A2-F7CE-36AE-928BEC2ACB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0485" y="1375728"/>
            <a:ext cx="1046629"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1421</Words>
  <Application>Microsoft Office PowerPoint</Application>
  <PresentationFormat>宽屏</PresentationFormat>
  <Paragraphs>228</Paragraphs>
  <Slides>14</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Arial</vt:lpstr>
      <vt:lpstr>Arial Black</vt:lpstr>
      <vt:lpstr>Calibri</vt:lpstr>
      <vt:lpstr>Calibri Light</vt:lpstr>
      <vt:lpstr>Times New Roman</vt:lpstr>
      <vt:lpstr>Wingdings</vt:lpstr>
      <vt:lpstr>Office 主题</vt:lpstr>
      <vt:lpstr>PyPop7 A Pure-PYthon open-source library of POPulation-based black-box OPtimization [JMLR-2024]</vt:lpstr>
      <vt:lpstr>Three Main Goals of this Open-Source Pure-Python Library (PyPop7)</vt:lpstr>
      <vt:lpstr>Name Diversity in Complex (e.g., Non-Linear) Optimization</vt:lpstr>
      <vt:lpstr>From Biological to Computational Evolution</vt:lpstr>
      <vt:lpstr>PowerPoint 演示文稿</vt:lpstr>
      <vt:lpstr>Some (rather all) Popular Open-Source Libraries for Evolutionary Computation (EC) and/or Swarm Intelligence (SI)</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1055</cp:revision>
  <dcterms:created xsi:type="dcterms:W3CDTF">2024-06-22T12:46:17Z</dcterms:created>
  <dcterms:modified xsi:type="dcterms:W3CDTF">2024-10-30T12:20:53Z</dcterms:modified>
</cp:coreProperties>
</file>