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64" r:id="rId4"/>
    <p:sldId id="257" r:id="rId5"/>
    <p:sldId id="258" r:id="rId6"/>
    <p:sldId id="263" r:id="rId7"/>
    <p:sldId id="262" r:id="rId8"/>
    <p:sldId id="268" r:id="rId9"/>
    <p:sldId id="267" r:id="rId10"/>
    <p:sldId id="261" r:id="rId11"/>
    <p:sldId id="259" r:id="rId12"/>
    <p:sldId id="265" r:id="rId13"/>
    <p:sldId id="260"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8" autoAdjust="0"/>
    <p:restoredTop sz="94660"/>
  </p:normalViewPr>
  <p:slideViewPr>
    <p:cSldViewPr snapToGrid="0">
      <p:cViewPr varScale="1">
        <p:scale>
          <a:sx n="159" d="100"/>
          <a:sy n="159" d="100"/>
        </p:scale>
        <p:origin x="5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2024/10/29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4</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2024/10/29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lobal.oup.com/academic/product/the-genetical-theory-of-natural-selection-9780198504405?cc=nl&amp;lang=en&amp;" TargetMode="External"/><Relationship Id="rId3" Type="http://schemas.openxmlformats.org/officeDocument/2006/relationships/hyperlink" Target="https://github.com/Evolutionary-Intelligence/pypop"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pypop.rtfd.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5.png"/><Relationship Id="rId5" Type="http://schemas.openxmlformats.org/officeDocument/2006/relationships/hyperlink" Target="https://www.biorxiv.org/content/10.1101/2024.04.12.589164v1" TargetMode="External"/><Relationship Id="rId10" Type="http://schemas.openxmlformats.org/officeDocument/2006/relationships/image" Target="../media/image14.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athworks.com/products/global-optimization.html" TargetMode="External"/><Relationship Id="rId2" Type="http://schemas.openxmlformats.org/officeDocument/2006/relationships/hyperlink" Target="https://github.com/BIMK/PlatEMO"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s://divis-gmbh.de/es-softwar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black-box OPtimization </a:t>
            </a:r>
            <a:r>
              <a:rPr lang="en-US" altLang="zh-CN" sz="3200" b="1" dirty="0" smtClean="0">
                <a:latin typeface="Times New Roman" panose="02020603050405020304" pitchFamily="18" charset="0"/>
                <a:cs typeface="Times New Roman" panose="02020603050405020304" pitchFamily="18" charset="0"/>
              </a:rPr>
              <a:t>[JMLR-2024]</a:t>
            </a:r>
            <a:endParaRPr lang="zh-CN" altLang="en-US" sz="32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2024)</a:t>
            </a: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latin typeface="Times New Roman" panose="02020603050405020304" pitchFamily="18" charset="0"/>
                <a:cs typeface="Times New Roman" panose="02020603050405020304" pitchFamily="18" charset="0"/>
              </a:rPr>
              <a:t>Online docs: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https://pypop.rtfd.io/</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7B978A18-D237-B506-C9D8-EBD732057F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8"/>
              </a:rPr>
              <a:t>©</a:t>
            </a:r>
            <a:r>
              <a:rPr lang="en-US" altLang="zh-CN" sz="1200" dirty="0" smtClean="0">
                <a:latin typeface="Times New Roman" panose="02020603050405020304" pitchFamily="18" charset="0"/>
                <a:cs typeface="Times New Roman" panose="02020603050405020304" pitchFamily="18" charset="0"/>
                <a:hlinkClick r:id="rId8"/>
              </a:rPr>
              <a:t>OUP</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(PyPop7)</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Black-box optimization (BBO), 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academic platform to test, compare, and improve existing optimizers)</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importance</a:t>
            </a:r>
          </a:p>
          <a:p>
            <a:pPr lvl="2"/>
            <a:r>
              <a:rPr lang="en-US" altLang="zh-CN" b="1" dirty="0" smtClean="0">
                <a:latin typeface="Times New Roman" panose="02020603050405020304" pitchFamily="18" charset="0"/>
                <a:cs typeface="Times New Roman" panose="02020603050405020304" pitchFamily="18" charset="0"/>
              </a:rPr>
              <a:t>Possibly less programming errors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programming practices</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p>
          <a:p>
            <a:pPr lvl="2"/>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A call </a:t>
            </a:r>
            <a:r>
              <a:rPr lang="en-US" altLang="zh-CN" b="1" dirty="0">
                <a:solidFill>
                  <a:srgbClr val="FF0000"/>
                </a:solidFill>
                <a:latin typeface="Times New Roman" panose="02020603050405020304" pitchFamily="18" charset="0"/>
                <a:cs typeface="Times New Roman" panose="02020603050405020304" pitchFamily="18" charset="0"/>
              </a:rPr>
              <a:t>for action: The elephant in the </a:t>
            </a:r>
            <a:r>
              <a:rPr lang="en-US" altLang="zh-CN" b="1" dirty="0" smtClean="0">
                <a:solidFill>
                  <a:srgbClr val="FF0000"/>
                </a:solidFill>
                <a:latin typeface="Times New Roman" panose="02020603050405020304" pitchFamily="18" charset="0"/>
                <a:cs typeface="Times New Roman" panose="02020603050405020304" pitchFamily="18" charset="0"/>
              </a:rPr>
              <a:t>room</a:t>
            </a:r>
            <a:r>
              <a:rPr lang="en-US" altLang="zh-CN" b="1" dirty="0" smtClean="0">
                <a:latin typeface="Times New Roman" panose="02020603050405020304" pitchFamily="18" charset="0"/>
                <a:cs typeface="Times New Roman" panose="02020603050405020304" pitchFamily="18" charset="0"/>
              </a:rPr>
              <a:t>”</a:t>
            </a:r>
          </a:p>
          <a:p>
            <a:pPr lvl="3"/>
            <a:r>
              <a:rPr lang="en-US" altLang="zh-CN" b="1" dirty="0" smtClean="0">
                <a:latin typeface="Times New Roman" panose="02020603050405020304" pitchFamily="18" charset="0"/>
                <a:cs typeface="Times New Roman" panose="02020603050405020304" pitchFamily="18" charset="0"/>
              </a:rPr>
              <a:t>Evolutionary Computation - ECJ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(is a leading journal in its field)</a:t>
            </a:r>
            <a:endPar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Swarm Intelligence - SIJ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the principal peer reviewed publication dedicated to reporting research and new developments in this multidisciplinary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field)</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ACM Transactions on Evolutionary Learning and </a:t>
            </a:r>
            <a:r>
              <a:rPr lang="en-US" altLang="zh-CN" b="1" dirty="0" smtClean="0">
                <a:latin typeface="Times New Roman" panose="02020603050405020304" pitchFamily="18" charset="0"/>
                <a:cs typeface="Times New Roman" panose="02020603050405020304" pitchFamily="18" charset="0"/>
              </a:rPr>
              <a:t>Optimization - TELO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(publishes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original papers in all areas of evolutionary computation and related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areas)</a:t>
            </a:r>
            <a:endParaRPr lang="en-US" altLang="zh-CN" sz="1300" b="1" dirty="0" smtClean="0">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 - </a:t>
            </a:r>
            <a:r>
              <a:rPr lang="en-US" altLang="zh-CN" b="1" dirty="0">
                <a:latin typeface="Times New Roman" panose="02020603050405020304" pitchFamily="18" charset="0"/>
                <a:cs typeface="Times New Roman" panose="02020603050405020304" pitchFamily="18" charset="0"/>
              </a:rPr>
              <a:t>ALJ</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(has become the unifying forum for the exchange of scientific information on the study of artificial systems that exhibit the behavioral characteristics of natural living systems, through the synthesis or simulation using computational (software), robotic (hardware), and/or physicochemical (wetware)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means)</a:t>
            </a:r>
          </a:p>
          <a:p>
            <a:pPr lvl="3"/>
            <a:r>
              <a:rPr lang="en-US" altLang="zh-CN" b="1" dirty="0">
                <a:latin typeface="Times New Roman" panose="02020603050405020304" pitchFamily="18" charset="0"/>
                <a:cs typeface="Times New Roman" panose="02020603050405020304" pitchFamily="18" charset="0"/>
              </a:rPr>
              <a:t>Journal of Scheduling</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 peer-reviewed journal that covers techniques and applications of scheduling research, spanning several distinct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disciplines)</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Complex (e.g., Non-Linear)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70000" lnSpcReduction="20000"/>
          </a:bodyPr>
          <a:lstStyle/>
          <a:p>
            <a:r>
              <a:rPr lang="en-US" altLang="zh-CN" b="1" dirty="0">
                <a:latin typeface="Times New Roman" panose="02020603050405020304" pitchFamily="18" charset="0"/>
                <a:cs typeface="Times New Roman" panose="02020603050405020304" pitchFamily="18" charset="0"/>
              </a:rPr>
              <a:t>Black-Box Optimization (BBO): Population-Based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Optimization (DFO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Direct Search (DS)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Gradient-Free Optimization (GFO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Non-Differentiable Optimization (NDO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Randomized/Stochastic Search (RS)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Simulation Optimization (SO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Zeroth-Order Optimization (ZOO</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Evolutionary </a:t>
            </a:r>
            <a:r>
              <a:rPr lang="en-US" altLang="zh-CN" b="1" dirty="0" smtClean="0">
                <a:solidFill>
                  <a:srgbClr val="FF000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Population-Based Optimization</a:t>
            </a:r>
          </a:p>
          <a:p>
            <a:pPr lvl="1"/>
            <a:r>
              <a:rPr lang="en-US" altLang="zh-CN" b="1" dirty="0">
                <a:latin typeface="Times New Roman" panose="02020603050405020304" pitchFamily="18" charset="0"/>
                <a:cs typeface="Times New Roman" panose="02020603050405020304" pitchFamily="18" charset="0"/>
              </a:rPr>
              <a:t>Automatic </a:t>
            </a:r>
            <a:r>
              <a:rPr lang="en-US" altLang="zh-CN" b="1" dirty="0" smtClean="0">
                <a:latin typeface="Times New Roman" panose="02020603050405020304" pitchFamily="18" charset="0"/>
                <a:cs typeface="Times New Roman" panose="02020603050405020304" pitchFamily="18" charset="0"/>
              </a:rPr>
              <a:t>Control</a:t>
            </a:r>
          </a:p>
          <a:p>
            <a:pPr lvl="1"/>
            <a:r>
              <a:rPr lang="en-US" altLang="zh-CN" b="1" dirty="0">
                <a:latin typeface="Times New Roman" panose="02020603050405020304" pitchFamily="18" charset="0"/>
                <a:cs typeface="Times New Roman" panose="02020603050405020304" pitchFamily="18" charset="0"/>
              </a:rPr>
              <a:t>Machine </a:t>
            </a:r>
            <a:r>
              <a:rPr lang="en-US" altLang="zh-CN" b="1" dirty="0" smtClean="0">
                <a:latin typeface="Times New Roman" panose="02020603050405020304" pitchFamily="18" charset="0"/>
                <a:cs typeface="Times New Roman" panose="02020603050405020304" pitchFamily="18" charset="0"/>
              </a:rPr>
              <a:t>Learning</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Mathematical </a:t>
            </a:r>
            <a:r>
              <a:rPr lang="en-US" altLang="zh-CN" b="1" dirty="0" smtClean="0">
                <a:latin typeface="Times New Roman" panose="02020603050405020304" pitchFamily="18" charset="0"/>
                <a:cs typeface="Times New Roman" panose="02020603050405020304" pitchFamily="18" charset="0"/>
              </a:rPr>
              <a:t>Optimization/Programming</a:t>
            </a:r>
          </a:p>
          <a:p>
            <a:pPr lvl="1"/>
            <a:r>
              <a:rPr lang="en-US" altLang="zh-CN" b="1" dirty="0">
                <a:latin typeface="Times New Roman" panose="02020603050405020304" pitchFamily="18" charset="0"/>
                <a:cs typeface="Times New Roman" panose="02020603050405020304" pitchFamily="18" charset="0"/>
              </a:rPr>
              <a:t>Meta-Heuristics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Operations Research</a:t>
            </a:r>
          </a:p>
          <a:p>
            <a:pPr lvl="1"/>
            <a:r>
              <a:rPr lang="en-US" altLang="zh-CN" b="1" dirty="0" smtClean="0">
                <a:latin typeface="Times New Roman" panose="02020603050405020304" pitchFamily="18" charset="0"/>
                <a:cs typeface="Times New Roman" panose="02020603050405020304" pitchFamily="18" charset="0"/>
              </a:rPr>
              <a:t>Swarm Intelligence</a:t>
            </a:r>
          </a:p>
          <a:p>
            <a:r>
              <a:rPr lang="en-US" altLang="zh-CN" b="1" dirty="0" smtClean="0">
                <a:latin typeface="Times New Roman" panose="02020603050405020304" pitchFamily="18" charset="0"/>
                <a:cs typeface="Times New Roman" panose="02020603050405020304" pitchFamily="18" charset="0"/>
              </a:rPr>
              <a:t>……</a:t>
            </a:r>
            <a:endParaRPr lang="en-US" altLang="zh-CN" sz="19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xmlns=""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 </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 </a:t>
            </a:r>
            <a:r>
              <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rPr>
              <a:t>[Koonin</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Popular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92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2"/>
              </a:rPr>
              <a:t>https://github.com/BIMK/PlatEMO</a:t>
            </a:r>
            <a:r>
              <a:rPr lang="en-US" altLang="zh-CN" b="1" dirty="0">
                <a:latin typeface="Times New Roman" panose="02020603050405020304" pitchFamily="18" charset="0"/>
                <a:cs typeface="Times New Roman" panose="02020603050405020304" pitchFamily="18" charset="0"/>
              </a:rPr>
              <a:t> (1.5k stars)</a:t>
            </a:r>
          </a:p>
          <a:p>
            <a:pPr lvl="2"/>
            <a:r>
              <a:rPr lang="en-US" altLang="zh-CN" b="1" dirty="0">
                <a:latin typeface="Times New Roman" panose="02020603050405020304" pitchFamily="18" charset="0"/>
                <a:cs typeface="Times New Roman" panose="02020603050405020304" pitchFamily="18" charset="0"/>
              </a:rPr>
              <a:t>Ye Tian, Ran Cheng, Xingyi Zhang, and Yaochu Jin, PlatEMO: A MATLAB Platform for Evolutionary Multi-Objective Optimization [Educational Forum], </a:t>
            </a:r>
            <a:r>
              <a:rPr lang="en-US" altLang="zh-CN" b="1" i="1" dirty="0">
                <a:latin typeface="Times New Roman" panose="02020603050405020304" pitchFamily="18" charset="0"/>
                <a:cs typeface="Times New Roman" panose="02020603050405020304" pitchFamily="18" charset="0"/>
              </a:rPr>
              <a:t>IEEE 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4"/>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endParaRPr lang="zh-CN" altLang="en-US"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4CF59AE6-C4A2-F7CE-36AE-928BEC2ACB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0485" y="1375728"/>
            <a:ext cx="1046629"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1300</Words>
  <Application>Microsoft Office PowerPoint</Application>
  <PresentationFormat>宽屏</PresentationFormat>
  <Paragraphs>224</Paragraphs>
  <Slides>14</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Arial</vt:lpstr>
      <vt:lpstr>Arial Black</vt:lpstr>
      <vt:lpstr>Calibri</vt:lpstr>
      <vt:lpstr>Calibri Light</vt:lpstr>
      <vt:lpstr>Times New Roman</vt:lpstr>
      <vt:lpstr>Wingdings</vt:lpstr>
      <vt:lpstr>Office 主题</vt:lpstr>
      <vt:lpstr>PyPop7 A Pure-PYthon open-source library of POPulation-based black-box OPtimization [JMLR-2024]</vt:lpstr>
      <vt:lpstr>Three Main Goals of this Open-Source Pure-Python Library (PyPop7)</vt:lpstr>
      <vt:lpstr>Name Diversity in Complex (e.g., Non-Linear) Optimization</vt:lpstr>
      <vt:lpstr>PowerPoint 演示文稿</vt:lpstr>
      <vt:lpstr>Evolution</vt:lpstr>
      <vt:lpstr>Some (rather all) Popular Open-Source Libraries for Evolutionary Computation (EC) and/or Swarm Intelligence (SI)</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1030</cp:revision>
  <dcterms:created xsi:type="dcterms:W3CDTF">2024-06-22T12:46:17Z</dcterms:created>
  <dcterms:modified xsi:type="dcterms:W3CDTF">2024-10-29T08:34:22Z</dcterms:modified>
</cp:coreProperties>
</file>