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/>
          <p:nvPr/>
        </p:nvCxnSpPr>
        <p:spPr>
          <a:xfrm flipH="1">
            <a:off x="6613832" y="5086188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609769" y="3808296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8774618" y="2601805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Cross-Entropy Method (CEM)</a:t>
            </a:r>
          </a:p>
        </p:txBody>
      </p:sp>
      <p:sp>
        <p:nvSpPr>
          <p:cNvPr id="134" name="矩形 133"/>
          <p:cNvSpPr/>
          <p:nvPr/>
        </p:nvSpPr>
        <p:spPr>
          <a:xfrm>
            <a:off x="8780721" y="5096618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Random Search (RS)</a:t>
            </a:r>
          </a:p>
        </p:txBody>
      </p:sp>
      <p:sp>
        <p:nvSpPr>
          <p:cNvPr id="135" name="矩形 134"/>
          <p:cNvSpPr/>
          <p:nvPr/>
        </p:nvSpPr>
        <p:spPr>
          <a:xfrm>
            <a:off x="6613699" y="5101499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Direct/Pattern Search (DS)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72868" y="3818259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Evolutionary Programming (EP)</a:t>
            </a:r>
          </a:p>
        </p:txBody>
      </p:sp>
      <p:sp>
        <p:nvSpPr>
          <p:cNvPr id="132" name="矩形 131"/>
          <p:cNvSpPr/>
          <p:nvPr/>
        </p:nvSpPr>
        <p:spPr>
          <a:xfrm>
            <a:off x="6609839" y="3823140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Cooperative Co-evolution (CC)</a:t>
            </a:r>
          </a:p>
        </p:txBody>
      </p:sp>
      <p:sp>
        <p:nvSpPr>
          <p:cNvPr id="129" name="矩形 128"/>
          <p:cNvSpPr/>
          <p:nvPr/>
        </p:nvSpPr>
        <p:spPr>
          <a:xfrm>
            <a:off x="6607596" y="2602693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Estimation of Distribution (EDA)</a:t>
            </a: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605110" y="2589765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5877" y="6200034"/>
            <a:ext cx="9081817" cy="489749"/>
            <a:chOff x="906314" y="6200034"/>
            <a:chExt cx="9071380" cy="4897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60" y="6246909"/>
              <a:ext cx="1331039" cy="360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6314" y="6200034"/>
              <a:ext cx="1544012" cy="489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Computing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Engine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936" y="6246909"/>
              <a:ext cx="1068796" cy="39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369" y="6246909"/>
              <a:ext cx="1384325" cy="360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95878" y="100428"/>
            <a:ext cx="9813384" cy="484407"/>
            <a:chOff x="906314" y="100428"/>
            <a:chExt cx="9802947" cy="484407"/>
          </a:xfrm>
        </p:grpSpPr>
        <p:sp>
          <p:nvSpPr>
            <p:cNvPr id="7" name="矩形 6"/>
            <p:cNvSpPr/>
            <p:nvPr/>
          </p:nvSpPr>
          <p:spPr>
            <a:xfrm>
              <a:off x="906314" y="107781"/>
              <a:ext cx="1535979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Online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Docs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50326" y="107779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PyPI Installation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1780" y="1077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Design Philosophy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3234" y="103751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User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Guide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4607" y="1035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Online Tutorials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8121" y="100428"/>
              <a:ext cx="1178658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API Docs of Optimizers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74765" y="100428"/>
              <a:ext cx="12727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Development Guide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455455" y="103788"/>
              <a:ext cx="1253806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Applications &amp; Citations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06315" y="615559"/>
            <a:ext cx="2040530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Benchmarking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321" y="4518482"/>
            <a:ext cx="2040531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Util Functions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21" y="4808496"/>
            <a:ext cx="3340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2-D/3-D landscapes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Save optimization data (</a:t>
            </a:r>
            <a:r>
              <a:rPr lang="en-US" altLang="zh-CN" sz="1200" b="1" dirty="0">
                <a:solidFill>
                  <a:srgbClr val="4786B9"/>
                </a:solidFill>
                <a:latin typeface="Arial Black" panose="020B0A04020102020204" pitchFamily="34" charset="0"/>
              </a:rPr>
              <a:t>pickle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Check optimization results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convergence curves (</a:t>
            </a:r>
            <a:r>
              <a:rPr lang="en-US" altLang="zh-CN" sz="1200" b="1" dirty="0">
                <a:solidFill>
                  <a:srgbClr val="1F5F84"/>
                </a:solidFill>
                <a:latin typeface="Arial Black" panose="020B0A04020102020204" pitchFamily="34" charset="0"/>
              </a:rPr>
              <a:t>matplotlib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Compare multiple optimizers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Accelerate computation (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Numba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2322" y="3763625"/>
            <a:ext cx="2040530" cy="297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Test Protocols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2987" y="4034520"/>
            <a:ext cx="33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Repeatability reports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Automatic testing (</a:t>
            </a:r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pytest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94" y="3764520"/>
            <a:ext cx="569003" cy="54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99870" y="909190"/>
            <a:ext cx="334098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Large-scale BBO: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local search 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global search abilities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Black-box classification: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25 cases (=5 datasets * 5 loss functions)</a:t>
            </a:r>
            <a:endParaRPr lang="en-US" altLang="zh-CN" sz="1200" b="1" i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COCO/BBOB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24 different functions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NeverGrad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photonics problems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Direct (neural) policy search: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6 simulation robotics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gymnasium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Global trajectory optimization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pykep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b="1" dirty="0">
              <a:latin typeface="Arial Black" panose="020B0A040201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92" y="4493352"/>
            <a:ext cx="1093731" cy="252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44" y="597870"/>
            <a:ext cx="804255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40854" y="611565"/>
            <a:ext cx="2358755" cy="477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Black-Box Optimizers (BBO)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0855" y="1120698"/>
            <a:ext cx="2363589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 Strategies (ES)</a:t>
            </a:r>
          </a:p>
        </p:txBody>
      </p:sp>
      <p:sp>
        <p:nvSpPr>
          <p:cNvPr id="32" name="矩形 31"/>
          <p:cNvSpPr/>
          <p:nvPr/>
        </p:nvSpPr>
        <p:spPr>
          <a:xfrm>
            <a:off x="6614148" y="1112577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Particle Swarm Optimizers (PSO)</a:t>
            </a:r>
          </a:p>
        </p:txBody>
      </p:sp>
      <p:sp>
        <p:nvSpPr>
          <p:cNvPr id="33" name="矩形 32"/>
          <p:cNvSpPr/>
          <p:nvPr/>
        </p:nvSpPr>
        <p:spPr>
          <a:xfrm>
            <a:off x="8777177" y="1107696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Differential Evolution (DE)</a:t>
            </a:r>
          </a:p>
        </p:txBody>
      </p:sp>
      <p:sp>
        <p:nvSpPr>
          <p:cNvPr id="9" name="矩形 8"/>
          <p:cNvSpPr/>
          <p:nvPr/>
        </p:nvSpPr>
        <p:spPr>
          <a:xfrm>
            <a:off x="6552533" y="727856"/>
            <a:ext cx="10892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>
                <a:solidFill>
                  <a:srgbClr val="00B050"/>
                </a:solidFill>
                <a:latin typeface="Arial Black" panose="020B0A04020102020204" pitchFamily="34" charset="0"/>
              </a:rPr>
              <a:t>Optimizer</a:t>
            </a:r>
          </a:p>
        </p:txBody>
      </p:sp>
      <p:sp>
        <p:nvSpPr>
          <p:cNvPr id="11" name="矩形 10"/>
          <p:cNvSpPr/>
          <p:nvPr/>
        </p:nvSpPr>
        <p:spPr>
          <a:xfrm>
            <a:off x="7477981" y="766328"/>
            <a:ext cx="3259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Arial Black" panose="020B0A04020102020204" pitchFamily="34" charset="0"/>
              </a:rPr>
              <a:t>(as an open interface to add new/missed BBO)</a:t>
            </a:r>
            <a:endParaRPr lang="zh-CN" altLang="en-US" sz="800" dirty="0"/>
          </a:p>
        </p:txBody>
      </p:sp>
      <p:sp>
        <p:nvSpPr>
          <p:cNvPr id="43" name="矩形 42"/>
          <p:cNvSpPr/>
          <p:nvPr/>
        </p:nvSpPr>
        <p:spPr>
          <a:xfrm>
            <a:off x="4240855" y="3617899"/>
            <a:ext cx="2358755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Natural Evolution Strategies (NES)</a:t>
            </a:r>
          </a:p>
        </p:txBody>
      </p:sp>
      <p:sp>
        <p:nvSpPr>
          <p:cNvPr id="53" name="矩形 52"/>
          <p:cNvSpPr/>
          <p:nvPr/>
        </p:nvSpPr>
        <p:spPr>
          <a:xfrm>
            <a:off x="4247299" y="5097991"/>
            <a:ext cx="235231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Genetic Algorithms</a:t>
            </a:r>
          </a:p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(GA)</a:t>
            </a:r>
          </a:p>
        </p:txBody>
      </p:sp>
      <p:sp>
        <p:nvSpPr>
          <p:cNvPr id="2" name="矩形 1"/>
          <p:cNvSpPr/>
          <p:nvPr/>
        </p:nvSpPr>
        <p:spPr>
          <a:xfrm>
            <a:off x="895877" y="6193163"/>
            <a:ext cx="9813384" cy="496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5878" y="4505405"/>
            <a:ext cx="3351421" cy="1687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5877" y="3770660"/>
            <a:ext cx="3348095" cy="72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95877" y="596888"/>
            <a:ext cx="3346860" cy="31666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95878" y="106408"/>
            <a:ext cx="9813384" cy="4831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599611" y="3603398"/>
            <a:ext cx="5743" cy="14859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604444" y="1103703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768412" y="1120698"/>
            <a:ext cx="12309" cy="50659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245753" y="1110649"/>
            <a:ext cx="2355608" cy="249504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245753" y="5090368"/>
            <a:ext cx="2350705" cy="109625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42737" y="595515"/>
            <a:ext cx="6466523" cy="5591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8862705" y="1742797"/>
            <a:ext cx="1752262" cy="677108"/>
            <a:chOff x="3931506" y="2165790"/>
            <a:chExt cx="1752262" cy="677108"/>
          </a:xfrm>
        </p:grpSpPr>
        <p:sp>
          <p:nvSpPr>
            <p:cNvPr id="93" name="矩形 92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SHADE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JADE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CDE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TDE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44841" y="1612554"/>
            <a:ext cx="2072927" cy="1019983"/>
            <a:chOff x="2459556" y="2119960"/>
            <a:chExt cx="2072927" cy="1019983"/>
          </a:xfrm>
        </p:grpSpPr>
        <p:sp>
          <p:nvSpPr>
            <p:cNvPr id="98" name="矩形 97"/>
            <p:cNvSpPr/>
            <p:nvPr/>
          </p:nvSpPr>
          <p:spPr>
            <a:xfrm>
              <a:off x="2530205" y="2119960"/>
              <a:ext cx="827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CPSO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3428772" y="2119960"/>
              <a:ext cx="11037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CCPSO2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459556" y="2458514"/>
              <a:ext cx="969216" cy="345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CLPSO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614446" y="2458514"/>
              <a:ext cx="732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IPSO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524445" y="2801389"/>
              <a:ext cx="8336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10627" y="2797068"/>
              <a:ext cx="9399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SPSOL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01309" y="5574920"/>
            <a:ext cx="1730875" cy="680149"/>
            <a:chOff x="3978225" y="2663240"/>
            <a:chExt cx="1730875" cy="680149"/>
          </a:xfrm>
        </p:grpSpPr>
        <p:grpSp>
          <p:nvGrpSpPr>
            <p:cNvPr id="105" name="组合 104"/>
            <p:cNvGrpSpPr/>
            <p:nvPr/>
          </p:nvGrpSpPr>
          <p:grpSpPr>
            <a:xfrm>
              <a:off x="3978225" y="2663240"/>
              <a:ext cx="1730875" cy="338554"/>
              <a:chOff x="3978225" y="2663240"/>
              <a:chExt cx="1730875" cy="33855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3978225" y="2663240"/>
                <a:ext cx="76547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GL25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743700" y="2663240"/>
                <a:ext cx="96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G3PCX</a:t>
                </a: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4217806" y="3004835"/>
              <a:ext cx="12526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GENITOR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06773" y="4116885"/>
            <a:ext cx="2226917" cy="1015662"/>
            <a:chOff x="3576473" y="2362693"/>
            <a:chExt cx="2226917" cy="1015662"/>
          </a:xfrm>
        </p:grpSpPr>
        <p:sp>
          <p:nvSpPr>
            <p:cNvPr id="110" name="矩形 109"/>
            <p:cNvSpPr/>
            <p:nvPr/>
          </p:nvSpPr>
          <p:spPr>
            <a:xfrm>
              <a:off x="3576473" y="2362693"/>
              <a:ext cx="1023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VDCMA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599951" y="2362693"/>
              <a:ext cx="12034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VKDCMA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87506" y="2701247"/>
              <a:ext cx="8014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SNES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23734" y="2701247"/>
              <a:ext cx="9558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R1NES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675527" y="3039801"/>
              <a:ext cx="825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XNES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797604" y="3039801"/>
              <a:ext cx="808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ENES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201479" y="1625686"/>
            <a:ext cx="2437916" cy="1936928"/>
            <a:chOff x="1443749" y="1612529"/>
            <a:chExt cx="2437916" cy="1936928"/>
          </a:xfrm>
        </p:grpSpPr>
        <p:sp>
          <p:nvSpPr>
            <p:cNvPr id="117" name="矩形 116"/>
            <p:cNvSpPr/>
            <p:nvPr/>
          </p:nvSpPr>
          <p:spPr>
            <a:xfrm>
              <a:off x="1537585" y="1612529"/>
              <a:ext cx="8622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MMES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587474" y="1612529"/>
              <a:ext cx="11628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LMMAES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43749" y="1903885"/>
              <a:ext cx="104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6680" y="1903885"/>
              <a:ext cx="13244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LMCMAES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550790" y="2242439"/>
              <a:ext cx="83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RMES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29761" y="2530322"/>
              <a:ext cx="1425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SEPCMAES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0754" y="2533795"/>
              <a:ext cx="7958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R1ES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6158" y="2242439"/>
              <a:ext cx="14255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CCMAES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461717" y="2872349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DDCMA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61935" y="2872349"/>
              <a:ext cx="10139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FMAES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61717" y="3210903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CMAES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809538" y="3210903"/>
              <a:ext cx="7187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… …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855034" y="5549286"/>
            <a:ext cx="1752262" cy="677108"/>
            <a:chOff x="3931506" y="2165790"/>
            <a:chExt cx="1752262" cy="677108"/>
          </a:xfrm>
        </p:grpSpPr>
        <p:sp>
          <p:nvSpPr>
            <p:cNvPr id="141" name="矩形 140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BES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GS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SRS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PRS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721980" y="5564948"/>
            <a:ext cx="1834246" cy="677108"/>
            <a:chOff x="3849522" y="2165790"/>
            <a:chExt cx="1834246" cy="677108"/>
          </a:xfrm>
        </p:grpSpPr>
        <p:sp>
          <p:nvSpPr>
            <p:cNvPr id="146" name="矩形 145"/>
            <p:cNvSpPr/>
            <p:nvPr/>
          </p:nvSpPr>
          <p:spPr>
            <a:xfrm>
              <a:off x="3849522" y="2173349"/>
              <a:ext cx="11314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POWELL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NM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HJ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CS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687221" y="4360110"/>
            <a:ext cx="1964673" cy="677108"/>
            <a:chOff x="1796201" y="1005237"/>
            <a:chExt cx="1964673" cy="677108"/>
          </a:xfrm>
        </p:grpSpPr>
        <p:sp>
          <p:nvSpPr>
            <p:cNvPr id="161" name="矩形 160"/>
            <p:cNvSpPr/>
            <p:nvPr/>
          </p:nvSpPr>
          <p:spPr>
            <a:xfrm>
              <a:off x="2054932" y="1005237"/>
              <a:ext cx="6778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HCC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32817" y="1005237"/>
              <a:ext cx="10280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COCMA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796201" y="1343791"/>
              <a:ext cx="1195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COSYNE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800698" y="1343791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COEA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831468" y="3107288"/>
            <a:ext cx="1928436" cy="677108"/>
            <a:chOff x="4583980" y="2767850"/>
            <a:chExt cx="1928436" cy="67710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4583980" y="2767850"/>
              <a:ext cx="1928436" cy="338554"/>
              <a:chOff x="4583980" y="2767850"/>
              <a:chExt cx="1928436" cy="33855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4583980" y="2767850"/>
                <a:ext cx="1002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DSCEM</a:t>
                </a: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586226" y="2767850"/>
                <a:ext cx="9261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MRAS</a:t>
                </a:r>
              </a:p>
            </p:txBody>
          </p:sp>
        </p:grpSp>
        <p:sp>
          <p:nvSpPr>
            <p:cNvPr id="167" name="矩形 166"/>
            <p:cNvSpPr/>
            <p:nvPr/>
          </p:nvSpPr>
          <p:spPr>
            <a:xfrm>
              <a:off x="5085103" y="3106404"/>
              <a:ext cx="877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SCEM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126808" y="4358994"/>
            <a:ext cx="1240265" cy="677108"/>
            <a:chOff x="4980660" y="3199095"/>
            <a:chExt cx="1240265" cy="67710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980660" y="3199095"/>
              <a:ext cx="1240265" cy="338554"/>
              <a:chOff x="4980660" y="3199095"/>
              <a:chExt cx="1240265" cy="338554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80660" y="3199095"/>
                <a:ext cx="6215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LEP</a:t>
                </a: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602198" y="3199095"/>
                <a:ext cx="618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FEP</a:t>
                </a: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5271464" y="3537649"/>
              <a:ext cx="6614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CEP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750759" y="3104312"/>
            <a:ext cx="1885115" cy="677108"/>
            <a:chOff x="2232608" y="1301462"/>
            <a:chExt cx="1885115" cy="677108"/>
          </a:xfrm>
        </p:grpSpPr>
        <p:sp>
          <p:nvSpPr>
            <p:cNvPr id="176" name="矩形 175"/>
            <p:cNvSpPr/>
            <p:nvPr/>
          </p:nvSpPr>
          <p:spPr>
            <a:xfrm>
              <a:off x="2258155" y="1301462"/>
              <a:ext cx="9841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RPEDA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3242327" y="1301462"/>
              <a:ext cx="8584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UMDA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232608" y="1640016"/>
              <a:ext cx="1035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AEMNA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225428" y="1640016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EMNA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303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532</cp:revision>
  <dcterms:created xsi:type="dcterms:W3CDTF">2024-06-22T12:46:17Z</dcterms:created>
  <dcterms:modified xsi:type="dcterms:W3CDTF">2024-06-26T07:16:28Z</dcterms:modified>
</cp:coreProperties>
</file>