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9" r:id="rId3"/>
    <p:sldId id="264" r:id="rId4"/>
    <p:sldId id="270" r:id="rId5"/>
    <p:sldId id="271" r:id="rId6"/>
    <p:sldId id="258" r:id="rId7"/>
    <p:sldId id="263" r:id="rId8"/>
    <p:sldId id="257" r:id="rId9"/>
    <p:sldId id="262" r:id="rId10"/>
    <p:sldId id="268" r:id="rId11"/>
    <p:sldId id="267" r:id="rId12"/>
    <p:sldId id="261" r:id="rId13"/>
    <p:sldId id="259" r:id="rId14"/>
    <p:sldId id="265" r:id="rId15"/>
    <p:sldId id="260" r:id="rId16"/>
    <p:sldId id="26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375B6"/>
    <a:srgbClr val="F37F40"/>
    <a:srgbClr val="00A3E0"/>
    <a:srgbClr val="4786B9"/>
    <a:srgbClr val="FFE469"/>
    <a:srgbClr val="1F5F8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98" autoAdjust="0"/>
    <p:restoredTop sz="94660"/>
  </p:normalViewPr>
  <p:slideViewPr>
    <p:cSldViewPr snapToGrid="0">
      <p:cViewPr varScale="1">
        <p:scale>
          <a:sx n="159" d="100"/>
          <a:sy n="159" d="100"/>
        </p:scale>
        <p:origin x="59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8EAA6-5116-48C0-894F-5197E4875B5A}" type="datetimeFigureOut">
              <a:rPr lang="zh-CN" altLang="en-US" smtClean="0"/>
              <a:t>2024/11/1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CF6C4-73A4-413A-813D-79BD8B8F5D69}" type="slidenum">
              <a:rPr lang="zh-CN" altLang="en-US" smtClean="0"/>
              <a:t>‹#›</a:t>
            </a:fld>
            <a:endParaRPr lang="zh-CN" altLang="en-US"/>
          </a:p>
        </p:txBody>
      </p:sp>
    </p:spTree>
    <p:extLst>
      <p:ext uri="{BB962C8B-B14F-4D97-AF65-F5344CB8AC3E}">
        <p14:creationId xmlns:p14="http://schemas.microsoft.com/office/powerpoint/2010/main" val="395996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1</a:t>
            </a:fld>
            <a:endParaRPr lang="zh-CN" altLang="en-US"/>
          </a:p>
        </p:txBody>
      </p:sp>
    </p:spTree>
    <p:extLst>
      <p:ext uri="{BB962C8B-B14F-4D97-AF65-F5344CB8AC3E}">
        <p14:creationId xmlns:p14="http://schemas.microsoft.com/office/powerpoint/2010/main" val="215945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8</a:t>
            </a:fld>
            <a:endParaRPr lang="zh-CN" altLang="en-US"/>
          </a:p>
        </p:txBody>
      </p:sp>
    </p:spTree>
    <p:extLst>
      <p:ext uri="{BB962C8B-B14F-4D97-AF65-F5344CB8AC3E}">
        <p14:creationId xmlns:p14="http://schemas.microsoft.com/office/powerpoint/2010/main" val="134820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41269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3035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205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95478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2024/11/1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50457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6379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F547CA2-D8AE-4990-8773-D5839667DDCD}" type="datetimeFigureOut">
              <a:rPr lang="zh-CN" altLang="en-US" smtClean="0"/>
              <a:t>2024/11/1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62744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F547CA2-D8AE-4990-8773-D5839667DDCD}" type="datetimeFigureOut">
              <a:rPr lang="zh-CN" altLang="en-US" smtClean="0"/>
              <a:t>2024/11/1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0520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547CA2-D8AE-4990-8773-D5839667DDCD}" type="datetimeFigureOut">
              <a:rPr lang="zh-CN" altLang="en-US" smtClean="0"/>
              <a:t>2024/11/1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58684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9612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2024/11/1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888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47CA2-D8AE-4990-8773-D5839667DDCD}" type="datetimeFigureOut">
              <a:rPr lang="zh-CN" altLang="en-US" smtClean="0"/>
              <a:t>2024/11/1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868116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lobal.oup.com/academic/product/the-genetical-theory-of-natural-selection-9780198504405?cc=nl&amp;lang=en&amp;" TargetMode="External"/><Relationship Id="rId3" Type="http://schemas.openxmlformats.org/officeDocument/2006/relationships/hyperlink" Target="https://github.com/Evolutionary-Intelligence/pypop" TargetMode="External"/><Relationship Id="rId7"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pypop.rtfd.io/" TargetMode="Externa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Evolutionary-Intelligence/DistributedEvolutionaryComputation/blob/main/Pub/AIAA-Journal-(AIAAJ).md"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88/1748-3190/ac165d" TargetMode="External"/><Relationship Id="rId2" Type="http://schemas.openxmlformats.org/officeDocument/2006/relationships/hyperlink" Target="https://doi.org/10.1088/1748-3190/ad360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l.acm.org/doi/10.1145/1531326.1531366"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liebertpub.com/doi/full/10.1089/soro.2018.0149" TargetMode="External"/><Relationship Id="rId3" Type="http://schemas.openxmlformats.org/officeDocument/2006/relationships/slideLayout" Target="../slideLayouts/slideLayout2.xml"/><Relationship Id="rId7" Type="http://schemas.openxmlformats.org/officeDocument/2006/relationships/hyperlink" Target="https://dash.harvard.edu/handle/1/37369463" TargetMode="Externa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nature.com/articles/s41591-023-02584-1" TargetMode="External"/><Relationship Id="rId11" Type="http://schemas.openxmlformats.org/officeDocument/2006/relationships/image" Target="../media/image17.png"/><Relationship Id="rId5" Type="http://schemas.openxmlformats.org/officeDocument/2006/relationships/hyperlink" Target="https://www.biorxiv.org/content/10.1101/2024.04.12.589164v1" TargetMode="External"/><Relationship Id="rId10" Type="http://schemas.openxmlformats.org/officeDocument/2006/relationships/image" Target="../media/image16.png"/><Relationship Id="rId4" Type="http://schemas.openxmlformats.org/officeDocument/2006/relationships/hyperlink" Target="https://royalsocietypublishing.org/doi/10.1098/rsif.2024.0141" TargetMode="External"/><Relationship Id="rId9" Type="http://schemas.openxmlformats.org/officeDocument/2006/relationships/hyperlink" Target="https://iopscience.iop.org/article/10.1088/1748-3190/aaefa5"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ash.harvard.edu/handle/1/37368472" TargetMode="External"/><Relationship Id="rId2" Type="http://schemas.openxmlformats.org/officeDocument/2006/relationships/hyperlink" Target="https://dash.harvard.edu/handle/1/3737892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101/2024.06.20.59607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ash.harvard.edu/handle/1/37370084" TargetMode="External"/><Relationship Id="rId2" Type="http://schemas.openxmlformats.org/officeDocument/2006/relationships/hyperlink" Target="https://www.nature.com/articles/s41563-020-0798-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neweirdkerneltrick.com/part2.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l.acm.org/journal/telo/author-guidelines" TargetMode="External"/><Relationship Id="rId2" Type="http://schemas.openxmlformats.org/officeDocument/2006/relationships/hyperlink" Target="https://direct.mit.edu/evco/pages/submission-guideline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hyperlink" Target="https://dl.acm.org/doi/abs/10.1145/3377930.339873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BIMK/PlatEMO" TargetMode="External"/><Relationship Id="rId2" Type="http://schemas.openxmlformats.org/officeDocument/2006/relationships/hyperlink" Target="https://pypop.readthedocs.io/en/latest/design-philosophy.html" TargetMode="External"/><Relationship Id="rId1" Type="http://schemas.openxmlformats.org/officeDocument/2006/relationships/slideLayout" Target="../slideLayouts/slideLayout2.xml"/><Relationship Id="rId6" Type="http://schemas.openxmlformats.org/officeDocument/2006/relationships/hyperlink" Target="http://www.cmap.polytechnique.fr/~nikolaus.hansen/cmaes_inmatlab.html" TargetMode="External"/><Relationship Id="rId5" Type="http://schemas.openxmlformats.org/officeDocument/2006/relationships/hyperlink" Target="https://divis-gmbh.de/es-software/" TargetMode="External"/><Relationship Id="rId4" Type="http://schemas.openxmlformats.org/officeDocument/2006/relationships/hyperlink" Target="https://www.mathworks.com/products/global-optimization.html"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hyperlink" Target="https://link.springer.com/book/10.1007/978-94-015-1320-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7200" b="1" dirty="0" smtClean="0">
                <a:solidFill>
                  <a:srgbClr val="00B050"/>
                </a:solidFill>
                <a:latin typeface="Times New Roman" panose="02020603050405020304" pitchFamily="18" charset="0"/>
                <a:cs typeface="Times New Roman" panose="02020603050405020304" pitchFamily="18" charset="0"/>
              </a:rPr>
              <a:t>PyPop7</a:t>
            </a:r>
            <a:r>
              <a:rPr lang="en-US" altLang="zh-CN" sz="7200" b="1" dirty="0">
                <a:solidFill>
                  <a:srgbClr val="00B050"/>
                </a:solidFill>
                <a:latin typeface="Times New Roman" panose="02020603050405020304" pitchFamily="18" charset="0"/>
                <a:cs typeface="Times New Roman" panose="02020603050405020304" pitchFamily="18" charset="0"/>
              </a:rPr>
              <a:t/>
            </a:r>
            <a:br>
              <a:rPr lang="en-US" altLang="zh-CN" sz="7200" b="1" dirty="0">
                <a:solidFill>
                  <a:srgbClr val="00B050"/>
                </a:solidFill>
                <a:latin typeface="Times New Roman" panose="02020603050405020304" pitchFamily="18" charset="0"/>
                <a:cs typeface="Times New Roman" panose="02020603050405020304" pitchFamily="18" charset="0"/>
              </a:rPr>
            </a:br>
            <a:r>
              <a:rPr lang="en-US" altLang="zh-CN" sz="3200" b="1" dirty="0">
                <a:latin typeface="Times New Roman" panose="02020603050405020304" pitchFamily="18" charset="0"/>
                <a:cs typeface="Times New Roman" panose="02020603050405020304" pitchFamily="18" charset="0"/>
              </a:rPr>
              <a:t>A Pure-PYthon open-source library of POPulation-based black-box OPtimization </a:t>
            </a:r>
            <a:r>
              <a:rPr lang="en-US" altLang="zh-CN" sz="3200" b="1" dirty="0" smtClean="0">
                <a:latin typeface="Times New Roman" panose="02020603050405020304" pitchFamily="18" charset="0"/>
                <a:cs typeface="Times New Roman" panose="02020603050405020304" pitchFamily="18" charset="0"/>
              </a:rPr>
              <a:t>[JMLR-2024]</a:t>
            </a:r>
            <a:endParaRPr lang="zh-CN" altLang="en-US" sz="3200" b="1" dirty="0">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602038"/>
            <a:ext cx="9144000" cy="2387600"/>
          </a:xfrm>
        </p:spPr>
        <p:txBody>
          <a:bodyPr/>
          <a:lstStyle/>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Evolutionary-Intelligence (led by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Duan and Prof</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Shi)</a:t>
            </a: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HIT &amp; SUSTech</a:t>
            </a:r>
          </a:p>
          <a:p>
            <a:pPr>
              <a:lnSpc>
                <a:spcPts val="1400"/>
              </a:lnSpc>
            </a:pP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(2017 – 2020 / 2021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2024)</a:t>
            </a: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3"/>
              </a:rPr>
              <a:t>https://github.com/Evolutionary-Intelligence/pypop</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latin typeface="Times New Roman" panose="02020603050405020304" pitchFamily="18" charset="0"/>
                <a:cs typeface="Times New Roman" panose="02020603050405020304" pitchFamily="18" charset="0"/>
              </a:rPr>
              <a:t>Online docs: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4"/>
              </a:rPr>
              <a:t>https://pypop.rtfd.io/</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 xmlns:a16="http://schemas.microsoft.com/office/drawing/2014/main" id="{7B978A18-D237-B506-C9D8-EBD732057F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41763" y="5778000"/>
            <a:ext cx="1308474" cy="1080000"/>
          </a:xfrm>
          <a:prstGeom prst="rect">
            <a:avLst/>
          </a:prstGeom>
        </p:spPr>
      </p:pic>
      <p:pic>
        <p:nvPicPr>
          <p:cNvPr id="6" name="图片 5"/>
          <p:cNvPicPr>
            <a:picLocks noChangeAspect="1"/>
          </p:cNvPicPr>
          <p:nvPr/>
        </p:nvPicPr>
        <p:blipFill rotWithShape="1">
          <a:blip r:embed="rId6">
            <a:extLst>
              <a:ext uri="{28A0092B-C50C-407E-A947-70E740481C1C}">
                <a14:useLocalDpi xmlns:a14="http://schemas.microsoft.com/office/drawing/2010/main" val="0"/>
              </a:ext>
            </a:extLst>
          </a:blip>
          <a:srcRect l="15631" t="35321" r="11587" b="42495"/>
          <a:stretch/>
        </p:blipFill>
        <p:spPr>
          <a:xfrm>
            <a:off x="9596542" y="0"/>
            <a:ext cx="2595458" cy="559023"/>
          </a:xfrm>
          <a:prstGeom prst="rect">
            <a:avLst/>
          </a:prstGeom>
        </p:spPr>
      </p:pic>
      <p:pic>
        <p:nvPicPr>
          <p:cNvPr id="7" name="Picture 2" descr="Cover for &#10;&#10;The Genetical Theory of Natural Selection&#10;&#10;&#10;&#10;&#10;&#10;&#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2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90541" y="1799151"/>
            <a:ext cx="618917"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hlinkClick r:id="rId8"/>
              </a:rPr>
              <a:t>©</a:t>
            </a:r>
            <a:r>
              <a:rPr lang="en-US" altLang="zh-CN" sz="1200" dirty="0" smtClean="0">
                <a:latin typeface="Times New Roman" panose="02020603050405020304" pitchFamily="18" charset="0"/>
                <a:cs typeface="Times New Roman" panose="02020603050405020304" pitchFamily="18" charset="0"/>
                <a:hlinkClick r:id="rId8"/>
              </a:rPr>
              <a:t>OUP</a:t>
            </a:r>
            <a:endParaRPr lang="zh-CN" altLang="en-US" sz="1200" dirty="0">
              <a:latin typeface="Times New Roman" panose="02020603050405020304" pitchFamily="18" charset="0"/>
              <a:cs typeface="Times New Roman" panose="02020603050405020304" pitchFamily="18" charset="0"/>
            </a:endParaRPr>
          </a:p>
        </p:txBody>
      </p:sp>
      <p:pic>
        <p:nvPicPr>
          <p:cNvPr id="1026" name="Picture 2" descr="https://www.hit.edu.cn/_upload/article/images/d3/ec/8fcaa5d24cb59a8e9660324ef50b/735df70a-538b-4bd6-8e52-3f373085a616.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970241" y="19023"/>
            <a:ext cx="626301"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520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aeronautics&amp;astronautics</a:t>
            </a:r>
          </a:p>
          <a:p>
            <a:pPr lvl="1"/>
            <a:r>
              <a:rPr lang="en-US" altLang="zh-CN" b="1" dirty="0">
                <a:latin typeface="Times New Roman" panose="02020603050405020304" pitchFamily="18" charset="0"/>
                <a:cs typeface="Times New Roman" panose="02020603050405020304" pitchFamily="18" charset="0"/>
              </a:rPr>
              <a:t>Distributed c</a:t>
            </a:r>
            <a:r>
              <a:rPr lang="en-US" altLang="zh-CN" b="1" dirty="0" smtClean="0">
                <a:latin typeface="Times New Roman" panose="02020603050405020304" pitchFamily="18" charset="0"/>
                <a:cs typeface="Times New Roman" panose="02020603050405020304" pitchFamily="18" charset="0"/>
              </a:rPr>
              <a:t>ompliance </a:t>
            </a:r>
            <a:r>
              <a:rPr lang="en-US" altLang="zh-CN" b="1" dirty="0">
                <a:latin typeface="Times New Roman" panose="02020603050405020304" pitchFamily="18" charset="0"/>
                <a:cs typeface="Times New Roman" panose="02020603050405020304" pitchFamily="18" charset="0"/>
              </a:rPr>
              <a:t>m</a:t>
            </a:r>
            <a:r>
              <a:rPr lang="en-US" altLang="zh-CN" b="1" dirty="0" smtClean="0">
                <a:latin typeface="Times New Roman" panose="02020603050405020304" pitchFamily="18" charset="0"/>
                <a:cs typeface="Times New Roman" panose="02020603050405020304" pitchFamily="18" charset="0"/>
              </a:rPr>
              <a:t>orphing wings</a:t>
            </a:r>
            <a:r>
              <a:rPr lang="en-US" altLang="zh-CN" sz="1200" b="1" dirty="0" smtClean="0">
                <a:latin typeface="Times New Roman" panose="02020603050405020304" pitchFamily="18" charset="0"/>
                <a:cs typeface="Times New Roman" panose="02020603050405020304" pitchFamily="18" charset="0"/>
              </a:rPr>
              <a:t>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200" dirty="0">
              <a:solidFill>
                <a:schemeClr val="bg1">
                  <a:lumMod val="50000"/>
                </a:schemeClr>
              </a:solidFill>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arc.aiaa.org/doi/10.2514/1.J055073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endParaRPr>
          </a:p>
          <a:p>
            <a:pPr marL="171450" indent="-171450">
              <a:buFont typeface="Arial" panose="020B0604020202020204" pitchFamily="34" charset="0"/>
              <a:buChar char="•"/>
            </a:pP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://github.com/Evolutionary-Intelligence/DistributedEvolutionaryComputation/blob/main/Pub/AIAA-Journal-(AIAAJ).</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md</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7818" y="0"/>
            <a:ext cx="1664182" cy="1080000"/>
          </a:xfrm>
          <a:prstGeom prst="rect">
            <a:avLst/>
          </a:prstGeom>
        </p:spPr>
      </p:pic>
      <p:sp>
        <p:nvSpPr>
          <p:cNvPr id="7" name="矩形 6"/>
          <p:cNvSpPr/>
          <p:nvPr/>
        </p:nvSpPr>
        <p:spPr>
          <a:xfrm>
            <a:off x="10449715" y="1080000"/>
            <a:ext cx="1742285" cy="246221"/>
          </a:xfrm>
          <a:prstGeom prst="rect">
            <a:avLst/>
          </a:prstGeom>
        </p:spPr>
        <p:txBody>
          <a:bodyPr wrap="square">
            <a:spAutoFit/>
          </a:bodyPr>
          <a:lstStyle/>
          <a:p>
            <a:r>
              <a:rPr lang="en-US" altLang="zh-CN" sz="1000" dirty="0" smtClean="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8237" y="6318000"/>
            <a:ext cx="2873763" cy="540000"/>
          </a:xfrm>
          <a:prstGeom prst="rect">
            <a:avLst/>
          </a:prstGeom>
        </p:spPr>
      </p:pic>
    </p:spTree>
    <p:extLst>
      <p:ext uri="{BB962C8B-B14F-4D97-AF65-F5344CB8AC3E}">
        <p14:creationId xmlns:p14="http://schemas.microsoft.com/office/powerpoint/2010/main" val="17940609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bioinspiration&amp;biomimetics </a:t>
            </a:r>
            <a:r>
              <a:rPr lang="en-US" altLang="zh-CN" b="1" dirty="0">
                <a:latin typeface="Times New Roman" panose="02020603050405020304" pitchFamily="18" charset="0"/>
                <a:cs typeface="Times New Roman" panose="02020603050405020304" pitchFamily="18" charset="0"/>
              </a:rPr>
              <a:t>(bioinspired robotics)</a:t>
            </a:r>
            <a:endParaRPr lang="en-US" altLang="zh-CN" b="1" dirty="0" smtClean="0">
              <a:latin typeface="Times New Roman" panose="02020603050405020304" pitchFamily="18" charset="0"/>
              <a:cs typeface="Times New Roman" panose="02020603050405020304" pitchFamily="18" charset="0"/>
            </a:endParaRPr>
          </a:p>
          <a:p>
            <a:pPr lvl="1"/>
            <a:endPar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Bipedal </a:t>
            </a:r>
            <a:r>
              <a:rPr lang="en-US" altLang="zh-CN" b="1" dirty="0">
                <a:latin typeface="Times New Roman" panose="02020603050405020304" pitchFamily="18" charset="0"/>
                <a:cs typeface="Times New Roman" panose="02020603050405020304" pitchFamily="18" charset="0"/>
              </a:rPr>
              <a:t>muscle-actuated </a:t>
            </a:r>
            <a:r>
              <a:rPr lang="en-US" altLang="zh-CN" b="1" dirty="0" smtClean="0">
                <a:latin typeface="Times New Roman" panose="02020603050405020304" pitchFamily="18" charset="0"/>
                <a:cs typeface="Times New Roman" panose="02020603050405020304" pitchFamily="18" charset="0"/>
              </a:rPr>
              <a:t>systems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[Badie&amp;Schmitt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2024,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University of Stuttgart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p>
          <a:p>
            <a:pPr lvl="1"/>
            <a:r>
              <a:rPr lang="en-US" altLang="zh-CN" b="1" dirty="0" smtClean="0">
                <a:latin typeface="Times New Roman" panose="02020603050405020304" pitchFamily="18" charset="0"/>
                <a:cs typeface="Times New Roman" panose="02020603050405020304" pitchFamily="18" charset="0"/>
              </a:rPr>
              <a:t>Multilevel swarm-based models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collective behaviours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[Cazenille et al., 2022,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Bioinspiration&amp;Biomimetics] (</a:t>
            </a:r>
            <a:r>
              <a:rPr lang="en-US" altLang="zh-CN" sz="1200" b="1" dirty="0" smtClean="0">
                <a:solidFill>
                  <a:srgbClr val="FF0000"/>
                </a:solidFill>
                <a:latin typeface="Times New Roman" panose="02020603050405020304" pitchFamily="18" charset="0"/>
                <a:cs typeface="Times New Roman" panose="02020603050405020304" pitchFamily="18" charset="0"/>
              </a:rPr>
              <a:t>CNRS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Fish-inspired robots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2021,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https://doi.org/10.1088/1748-3190/ad3602</a:t>
            </a:r>
            <a:r>
              <a:rPr lang="en-US" altLang="zh-CN" sz="1200" b="1" dirty="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[Badie&amp;Schmitt,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hlinkClick r:id="rId3"/>
            </a:endParaRP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doi.org/10.1088/1748-3190/ac165d</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p>
        </p:txBody>
      </p:sp>
    </p:spTree>
    <p:extLst>
      <p:ext uri="{BB962C8B-B14F-4D97-AF65-F5344CB8AC3E}">
        <p14:creationId xmlns:p14="http://schemas.microsoft.com/office/powerpoint/2010/main" val="19277387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computer graphics</a:t>
            </a:r>
          </a:p>
          <a:p>
            <a:pPr lvl="1"/>
            <a:r>
              <a:rPr lang="en-US" altLang="zh-CN" b="1" dirty="0">
                <a:latin typeface="Times New Roman" panose="02020603050405020304" pitchFamily="18" charset="0"/>
                <a:cs typeface="Times New Roman" panose="02020603050405020304" pitchFamily="18" charset="0"/>
              </a:rPr>
              <a:t>Animal locomotion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Washington)</a:t>
            </a:r>
          </a:p>
          <a:p>
            <a:pPr lvl="1"/>
            <a:endParaRPr lang="zh-CN" alt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dl.acm.org/doi/10.1145/1531326.1531366</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a:t>
            </a:r>
            <a:r>
              <a:rPr lang="en-US" altLang="zh-CN"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2509" y="5861001"/>
            <a:ext cx="1769491" cy="720000"/>
          </a:xfrm>
          <a:prstGeom prst="rect">
            <a:avLst/>
          </a:prstGeom>
        </p:spPr>
      </p:pic>
      <p:sp>
        <p:nvSpPr>
          <p:cNvPr id="6" name="矩形 5"/>
          <p:cNvSpPr/>
          <p:nvPr/>
        </p:nvSpPr>
        <p:spPr>
          <a:xfrm>
            <a:off x="10333918" y="6611779"/>
            <a:ext cx="1858082" cy="246221"/>
          </a:xfrm>
          <a:prstGeom prst="rect">
            <a:avLst/>
          </a:prstGeom>
        </p:spPr>
        <p:txBody>
          <a:bodyPr wrap="square">
            <a:spAutoFit/>
          </a:bodyPr>
          <a:lstStyle/>
          <a:p>
            <a:r>
              <a:rPr lang="en-US" altLang="zh-CN" sz="1000" dirty="0">
                <a:solidFill>
                  <a:schemeClr val="bg1">
                    <a:lumMod val="50000"/>
                  </a:schemeClr>
                </a:solidFill>
                <a:latin typeface="Times New Roman" panose="02020603050405020304" pitchFamily="18" charset="0"/>
                <a:cs typeface="Times New Roman" panose="02020603050405020304" pitchFamily="18" charset="0"/>
              </a:rPr>
              <a:t>[Wampler&amp;Popović, 2009, TOG]</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3155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[Siciliano&amp;Khatib, Springer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Handbook of Robotics, 2016]</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Robotic propulsors</a:t>
            </a:r>
            <a:r>
              <a:rPr lang="en-US" altLang="zh-CN"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self-repair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[Hooper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et al., 2024, RSIF]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a:t>
            </a:r>
            <a:r>
              <a:rPr lang="en-US" altLang="zh-CN" sz="1200" b="1" dirty="0" smtClean="0">
                <a:solidFill>
                  <a:srgbClr val="FF0000"/>
                </a:solidFill>
                <a:latin typeface="Times New Roman" panose="02020603050405020304" pitchFamily="18" charset="0"/>
                <a:cs typeface="Times New Roman" panose="02020603050405020304" pitchFamily="18" charset="0"/>
              </a:rPr>
              <a:t>Technology</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trajectory </a:t>
            </a:r>
            <a:r>
              <a:rPr lang="en-US" altLang="zh-CN" sz="1200" b="1" dirty="0" smtClean="0">
                <a:latin typeface="Times New Roman" panose="02020603050405020304" pitchFamily="18" charset="0"/>
                <a:cs typeface="Times New Roman" panose="02020603050405020304" pitchFamily="18" charset="0"/>
              </a:rPr>
              <a:t>optimization</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2018,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Technology</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Biorobotics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rgbClr val="FF0000"/>
                </a:solidFill>
                <a:latin typeface="Times New Roman" panose="02020603050405020304" pitchFamily="18" charset="0"/>
                <a:cs typeface="Times New Roman" panose="02020603050405020304" pitchFamily="18" charset="0"/>
              </a:rPr>
              <a:t>EPFL</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Auke Ijspeert)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da-DK" altLang="zh-CN" b="1" dirty="0" smtClean="0">
                <a:latin typeface="Times New Roman" panose="02020603050405020304" pitchFamily="18" charset="0"/>
                <a:cs typeface="Times New Roman" panose="02020603050405020304" pitchFamily="18" charset="0"/>
              </a:rPr>
              <a:t>Personalized neurobiomechanical model</a:t>
            </a:r>
            <a:r>
              <a:rPr lang="da-DK" altLang="zh-CN" sz="1200" b="1" dirty="0" smtClean="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a:t>
            </a:r>
            <a:r>
              <a:rPr lang="da-DK" altLang="zh-CN" sz="1200" b="1" dirty="0">
                <a:solidFill>
                  <a:srgbClr val="FF0000"/>
                </a:solidFill>
                <a:latin typeface="Times New Roman" panose="02020603050405020304" pitchFamily="18" charset="0"/>
                <a:cs typeface="Times New Roman" panose="02020603050405020304" pitchFamily="18" charset="0"/>
              </a:rPr>
              <a:t>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EPFL + Lausanne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Hospital + China Academy of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Medical Sciences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Institute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Laboratory Animal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Sciences +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Brown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University 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California, San Francisco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Oxford University + …)</a:t>
            </a:r>
          </a:p>
          <a:p>
            <a:pPr lvl="1"/>
            <a:r>
              <a:rPr lang="en-US" altLang="zh-CN" b="1" dirty="0" smtClean="0">
                <a:latin typeface="Times New Roman" panose="02020603050405020304" pitchFamily="18" charset="0"/>
                <a:cs typeface="Times New Roman" panose="02020603050405020304" pitchFamily="18" charset="0"/>
              </a:rPr>
              <a:t>Soft </a:t>
            </a:r>
            <a:r>
              <a:rPr lang="en-US" altLang="zh-CN" b="1" dirty="0">
                <a:latin typeface="Times New Roman" panose="02020603050405020304" pitchFamily="18" charset="0"/>
                <a:cs typeface="Times New Roman" panose="02020603050405020304" pitchFamily="18" charset="0"/>
              </a:rPr>
              <a:t>exosuits </a:t>
            </a:r>
            <a:r>
              <a:rPr lang="en-US" altLang="zh-CN" b="1" dirty="0" smtClean="0">
                <a:latin typeface="Times New Roman" panose="02020603050405020304" pitchFamily="18" charset="0"/>
                <a:cs typeface="Times New Roman" panose="02020603050405020304" pitchFamily="18" charset="0"/>
              </a:rPr>
              <a:t>for gait rehabilitation</a:t>
            </a:r>
            <a:r>
              <a:rPr lang="en-US" altLang="zh-CN" sz="1200" b="1" dirty="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 Doctoral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Dissertation, </a:t>
            </a:r>
            <a:r>
              <a:rPr lang="da-DK" altLang="zh-CN" sz="1200" b="1" dirty="0">
                <a:solidFill>
                  <a:srgbClr val="FF0000"/>
                </a:solidFill>
                <a:latin typeface="Times New Roman" panose="02020603050405020304" pitchFamily="18" charset="0"/>
                <a:cs typeface="Times New Roman" panose="02020603050405020304" pitchFamily="18" charset="0"/>
              </a:rPr>
              <a:t>Harvard </a:t>
            </a:r>
            <a:r>
              <a:rPr lang="da-DK" altLang="zh-CN" sz="1200" b="1" dirty="0" smtClean="0">
                <a:solidFill>
                  <a:srgbClr val="FF0000"/>
                </a:solidFill>
                <a:latin typeface="Times New Roman" panose="02020603050405020304" pitchFamily="18" charset="0"/>
                <a:cs typeface="Times New Roman" panose="02020603050405020304" pitchFamily="18" charset="0"/>
              </a:rPr>
              <a:t>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Fluidic soft robots</a:t>
            </a:r>
            <a:r>
              <a:rPr lang="en-US" altLang="zh-CN" b="1" dirty="0" smtClean="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[Vasios et al., 2020, SORO] (</a:t>
            </a:r>
            <a:r>
              <a:rPr lang="da-DK" altLang="zh-CN" sz="1200" b="1" dirty="0" smtClean="0">
                <a:solidFill>
                  <a:srgbClr val="FF0000"/>
                </a:solidFill>
                <a:latin typeface="Times New Roman" panose="02020603050405020304" pitchFamily="18" charset="0"/>
                <a:cs typeface="Times New Roman" panose="02020603050405020304" pitchFamily="18" charset="0"/>
              </a:rPr>
              <a:t>Harvard 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5657671"/>
            <a:ext cx="12192000" cy="120032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4"/>
              </a:rPr>
              <a:t>https://royalsocietypublishing.org/doi/10.1098/rsif.2024.</a:t>
            </a:r>
            <a:r>
              <a:rPr lang="zh-CN" altLang="en-US" sz="1200" b="1" dirty="0" smtClean="0">
                <a:latin typeface="Times New Roman" panose="02020603050405020304" pitchFamily="18" charset="0"/>
                <a:cs typeface="Times New Roman" panose="02020603050405020304" pitchFamily="18" charset="0"/>
                <a:hlinkClick r:id="rId4"/>
              </a:rPr>
              <a:t>0141</a:t>
            </a:r>
            <a:r>
              <a:rPr lang="zh-CN" altLang="en-US"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[Hooper et al., 2024, RSIF</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5"/>
              </a:rPr>
              <a:t>https://</a:t>
            </a:r>
            <a:r>
              <a:rPr lang="en-US" altLang="zh-CN" sz="1200" b="1" dirty="0" smtClean="0">
                <a:latin typeface="Times New Roman" panose="02020603050405020304" pitchFamily="18" charset="0"/>
                <a:cs typeface="Times New Roman" panose="02020603050405020304" pitchFamily="18" charset="0"/>
                <a:hlinkClick r:id="rId5"/>
              </a:rPr>
              <a:t>www.biorxiv.org/content/10.1101/2024.04.12.589164v1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6"/>
              </a:rPr>
              <a:t>https://</a:t>
            </a:r>
            <a:r>
              <a:rPr lang="en-US" altLang="zh-CN" sz="1200" b="1" dirty="0" smtClean="0">
                <a:latin typeface="Times New Roman" panose="02020603050405020304" pitchFamily="18" charset="0"/>
                <a:cs typeface="Times New Roman" panose="02020603050405020304" pitchFamily="18" charset="0"/>
                <a:hlinkClick r:id="rId6"/>
              </a:rPr>
              <a:t>www.nature.com/articles/s41591-023-02584-1</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da-DK" altLang="zh-CN" sz="1200" b="1" dirty="0">
                <a:solidFill>
                  <a:schemeClr val="bg1">
                    <a:lumMod val="50000"/>
                  </a:schemeClr>
                </a:solidFill>
                <a:latin typeface="Times New Roman" panose="02020603050405020304" pitchFamily="18" charset="0"/>
                <a:cs typeface="Times New Roman" panose="02020603050405020304" pitchFamily="18" charset="0"/>
                <a:hlinkClick r:id="rId7"/>
              </a:rPr>
              <a:t>https://</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7"/>
              </a:rPr>
              <a:t>dash.harvard.edu/handle/1/37369463</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 [Quinlivan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8"/>
              </a:rPr>
              <a:t>https://</a:t>
            </a:r>
            <a:r>
              <a:rPr lang="en-US" altLang="zh-CN" sz="1200" b="1" dirty="0" smtClean="0">
                <a:latin typeface="Times New Roman" panose="02020603050405020304" pitchFamily="18" charset="0"/>
                <a:cs typeface="Times New Roman" panose="02020603050405020304" pitchFamily="18" charset="0"/>
                <a:hlinkClick r:id="rId8"/>
              </a:rPr>
              <a:t>www.liebertpub.com/doi/full/10.1089/soro.2018.0149</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[Vasios et al.,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2020</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9"/>
              </a:rPr>
              <a:t>https://</a:t>
            </a:r>
            <a:r>
              <a:rPr lang="en-US" altLang="zh-CN" sz="1200" b="1" dirty="0" smtClean="0">
                <a:latin typeface="Times New Roman" panose="02020603050405020304" pitchFamily="18" charset="0"/>
                <a:cs typeface="Times New Roman" panose="02020603050405020304" pitchFamily="18" charset="0"/>
                <a:hlinkClick r:id="rId9"/>
              </a:rPr>
              <a:t>iopscience.iop.org/article/10.1088/1748-3190/aaefa5</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2018]</a:t>
            </a:r>
            <a:endParaRPr lang="en-US" altLang="zh-CN" sz="1200" b="1"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59651" y="0"/>
            <a:ext cx="1632349" cy="1080000"/>
          </a:xfrm>
          <a:prstGeom prst="rect">
            <a:avLst/>
          </a:prstGeom>
        </p:spPr>
      </p:pic>
      <p:sp>
        <p:nvSpPr>
          <p:cNvPr id="6" name="矩形 5"/>
          <p:cNvSpPr/>
          <p:nvPr/>
        </p:nvSpPr>
        <p:spPr>
          <a:xfrm>
            <a:off x="10263374" y="1080000"/>
            <a:ext cx="1928626" cy="215444"/>
          </a:xfrm>
          <a:prstGeom prst="rect">
            <a:avLst/>
          </a:prstGeom>
        </p:spPr>
        <p:txBody>
          <a:bodyPr wrap="squar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endParaRPr lang="en-US" altLang="zh-CN" sz="800" b="1" dirty="0">
              <a:latin typeface="Times New Roman" panose="02020603050405020304" pitchFamily="18" charset="0"/>
              <a:cs typeface="Times New Roman" panose="02020603050405020304" pitchFamily="18" charset="0"/>
            </a:endParaRPr>
          </a:p>
        </p:txBody>
      </p:sp>
      <p:pic>
        <p:nvPicPr>
          <p:cNvPr id="7" name="supp_movie_s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11"/>
          <a:stretch>
            <a:fillRect/>
          </a:stretch>
        </p:blipFill>
        <p:spPr>
          <a:xfrm>
            <a:off x="10224281" y="5751158"/>
            <a:ext cx="1967719" cy="1106842"/>
          </a:xfrm>
          <a:prstGeom prst="rect">
            <a:avLst/>
          </a:prstGeom>
        </p:spPr>
      </p:pic>
      <p:sp>
        <p:nvSpPr>
          <p:cNvPr id="8" name="矩形 7"/>
          <p:cNvSpPr/>
          <p:nvPr/>
        </p:nvSpPr>
        <p:spPr>
          <a:xfrm>
            <a:off x="10861100" y="5535714"/>
            <a:ext cx="1029449" cy="215444"/>
          </a:xfrm>
          <a:prstGeom prst="rect">
            <a:avLst/>
          </a:prstGeom>
        </p:spPr>
        <p:txBody>
          <a:bodyPr wrap="non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[Vasios et al., 2020</a:t>
            </a:r>
            <a:r>
              <a:rPr lang="en-US" altLang="zh-CN" sz="8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9722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Physics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Holographic </a:t>
            </a:r>
            <a:r>
              <a:rPr lang="en-US" altLang="zh-CN" b="1" dirty="0">
                <a:latin typeface="Times New Roman" panose="02020603050405020304" pitchFamily="18" charset="0"/>
                <a:cs typeface="Times New Roman" panose="02020603050405020304" pitchFamily="18" charset="0"/>
              </a:rPr>
              <a:t>microscopy</a:t>
            </a:r>
            <a:r>
              <a:rPr lang="en-US" altLang="zh-CN" sz="1200" b="1" dirty="0">
                <a:latin typeface="Times New Roman" panose="02020603050405020304" pitchFamily="18" charset="0"/>
                <a:cs typeface="Times New Roman" panose="02020603050405020304" pitchFamily="18" charset="0"/>
              </a:rPr>
              <a:t> [Martin, 2024,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[Barkley, 2021</a:t>
            </a:r>
            <a:r>
              <a:rPr lang="en-US" altLang="zh-CN" sz="1200" b="1" dirty="0">
                <a:latin typeface="Times New Roman" panose="02020603050405020304" pitchFamily="18" charset="0"/>
                <a:cs typeface="Times New Roman" panose="02020603050405020304" pitchFamily="18" charset="0"/>
              </a:rPr>
              <a:t>,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dash.harvard.edu/handle/1/37378922</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[Martin, </a:t>
            </a:r>
            <a:r>
              <a:rPr lang="en-US" altLang="zh-CN" sz="1200" b="1" dirty="0" smtClean="0">
                <a:latin typeface="Times New Roman" panose="02020603050405020304" pitchFamily="18" charset="0"/>
                <a:cs typeface="Times New Roman" panose="02020603050405020304" pitchFamily="18" charset="0"/>
              </a:rPr>
              <a:t>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dash.harvard.edu/handle/1/37368472</a:t>
            </a:r>
            <a:r>
              <a:rPr lang="en-US" altLang="zh-CN" sz="1200" b="1" dirty="0" smtClean="0">
                <a:latin typeface="Times New Roman" panose="02020603050405020304" pitchFamily="18" charset="0"/>
                <a:cs typeface="Times New Roman" panose="02020603050405020304" pitchFamily="18" charset="0"/>
              </a:rPr>
              <a:t> [Barkley</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2021]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32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Neuroscience</a:t>
            </a:r>
          </a:p>
          <a:p>
            <a:pPr lvl="1"/>
            <a:r>
              <a:rPr lang="en-US" altLang="zh-CN" b="1" dirty="0" smtClean="0">
                <a:latin typeface="Times New Roman" panose="02020603050405020304" pitchFamily="18" charset="0"/>
                <a:cs typeface="Times New Roman" panose="02020603050405020304" pitchFamily="18" charset="0"/>
              </a:rPr>
              <a:t>Neural-guided image </a:t>
            </a:r>
            <a:r>
              <a:rPr lang="en-US" altLang="zh-CN" b="1" dirty="0">
                <a:latin typeface="Times New Roman" panose="02020603050405020304" pitchFamily="18" charset="0"/>
                <a:cs typeface="Times New Roman" panose="02020603050405020304" pitchFamily="18" charset="0"/>
              </a:rPr>
              <a:t>synthesis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Wang&amp;Ponce, 2024</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(Washington University in St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Louis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Harvard Medical School</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doi.org/10.1101/2024.06.20.596072</a:t>
            </a:r>
            <a:r>
              <a:rPr lang="zh-CN" altLang="en-US" sz="1200" b="1" dirty="0">
                <a:latin typeface="Times New Roman" panose="02020603050405020304" pitchFamily="18" charset="0"/>
                <a:cs typeface="Times New Roman" panose="02020603050405020304" pitchFamily="18" charset="0"/>
              </a:rPr>
              <a:t>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4788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Materials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Bio-inspired metamaterials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et al., 2021, </a:t>
            </a:r>
            <a:r>
              <a:rPr lang="en-US" altLang="zh-CN" sz="1200" b="1" dirty="0">
                <a:solidFill>
                  <a:srgbClr val="FF0000"/>
                </a:solidFill>
                <a:latin typeface="Times New Roman" panose="02020603050405020304" pitchFamily="18" charset="0"/>
                <a:cs typeface="Times New Roman" panose="02020603050405020304" pitchFamily="18" charset="0"/>
              </a:rPr>
              <a:t>Nature 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2021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www.nature.com/articles/s41563-020-0798-1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[Fernandes et al., </a:t>
            </a:r>
            <a:r>
              <a:rPr lang="en-US" altLang="zh-CN" sz="1200" b="1" dirty="0" smtClean="0">
                <a:latin typeface="Times New Roman" panose="02020603050405020304" pitchFamily="18" charset="0"/>
                <a:cs typeface="Times New Roman" panose="02020603050405020304" pitchFamily="18" charset="0"/>
              </a:rPr>
              <a:t>2021]</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3"/>
              </a:rPr>
              <a:t>https://</a:t>
            </a:r>
            <a:r>
              <a:rPr lang="en-US" altLang="zh-CN" sz="1200" b="1" dirty="0" smtClean="0">
                <a:latin typeface="Times New Roman" panose="02020603050405020304" pitchFamily="18" charset="0"/>
                <a:cs typeface="Times New Roman" panose="02020603050405020304" pitchFamily="18" charset="0"/>
                <a:hlinkClick r:id="rId3"/>
              </a:rPr>
              <a:t>dash.harvard.edu/handle/1/37370084</a:t>
            </a:r>
            <a:r>
              <a:rPr lang="en-US" altLang="zh-CN" sz="1200" b="1" dirty="0">
                <a:latin typeface="Times New Roman" panose="02020603050405020304" pitchFamily="18" charset="0"/>
                <a:cs typeface="Times New Roman" panose="02020603050405020304" pitchFamily="18" charset="0"/>
              </a:rPr>
              <a:t> [Fernandes et al., 2021]</a:t>
            </a:r>
          </a:p>
        </p:txBody>
      </p:sp>
    </p:spTree>
    <p:extLst>
      <p:ext uri="{BB962C8B-B14F-4D97-AF65-F5344CB8AC3E}">
        <p14:creationId xmlns:p14="http://schemas.microsoft.com/office/powerpoint/2010/main" val="3774406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Three Main Goals of this Open-Source Pure-Python Library (</a:t>
            </a:r>
            <a:r>
              <a:rPr lang="en-US" altLang="zh-CN" sz="3200" b="1" dirty="0" smtClean="0">
                <a:solidFill>
                  <a:srgbClr val="00B050"/>
                </a:solidFill>
                <a:latin typeface="Times New Roman" panose="02020603050405020304" pitchFamily="18" charset="0"/>
                <a:cs typeface="Times New Roman" panose="02020603050405020304" pitchFamily="18" charset="0"/>
              </a:rPr>
              <a:t>PyPop7</a:t>
            </a:r>
            <a:r>
              <a:rPr lang="en-US" altLang="zh-CN" sz="3200" b="1" dirty="0" smtClean="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77500" lnSpcReduction="20000"/>
          </a:bodyPr>
          <a:lstStyle/>
          <a:p>
            <a:r>
              <a:rPr lang="en-US" altLang="zh-CN" b="1" dirty="0" smtClean="0">
                <a:latin typeface="Times New Roman" panose="02020603050405020304" pitchFamily="18" charset="0"/>
                <a:cs typeface="Times New Roman" panose="02020603050405020304" pitchFamily="18" charset="0"/>
              </a:rPr>
              <a:t>In order </a:t>
            </a:r>
            <a:r>
              <a:rPr lang="en-US" altLang="zh-CN" b="1" dirty="0">
                <a:latin typeface="Times New Roman" panose="02020603050405020304" pitchFamily="18" charset="0"/>
                <a:cs typeface="Times New Roman" panose="02020603050405020304" pitchFamily="18" charset="0"/>
              </a:rPr>
              <a:t>to </a:t>
            </a:r>
            <a:r>
              <a:rPr lang="en-US" altLang="zh-CN" b="1" dirty="0" smtClean="0">
                <a:latin typeface="Times New Roman" panose="02020603050405020304" pitchFamily="18" charset="0"/>
                <a:cs typeface="Times New Roman" panose="02020603050405020304" pitchFamily="18" charset="0"/>
              </a:rPr>
              <a:t>facilitate</a:t>
            </a:r>
          </a:p>
          <a:p>
            <a:pPr lvl="1"/>
            <a:r>
              <a:rPr lang="en-US" altLang="zh-CN" b="1" dirty="0" smtClean="0">
                <a:latin typeface="Times New Roman" panose="02020603050405020304" pitchFamily="18" charset="0"/>
                <a:cs typeface="Times New Roman" panose="02020603050405020304" pitchFamily="18" charset="0"/>
              </a:rPr>
              <a:t>Real-world complex (e.g., non-linear) applications</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(as an open-access interface between academy and industry)</a:t>
            </a:r>
          </a:p>
          <a:p>
            <a:pPr lvl="2"/>
            <a:r>
              <a:rPr lang="en-US" altLang="zh-CN" b="1" dirty="0" smtClean="0">
                <a:latin typeface="Times New Roman" panose="02020603050405020304" pitchFamily="18" charset="0"/>
                <a:cs typeface="Times New Roman" panose="02020603050405020304" pitchFamily="18" charset="0"/>
              </a:rPr>
              <a:t>Black-box optimization (BBO), particularly </a:t>
            </a:r>
            <a:r>
              <a:rPr lang="en-US" altLang="zh-CN" b="1" dirty="0" smtClean="0">
                <a:solidFill>
                  <a:srgbClr val="FF0000"/>
                </a:solidFill>
                <a:latin typeface="Times New Roman" panose="02020603050405020304" pitchFamily="18" charset="0"/>
                <a:cs typeface="Times New Roman" panose="02020603050405020304" pitchFamily="18" charset="0"/>
              </a:rPr>
              <a:t>large-scale optimization (LSO)</a:t>
            </a:r>
          </a:p>
          <a:p>
            <a:pPr lvl="1"/>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esearch repeatability</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(as an academic platform to test, compare, and improve existing optimizers)</a:t>
            </a:r>
          </a:p>
          <a:p>
            <a:pPr lvl="2"/>
            <a:r>
              <a:rPr lang="en-US" altLang="zh-CN" b="1" dirty="0" smtClean="0">
                <a:latin typeface="Times New Roman" panose="02020603050405020304" pitchFamily="18" charset="0"/>
                <a:cs typeface="Times New Roman" panose="02020603050405020304" pitchFamily="18" charset="0"/>
              </a:rPr>
              <a:t>Mainly from the </a:t>
            </a:r>
            <a:r>
              <a:rPr lang="en-US" altLang="zh-CN" b="1" dirty="0" smtClean="0">
                <a:solidFill>
                  <a:srgbClr val="FF0000"/>
                </a:solidFill>
                <a:latin typeface="Times New Roman" panose="02020603050405020304" pitchFamily="18" charset="0"/>
                <a:cs typeface="Times New Roman" panose="02020603050405020304" pitchFamily="18" charset="0"/>
              </a:rPr>
              <a:t>optimizers</a:t>
            </a:r>
            <a:r>
              <a:rPr lang="en-US" altLang="zh-CN" b="1" dirty="0" smtClean="0">
                <a:latin typeface="Times New Roman" panose="02020603050405020304" pitchFamily="18" charset="0"/>
                <a:cs typeface="Times New Roman" panose="02020603050405020304" pitchFamily="18" charset="0"/>
              </a:rPr>
              <a:t> perspective</a:t>
            </a:r>
          </a:p>
          <a:p>
            <a:pPr lvl="3"/>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ather </a:t>
            </a:r>
            <a:r>
              <a:rPr lang="en-US" altLang="zh-CN" b="1" dirty="0">
                <a:latin typeface="Times New Roman" panose="02020603050405020304" pitchFamily="18" charset="0"/>
                <a:cs typeface="Times New Roman" panose="02020603050405020304" pitchFamily="18" charset="0"/>
              </a:rPr>
              <a:t>than </a:t>
            </a:r>
            <a:r>
              <a:rPr lang="en-US" altLang="zh-CN" b="1" i="1" dirty="0">
                <a:latin typeface="Times New Roman" panose="02020603050405020304" pitchFamily="18" charset="0"/>
                <a:cs typeface="Times New Roman" panose="02020603050405020304" pitchFamily="18" charset="0"/>
              </a:rPr>
              <a:t>test </a:t>
            </a:r>
            <a:r>
              <a:rPr lang="en-US" altLang="zh-CN" b="1" i="1" dirty="0" smtClean="0">
                <a:latin typeface="Times New Roman" panose="02020603050405020304" pitchFamily="18" charset="0"/>
                <a:cs typeface="Times New Roman" panose="02020603050405020304" pitchFamily="18" charset="0"/>
              </a:rPr>
              <a:t>functions</a:t>
            </a:r>
            <a:r>
              <a:rPr lang="en-US" altLang="zh-CN" b="1" dirty="0" smtClean="0">
                <a:latin typeface="Times New Roman" panose="02020603050405020304" pitchFamily="18" charset="0"/>
                <a:cs typeface="Times New Roman" panose="02020603050405020304" pitchFamily="18" charset="0"/>
              </a:rPr>
              <a:t>, though also of importance</a:t>
            </a:r>
          </a:p>
          <a:p>
            <a:pPr lvl="2"/>
            <a:r>
              <a:rPr lang="en-US" altLang="zh-CN" b="1" dirty="0" smtClean="0">
                <a:latin typeface="Times New Roman" panose="02020603050405020304" pitchFamily="18" charset="0"/>
                <a:cs typeface="Times New Roman" panose="02020603050405020304" pitchFamily="18" charset="0"/>
              </a:rPr>
              <a:t>Possibly less programming errors (especially for non-CS users)</a:t>
            </a:r>
          </a:p>
          <a:p>
            <a:pPr lvl="3"/>
            <a:r>
              <a:rPr lang="en-US" altLang="zh-CN" b="1" dirty="0" smtClean="0">
                <a:latin typeface="Times New Roman" panose="02020603050405020304" pitchFamily="18" charset="0"/>
                <a:cs typeface="Times New Roman" panose="02020603050405020304" pitchFamily="18" charset="0"/>
              </a:rPr>
              <a:t>To ease tedious programming practices</a:t>
            </a:r>
          </a:p>
          <a:p>
            <a:pPr lvl="1"/>
            <a:r>
              <a:rPr lang="en-US" altLang="zh-CN" b="1" dirty="0" smtClean="0">
                <a:latin typeface="Times New Roman" panose="02020603050405020304" pitchFamily="18" charset="0"/>
                <a:cs typeface="Times New Roman" panose="02020603050405020304" pitchFamily="18" charset="0"/>
              </a:rPr>
              <a:t>Systematic benchmarking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BBO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(when combined with </a:t>
            </a:r>
            <a:r>
              <a:rPr lang="en-US" altLang="zh-CN" sz="1300" b="1" i="1" dirty="0" smtClean="0">
                <a:solidFill>
                  <a:srgbClr val="FF0000"/>
                </a:solidFill>
                <a:latin typeface="Times New Roman" panose="02020603050405020304" pitchFamily="18" charset="0"/>
                <a:cs typeface="Times New Roman" panose="02020603050405020304" pitchFamily="18" charset="0"/>
              </a:rPr>
              <a:t>COCO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300" b="1" i="1" dirty="0" smtClean="0">
                <a:solidFill>
                  <a:srgbClr val="FF0000"/>
                </a:solidFill>
                <a:latin typeface="Times New Roman" panose="02020603050405020304" pitchFamily="18" charset="0"/>
                <a:cs typeface="Times New Roman" panose="02020603050405020304" pitchFamily="18" charset="0"/>
              </a:rPr>
              <a:t>NeverGrad</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p>
          <a:p>
            <a:pPr lvl="2"/>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FF0000"/>
                </a:solidFill>
                <a:latin typeface="Times New Roman" panose="02020603050405020304" pitchFamily="18" charset="0"/>
                <a:cs typeface="Times New Roman" panose="02020603050405020304" pitchFamily="18" charset="0"/>
              </a:rPr>
              <a:t>A call </a:t>
            </a:r>
            <a:r>
              <a:rPr lang="en-US" altLang="zh-CN" b="1" dirty="0">
                <a:solidFill>
                  <a:srgbClr val="FF0000"/>
                </a:solidFill>
                <a:latin typeface="Times New Roman" panose="02020603050405020304" pitchFamily="18" charset="0"/>
                <a:cs typeface="Times New Roman" panose="02020603050405020304" pitchFamily="18" charset="0"/>
              </a:rPr>
              <a:t>for action: The elephant in the </a:t>
            </a:r>
            <a:r>
              <a:rPr lang="en-US" altLang="zh-CN" b="1" dirty="0" smtClean="0">
                <a:solidFill>
                  <a:srgbClr val="FF0000"/>
                </a:solidFill>
                <a:latin typeface="Times New Roman" panose="02020603050405020304" pitchFamily="18" charset="0"/>
                <a:cs typeface="Times New Roman" panose="02020603050405020304" pitchFamily="18" charset="0"/>
              </a:rPr>
              <a:t>room</a:t>
            </a:r>
            <a:r>
              <a:rPr lang="en-US" altLang="zh-CN" b="1" dirty="0" smtClean="0">
                <a:latin typeface="Times New Roman" panose="02020603050405020304" pitchFamily="18" charset="0"/>
                <a:cs typeface="Times New Roman" panose="02020603050405020304" pitchFamily="18" charset="0"/>
              </a:rPr>
              <a:t>”</a:t>
            </a:r>
          </a:p>
          <a:p>
            <a:pPr lvl="3"/>
            <a:r>
              <a:rPr lang="en-US" altLang="zh-CN" b="1" dirty="0" smtClean="0">
                <a:latin typeface="Times New Roman" panose="02020603050405020304" pitchFamily="18" charset="0"/>
                <a:cs typeface="Times New Roman" panose="02020603050405020304" pitchFamily="18" charset="0"/>
              </a:rPr>
              <a:t>Evolutionary Computation - ECJ</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(is a leading journal in its field)</a:t>
            </a:r>
            <a:endPar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Swarm Intelligence - SIJ</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(is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the principal peer reviewed publication dedicated to reporting research and new developments in this multidisciplinary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field)</a:t>
            </a:r>
            <a:endParaRPr lang="en-US" altLang="zh-CN" sz="1300" b="1" dirty="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a:latin typeface="Times New Roman" panose="02020603050405020304" pitchFamily="18" charset="0"/>
                <a:cs typeface="Times New Roman" panose="02020603050405020304" pitchFamily="18" charset="0"/>
              </a:rPr>
              <a:t>ACM Transactions on Evolutionary Learning and </a:t>
            </a:r>
            <a:r>
              <a:rPr lang="en-US" altLang="zh-CN" b="1" dirty="0" smtClean="0">
                <a:latin typeface="Times New Roman" panose="02020603050405020304" pitchFamily="18" charset="0"/>
                <a:cs typeface="Times New Roman" panose="02020603050405020304" pitchFamily="18" charset="0"/>
              </a:rPr>
              <a:t>Optimization - TELO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(publishes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original papers in all areas of evolutionary computation and related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areas)</a:t>
            </a:r>
            <a:endParaRPr lang="en-US" altLang="zh-CN" sz="1300" b="1" dirty="0" smtClean="0">
              <a:latin typeface="Times New Roman" panose="02020603050405020304" pitchFamily="18" charset="0"/>
              <a:cs typeface="Times New Roman" panose="02020603050405020304" pitchFamily="18" charset="0"/>
            </a:endParaRPr>
          </a:p>
          <a:p>
            <a:pPr lvl="3"/>
            <a:r>
              <a:rPr lang="en-US" altLang="zh-CN" b="1" dirty="0">
                <a:latin typeface="Times New Roman" panose="02020603050405020304" pitchFamily="18" charset="0"/>
                <a:cs typeface="Times New Roman" panose="02020603050405020304" pitchFamily="18" charset="0"/>
              </a:rPr>
              <a:t>Artificial </a:t>
            </a:r>
            <a:r>
              <a:rPr lang="en-US" altLang="zh-CN" b="1" dirty="0" smtClean="0">
                <a:latin typeface="Times New Roman" panose="02020603050405020304" pitchFamily="18" charset="0"/>
                <a:cs typeface="Times New Roman" panose="02020603050405020304" pitchFamily="18" charset="0"/>
              </a:rPr>
              <a:t>Life - </a:t>
            </a:r>
            <a:r>
              <a:rPr lang="en-US" altLang="zh-CN" b="1" dirty="0">
                <a:latin typeface="Times New Roman" panose="02020603050405020304" pitchFamily="18" charset="0"/>
                <a:cs typeface="Times New Roman" panose="02020603050405020304" pitchFamily="18" charset="0"/>
              </a:rPr>
              <a:t>ALJ</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(has become the unifying forum for the exchange of scientific information on the study of artificial systems that exhibit the behavioral characteristics of natural living systems, through the synthesis or simulation using computational (software), robotic (hardware), and/or physicochemical (wetware)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means)</a:t>
            </a:r>
          </a:p>
          <a:p>
            <a:pPr lvl="3"/>
            <a:r>
              <a:rPr lang="en-US" altLang="zh-CN" b="1" dirty="0">
                <a:latin typeface="Times New Roman" panose="02020603050405020304" pitchFamily="18" charset="0"/>
                <a:cs typeface="Times New Roman" panose="02020603050405020304" pitchFamily="18" charset="0"/>
              </a:rPr>
              <a:t>Journal of Scheduling</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is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a peer-reviewed journal that covers techniques and applications of scheduling research, spanning several distinct </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disciplines)</a:t>
            </a:r>
            <a:endParaRPr lang="en-US" altLang="zh-CN" sz="1300" b="1" dirty="0">
              <a:solidFill>
                <a:schemeClr val="bg1">
                  <a:lumMod val="50000"/>
                </a:schemeClr>
              </a:solidFill>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377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Name Diversity in Complex (e.g., Non-Linear) Optimization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fontScale="70000" lnSpcReduction="20000"/>
          </a:bodyPr>
          <a:lstStyle/>
          <a:p>
            <a:r>
              <a:rPr lang="en-US" altLang="zh-CN" b="1" dirty="0">
                <a:latin typeface="Times New Roman" panose="02020603050405020304" pitchFamily="18" charset="0"/>
                <a:cs typeface="Times New Roman" panose="02020603050405020304" pitchFamily="18" charset="0"/>
              </a:rPr>
              <a:t>Black-Box Optimization (BBO): Population-Based </a:t>
            </a:r>
            <a:r>
              <a:rPr lang="en-US" altLang="zh-CN" b="1" dirty="0" smtClean="0">
                <a:latin typeface="Times New Roman" panose="02020603050405020304" pitchFamily="18" charset="0"/>
                <a:cs typeface="Times New Roman" panose="02020603050405020304" pitchFamily="18" charset="0"/>
              </a:rPr>
              <a:t>Optimization</a:t>
            </a:r>
          </a:p>
          <a:p>
            <a:pPr lvl="1"/>
            <a:r>
              <a:rPr lang="en-US" altLang="zh-CN" b="1" dirty="0">
                <a:latin typeface="Times New Roman" panose="02020603050405020304" pitchFamily="18" charset="0"/>
                <a:cs typeface="Times New Roman" panose="02020603050405020304" pitchFamily="18" charset="0"/>
              </a:rPr>
              <a:t>Derivative-Free Optimization (DFO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Direct Search (DS)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Gradient-Free Optimization (GFO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Non-Differentiable Optimization (NDO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Randomized/Stochastic Search (RS)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Simulation Optimization (SO</a:t>
            </a:r>
            <a:r>
              <a:rPr lang="en-US" altLang="zh-CN" b="1" dirty="0" smtClean="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rPr>
              <a:t>Zeroth-Order Optimization (ZOO</a:t>
            </a:r>
            <a:r>
              <a:rPr lang="en-US" altLang="zh-CN" b="1" dirty="0" smtClean="0">
                <a:latin typeface="Times New Roman" panose="02020603050405020304" pitchFamily="18" charset="0"/>
                <a:cs typeface="Times New Roman" panose="02020603050405020304" pitchFamily="18" charset="0"/>
              </a:rPr>
              <a:t>)</a:t>
            </a:r>
            <a:endParaRPr lang="en-US" altLang="zh-CN" b="1" dirty="0">
              <a:latin typeface="Times New Roman" panose="02020603050405020304" pitchFamily="18" charset="0"/>
              <a:cs typeface="Times New Roman" panose="02020603050405020304" pitchFamily="18" charset="0"/>
            </a:endParaRPr>
          </a:p>
          <a:p>
            <a:r>
              <a:rPr lang="en-US" altLang="zh-CN" b="1" dirty="0">
                <a:solidFill>
                  <a:srgbClr val="0070C0"/>
                </a:solidFill>
                <a:latin typeface="Times New Roman" panose="02020603050405020304" pitchFamily="18" charset="0"/>
                <a:cs typeface="Times New Roman" panose="02020603050405020304" pitchFamily="18" charset="0"/>
              </a:rPr>
              <a:t>Evolutionary </a:t>
            </a:r>
            <a:r>
              <a:rPr lang="en-US" altLang="zh-CN" b="1" dirty="0" smtClean="0">
                <a:solidFill>
                  <a:srgbClr val="0070C0"/>
                </a:solidFill>
                <a:latin typeface="Times New Roman" panose="02020603050405020304" pitchFamily="18" charset="0"/>
                <a:cs typeface="Times New Roman" panose="02020603050405020304" pitchFamily="18" charset="0"/>
              </a:rPr>
              <a:t>Computation</a:t>
            </a:r>
            <a:r>
              <a:rPr lang="en-US" altLang="zh-CN" b="1" dirty="0">
                <a:latin typeface="Times New Roman" panose="02020603050405020304" pitchFamily="18" charset="0"/>
                <a:cs typeface="Times New Roman" panose="02020603050405020304" pitchFamily="18" charset="0"/>
              </a:rPr>
              <a:t>: Population-Based Optimization</a:t>
            </a:r>
          </a:p>
          <a:p>
            <a:pPr lvl="1"/>
            <a:r>
              <a:rPr lang="en-US" altLang="zh-CN" b="1" dirty="0">
                <a:latin typeface="Times New Roman" panose="02020603050405020304" pitchFamily="18" charset="0"/>
                <a:cs typeface="Times New Roman" panose="02020603050405020304" pitchFamily="18" charset="0"/>
              </a:rPr>
              <a:t>Automatic </a:t>
            </a:r>
            <a:r>
              <a:rPr lang="en-US" altLang="zh-CN" b="1" dirty="0" smtClean="0">
                <a:latin typeface="Times New Roman" panose="02020603050405020304" pitchFamily="18" charset="0"/>
                <a:cs typeface="Times New Roman" panose="02020603050405020304" pitchFamily="18" charset="0"/>
              </a:rPr>
              <a:t>Control</a:t>
            </a:r>
          </a:p>
          <a:p>
            <a:pPr lvl="1"/>
            <a:r>
              <a:rPr lang="en-US" altLang="zh-CN" b="1" dirty="0">
                <a:latin typeface="Times New Roman" panose="02020603050405020304" pitchFamily="18" charset="0"/>
                <a:cs typeface="Times New Roman" panose="02020603050405020304" pitchFamily="18" charset="0"/>
              </a:rPr>
              <a:t>Machine </a:t>
            </a:r>
            <a:r>
              <a:rPr lang="en-US" altLang="zh-CN" b="1" dirty="0" smtClean="0">
                <a:latin typeface="Times New Roman" panose="02020603050405020304" pitchFamily="18" charset="0"/>
                <a:cs typeface="Times New Roman" panose="02020603050405020304" pitchFamily="18" charset="0"/>
              </a:rPr>
              <a:t>Learning</a:t>
            </a:r>
            <a:endParaRPr lang="en-US" altLang="zh-CN" b="1" dirty="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Mathematical </a:t>
            </a:r>
            <a:r>
              <a:rPr lang="en-US" altLang="zh-CN" b="1" dirty="0" smtClean="0">
                <a:latin typeface="Times New Roman" panose="02020603050405020304" pitchFamily="18" charset="0"/>
                <a:cs typeface="Times New Roman" panose="02020603050405020304" pitchFamily="18" charset="0"/>
              </a:rPr>
              <a:t>Optimization/Programming</a:t>
            </a:r>
          </a:p>
          <a:p>
            <a:pPr lvl="1"/>
            <a:r>
              <a:rPr lang="en-US" altLang="zh-CN" b="1" dirty="0">
                <a:latin typeface="Times New Roman" panose="02020603050405020304" pitchFamily="18" charset="0"/>
                <a:cs typeface="Times New Roman" panose="02020603050405020304" pitchFamily="18" charset="0"/>
              </a:rPr>
              <a:t>Meta-Heuristics</a:t>
            </a:r>
            <a:endParaRPr lang="en-US" altLang="zh-CN" b="1" dirty="0" smtClean="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Operations Research</a:t>
            </a:r>
          </a:p>
          <a:p>
            <a:pPr lvl="1"/>
            <a:r>
              <a:rPr lang="en-US" altLang="zh-CN" b="1" dirty="0" smtClean="0">
                <a:solidFill>
                  <a:srgbClr val="0070C0"/>
                </a:solidFill>
                <a:latin typeface="Times New Roman" panose="02020603050405020304" pitchFamily="18" charset="0"/>
                <a:cs typeface="Times New Roman" panose="02020603050405020304" pitchFamily="18" charset="0"/>
              </a:rPr>
              <a:t>Swarm Intelligence</a:t>
            </a:r>
          </a:p>
          <a:p>
            <a:r>
              <a:rPr lang="en-US" altLang="zh-CN" b="1" dirty="0" smtClean="0">
                <a:latin typeface="Times New Roman" panose="02020603050405020304" pitchFamily="18" charset="0"/>
                <a:cs typeface="Times New Roman" panose="02020603050405020304" pitchFamily="18" charset="0"/>
              </a:rPr>
              <a:t>……</a:t>
            </a:r>
            <a:endParaRPr lang="en-US" altLang="zh-CN" sz="1900" b="1" dirty="0" smtClean="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5093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Design Philosophy: How to </a:t>
            </a:r>
            <a:r>
              <a:rPr lang="en-US" altLang="zh-CN" sz="3200" b="1" dirty="0">
                <a:latin typeface="Times New Roman" panose="02020603050405020304" pitchFamily="18" charset="0"/>
                <a:cs typeface="Times New Roman" panose="02020603050405020304" pitchFamily="18" charset="0"/>
              </a:rPr>
              <a:t>Choose from </a:t>
            </a:r>
            <a:r>
              <a:rPr lang="en-US" altLang="zh-CN" sz="3200" b="1" dirty="0" smtClean="0">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the Elephant </a:t>
            </a:r>
            <a:r>
              <a:rPr lang="en-US" altLang="zh-CN" sz="3200" b="1" dirty="0">
                <a:solidFill>
                  <a:srgbClr val="FF0000"/>
                </a:solidFill>
                <a:latin typeface="Times New Roman" panose="02020603050405020304" pitchFamily="18" charset="0"/>
                <a:cs typeface="Times New Roman" panose="02020603050405020304" pitchFamily="18" charset="0"/>
              </a:rPr>
              <a:t>in the R</a:t>
            </a:r>
            <a:r>
              <a:rPr lang="en-US" altLang="zh-CN" sz="3200" b="1" dirty="0" smtClean="0">
                <a:solidFill>
                  <a:srgbClr val="FF0000"/>
                </a:solidFill>
                <a:latin typeface="Times New Roman" panose="02020603050405020304" pitchFamily="18" charset="0"/>
                <a:cs typeface="Times New Roman" panose="02020603050405020304" pitchFamily="18" charset="0"/>
              </a:rPr>
              <a:t>oom</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 </a:t>
            </a:r>
            <a:r>
              <a:rPr lang="en-US" altLang="zh-CN" sz="3200" b="1" dirty="0" smtClean="0">
                <a:solidFill>
                  <a:srgbClr val="FF0000"/>
                </a:solidFill>
                <a:latin typeface="Times New Roman" panose="02020603050405020304" pitchFamily="18" charset="0"/>
                <a:cs typeface="Times New Roman" panose="02020603050405020304" pitchFamily="18" charset="0"/>
              </a:rPr>
              <a:t>Open Question</a:t>
            </a:r>
            <a:r>
              <a:rPr lang="en-US" altLang="zh-CN" sz="3200" b="1" dirty="0" smtClean="0">
                <a:latin typeface="Times New Roman" panose="02020603050405020304" pitchFamily="18" charset="0"/>
                <a:cs typeface="Times New Roman" panose="02020603050405020304" pitchFamily="18" charset="0"/>
              </a:rPr>
              <a:t> from Reviewers)</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fontScale="62500" lnSpcReduction="20000"/>
          </a:bodyPr>
          <a:lstStyle/>
          <a:p>
            <a:r>
              <a:rPr lang="en-US" altLang="zh-CN" b="1" dirty="0" smtClean="0">
                <a:latin typeface="Times New Roman" panose="02020603050405020304" pitchFamily="18" charset="0"/>
                <a:cs typeface="Times New Roman" panose="02020603050405020304" pitchFamily="18" charset="0"/>
              </a:rPr>
              <a:t>Campelo</a:t>
            </a:r>
            <a:r>
              <a:rPr lang="en-US" altLang="zh-CN" b="1" dirty="0">
                <a:latin typeface="Times New Roman" panose="02020603050405020304" pitchFamily="18" charset="0"/>
                <a:cs typeface="Times New Roman" panose="02020603050405020304" pitchFamily="18" charset="0"/>
              </a:rPr>
              <a:t>, F. and Aranha, C., 2023. </a:t>
            </a:r>
            <a:r>
              <a:rPr lang="en-US" altLang="zh-CN" b="1" i="1" dirty="0">
                <a:latin typeface="Times New Roman" panose="02020603050405020304" pitchFamily="18" charset="0"/>
                <a:cs typeface="Times New Roman" panose="02020603050405020304" pitchFamily="18" charset="0"/>
              </a:rPr>
              <a:t>Lessons from the evolutionary computation Bestiary</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Artificial Life</a:t>
            </a:r>
            <a:r>
              <a:rPr lang="en-US" altLang="zh-CN" b="1" dirty="0">
                <a:latin typeface="Times New Roman" panose="02020603050405020304" pitchFamily="18" charset="0"/>
                <a:cs typeface="Times New Roman" panose="02020603050405020304" pitchFamily="18" charset="0"/>
              </a:rPr>
              <a:t>, 29(4), pp.421-432</a:t>
            </a:r>
            <a:r>
              <a:rPr lang="en-US" altLang="zh-CN" b="1" dirty="0" smtClean="0">
                <a:latin typeface="Times New Roman" panose="02020603050405020304" pitchFamily="18" charset="0"/>
                <a:cs typeface="Times New Roman" panose="02020603050405020304" pitchFamily="18" charset="0"/>
              </a:rPr>
              <a:t>.</a:t>
            </a:r>
            <a:endParaRPr lang="en-US" altLang="zh-CN" sz="1900" b="1"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Swan, J., Adriaensen, S., Brownlee, A.E</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et al., 2022. </a:t>
            </a:r>
            <a:r>
              <a:rPr lang="en-US" altLang="zh-CN" b="1" i="1" dirty="0">
                <a:latin typeface="Times New Roman" panose="02020603050405020304" pitchFamily="18" charset="0"/>
                <a:cs typeface="Times New Roman" panose="02020603050405020304" pitchFamily="18" charset="0"/>
              </a:rPr>
              <a:t>Metaheuristics “in the large”</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European Journal of Operational Research</a:t>
            </a:r>
            <a:r>
              <a:rPr lang="en-US" altLang="zh-CN" b="1" dirty="0">
                <a:latin typeface="Times New Roman" panose="02020603050405020304" pitchFamily="18" charset="0"/>
                <a:cs typeface="Times New Roman" panose="02020603050405020304" pitchFamily="18" charset="0"/>
              </a:rPr>
              <a:t>, 297(2), pp.393-406</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Kudela, J., 2022. </a:t>
            </a:r>
            <a:r>
              <a:rPr lang="en-US" altLang="zh-CN" b="1" i="1" dirty="0">
                <a:latin typeface="Times New Roman" panose="02020603050405020304" pitchFamily="18" charset="0"/>
                <a:cs typeface="Times New Roman" panose="02020603050405020304" pitchFamily="18" charset="0"/>
              </a:rPr>
              <a:t>A critical problem in benchmarking and analysis of evolutionary computation methods</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Nature Machine Intelligence</a:t>
            </a:r>
            <a:r>
              <a:rPr lang="en-US" altLang="zh-CN" b="1" dirty="0">
                <a:latin typeface="Times New Roman" panose="02020603050405020304" pitchFamily="18" charset="0"/>
                <a:cs typeface="Times New Roman" panose="02020603050405020304" pitchFamily="18" charset="0"/>
              </a:rPr>
              <a:t>, 4(12), pp.1238-1245</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Aranha, C., Camacho Villalón, C.L., Campelo, F</a:t>
            </a:r>
            <a:r>
              <a:rPr lang="en-US" altLang="zh-CN" b="1" dirty="0" smtClean="0">
                <a:latin typeface="Times New Roman" panose="02020603050405020304" pitchFamily="18" charset="0"/>
                <a:cs typeface="Times New Roman" panose="02020603050405020304" pitchFamily="18" charset="0"/>
              </a:rPr>
              <a:t>., et al., </a:t>
            </a:r>
            <a:r>
              <a:rPr lang="en-US" altLang="zh-CN" b="1" dirty="0">
                <a:latin typeface="Times New Roman" panose="02020603050405020304" pitchFamily="18" charset="0"/>
                <a:cs typeface="Times New Roman" panose="02020603050405020304" pitchFamily="18" charset="0"/>
              </a:rPr>
              <a:t>2022. </a:t>
            </a:r>
            <a:r>
              <a:rPr lang="en-US" altLang="zh-CN" b="1" i="1" dirty="0">
                <a:latin typeface="Times New Roman" panose="02020603050405020304" pitchFamily="18" charset="0"/>
                <a:cs typeface="Times New Roman" panose="02020603050405020304" pitchFamily="18" charset="0"/>
              </a:rPr>
              <a:t>Metaphor-based metaheuristics, a call for action: The elephant in the room</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Swarm Intelligence</a:t>
            </a:r>
            <a:r>
              <a:rPr lang="en-US" altLang="zh-CN" b="1" dirty="0">
                <a:latin typeface="Times New Roman" panose="02020603050405020304" pitchFamily="18" charset="0"/>
                <a:cs typeface="Times New Roman" panose="02020603050405020304" pitchFamily="18" charset="0"/>
              </a:rPr>
              <a:t>, 16(1), pp.1-6</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de Armas, J., Lalla-Ruiz, E., Tilahun, S.L</a:t>
            </a:r>
            <a:r>
              <a:rPr lang="en-US" altLang="zh-CN" b="1" dirty="0" smtClean="0">
                <a:latin typeface="Times New Roman" panose="02020603050405020304" pitchFamily="18" charset="0"/>
                <a:cs typeface="Times New Roman" panose="02020603050405020304" pitchFamily="18" charset="0"/>
              </a:rPr>
              <a:t>., et al., </a:t>
            </a:r>
            <a:r>
              <a:rPr lang="en-US" altLang="zh-CN" b="1" dirty="0">
                <a:latin typeface="Times New Roman" panose="02020603050405020304" pitchFamily="18" charset="0"/>
                <a:cs typeface="Times New Roman" panose="02020603050405020304" pitchFamily="18" charset="0"/>
              </a:rPr>
              <a:t>2022. </a:t>
            </a:r>
            <a:r>
              <a:rPr lang="en-US" altLang="zh-CN" b="1" i="1" dirty="0">
                <a:latin typeface="Times New Roman" panose="02020603050405020304" pitchFamily="18" charset="0"/>
                <a:cs typeface="Times New Roman" panose="02020603050405020304" pitchFamily="18" charset="0"/>
              </a:rPr>
              <a:t>Similarity in metaheuristics: A gentle step towards a comparison methodology</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Natural Computing</a:t>
            </a:r>
            <a:r>
              <a:rPr lang="en-US" altLang="zh-CN" b="1" dirty="0">
                <a:latin typeface="Times New Roman" panose="02020603050405020304" pitchFamily="18" charset="0"/>
                <a:cs typeface="Times New Roman" panose="02020603050405020304" pitchFamily="18" charset="0"/>
              </a:rPr>
              <a:t>, 21(2), pp.265-287</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Sörensen, K., Sevaux, M. and Glover, F., 2018. </a:t>
            </a:r>
            <a:r>
              <a:rPr lang="en-US" altLang="zh-CN" b="1" i="1" dirty="0">
                <a:latin typeface="Times New Roman" panose="02020603050405020304" pitchFamily="18" charset="0"/>
                <a:cs typeface="Times New Roman" panose="02020603050405020304" pitchFamily="18" charset="0"/>
              </a:rPr>
              <a:t>A history of metaheuristics</a:t>
            </a:r>
            <a:r>
              <a:rPr lang="en-US" altLang="zh-CN" b="1" dirty="0">
                <a:latin typeface="Times New Roman" panose="02020603050405020304" pitchFamily="18" charset="0"/>
                <a:cs typeface="Times New Roman" panose="02020603050405020304" pitchFamily="18" charset="0"/>
              </a:rPr>
              <a:t>. In </a:t>
            </a:r>
            <a:r>
              <a:rPr lang="en-US" altLang="zh-CN" b="1" dirty="0">
                <a:solidFill>
                  <a:srgbClr val="0070C0"/>
                </a:solidFill>
                <a:latin typeface="Times New Roman" panose="02020603050405020304" pitchFamily="18" charset="0"/>
                <a:cs typeface="Times New Roman" panose="02020603050405020304" pitchFamily="18" charset="0"/>
              </a:rPr>
              <a:t>Handbook of Heuristics</a:t>
            </a:r>
            <a:r>
              <a:rPr lang="en-US" altLang="zh-CN" b="1" dirty="0">
                <a:latin typeface="Times New Roman" panose="02020603050405020304" pitchFamily="18" charset="0"/>
                <a:cs typeface="Times New Roman" panose="02020603050405020304" pitchFamily="18" charset="0"/>
              </a:rPr>
              <a:t> (pp. 791-808). Springer, Cham</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Sörensen, K., 2015.</a:t>
            </a:r>
            <a:r>
              <a:rPr lang="en-US" altLang="zh-CN" b="1" i="1" dirty="0">
                <a:latin typeface="Times New Roman" panose="02020603050405020304" pitchFamily="18" charset="0"/>
                <a:cs typeface="Times New Roman" panose="02020603050405020304" pitchFamily="18" charset="0"/>
              </a:rPr>
              <a:t> Metaheuristics—the metaphor exposed</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International Transactions in Operational Research</a:t>
            </a:r>
            <a:r>
              <a:rPr lang="en-US" altLang="zh-CN" b="1" dirty="0">
                <a:latin typeface="Times New Roman" panose="02020603050405020304" pitchFamily="18" charset="0"/>
                <a:cs typeface="Times New Roman" panose="02020603050405020304" pitchFamily="18" charset="0"/>
              </a:rPr>
              <a:t>, 22(1), pp.3-18</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hlinkClick r:id="rId2"/>
              </a:rPr>
              <a:t>https://</a:t>
            </a:r>
            <a:r>
              <a:rPr lang="en-US" altLang="zh-CN" b="1" dirty="0" smtClean="0">
                <a:latin typeface="Times New Roman" panose="02020603050405020304" pitchFamily="18" charset="0"/>
                <a:cs typeface="Times New Roman" panose="02020603050405020304" pitchFamily="18" charset="0"/>
                <a:hlinkClick r:id="rId2"/>
              </a:rPr>
              <a:t>oneweirdkerneltrick.com/part2.pdf</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obvious </a:t>
            </a:r>
            <a:r>
              <a:rPr lang="en-US" altLang="zh-CN" b="1" dirty="0" smtClean="0">
                <a:solidFill>
                  <a:srgbClr val="FF0000"/>
                </a:solidFill>
                <a:latin typeface="Times New Roman" panose="02020603050405020304" pitchFamily="18" charset="0"/>
                <a:cs typeface="Times New Roman" panose="02020603050405020304" pitchFamily="18" charset="0"/>
              </a:rPr>
              <a:t>sarcasm </a:t>
            </a:r>
            <a:r>
              <a:rPr lang="en-US" altLang="zh-CN" b="1" dirty="0" smtClean="0">
                <a:latin typeface="Times New Roman" panose="02020603050405020304" pitchFamily="18" charset="0"/>
                <a:cs typeface="Times New Roman" panose="02020603050405020304" pitchFamily="18" charset="0"/>
              </a:rPr>
              <a:t>from e.g., CMU researchers)</a:t>
            </a:r>
          </a:p>
          <a:p>
            <a:r>
              <a:rPr lang="en-US" altLang="zh-CN"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88693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Design Philosophy: How to </a:t>
            </a:r>
            <a:r>
              <a:rPr lang="en-US" altLang="zh-CN" sz="3200" b="1" dirty="0">
                <a:latin typeface="Times New Roman" panose="02020603050405020304" pitchFamily="18" charset="0"/>
                <a:cs typeface="Times New Roman" panose="02020603050405020304" pitchFamily="18" charset="0"/>
              </a:rPr>
              <a:t>Choose from </a:t>
            </a:r>
            <a:r>
              <a:rPr lang="en-US" altLang="zh-CN" sz="3200" b="1" dirty="0" smtClean="0">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the Elephant </a:t>
            </a:r>
            <a:r>
              <a:rPr lang="en-US" altLang="zh-CN" sz="3200" b="1" dirty="0">
                <a:solidFill>
                  <a:srgbClr val="FF0000"/>
                </a:solidFill>
                <a:latin typeface="Times New Roman" panose="02020603050405020304" pitchFamily="18" charset="0"/>
                <a:cs typeface="Times New Roman" panose="02020603050405020304" pitchFamily="18" charset="0"/>
              </a:rPr>
              <a:t>in the R</a:t>
            </a:r>
            <a:r>
              <a:rPr lang="en-US" altLang="zh-CN" sz="3200" b="1" dirty="0" smtClean="0">
                <a:solidFill>
                  <a:srgbClr val="FF0000"/>
                </a:solidFill>
                <a:latin typeface="Times New Roman" panose="02020603050405020304" pitchFamily="18" charset="0"/>
                <a:cs typeface="Times New Roman" panose="02020603050405020304" pitchFamily="18" charset="0"/>
              </a:rPr>
              <a:t>oom</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 </a:t>
            </a:r>
            <a:r>
              <a:rPr lang="en-US" altLang="zh-CN" sz="3200" b="1" dirty="0" smtClean="0">
                <a:solidFill>
                  <a:srgbClr val="FF0000"/>
                </a:solidFill>
                <a:latin typeface="Times New Roman" panose="02020603050405020304" pitchFamily="18" charset="0"/>
                <a:cs typeface="Times New Roman" panose="02020603050405020304" pitchFamily="18" charset="0"/>
              </a:rPr>
              <a:t>Open Question</a:t>
            </a:r>
            <a:r>
              <a:rPr lang="en-US" altLang="zh-CN" sz="3200" b="1" dirty="0" smtClean="0">
                <a:latin typeface="Times New Roman" panose="02020603050405020304" pitchFamily="18" charset="0"/>
                <a:cs typeface="Times New Roman" panose="02020603050405020304" pitchFamily="18" charset="0"/>
              </a:rPr>
              <a:t> from Reviewers)</a:t>
            </a:r>
            <a:endParaRPr lang="zh-CN" altLang="en-US" sz="3200" b="1" dirty="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direct.mit.edu/evco/pages/submission-guidelines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(Oct. 31, 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dl.acm.org/journal/telo/author-guidelines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(Oct. 31, 2024)</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206" y="2783511"/>
            <a:ext cx="5145971" cy="2520000"/>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177" y="3323511"/>
            <a:ext cx="6248726" cy="1440000"/>
          </a:xfrm>
          <a:prstGeom prst="rect">
            <a:avLst/>
          </a:prstGeom>
        </p:spPr>
      </p:pic>
    </p:spTree>
    <p:extLst>
      <p:ext uri="{BB962C8B-B14F-4D97-AF65-F5344CB8AC3E}">
        <p14:creationId xmlns:p14="http://schemas.microsoft.com/office/powerpoint/2010/main" val="992420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From </a:t>
            </a:r>
            <a:r>
              <a:rPr lang="en-US" altLang="zh-CN" sz="3200" b="1" dirty="0" smtClean="0">
                <a:solidFill>
                  <a:srgbClr val="0070C0"/>
                </a:solidFill>
                <a:latin typeface="Times New Roman" panose="02020603050405020304" pitchFamily="18" charset="0"/>
                <a:cs typeface="Times New Roman" panose="02020603050405020304" pitchFamily="18" charset="0"/>
              </a:rPr>
              <a:t>Biological </a:t>
            </a:r>
            <a:r>
              <a:rPr lang="en-US" altLang="zh-CN" sz="3200" b="1" dirty="0" smtClean="0">
                <a:latin typeface="Times New Roman" panose="02020603050405020304" pitchFamily="18" charset="0"/>
                <a:cs typeface="Times New Roman" panose="02020603050405020304" pitchFamily="18" charset="0"/>
              </a:rPr>
              <a:t>to </a:t>
            </a:r>
            <a:r>
              <a:rPr lang="en-US" altLang="zh-CN" sz="3200" b="1" dirty="0" smtClean="0">
                <a:solidFill>
                  <a:srgbClr val="00B050"/>
                </a:solidFill>
                <a:latin typeface="Times New Roman" panose="02020603050405020304" pitchFamily="18" charset="0"/>
                <a:cs typeface="Times New Roman" panose="02020603050405020304" pitchFamily="18" charset="0"/>
              </a:rPr>
              <a:t>Computational </a:t>
            </a:r>
            <a:r>
              <a:rPr lang="en-US" altLang="zh-CN" sz="3200" b="1" dirty="0" smtClean="0">
                <a:latin typeface="Times New Roman" panose="02020603050405020304" pitchFamily="18" charset="0"/>
                <a:cs typeface="Times New Roman" panose="02020603050405020304" pitchFamily="18" charset="0"/>
              </a:rPr>
              <a:t>Evolution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a:bodyPr>
          <a:lstStyle/>
          <a:p>
            <a:pPr marL="228600" lvl="1">
              <a:spcBef>
                <a:spcPts val="1000"/>
              </a:spcBef>
            </a:pPr>
            <a:r>
              <a:rPr lang="en-US" altLang="zh-CN" b="1" dirty="0">
                <a:latin typeface="Times New Roman" panose="02020603050405020304" pitchFamily="18" charset="0"/>
                <a:cs typeface="Times New Roman" panose="02020603050405020304" pitchFamily="18" charset="0"/>
              </a:rPr>
              <a:t>Toward a postmodern synthesis </a:t>
            </a:r>
            <a:r>
              <a:rPr lang="en-US" altLang="zh-CN" b="1" dirty="0" smtClean="0">
                <a:latin typeface="Times New Roman" panose="02020603050405020304" pitchFamily="18" charset="0"/>
                <a:cs typeface="Times New Roman" panose="02020603050405020304" pitchFamily="18" charset="0"/>
              </a:rPr>
              <a:t>of evolutionary biology</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[Koonin,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2011]</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V</a:t>
            </a:r>
            <a:r>
              <a:rPr lang="en-US" altLang="zh-CN" b="1" i="1" dirty="0" smtClean="0">
                <a:latin typeface="Times New Roman" panose="02020603050405020304" pitchFamily="18" charset="0"/>
                <a:cs typeface="Times New Roman" panose="02020603050405020304" pitchFamily="18" charset="0"/>
              </a:rPr>
              <a:t>ariously constrained </a:t>
            </a:r>
            <a:r>
              <a:rPr lang="en-US" altLang="zh-CN" b="1" i="1" dirty="0">
                <a:latin typeface="Times New Roman" panose="02020603050405020304" pitchFamily="18" charset="0"/>
                <a:cs typeface="Times New Roman" panose="02020603050405020304" pitchFamily="18" charset="0"/>
              </a:rPr>
              <a:t>randomness is at the very heart of the entire history of life</a:t>
            </a:r>
            <a:r>
              <a:rPr lang="en-US" altLang="zh-CN" b="1" i="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[Koonin</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2011,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“The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logic of chance: The nature and origin of biological evolution”]</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Biological evolution as a form of learning</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Valiant, 2020, GECCO]</a:t>
            </a:r>
          </a:p>
          <a:p>
            <a:pPr lvl="1"/>
            <a:r>
              <a:rPr lang="en-US" altLang="zh-CN" sz="2000" b="1" dirty="0">
                <a:latin typeface="Times New Roman" panose="02020603050405020304" pitchFamily="18" charset="0"/>
                <a:cs typeface="Times New Roman" panose="02020603050405020304" pitchFamily="18" charset="0"/>
              </a:rPr>
              <a:t>“We formulate evolution as a form of learning from examples</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We formulate a notion of evolvability that distinguishes function classes that are evolvable with polynomially bounded resources from those that are not</a:t>
            </a:r>
            <a:r>
              <a:rPr lang="en-US" altLang="zh-CN" sz="2000" b="1" dirty="0" smtClean="0">
                <a:latin typeface="Times New Roman" panose="02020603050405020304" pitchFamily="18" charset="0"/>
                <a:cs typeface="Times New Roman" panose="02020603050405020304" pitchFamily="18" charset="0"/>
              </a:rPr>
              <a:t>.”</a:t>
            </a:r>
          </a:p>
          <a:p>
            <a:pPr lvl="1"/>
            <a:r>
              <a:rPr lang="en-US" altLang="zh-CN" sz="2000" b="1" dirty="0">
                <a:latin typeface="Times New Roman" panose="02020603050405020304" pitchFamily="18" charset="0"/>
                <a:cs typeface="Times New Roman" panose="02020603050405020304" pitchFamily="18" charset="0"/>
              </a:rPr>
              <a:t>“The dilemma is that if the function class that describes the expression levels of proteins in terms of each other, is too restrictive, then it will not support biology, while if it is too expressive then no evolution algorithm will exist to navigate it.”</a:t>
            </a:r>
            <a:endParaRPr lang="zh-CN" altLang="en-US" sz="2000"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2"/>
              </a:rPr>
              <a:t>https://dl.acm.org/doi/abs/10.1145/3377930.</a:t>
            </a:r>
            <a:r>
              <a:rPr lang="zh-CN" altLang="en-US" sz="1200" b="1" dirty="0" smtClean="0">
                <a:latin typeface="Times New Roman" panose="02020603050405020304" pitchFamily="18" charset="0"/>
                <a:cs typeface="Times New Roman" panose="02020603050405020304" pitchFamily="18" charset="0"/>
                <a:hlinkClick r:id="rId2"/>
              </a:rPr>
              <a:t>3398731</a:t>
            </a:r>
            <a:r>
              <a:rPr lang="zh-CN" altLang="en-US"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3870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fontScale="90000"/>
          </a:bodyPr>
          <a:lstStyle/>
          <a:p>
            <a:r>
              <a:rPr lang="en-US" altLang="zh-CN" sz="3200" b="1" dirty="0">
                <a:latin typeface="Times New Roman" panose="02020603050405020304" pitchFamily="18" charset="0"/>
                <a:cs typeface="Times New Roman" panose="02020603050405020304" pitchFamily="18" charset="0"/>
              </a:rPr>
              <a:t>Some (rather all) </a:t>
            </a:r>
            <a:r>
              <a:rPr lang="en-US" altLang="zh-CN" sz="3200" b="1" dirty="0">
                <a:solidFill>
                  <a:srgbClr val="FF0000"/>
                </a:solidFill>
                <a:latin typeface="Times New Roman" panose="02020603050405020304" pitchFamily="18" charset="0"/>
                <a:cs typeface="Times New Roman" panose="02020603050405020304" pitchFamily="18" charset="0"/>
              </a:rPr>
              <a:t>Popular</a:t>
            </a:r>
            <a:r>
              <a:rPr lang="en-US" altLang="zh-CN" sz="3200" b="1" dirty="0">
                <a:latin typeface="Times New Roman" panose="02020603050405020304" pitchFamily="18" charset="0"/>
                <a:cs typeface="Times New Roman" panose="02020603050405020304" pitchFamily="18" charset="0"/>
              </a:rPr>
              <a:t> Open-Source Libraries for Evolutionary Computation (</a:t>
            </a:r>
            <a:r>
              <a:rPr lang="en-US" altLang="zh-CN" sz="3200" b="1" dirty="0">
                <a:solidFill>
                  <a:srgbClr val="00B050"/>
                </a:solidFill>
                <a:latin typeface="Times New Roman" panose="02020603050405020304" pitchFamily="18" charset="0"/>
                <a:cs typeface="Times New Roman" panose="02020603050405020304" pitchFamily="18" charset="0"/>
              </a:rPr>
              <a:t>EC</a:t>
            </a:r>
            <a:r>
              <a:rPr lang="en-US" altLang="zh-CN" sz="3200" b="1" dirty="0">
                <a:latin typeface="Times New Roman" panose="02020603050405020304" pitchFamily="18" charset="0"/>
                <a:cs typeface="Times New Roman" panose="02020603050405020304" pitchFamily="18" charset="0"/>
              </a:rPr>
              <a:t>) and/or Swarm Intelligence (</a:t>
            </a:r>
            <a:r>
              <a:rPr lang="en-US" altLang="zh-CN" sz="3200" b="1" dirty="0">
                <a:solidFill>
                  <a:srgbClr val="00B050"/>
                </a:solidFill>
                <a:latin typeface="Times New Roman" panose="02020603050405020304" pitchFamily="18" charset="0"/>
                <a:cs typeface="Times New Roman" panose="02020603050405020304" pitchFamily="18" charset="0"/>
              </a:rPr>
              <a:t>SI</a:t>
            </a:r>
            <a:r>
              <a:rPr lang="en-US" altLang="zh-CN" sz="3200" b="1" dirty="0">
                <a:latin typeface="Times New Roman" panose="02020603050405020304" pitchFamily="18" charset="0"/>
                <a:cs typeface="Times New Roman" panose="02020603050405020304" pitchFamily="18" charset="0"/>
              </a:rPr>
              <a:t>)</a:t>
            </a:r>
            <a:br>
              <a:rPr lang="en-US" altLang="zh-CN" sz="3200" b="1" dirty="0">
                <a:latin typeface="Times New Roman" panose="02020603050405020304" pitchFamily="18" charset="0"/>
                <a:cs typeface="Times New Roman" panose="02020603050405020304" pitchFamily="18" charset="0"/>
              </a:rPr>
            </a:br>
            <a:r>
              <a:rPr lang="en-US" altLang="zh-CN" sz="1300" b="1" dirty="0">
                <a:latin typeface="Times New Roman" panose="02020603050405020304" pitchFamily="18" charset="0"/>
                <a:cs typeface="Times New Roman" panose="02020603050405020304" pitchFamily="18" charset="0"/>
                <a:hlinkClick r:id="rId2"/>
              </a:rPr>
              <a:t>https://</a:t>
            </a:r>
            <a:r>
              <a:rPr lang="en-US" altLang="zh-CN" sz="1300" b="1" dirty="0" smtClean="0">
                <a:latin typeface="Times New Roman" panose="02020603050405020304" pitchFamily="18" charset="0"/>
                <a:cs typeface="Times New Roman" panose="02020603050405020304" pitchFamily="18" charset="0"/>
                <a:hlinkClick r:id="rId2"/>
              </a:rPr>
              <a:t>pypop.readthedocs.io/en/latest/design-philosophy.html</a:t>
            </a:r>
            <a:r>
              <a:rPr lang="en-US" altLang="zh-CN" sz="1300" b="1" dirty="0" smtClean="0">
                <a:latin typeface="Times New Roman" panose="02020603050405020304" pitchFamily="18" charset="0"/>
                <a:cs typeface="Times New Roman" panose="02020603050405020304" pitchFamily="18" charset="0"/>
              </a:rPr>
              <a:t> </a:t>
            </a:r>
            <a:endParaRPr lang="zh-CN" altLang="en-US" sz="13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fontScale="77500" lnSpcReduction="20000"/>
          </a:bodyPr>
          <a:lstStyle/>
          <a:p>
            <a:r>
              <a:rPr lang="en-US" altLang="zh-CN" b="1" dirty="0">
                <a:latin typeface="Times New Roman" panose="02020603050405020304" pitchFamily="18" charset="0"/>
                <a:cs typeface="Times New Roman" panose="02020603050405020304" pitchFamily="18" charset="0"/>
              </a:rPr>
              <a:t>Matlab</a:t>
            </a:r>
          </a:p>
          <a:p>
            <a:pPr lvl="1"/>
            <a:r>
              <a:rPr lang="en-US" altLang="zh-CN" b="1" dirty="0">
                <a:latin typeface="Times New Roman" panose="02020603050405020304" pitchFamily="18" charset="0"/>
                <a:cs typeface="Times New Roman" panose="02020603050405020304" pitchFamily="18" charset="0"/>
                <a:hlinkClick r:id="rId3"/>
              </a:rPr>
              <a:t>https://github.com/BIMK/PlatEMO</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(&gt;1.5k </a:t>
            </a:r>
            <a:r>
              <a:rPr lang="en-US" altLang="zh-CN" b="1" dirty="0">
                <a:latin typeface="Times New Roman" panose="02020603050405020304" pitchFamily="18" charset="0"/>
                <a:cs typeface="Times New Roman" panose="02020603050405020304" pitchFamily="18" charset="0"/>
              </a:rPr>
              <a:t>stars)</a:t>
            </a:r>
          </a:p>
          <a:p>
            <a:pPr lvl="2"/>
            <a:r>
              <a:rPr lang="en-US" altLang="zh-CN" b="1" dirty="0">
                <a:latin typeface="Times New Roman" panose="02020603050405020304" pitchFamily="18" charset="0"/>
                <a:cs typeface="Times New Roman" panose="02020603050405020304" pitchFamily="18" charset="0"/>
              </a:rPr>
              <a:t>Ye Tian, Ran Cheng, Xingyi Zhang, and Yaochu Jin, PlatEMO: A </a:t>
            </a:r>
            <a:r>
              <a:rPr lang="en-US" altLang="zh-CN" b="1" dirty="0" smtClean="0">
                <a:latin typeface="Times New Roman" panose="02020603050405020304" pitchFamily="18" charset="0"/>
                <a:cs typeface="Times New Roman" panose="02020603050405020304" pitchFamily="18" charset="0"/>
              </a:rPr>
              <a:t>MATLAB platform </a:t>
            </a:r>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evolutionary </a:t>
            </a:r>
            <a:r>
              <a:rPr lang="en-US" altLang="zh-CN" b="1" dirty="0" smtClean="0">
                <a:latin typeface="Times New Roman" panose="02020603050405020304" pitchFamily="18" charset="0"/>
                <a:cs typeface="Times New Roman" panose="02020603050405020304" pitchFamily="18" charset="0"/>
              </a:rPr>
              <a:t>m</a:t>
            </a:r>
            <a:r>
              <a:rPr lang="en-US" altLang="zh-CN" b="1" dirty="0" smtClean="0">
                <a:latin typeface="Times New Roman" panose="02020603050405020304" pitchFamily="18" charset="0"/>
                <a:cs typeface="Times New Roman" panose="02020603050405020304" pitchFamily="18" charset="0"/>
              </a:rPr>
              <a:t>ulti-objective </a:t>
            </a:r>
            <a:r>
              <a:rPr lang="en-US" altLang="zh-CN" b="1" dirty="0">
                <a:latin typeface="Times New Roman" panose="02020603050405020304" pitchFamily="18" charset="0"/>
                <a:cs typeface="Times New Roman" panose="02020603050405020304" pitchFamily="18" charset="0"/>
              </a:rPr>
              <a:t>o</a:t>
            </a:r>
            <a:r>
              <a:rPr lang="en-US" altLang="zh-CN" b="1" dirty="0" smtClean="0">
                <a:latin typeface="Times New Roman" panose="02020603050405020304" pitchFamily="18" charset="0"/>
                <a:cs typeface="Times New Roman" panose="02020603050405020304" pitchFamily="18" charset="0"/>
              </a:rPr>
              <a:t>ptimization </a:t>
            </a:r>
            <a:r>
              <a:rPr lang="en-US" altLang="zh-CN" b="1" dirty="0">
                <a:latin typeface="Times New Roman" panose="02020603050405020304" pitchFamily="18" charset="0"/>
                <a:cs typeface="Times New Roman" panose="02020603050405020304" pitchFamily="18" charset="0"/>
              </a:rPr>
              <a:t>[Educational Forum</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IEEE </a:t>
            </a:r>
            <a:r>
              <a:rPr lang="en-US" altLang="zh-CN" b="1" i="1" dirty="0">
                <a:latin typeface="Times New Roman" panose="02020603050405020304" pitchFamily="18" charset="0"/>
                <a:cs typeface="Times New Roman" panose="02020603050405020304" pitchFamily="18" charset="0"/>
              </a:rPr>
              <a:t>Computational Intelligence Magazine</a:t>
            </a:r>
            <a:r>
              <a:rPr lang="en-US" altLang="zh-CN" b="1" dirty="0">
                <a:latin typeface="Times New Roman" panose="02020603050405020304" pitchFamily="18" charset="0"/>
                <a:cs typeface="Times New Roman" panose="02020603050405020304" pitchFamily="18" charset="0"/>
              </a:rPr>
              <a:t>, 2017, 12(4): 73-87.</a:t>
            </a:r>
          </a:p>
          <a:p>
            <a:pPr lvl="1"/>
            <a:r>
              <a:rPr lang="en-US" altLang="zh-CN" b="1" dirty="0">
                <a:latin typeface="Times New Roman" panose="02020603050405020304" pitchFamily="18" charset="0"/>
                <a:cs typeface="Times New Roman" panose="02020603050405020304" pitchFamily="18" charset="0"/>
                <a:hlinkClick r:id="rId4"/>
              </a:rPr>
              <a:t>https://</a:t>
            </a:r>
            <a:r>
              <a:rPr lang="en-US" altLang="zh-CN" b="1" dirty="0" smtClean="0">
                <a:latin typeface="Times New Roman" panose="02020603050405020304" pitchFamily="18" charset="0"/>
                <a:cs typeface="Times New Roman" panose="02020603050405020304" pitchFamily="18" charset="0"/>
                <a:hlinkClick r:id="rId4"/>
              </a:rPr>
              <a:t>www.mathworks.com/products/global-optimization.html</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Global </a:t>
            </a:r>
            <a:r>
              <a:rPr lang="en-US" altLang="zh-CN" b="1" dirty="0">
                <a:latin typeface="Times New Roman" panose="02020603050405020304" pitchFamily="18" charset="0"/>
                <a:cs typeface="Times New Roman" panose="02020603050405020304" pitchFamily="18" charset="0"/>
              </a:rPr>
              <a:t>Optimization </a:t>
            </a:r>
            <a:r>
              <a:rPr lang="en-US" altLang="zh-CN" b="1" dirty="0" smtClean="0">
                <a:latin typeface="Times New Roman" panose="02020603050405020304" pitchFamily="18" charset="0"/>
                <a:cs typeface="Times New Roman" panose="02020603050405020304" pitchFamily="18" charset="0"/>
              </a:rPr>
              <a:t>Toolbox)</a:t>
            </a:r>
            <a:endParaRPr lang="en-US" altLang="zh-CN" b="1" dirty="0">
              <a:latin typeface="Times New Roman" panose="02020603050405020304" pitchFamily="18" charset="0"/>
              <a:cs typeface="Times New Roman" panose="02020603050405020304" pitchFamily="18" charset="0"/>
            </a:endParaRPr>
          </a:p>
          <a:p>
            <a:pPr lvl="2"/>
            <a:r>
              <a:rPr lang="en-US" altLang="zh-CN" b="1" i="1" dirty="0">
                <a:latin typeface="Times New Roman" panose="02020603050405020304" pitchFamily="18" charset="0"/>
                <a:cs typeface="Times New Roman" panose="02020603050405020304" pitchFamily="18" charset="0"/>
              </a:rPr>
              <a:t>ga</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gamultiobj</a:t>
            </a:r>
          </a:p>
          <a:p>
            <a:pPr lvl="2"/>
            <a:r>
              <a:rPr lang="en-US" altLang="zh-CN" b="1" i="1" dirty="0">
                <a:latin typeface="Times New Roman" panose="02020603050405020304" pitchFamily="18" charset="0"/>
                <a:cs typeface="Times New Roman" panose="02020603050405020304" pitchFamily="18" charset="0"/>
              </a:rPr>
              <a:t>particleswarm</a:t>
            </a:r>
          </a:p>
          <a:p>
            <a:pPr lvl="2"/>
            <a:r>
              <a:rPr lang="en-US" altLang="zh-CN" b="1" i="1" dirty="0">
                <a:latin typeface="Times New Roman" panose="02020603050405020304" pitchFamily="18" charset="0"/>
                <a:cs typeface="Times New Roman" panose="02020603050405020304" pitchFamily="18" charset="0"/>
              </a:rPr>
              <a:t>patternsearch</a:t>
            </a:r>
          </a:p>
          <a:p>
            <a:pPr lvl="2"/>
            <a:r>
              <a:rPr lang="en-US" altLang="zh-CN" b="1" i="1" dirty="0">
                <a:latin typeface="Times New Roman" panose="02020603050405020304" pitchFamily="18" charset="0"/>
                <a:cs typeface="Times New Roman" panose="02020603050405020304" pitchFamily="18" charset="0"/>
              </a:rPr>
              <a:t>surrogateopt</a:t>
            </a:r>
          </a:p>
          <a:p>
            <a:pPr lvl="2"/>
            <a:r>
              <a:rPr lang="en-US" altLang="zh-CN" b="1" i="1" dirty="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hlinkClick r:id="rId5"/>
              </a:rPr>
              <a:t>https://divis-gmbh.de/es-software/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The Octave source code (</a:t>
            </a:r>
            <a:r>
              <a:rPr lang="en-US" altLang="zh-CN" b="1" i="1" dirty="0">
                <a:latin typeface="Times New Roman" panose="02020603050405020304" pitchFamily="18" charset="0"/>
                <a:cs typeface="Times New Roman" panose="02020603050405020304" pitchFamily="18" charset="0"/>
              </a:rPr>
              <a:t>proprietary</a:t>
            </a:r>
            <a:r>
              <a:rPr lang="en-US" altLang="zh-CN" b="1" dirty="0">
                <a:latin typeface="Times New Roman" panose="02020603050405020304" pitchFamily="18" charset="0"/>
                <a:cs typeface="Times New Roman" panose="02020603050405020304" pitchFamily="18" charset="0"/>
              </a:rPr>
              <a:t> implementations) can be downloaded only for non-commercial </a:t>
            </a:r>
            <a:r>
              <a:rPr lang="en-US" altLang="zh-CN" b="1" dirty="0" smtClean="0">
                <a:latin typeface="Times New Roman" panose="02020603050405020304" pitchFamily="18" charset="0"/>
                <a:cs typeface="Times New Roman" panose="02020603050405020304" pitchFamily="18" charset="0"/>
              </a:rPr>
              <a:t>use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It seems to be NOT open-access </a:t>
            </a:r>
            <a:r>
              <a:rPr lang="en-US" altLang="zh-CN" b="1" dirty="0" smtClean="0">
                <a:latin typeface="Times New Roman" panose="02020603050405020304" pitchFamily="18" charset="0"/>
                <a:cs typeface="Times New Roman" panose="02020603050405020304" pitchFamily="18" charset="0"/>
              </a:rPr>
              <a:t>now</a:t>
            </a:r>
          </a:p>
          <a:p>
            <a:pPr lvl="1"/>
            <a:r>
              <a:rPr lang="en-US" altLang="zh-CN" b="1" dirty="0">
                <a:latin typeface="Times New Roman" panose="02020603050405020304" pitchFamily="18" charset="0"/>
                <a:cs typeface="Times New Roman" panose="02020603050405020304" pitchFamily="18" charset="0"/>
                <a:hlinkClick r:id="rId6"/>
              </a:rPr>
              <a:t>http://www.cmap.polytechnique.fr/~</a:t>
            </a:r>
            <a:r>
              <a:rPr lang="en-US" altLang="zh-CN" b="1" dirty="0" smtClean="0">
                <a:latin typeface="Times New Roman" panose="02020603050405020304" pitchFamily="18" charset="0"/>
                <a:cs typeface="Times New Roman" panose="02020603050405020304" pitchFamily="18" charset="0"/>
                <a:hlinkClick r:id="rId6"/>
              </a:rPr>
              <a:t>nikolaus.hansen/cmaes_inmatlab.html</a:t>
            </a:r>
            <a:endParaRPr lang="en-US" altLang="zh-CN"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1405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 xmlns:a16="http://schemas.microsoft.com/office/drawing/2014/main" id="{32B4DAF5-17B8-00D5-F318-87A1CAE0A324}"/>
              </a:ext>
            </a:extLst>
          </p:cNvPr>
          <p:cNvGrpSpPr/>
          <p:nvPr/>
        </p:nvGrpSpPr>
        <p:grpSpPr>
          <a:xfrm>
            <a:off x="895877" y="100428"/>
            <a:ext cx="9864027" cy="6589355"/>
            <a:chOff x="895877" y="100428"/>
            <a:chExt cx="9864027" cy="6589355"/>
          </a:xfrm>
        </p:grpSpPr>
        <p:cxnSp>
          <p:nvCxnSpPr>
            <p:cNvPr id="139" name="直接连接符 138"/>
            <p:cNvCxnSpPr/>
            <p:nvPr/>
          </p:nvCxnSpPr>
          <p:spPr>
            <a:xfrm flipH="1">
              <a:off x="6613832" y="507602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609769" y="380212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8774618" y="2601805"/>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Cross-Entropy Method (CEM)</a:t>
              </a:r>
            </a:p>
          </p:txBody>
        </p:sp>
        <p:sp>
          <p:nvSpPr>
            <p:cNvPr id="134" name="矩形 133"/>
            <p:cNvSpPr/>
            <p:nvPr/>
          </p:nvSpPr>
          <p:spPr>
            <a:xfrm>
              <a:off x="8780721" y="5096618"/>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Random Search (RS)</a:t>
              </a:r>
            </a:p>
          </p:txBody>
        </p:sp>
        <p:sp>
          <p:nvSpPr>
            <p:cNvPr id="135" name="矩形 134"/>
            <p:cNvSpPr/>
            <p:nvPr/>
          </p:nvSpPr>
          <p:spPr>
            <a:xfrm>
              <a:off x="6613699" y="5101499"/>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Direct/Pattern Search (DS)</a:t>
              </a:r>
            </a:p>
          </p:txBody>
        </p:sp>
        <p:sp>
          <p:nvSpPr>
            <p:cNvPr id="133" name="矩形 132"/>
            <p:cNvSpPr/>
            <p:nvPr/>
          </p:nvSpPr>
          <p:spPr>
            <a:xfrm>
              <a:off x="8772868" y="3818259"/>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Evolutionary Programming (EP)</a:t>
              </a:r>
            </a:p>
          </p:txBody>
        </p:sp>
        <p:sp>
          <p:nvSpPr>
            <p:cNvPr id="132" name="矩形 131"/>
            <p:cNvSpPr/>
            <p:nvPr/>
          </p:nvSpPr>
          <p:spPr>
            <a:xfrm>
              <a:off x="6609839" y="3823140"/>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Cooperative Co-evolution (CC)</a:t>
              </a:r>
            </a:p>
          </p:txBody>
        </p:sp>
        <p:sp>
          <p:nvSpPr>
            <p:cNvPr id="129" name="矩形 128"/>
            <p:cNvSpPr/>
            <p:nvPr/>
          </p:nvSpPr>
          <p:spPr>
            <a:xfrm>
              <a:off x="6607596" y="2602693"/>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Estimation of Distribution (EDA)</a:t>
              </a:r>
            </a:p>
          </p:txBody>
        </p:sp>
        <p:cxnSp>
          <p:nvCxnSpPr>
            <p:cNvPr id="79" name="直接连接符 78"/>
            <p:cNvCxnSpPr/>
            <p:nvPr/>
          </p:nvCxnSpPr>
          <p:spPr>
            <a:xfrm flipH="1">
              <a:off x="6605110" y="258359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95877" y="6200034"/>
              <a:ext cx="9081817" cy="489749"/>
              <a:chOff x="906314" y="6200034"/>
              <a:chExt cx="9071380" cy="489749"/>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6260" y="6246909"/>
                <a:ext cx="1331039" cy="360000"/>
              </a:xfrm>
              <a:prstGeom prst="rect">
                <a:avLst/>
              </a:prstGeom>
            </p:spPr>
          </p:pic>
          <p:sp>
            <p:nvSpPr>
              <p:cNvPr id="5" name="矩形 4"/>
              <p:cNvSpPr/>
              <p:nvPr/>
            </p:nvSpPr>
            <p:spPr>
              <a:xfrm>
                <a:off x="906314" y="6200034"/>
                <a:ext cx="1544012" cy="489749"/>
              </a:xfrm>
              <a:prstGeom prst="rect">
                <a:avLst/>
              </a:prstGeom>
              <a:solidFill>
                <a:schemeClr val="bg1">
                  <a:lumMod val="75000"/>
                </a:schemeClr>
              </a:solidFill>
              <a:ln>
                <a:solidFill>
                  <a:schemeClr val="bg1">
                    <a:lumMod val="75000"/>
                  </a:schemeClr>
                </a:solidFill>
              </a:ln>
            </p:spPr>
            <p:txBody>
              <a:bodyPr wrap="non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Computing</a:t>
                </a:r>
              </a:p>
              <a:p>
                <a:pPr algn="ctr">
                  <a:lnSpc>
                    <a:spcPts val="1500"/>
                  </a:lnSpc>
                </a:pPr>
                <a:r>
                  <a:rPr lang="en-US" altLang="zh-CN" b="1" dirty="0">
                    <a:latin typeface="Arial Black" panose="020B0A04020102020204" pitchFamily="34" charset="0"/>
                    <a:cs typeface="Times New Roman" panose="02020603050405020304" pitchFamily="18" charset="0"/>
                  </a:rPr>
                  <a:t>Engine </a:t>
                </a:r>
                <a:endParaRPr lang="zh-CN" altLang="en-US" b="1" dirty="0">
                  <a:latin typeface="Arial Black" panose="020B0A04020102020204" pitchFamily="34"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5936" y="6246909"/>
                <a:ext cx="1068796" cy="396000"/>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3369" y="6246909"/>
                <a:ext cx="1384325" cy="360000"/>
              </a:xfrm>
              <a:prstGeom prst="rect">
                <a:avLst/>
              </a:prstGeom>
            </p:spPr>
          </p:pic>
        </p:grpSp>
        <p:grpSp>
          <p:nvGrpSpPr>
            <p:cNvPr id="20" name="组合 19"/>
            <p:cNvGrpSpPr/>
            <p:nvPr/>
          </p:nvGrpSpPr>
          <p:grpSpPr>
            <a:xfrm>
              <a:off x="895878" y="100428"/>
              <a:ext cx="9813384" cy="484407"/>
              <a:chOff x="906314" y="100428"/>
              <a:chExt cx="9802947" cy="484407"/>
            </a:xfrm>
          </p:grpSpPr>
          <p:sp>
            <p:nvSpPr>
              <p:cNvPr id="7" name="矩形 6"/>
              <p:cNvSpPr/>
              <p:nvPr/>
            </p:nvSpPr>
            <p:spPr>
              <a:xfrm>
                <a:off x="906314" y="107781"/>
                <a:ext cx="1535979"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Online</a:t>
                </a:r>
              </a:p>
              <a:p>
                <a:pPr algn="ctr">
                  <a:lnSpc>
                    <a:spcPts val="1500"/>
                  </a:lnSpc>
                </a:pPr>
                <a:r>
                  <a:rPr lang="en-US" altLang="zh-CN" b="1" dirty="0">
                    <a:latin typeface="Arial Black" panose="020B0A04020102020204" pitchFamily="34" charset="0"/>
                    <a:cs typeface="Times New Roman" panose="02020603050405020304" pitchFamily="18" charset="0"/>
                  </a:rPr>
                  <a:t>Docs </a:t>
                </a:r>
                <a:endParaRPr lang="zh-CN" altLang="en-US" b="1" dirty="0">
                  <a:latin typeface="Arial Black" panose="020B0A04020102020204" pitchFamily="34" charset="0"/>
                </a:endParaRPr>
              </a:p>
            </p:txBody>
          </p:sp>
          <p:sp>
            <p:nvSpPr>
              <p:cNvPr id="10" name="矩形 9"/>
              <p:cNvSpPr/>
              <p:nvPr/>
            </p:nvSpPr>
            <p:spPr>
              <a:xfrm>
                <a:off x="2450326" y="107779"/>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PyPI Installation</a:t>
                </a:r>
                <a:endParaRPr lang="zh-CN" altLang="en-US" sz="1200" b="1" dirty="0">
                  <a:latin typeface="Arial Black" panose="020B0A04020102020204" pitchFamily="34" charset="0"/>
                </a:endParaRPr>
              </a:p>
            </p:txBody>
          </p:sp>
          <p:sp>
            <p:nvSpPr>
              <p:cNvPr id="12" name="矩形 11"/>
              <p:cNvSpPr/>
              <p:nvPr/>
            </p:nvSpPr>
            <p:spPr>
              <a:xfrm>
                <a:off x="3581780" y="1077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Design Philosophy</a:t>
                </a:r>
                <a:endParaRPr lang="zh-CN" altLang="en-US" sz="1200" b="1" dirty="0">
                  <a:latin typeface="Arial Black" panose="020B0A04020102020204" pitchFamily="34" charset="0"/>
                </a:endParaRPr>
              </a:p>
            </p:txBody>
          </p:sp>
          <p:sp>
            <p:nvSpPr>
              <p:cNvPr id="13" name="矩形 12"/>
              <p:cNvSpPr/>
              <p:nvPr/>
            </p:nvSpPr>
            <p:spPr>
              <a:xfrm>
                <a:off x="4713234" y="103751"/>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User</a:t>
                </a:r>
              </a:p>
              <a:p>
                <a:pPr algn="ctr">
                  <a:lnSpc>
                    <a:spcPts val="1500"/>
                  </a:lnSpc>
                </a:pPr>
                <a:r>
                  <a:rPr lang="en-US" altLang="zh-CN" sz="1200" b="1" dirty="0">
                    <a:latin typeface="Arial Black" panose="020B0A04020102020204" pitchFamily="34" charset="0"/>
                  </a:rPr>
                  <a:t>Guide</a:t>
                </a:r>
                <a:endParaRPr lang="zh-CN" altLang="en-US" sz="1200" b="1" dirty="0">
                  <a:latin typeface="Arial Black" panose="020B0A04020102020204" pitchFamily="34" charset="0"/>
                </a:endParaRPr>
              </a:p>
            </p:txBody>
          </p:sp>
          <p:sp>
            <p:nvSpPr>
              <p:cNvPr id="15" name="矩形 14"/>
              <p:cNvSpPr/>
              <p:nvPr/>
            </p:nvSpPr>
            <p:spPr>
              <a:xfrm>
                <a:off x="5854607" y="1035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Online Tutorials</a:t>
                </a:r>
              </a:p>
            </p:txBody>
          </p:sp>
          <p:sp>
            <p:nvSpPr>
              <p:cNvPr id="16" name="矩形 15"/>
              <p:cNvSpPr/>
              <p:nvPr/>
            </p:nvSpPr>
            <p:spPr>
              <a:xfrm>
                <a:off x="6988121" y="100428"/>
                <a:ext cx="1178658"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API Docs of Optimizers</a:t>
                </a:r>
                <a:endParaRPr lang="zh-CN" altLang="en-US" sz="1200" b="1" dirty="0">
                  <a:latin typeface="Arial Black" panose="020B0A04020102020204" pitchFamily="34" charset="0"/>
                </a:endParaRPr>
              </a:p>
            </p:txBody>
          </p:sp>
          <p:sp>
            <p:nvSpPr>
              <p:cNvPr id="17" name="矩形 16"/>
              <p:cNvSpPr/>
              <p:nvPr/>
            </p:nvSpPr>
            <p:spPr>
              <a:xfrm>
                <a:off x="8174765" y="100428"/>
                <a:ext cx="1272704" cy="477054"/>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Development Guide</a:t>
                </a:r>
              </a:p>
            </p:txBody>
          </p:sp>
          <p:sp>
            <p:nvSpPr>
              <p:cNvPr id="19" name="矩形 18"/>
              <p:cNvSpPr/>
              <p:nvPr/>
            </p:nvSpPr>
            <p:spPr>
              <a:xfrm>
                <a:off x="9455455" y="103788"/>
                <a:ext cx="1253806"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Applications &amp; Citations</a:t>
                </a:r>
                <a:endParaRPr lang="zh-CN" altLang="en-US" sz="1200" b="1" dirty="0">
                  <a:latin typeface="Arial Black" panose="020B0A04020102020204" pitchFamily="34" charset="0"/>
                </a:endParaRPr>
              </a:p>
            </p:txBody>
          </p:sp>
        </p:grpSp>
        <p:sp>
          <p:nvSpPr>
            <p:cNvPr id="22" name="矩形 21"/>
            <p:cNvSpPr/>
            <p:nvPr/>
          </p:nvSpPr>
          <p:spPr>
            <a:xfrm>
              <a:off x="906315" y="615559"/>
              <a:ext cx="2040530"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Benchmarking </a:t>
              </a:r>
              <a:endParaRPr lang="zh-CN" altLang="en-US" b="1" dirty="0">
                <a:latin typeface="Arial Black" panose="020B0A04020102020204" pitchFamily="34" charset="0"/>
              </a:endParaRPr>
            </a:p>
          </p:txBody>
        </p:sp>
        <p:sp>
          <p:nvSpPr>
            <p:cNvPr id="23" name="矩形 22"/>
            <p:cNvSpPr/>
            <p:nvPr/>
          </p:nvSpPr>
          <p:spPr>
            <a:xfrm>
              <a:off x="902321" y="4518482"/>
              <a:ext cx="2040531"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Util Functions </a:t>
              </a:r>
              <a:endParaRPr lang="zh-CN" altLang="en-US" b="1" dirty="0">
                <a:latin typeface="Arial Black" panose="020B0A04020102020204" pitchFamily="34" charset="0"/>
              </a:endParaRPr>
            </a:p>
          </p:txBody>
        </p:sp>
        <p:sp>
          <p:nvSpPr>
            <p:cNvPr id="24" name="文本框 23"/>
            <p:cNvSpPr txBox="1"/>
            <p:nvPr/>
          </p:nvSpPr>
          <p:spPr>
            <a:xfrm>
              <a:off x="902321" y="4808496"/>
              <a:ext cx="3340985" cy="138499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Plot 2-D/3-D landscapes</a:t>
              </a:r>
            </a:p>
            <a:p>
              <a:pPr marL="285750" indent="-285750">
                <a:buFont typeface="Wingdings" panose="05000000000000000000" pitchFamily="2" charset="2"/>
                <a:buChar char="l"/>
              </a:pPr>
              <a:r>
                <a:rPr lang="en-US" altLang="zh-CN" sz="1200" b="1" dirty="0">
                  <a:latin typeface="Arial Black" panose="020B0A04020102020204" pitchFamily="34" charset="0"/>
                </a:rPr>
                <a:t>Save optimization data (</a:t>
              </a:r>
              <a:r>
                <a:rPr lang="en-US" altLang="zh-CN" sz="1200" b="1" dirty="0">
                  <a:solidFill>
                    <a:srgbClr val="4786B9"/>
                  </a:solidFill>
                  <a:latin typeface="Arial Black" panose="020B0A04020102020204" pitchFamily="34" charset="0"/>
                </a:rPr>
                <a:t>pickle</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Check optimization results</a:t>
              </a:r>
            </a:p>
            <a:p>
              <a:pPr marL="285750" indent="-285750">
                <a:buFont typeface="Wingdings" panose="05000000000000000000" pitchFamily="2" charset="2"/>
                <a:buChar char="l"/>
              </a:pPr>
              <a:r>
                <a:rPr lang="en-US" altLang="zh-CN" sz="1200" b="1" dirty="0">
                  <a:latin typeface="Arial Black" panose="020B0A04020102020204" pitchFamily="34" charset="0"/>
                </a:rPr>
                <a:t>Plot convergence curves (</a:t>
              </a:r>
              <a:r>
                <a:rPr lang="en-US" altLang="zh-CN" sz="1200" b="1" dirty="0">
                  <a:solidFill>
                    <a:srgbClr val="1F5F84"/>
                  </a:solidFill>
                  <a:latin typeface="Arial Black" panose="020B0A04020102020204" pitchFamily="34" charset="0"/>
                </a:rPr>
                <a:t>matplotlib</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Compare multiple optimizers</a:t>
              </a:r>
            </a:p>
            <a:p>
              <a:pPr marL="285750" indent="-285750">
                <a:buFont typeface="Wingdings" panose="05000000000000000000" pitchFamily="2" charset="2"/>
                <a:buChar char="l"/>
              </a:pPr>
              <a:r>
                <a:rPr lang="en-US" altLang="zh-CN" sz="1200" b="1" dirty="0">
                  <a:latin typeface="Arial Black" panose="020B0A04020102020204" pitchFamily="34" charset="0"/>
                </a:rPr>
                <a:t>Accelerate computation (</a:t>
              </a:r>
              <a:r>
                <a:rPr lang="en-US" altLang="zh-CN" sz="1200" b="1" dirty="0">
                  <a:solidFill>
                    <a:srgbClr val="00A3E0"/>
                  </a:solidFill>
                  <a:latin typeface="Arial Black" panose="020B0A04020102020204" pitchFamily="34" charset="0"/>
                </a:rPr>
                <a:t>Numba</a:t>
              </a:r>
              <a:r>
                <a:rPr lang="en-US" altLang="zh-CN" sz="1200" b="1" dirty="0">
                  <a:latin typeface="Arial Black" panose="020B0A04020102020204" pitchFamily="34" charset="0"/>
                </a:rPr>
                <a:t>)</a:t>
              </a:r>
              <a:endParaRPr lang="zh-CN" altLang="en-US" sz="1200" b="1" dirty="0">
                <a:latin typeface="Arial Black" panose="020B0A04020102020204" pitchFamily="34" charset="0"/>
              </a:endParaRPr>
            </a:p>
          </p:txBody>
        </p:sp>
        <p:sp>
          <p:nvSpPr>
            <p:cNvPr id="25" name="矩形 24"/>
            <p:cNvSpPr/>
            <p:nvPr/>
          </p:nvSpPr>
          <p:spPr>
            <a:xfrm>
              <a:off x="902322" y="3763625"/>
              <a:ext cx="2040530" cy="297389"/>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Test Protocols</a:t>
              </a:r>
              <a:endParaRPr lang="zh-CN" altLang="en-US" b="1" dirty="0">
                <a:latin typeface="Arial Black" panose="020B0A04020102020204" pitchFamily="34" charset="0"/>
              </a:endParaRPr>
            </a:p>
          </p:txBody>
        </p:sp>
        <p:sp>
          <p:nvSpPr>
            <p:cNvPr id="26" name="文本框 25"/>
            <p:cNvSpPr txBox="1"/>
            <p:nvPr/>
          </p:nvSpPr>
          <p:spPr>
            <a:xfrm>
              <a:off x="902987" y="4034520"/>
              <a:ext cx="3340985"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Repeatability reports</a:t>
              </a:r>
            </a:p>
            <a:p>
              <a:pPr marL="285750" indent="-285750">
                <a:buFont typeface="Wingdings" panose="05000000000000000000" pitchFamily="2" charset="2"/>
                <a:buChar char="l"/>
              </a:pPr>
              <a:r>
                <a:rPr lang="en-US" altLang="zh-CN" sz="1200" b="1" dirty="0">
                  <a:latin typeface="Arial Black" panose="020B0A04020102020204" pitchFamily="34" charset="0"/>
                </a:rPr>
                <a:t>Automatic testing (</a:t>
              </a:r>
              <a:r>
                <a:rPr lang="en-US" altLang="zh-CN" sz="1200" b="1" dirty="0">
                  <a:solidFill>
                    <a:srgbClr val="FF0000"/>
                  </a:solidFill>
                  <a:latin typeface="Arial Black" panose="020B0A04020102020204" pitchFamily="34" charset="0"/>
                </a:rPr>
                <a:t>pytest</a:t>
              </a:r>
              <a:r>
                <a:rPr lang="en-US" altLang="zh-CN" sz="1200" b="1" dirty="0">
                  <a:latin typeface="Arial Black" panose="020B0A04020102020204" pitchFamily="34" charset="0"/>
                </a:rPr>
                <a:t>)</a:t>
              </a:r>
            </a:p>
          </p:txBody>
        </p:sp>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8994" y="3764520"/>
              <a:ext cx="569003" cy="540000"/>
            </a:xfrm>
            <a:prstGeom prst="rect">
              <a:avLst/>
            </a:prstGeom>
          </p:spPr>
        </p:pic>
        <p:sp>
          <p:nvSpPr>
            <p:cNvPr id="28" name="文本框 27"/>
            <p:cNvSpPr txBox="1"/>
            <p:nvPr/>
          </p:nvSpPr>
          <p:spPr>
            <a:xfrm>
              <a:off x="899870" y="909190"/>
              <a:ext cx="3340985" cy="3046988"/>
            </a:xfrm>
            <a:prstGeom prst="rect">
              <a:avLst/>
            </a:prstGeom>
            <a:noFill/>
            <a:ln>
              <a:noFill/>
            </a:ln>
          </p:spPr>
          <p:txBody>
            <a:bodyPr wrap="square" rtlCol="0">
              <a:spAutoFit/>
            </a:bodyPr>
            <a:lstStyle/>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Large-scale BBO:</a:t>
              </a:r>
            </a:p>
            <a:p>
              <a:pPr marL="628650" lvl="1" indent="-171450">
                <a:buFont typeface="Arial" panose="020B0604020202020204" pitchFamily="34" charset="0"/>
                <a:buChar char="•"/>
              </a:pPr>
              <a:r>
                <a:rPr lang="en-US" altLang="zh-CN" sz="1200" b="1" dirty="0">
                  <a:latin typeface="Arial Black" panose="020B0A04020102020204" pitchFamily="34" charset="0"/>
                </a:rPr>
                <a:t>Test local search abilities</a:t>
              </a:r>
            </a:p>
            <a:p>
              <a:pPr marL="628650" lvl="1" indent="-171450">
                <a:buFont typeface="Arial" panose="020B0604020202020204" pitchFamily="34" charset="0"/>
                <a:buChar char="•"/>
              </a:pPr>
              <a:r>
                <a:rPr lang="en-US" altLang="zh-CN" sz="1200" b="1" dirty="0">
                  <a:latin typeface="Arial Black" panose="020B0A04020102020204" pitchFamily="34" charset="0"/>
                </a:rPr>
                <a:t>Test global search abilities</a:t>
              </a:r>
            </a:p>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Black-box classification:</a:t>
              </a:r>
            </a:p>
            <a:p>
              <a:pPr marL="628650" lvl="1" indent="-171450">
                <a:buFont typeface="Arial" panose="020B0604020202020204" pitchFamily="34" charset="0"/>
                <a:buChar char="•"/>
              </a:pPr>
              <a:r>
                <a:rPr lang="en-US" altLang="zh-CN" sz="1200" b="1" dirty="0">
                  <a:latin typeface="Arial Black" panose="020B0A04020102020204" pitchFamily="34" charset="0"/>
                </a:rPr>
                <a:t>Test on 25 cases (=5 datasets * 5 loss functions)</a:t>
              </a:r>
              <a:endParaRPr lang="en-US" altLang="zh-CN" sz="1200" b="1" i="1" dirty="0">
                <a:latin typeface="Arial Black" panose="020B0A04020102020204" pitchFamily="34" charset="0"/>
              </a:endParaRP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COCO/BBOB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24 different functions</a:t>
              </a: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NeverGrad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photonics problems</a:t>
              </a:r>
            </a:p>
            <a:p>
              <a:pPr marL="285750" indent="-285750">
                <a:buFont typeface="Wingdings" panose="05000000000000000000" pitchFamily="2" charset="2"/>
                <a:buChar char="l"/>
              </a:pPr>
              <a:r>
                <a:rPr lang="en-US" altLang="zh-CN" sz="1200" b="1" dirty="0">
                  <a:latin typeface="Arial Black" panose="020B0A04020102020204" pitchFamily="34" charset="0"/>
                </a:rPr>
                <a:t>Direct (neural) policy search:</a:t>
              </a:r>
            </a:p>
            <a:p>
              <a:pPr marL="628650" lvl="1" indent="-171450">
                <a:buFont typeface="Arial" panose="020B0604020202020204" pitchFamily="34" charset="0"/>
                <a:buChar char="•"/>
              </a:pPr>
              <a:r>
                <a:rPr lang="en-US" altLang="zh-CN" sz="1200" b="1" dirty="0">
                  <a:latin typeface="Arial Black" panose="020B0A04020102020204" pitchFamily="34" charset="0"/>
                </a:rPr>
                <a:t>Test on 6 simulation robotics (from </a:t>
              </a:r>
              <a:r>
                <a:rPr lang="en-US" altLang="zh-CN" sz="1200" b="1" dirty="0">
                  <a:solidFill>
                    <a:srgbClr val="00A3E0"/>
                  </a:solidFill>
                  <a:latin typeface="Arial Black" panose="020B0A04020102020204" pitchFamily="34" charset="0"/>
                </a:rPr>
                <a:t>gymnasium</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Lennard-Jones cluster optimization (from </a:t>
              </a:r>
              <a:r>
                <a:rPr lang="en-US" altLang="zh-CN" sz="1200" b="1" dirty="0">
                  <a:solidFill>
                    <a:srgbClr val="00A3E0"/>
                  </a:solidFill>
                  <a:latin typeface="Arial Black" panose="020B0A04020102020204" pitchFamily="34" charset="0"/>
                </a:rPr>
                <a:t>pygmo</a:t>
              </a:r>
              <a:r>
                <a:rPr lang="en-US" altLang="zh-CN" sz="1200" b="1" dirty="0">
                  <a:latin typeface="Arial Black" panose="020B0A04020102020204" pitchFamily="34" charset="0"/>
                </a:rPr>
                <a:t>)</a:t>
              </a:r>
            </a:p>
            <a:p>
              <a:pPr marL="285750" indent="-285750">
                <a:buFont typeface="Wingdings" panose="05000000000000000000" pitchFamily="2" charset="2"/>
                <a:buChar char="l"/>
              </a:pPr>
              <a:endParaRPr lang="en-US" altLang="zh-CN" sz="1200" b="1" dirty="0">
                <a:latin typeface="Arial Black" panose="020B0A04020102020204" pitchFamily="34" charset="0"/>
              </a:endParaRPr>
            </a:p>
          </p:txBody>
        </p:sp>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58292" y="4493352"/>
              <a:ext cx="1093731" cy="252000"/>
            </a:xfrm>
            <a:prstGeom prst="rect">
              <a:avLst/>
            </a:prstGeom>
          </p:spPr>
        </p:pic>
        <p:pic>
          <p:nvPicPr>
            <p:cNvPr id="30" name="图片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43044" y="597870"/>
              <a:ext cx="804255" cy="360000"/>
            </a:xfrm>
            <a:prstGeom prst="rect">
              <a:avLst/>
            </a:prstGeom>
          </p:spPr>
        </p:pic>
        <p:sp>
          <p:nvSpPr>
            <p:cNvPr id="31" name="矩形 30"/>
            <p:cNvSpPr/>
            <p:nvPr/>
          </p:nvSpPr>
          <p:spPr>
            <a:xfrm>
              <a:off x="4240854" y="611565"/>
              <a:ext cx="2358755"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rPr>
                <a:t>Black-Box Optimizers (BBO)</a:t>
              </a:r>
              <a:endParaRPr lang="zh-CN" altLang="en-US" b="1" dirty="0">
                <a:latin typeface="Arial Black" panose="020B0A04020102020204" pitchFamily="34" charset="0"/>
              </a:endParaRPr>
            </a:p>
          </p:txBody>
        </p:sp>
        <p:sp>
          <p:nvSpPr>
            <p:cNvPr id="3" name="矩形 2"/>
            <p:cNvSpPr/>
            <p:nvPr/>
          </p:nvSpPr>
          <p:spPr>
            <a:xfrm>
              <a:off x="4240855" y="1120698"/>
              <a:ext cx="2363589"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 Strategies (ES)</a:t>
              </a:r>
            </a:p>
          </p:txBody>
        </p:sp>
        <p:sp>
          <p:nvSpPr>
            <p:cNvPr id="32" name="矩形 31"/>
            <p:cNvSpPr/>
            <p:nvPr/>
          </p:nvSpPr>
          <p:spPr>
            <a:xfrm>
              <a:off x="6614148" y="1112577"/>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Particle Swarm Optimizers (PSO)</a:t>
              </a:r>
            </a:p>
          </p:txBody>
        </p:sp>
        <p:sp>
          <p:nvSpPr>
            <p:cNvPr id="33" name="矩形 32"/>
            <p:cNvSpPr/>
            <p:nvPr/>
          </p:nvSpPr>
          <p:spPr>
            <a:xfrm>
              <a:off x="8777177" y="1107696"/>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Differential Evolution (DE)</a:t>
              </a:r>
            </a:p>
          </p:txBody>
        </p:sp>
        <p:sp>
          <p:nvSpPr>
            <p:cNvPr id="9" name="矩形 8"/>
            <p:cNvSpPr/>
            <p:nvPr/>
          </p:nvSpPr>
          <p:spPr>
            <a:xfrm>
              <a:off x="6552533" y="727856"/>
              <a:ext cx="1089202" cy="292388"/>
            </a:xfrm>
            <a:prstGeom prst="rect">
              <a:avLst/>
            </a:prstGeom>
          </p:spPr>
          <p:txBody>
            <a:bodyPr wrap="square">
              <a:spAutoFit/>
            </a:bodyPr>
            <a:lstStyle/>
            <a:p>
              <a:r>
                <a:rPr lang="en-US" altLang="zh-CN" sz="1300" b="1" dirty="0">
                  <a:solidFill>
                    <a:srgbClr val="00B050"/>
                  </a:solidFill>
                  <a:latin typeface="Arial Black" panose="020B0A04020102020204" pitchFamily="34" charset="0"/>
                </a:rPr>
                <a:t>Optimizer</a:t>
              </a:r>
            </a:p>
          </p:txBody>
        </p:sp>
        <p:sp>
          <p:nvSpPr>
            <p:cNvPr id="11" name="矩形 10"/>
            <p:cNvSpPr/>
            <p:nvPr/>
          </p:nvSpPr>
          <p:spPr>
            <a:xfrm>
              <a:off x="7477981" y="766328"/>
              <a:ext cx="3259231" cy="215444"/>
            </a:xfrm>
            <a:prstGeom prst="rect">
              <a:avLst/>
            </a:prstGeom>
          </p:spPr>
          <p:txBody>
            <a:bodyPr wrap="square">
              <a:spAutoFit/>
            </a:bodyPr>
            <a:lstStyle/>
            <a:p>
              <a:r>
                <a:rPr lang="en-US" altLang="zh-CN" sz="800" b="1" dirty="0">
                  <a:latin typeface="Arial Black" panose="020B0A04020102020204" pitchFamily="34" charset="0"/>
                </a:rPr>
                <a:t>(as an open </a:t>
              </a:r>
              <a:r>
                <a:rPr lang="en-US" altLang="zh-CN" sz="800" b="1" dirty="0">
                  <a:solidFill>
                    <a:srgbClr val="00B050"/>
                  </a:solidFill>
                  <a:latin typeface="Arial Black" panose="020B0A04020102020204" pitchFamily="34" charset="0"/>
                </a:rPr>
                <a:t>interface</a:t>
              </a:r>
              <a:r>
                <a:rPr lang="en-US" altLang="zh-CN" sz="800" b="1" dirty="0">
                  <a:latin typeface="Arial Black" panose="020B0A04020102020204" pitchFamily="34" charset="0"/>
                </a:rPr>
                <a:t> to add new/missed BBO)</a:t>
              </a:r>
              <a:endParaRPr lang="zh-CN" altLang="en-US" sz="800" dirty="0"/>
            </a:p>
          </p:txBody>
        </p:sp>
        <p:sp>
          <p:nvSpPr>
            <p:cNvPr id="43" name="矩形 42"/>
            <p:cNvSpPr/>
            <p:nvPr/>
          </p:nvSpPr>
          <p:spPr>
            <a:xfrm>
              <a:off x="4240855" y="3617899"/>
              <a:ext cx="2358755"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Natural Evolution Strategies (NES)</a:t>
              </a:r>
            </a:p>
          </p:txBody>
        </p:sp>
        <p:sp>
          <p:nvSpPr>
            <p:cNvPr id="53" name="矩形 52"/>
            <p:cNvSpPr/>
            <p:nvPr/>
          </p:nvSpPr>
          <p:spPr>
            <a:xfrm>
              <a:off x="4247299" y="5097991"/>
              <a:ext cx="2352311"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Genetic Algorithms</a:t>
              </a:r>
            </a:p>
            <a:p>
              <a:pPr algn="ctr"/>
              <a:r>
                <a:rPr lang="en-US" altLang="zh-CN" sz="1300" b="1" dirty="0">
                  <a:latin typeface="Arial Black" panose="020B0A04020102020204" pitchFamily="34" charset="0"/>
                </a:rPr>
                <a:t>(GA)</a:t>
              </a:r>
            </a:p>
          </p:txBody>
        </p:sp>
        <p:sp>
          <p:nvSpPr>
            <p:cNvPr id="2" name="矩形 1"/>
            <p:cNvSpPr/>
            <p:nvPr/>
          </p:nvSpPr>
          <p:spPr>
            <a:xfrm>
              <a:off x="895877" y="6193163"/>
              <a:ext cx="9813384" cy="49662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0" name="矩形 59"/>
            <p:cNvSpPr/>
            <p:nvPr/>
          </p:nvSpPr>
          <p:spPr>
            <a:xfrm>
              <a:off x="895878" y="4505405"/>
              <a:ext cx="3351421" cy="16877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1" name="矩形 60"/>
            <p:cNvSpPr/>
            <p:nvPr/>
          </p:nvSpPr>
          <p:spPr>
            <a:xfrm>
              <a:off x="895877" y="3770660"/>
              <a:ext cx="3348095" cy="7254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2" name="矩形 61"/>
            <p:cNvSpPr/>
            <p:nvPr/>
          </p:nvSpPr>
          <p:spPr>
            <a:xfrm>
              <a:off x="895877" y="596888"/>
              <a:ext cx="3346860" cy="31666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3" name="矩形 62"/>
            <p:cNvSpPr/>
            <p:nvPr/>
          </p:nvSpPr>
          <p:spPr>
            <a:xfrm>
              <a:off x="895878" y="106408"/>
              <a:ext cx="9813384" cy="48312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cxnSp>
          <p:nvCxnSpPr>
            <p:cNvPr id="36" name="直接连接符 35"/>
            <p:cNvCxnSpPr/>
            <p:nvPr/>
          </p:nvCxnSpPr>
          <p:spPr>
            <a:xfrm flipH="1">
              <a:off x="6599611" y="3603398"/>
              <a:ext cx="5743" cy="148598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604444" y="109136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768412" y="1120698"/>
              <a:ext cx="12309" cy="506592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245753" y="1101356"/>
              <a:ext cx="2361842" cy="2497422"/>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7" name="矩形 66"/>
            <p:cNvSpPr/>
            <p:nvPr/>
          </p:nvSpPr>
          <p:spPr>
            <a:xfrm>
              <a:off x="4245753" y="5082974"/>
              <a:ext cx="2350705" cy="1103646"/>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4" name="矩形 63"/>
            <p:cNvSpPr/>
            <p:nvPr/>
          </p:nvSpPr>
          <p:spPr>
            <a:xfrm>
              <a:off x="4242737" y="595515"/>
              <a:ext cx="6466523" cy="55911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92" name="组合 91"/>
            <p:cNvGrpSpPr/>
            <p:nvPr/>
          </p:nvGrpSpPr>
          <p:grpSpPr>
            <a:xfrm>
              <a:off x="8862705" y="1742797"/>
              <a:ext cx="1752262" cy="677108"/>
              <a:chOff x="3931506" y="2165790"/>
              <a:chExt cx="1752262" cy="677108"/>
            </a:xfrm>
          </p:grpSpPr>
          <p:sp>
            <p:nvSpPr>
              <p:cNvPr id="93" name="矩形 92"/>
              <p:cNvSpPr/>
              <p:nvPr/>
            </p:nvSpPr>
            <p:spPr>
              <a:xfrm>
                <a:off x="3931506" y="2165790"/>
                <a:ext cx="9694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SHADE</a:t>
                </a:r>
              </a:p>
            </p:txBody>
          </p:sp>
          <p:sp>
            <p:nvSpPr>
              <p:cNvPr id="94" name="矩形 93"/>
              <p:cNvSpPr/>
              <p:nvPr/>
            </p:nvSpPr>
            <p:spPr>
              <a:xfrm>
                <a:off x="4900912" y="2165790"/>
                <a:ext cx="78285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JADE</a:t>
                </a:r>
              </a:p>
            </p:txBody>
          </p:sp>
          <p:sp>
            <p:nvSpPr>
              <p:cNvPr id="95" name="矩形 94"/>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CDE</a:t>
                </a:r>
              </a:p>
            </p:txBody>
          </p:sp>
          <p:sp>
            <p:nvSpPr>
              <p:cNvPr id="96" name="矩形 95"/>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TDE</a:t>
                </a:r>
              </a:p>
            </p:txBody>
          </p:sp>
        </p:grpSp>
        <p:grpSp>
          <p:nvGrpSpPr>
            <p:cNvPr id="97" name="组合 96"/>
            <p:cNvGrpSpPr/>
            <p:nvPr/>
          </p:nvGrpSpPr>
          <p:grpSpPr>
            <a:xfrm>
              <a:off x="6644841" y="1612554"/>
              <a:ext cx="2072927" cy="1019983"/>
              <a:chOff x="2459556" y="2119960"/>
              <a:chExt cx="2072927" cy="1019983"/>
            </a:xfrm>
          </p:grpSpPr>
          <p:sp>
            <p:nvSpPr>
              <p:cNvPr id="98" name="矩形 97"/>
              <p:cNvSpPr/>
              <p:nvPr/>
            </p:nvSpPr>
            <p:spPr>
              <a:xfrm>
                <a:off x="2530205" y="2119960"/>
                <a:ext cx="82791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CPSO</a:t>
                </a:r>
              </a:p>
            </p:txBody>
          </p:sp>
          <p:sp>
            <p:nvSpPr>
              <p:cNvPr id="99" name="矩形 98"/>
              <p:cNvSpPr/>
              <p:nvPr/>
            </p:nvSpPr>
            <p:spPr>
              <a:xfrm>
                <a:off x="3428772" y="2119960"/>
                <a:ext cx="110371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CCPSO2</a:t>
                </a:r>
              </a:p>
            </p:txBody>
          </p:sp>
          <p:sp>
            <p:nvSpPr>
              <p:cNvPr id="100" name="矩形 99"/>
              <p:cNvSpPr/>
              <p:nvPr/>
            </p:nvSpPr>
            <p:spPr>
              <a:xfrm>
                <a:off x="2459556" y="2458514"/>
                <a:ext cx="969216" cy="345822"/>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CLPSO</a:t>
                </a:r>
              </a:p>
            </p:txBody>
          </p:sp>
          <p:sp>
            <p:nvSpPr>
              <p:cNvPr id="101" name="矩形 100"/>
              <p:cNvSpPr/>
              <p:nvPr/>
            </p:nvSpPr>
            <p:spPr>
              <a:xfrm>
                <a:off x="3614446" y="2458514"/>
                <a:ext cx="73236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IPSO</a:t>
                </a:r>
              </a:p>
            </p:txBody>
          </p:sp>
          <p:sp>
            <p:nvSpPr>
              <p:cNvPr id="102" name="矩形 101"/>
              <p:cNvSpPr/>
              <p:nvPr/>
            </p:nvSpPr>
            <p:spPr>
              <a:xfrm>
                <a:off x="2524445" y="2801389"/>
                <a:ext cx="83367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a:t>
                </a:r>
              </a:p>
            </p:txBody>
          </p:sp>
          <p:sp>
            <p:nvSpPr>
              <p:cNvPr id="103" name="矩形 102"/>
              <p:cNvSpPr/>
              <p:nvPr/>
            </p:nvSpPr>
            <p:spPr>
              <a:xfrm>
                <a:off x="3510627" y="2797068"/>
                <a:ext cx="93999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SPSOL</a:t>
                </a:r>
              </a:p>
            </p:txBody>
          </p:sp>
        </p:grpSp>
        <p:grpSp>
          <p:nvGrpSpPr>
            <p:cNvPr id="104" name="组合 103"/>
            <p:cNvGrpSpPr/>
            <p:nvPr/>
          </p:nvGrpSpPr>
          <p:grpSpPr>
            <a:xfrm>
              <a:off x="4501309" y="5574920"/>
              <a:ext cx="1730875" cy="680149"/>
              <a:chOff x="3978225" y="2663240"/>
              <a:chExt cx="1730875" cy="680149"/>
            </a:xfrm>
          </p:grpSpPr>
          <p:grpSp>
            <p:nvGrpSpPr>
              <p:cNvPr id="105" name="组合 104"/>
              <p:cNvGrpSpPr/>
              <p:nvPr/>
            </p:nvGrpSpPr>
            <p:grpSpPr>
              <a:xfrm>
                <a:off x="3978225" y="2663240"/>
                <a:ext cx="1730875" cy="338554"/>
                <a:chOff x="3978225" y="2663240"/>
                <a:chExt cx="1730875" cy="338554"/>
              </a:xfrm>
            </p:grpSpPr>
            <p:sp>
              <p:nvSpPr>
                <p:cNvPr id="107" name="矩形 106"/>
                <p:cNvSpPr/>
                <p:nvPr/>
              </p:nvSpPr>
              <p:spPr>
                <a:xfrm>
                  <a:off x="3978225" y="2663240"/>
                  <a:ext cx="76547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GL25</a:t>
                  </a:r>
                </a:p>
              </p:txBody>
            </p:sp>
            <p:sp>
              <p:nvSpPr>
                <p:cNvPr id="108" name="矩形 107"/>
                <p:cNvSpPr/>
                <p:nvPr/>
              </p:nvSpPr>
              <p:spPr>
                <a:xfrm>
                  <a:off x="4743700" y="2663240"/>
                  <a:ext cx="96540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G3PCX</a:t>
                  </a:r>
                </a:p>
              </p:txBody>
            </p:sp>
          </p:grpSp>
          <p:sp>
            <p:nvSpPr>
              <p:cNvPr id="106" name="矩形 105"/>
              <p:cNvSpPr/>
              <p:nvPr/>
            </p:nvSpPr>
            <p:spPr>
              <a:xfrm>
                <a:off x="4217806" y="3004835"/>
                <a:ext cx="125262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GENITOR</a:t>
                </a:r>
              </a:p>
            </p:txBody>
          </p:sp>
        </p:grpSp>
        <p:grpSp>
          <p:nvGrpSpPr>
            <p:cNvPr id="116" name="组合 115"/>
            <p:cNvGrpSpPr/>
            <p:nvPr/>
          </p:nvGrpSpPr>
          <p:grpSpPr>
            <a:xfrm>
              <a:off x="4201479" y="1625686"/>
              <a:ext cx="2437916" cy="1936928"/>
              <a:chOff x="1443749" y="1612529"/>
              <a:chExt cx="2437916" cy="1936928"/>
            </a:xfrm>
          </p:grpSpPr>
          <p:sp>
            <p:nvSpPr>
              <p:cNvPr id="117" name="矩形 116"/>
              <p:cNvSpPr/>
              <p:nvPr/>
            </p:nvSpPr>
            <p:spPr>
              <a:xfrm>
                <a:off x="1537585" y="1612529"/>
                <a:ext cx="86221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MMES</a:t>
                </a:r>
              </a:p>
            </p:txBody>
          </p:sp>
          <p:sp>
            <p:nvSpPr>
              <p:cNvPr id="118" name="矩形 117"/>
              <p:cNvSpPr/>
              <p:nvPr/>
            </p:nvSpPr>
            <p:spPr>
              <a:xfrm>
                <a:off x="2587474" y="1612529"/>
                <a:ext cx="1162878"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LMMAES</a:t>
                </a:r>
              </a:p>
            </p:txBody>
          </p:sp>
          <p:sp>
            <p:nvSpPr>
              <p:cNvPr id="119" name="矩形 118"/>
              <p:cNvSpPr/>
              <p:nvPr/>
            </p:nvSpPr>
            <p:spPr>
              <a:xfrm>
                <a:off x="1443749" y="1903885"/>
                <a:ext cx="104988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a:t>
                </a:r>
              </a:p>
            </p:txBody>
          </p:sp>
          <p:sp>
            <p:nvSpPr>
              <p:cNvPr id="120" name="矩形 119"/>
              <p:cNvSpPr/>
              <p:nvPr/>
            </p:nvSpPr>
            <p:spPr>
              <a:xfrm>
                <a:off x="2506680" y="1903885"/>
                <a:ext cx="132446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LMCMAES</a:t>
                </a:r>
              </a:p>
            </p:txBody>
          </p:sp>
          <p:sp>
            <p:nvSpPr>
              <p:cNvPr id="121" name="矩形 120"/>
              <p:cNvSpPr/>
              <p:nvPr/>
            </p:nvSpPr>
            <p:spPr>
              <a:xfrm>
                <a:off x="1550790" y="2242439"/>
                <a:ext cx="8358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RMES</a:t>
                </a:r>
              </a:p>
            </p:txBody>
          </p:sp>
          <p:sp>
            <p:nvSpPr>
              <p:cNvPr id="122" name="矩形 121"/>
              <p:cNvSpPr/>
              <p:nvPr/>
            </p:nvSpPr>
            <p:spPr>
              <a:xfrm>
                <a:off x="2429761" y="2530322"/>
                <a:ext cx="142578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SEPCMAES</a:t>
                </a:r>
              </a:p>
            </p:txBody>
          </p:sp>
          <p:sp>
            <p:nvSpPr>
              <p:cNvPr id="123" name="矩形 122"/>
              <p:cNvSpPr/>
              <p:nvPr/>
            </p:nvSpPr>
            <p:spPr>
              <a:xfrm>
                <a:off x="1570754" y="2533795"/>
                <a:ext cx="79587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R1ES</a:t>
                </a:r>
              </a:p>
            </p:txBody>
          </p:sp>
          <p:sp>
            <p:nvSpPr>
              <p:cNvPr id="124" name="矩形 123"/>
              <p:cNvSpPr/>
              <p:nvPr/>
            </p:nvSpPr>
            <p:spPr>
              <a:xfrm>
                <a:off x="2456158" y="2242439"/>
                <a:ext cx="142550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CCMAES</a:t>
                </a:r>
              </a:p>
            </p:txBody>
          </p:sp>
          <p:sp>
            <p:nvSpPr>
              <p:cNvPr id="125" name="矩形 124"/>
              <p:cNvSpPr/>
              <p:nvPr/>
            </p:nvSpPr>
            <p:spPr>
              <a:xfrm>
                <a:off x="1461717" y="2872349"/>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DDCMA</a:t>
                </a:r>
              </a:p>
            </p:txBody>
          </p:sp>
          <p:sp>
            <p:nvSpPr>
              <p:cNvPr id="126" name="矩形 125"/>
              <p:cNvSpPr/>
              <p:nvPr/>
            </p:nvSpPr>
            <p:spPr>
              <a:xfrm>
                <a:off x="2661935" y="2872349"/>
                <a:ext cx="1013951"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FMAES</a:t>
                </a:r>
              </a:p>
            </p:txBody>
          </p:sp>
          <p:sp>
            <p:nvSpPr>
              <p:cNvPr id="127" name="矩形 126"/>
              <p:cNvSpPr/>
              <p:nvPr/>
            </p:nvSpPr>
            <p:spPr>
              <a:xfrm>
                <a:off x="1461717" y="3210903"/>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CMAES</a:t>
                </a:r>
              </a:p>
            </p:txBody>
          </p:sp>
          <p:sp>
            <p:nvSpPr>
              <p:cNvPr id="128" name="矩形 127"/>
              <p:cNvSpPr/>
              <p:nvPr/>
            </p:nvSpPr>
            <p:spPr>
              <a:xfrm>
                <a:off x="2809538" y="3210903"/>
                <a:ext cx="71874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 …</a:t>
                </a:r>
              </a:p>
            </p:txBody>
          </p:sp>
        </p:grpSp>
        <p:grpSp>
          <p:nvGrpSpPr>
            <p:cNvPr id="140" name="组合 139"/>
            <p:cNvGrpSpPr/>
            <p:nvPr/>
          </p:nvGrpSpPr>
          <p:grpSpPr>
            <a:xfrm>
              <a:off x="8855034" y="5549286"/>
              <a:ext cx="1752262" cy="677108"/>
              <a:chOff x="3931506" y="2165790"/>
              <a:chExt cx="1752262" cy="677108"/>
            </a:xfrm>
          </p:grpSpPr>
          <p:sp>
            <p:nvSpPr>
              <p:cNvPr id="141" name="矩形 140"/>
              <p:cNvSpPr/>
              <p:nvPr/>
            </p:nvSpPr>
            <p:spPr>
              <a:xfrm>
                <a:off x="3931506" y="2165790"/>
                <a:ext cx="96940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BES</a:t>
                </a:r>
              </a:p>
            </p:txBody>
          </p:sp>
          <p:sp>
            <p:nvSpPr>
              <p:cNvPr id="142" name="矩形 141"/>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GS</a:t>
                </a:r>
              </a:p>
            </p:txBody>
          </p:sp>
          <p:sp>
            <p:nvSpPr>
              <p:cNvPr id="143" name="矩形 142"/>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SRS</a:t>
                </a:r>
              </a:p>
            </p:txBody>
          </p:sp>
          <p:sp>
            <p:nvSpPr>
              <p:cNvPr id="144" name="矩形 143"/>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PRS</a:t>
                </a:r>
              </a:p>
            </p:txBody>
          </p:sp>
        </p:grpSp>
        <p:grpSp>
          <p:nvGrpSpPr>
            <p:cNvPr id="145" name="组合 144"/>
            <p:cNvGrpSpPr/>
            <p:nvPr/>
          </p:nvGrpSpPr>
          <p:grpSpPr>
            <a:xfrm>
              <a:off x="6721980" y="5564948"/>
              <a:ext cx="1834246" cy="677108"/>
              <a:chOff x="3849522" y="2165790"/>
              <a:chExt cx="1834246" cy="677108"/>
            </a:xfrm>
          </p:grpSpPr>
          <p:sp>
            <p:nvSpPr>
              <p:cNvPr id="146" name="矩形 145"/>
              <p:cNvSpPr/>
              <p:nvPr/>
            </p:nvSpPr>
            <p:spPr>
              <a:xfrm>
                <a:off x="3849522" y="2173349"/>
                <a:ext cx="1131493"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POWELL</a:t>
                </a:r>
              </a:p>
            </p:txBody>
          </p:sp>
          <p:sp>
            <p:nvSpPr>
              <p:cNvPr id="147" name="矩形 146"/>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NM</a:t>
                </a:r>
              </a:p>
            </p:txBody>
          </p:sp>
          <p:sp>
            <p:nvSpPr>
              <p:cNvPr id="148" name="矩形 147"/>
              <p:cNvSpPr/>
              <p:nvPr/>
            </p:nvSpPr>
            <p:spPr>
              <a:xfrm>
                <a:off x="4087265" y="2504344"/>
                <a:ext cx="65788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HJ</a:t>
                </a:r>
              </a:p>
            </p:txBody>
          </p:sp>
          <p:sp>
            <p:nvSpPr>
              <p:cNvPr id="149" name="矩形 148"/>
              <p:cNvSpPr/>
              <p:nvPr/>
            </p:nvSpPr>
            <p:spPr>
              <a:xfrm>
                <a:off x="4969648" y="2504344"/>
                <a:ext cx="645383"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CS</a:t>
                </a:r>
              </a:p>
            </p:txBody>
          </p:sp>
        </p:grpSp>
        <p:grpSp>
          <p:nvGrpSpPr>
            <p:cNvPr id="160" name="组合 159"/>
            <p:cNvGrpSpPr/>
            <p:nvPr/>
          </p:nvGrpSpPr>
          <p:grpSpPr>
            <a:xfrm>
              <a:off x="6687221" y="4360110"/>
              <a:ext cx="1964673" cy="677108"/>
              <a:chOff x="1796201" y="1005237"/>
              <a:chExt cx="1964673" cy="677108"/>
            </a:xfrm>
          </p:grpSpPr>
          <p:sp>
            <p:nvSpPr>
              <p:cNvPr id="161" name="矩形 160"/>
              <p:cNvSpPr/>
              <p:nvPr/>
            </p:nvSpPr>
            <p:spPr>
              <a:xfrm>
                <a:off x="2054932" y="1005237"/>
                <a:ext cx="677885"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HCC</a:t>
                </a:r>
              </a:p>
            </p:txBody>
          </p:sp>
          <p:sp>
            <p:nvSpPr>
              <p:cNvPr id="162" name="矩形 161"/>
              <p:cNvSpPr/>
              <p:nvPr/>
            </p:nvSpPr>
            <p:spPr>
              <a:xfrm>
                <a:off x="2732817" y="1005237"/>
                <a:ext cx="102805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COCMA</a:t>
                </a:r>
              </a:p>
            </p:txBody>
          </p:sp>
          <p:sp>
            <p:nvSpPr>
              <p:cNvPr id="163" name="矩形 162"/>
              <p:cNvSpPr/>
              <p:nvPr/>
            </p:nvSpPr>
            <p:spPr>
              <a:xfrm>
                <a:off x="1796201" y="1343791"/>
                <a:ext cx="119534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COSYNE</a:t>
                </a:r>
              </a:p>
            </p:txBody>
          </p:sp>
          <p:sp>
            <p:nvSpPr>
              <p:cNvPr id="164" name="矩形 163"/>
              <p:cNvSpPr/>
              <p:nvPr/>
            </p:nvSpPr>
            <p:spPr>
              <a:xfrm>
                <a:off x="2800698" y="1343791"/>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COEA</a:t>
                </a:r>
              </a:p>
            </p:txBody>
          </p:sp>
        </p:grpSp>
        <p:grpSp>
          <p:nvGrpSpPr>
            <p:cNvPr id="165" name="组合 164"/>
            <p:cNvGrpSpPr/>
            <p:nvPr/>
          </p:nvGrpSpPr>
          <p:grpSpPr>
            <a:xfrm>
              <a:off x="8831468" y="3107288"/>
              <a:ext cx="1928436" cy="677108"/>
              <a:chOff x="4583980" y="2767850"/>
              <a:chExt cx="1928436" cy="677108"/>
            </a:xfrm>
          </p:grpSpPr>
          <p:grpSp>
            <p:nvGrpSpPr>
              <p:cNvPr id="166" name="组合 165"/>
              <p:cNvGrpSpPr/>
              <p:nvPr/>
            </p:nvGrpSpPr>
            <p:grpSpPr>
              <a:xfrm>
                <a:off x="4583980" y="2767850"/>
                <a:ext cx="1928436" cy="338554"/>
                <a:chOff x="4583980" y="2767850"/>
                <a:chExt cx="1928436" cy="338554"/>
              </a:xfrm>
            </p:grpSpPr>
            <p:sp>
              <p:nvSpPr>
                <p:cNvPr id="168" name="矩形 167"/>
                <p:cNvSpPr/>
                <p:nvPr/>
              </p:nvSpPr>
              <p:spPr>
                <a:xfrm>
                  <a:off x="4583980" y="2767850"/>
                  <a:ext cx="100224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DSCEM</a:t>
                  </a:r>
                </a:p>
              </p:txBody>
            </p:sp>
            <p:sp>
              <p:nvSpPr>
                <p:cNvPr id="169" name="矩形 168"/>
                <p:cNvSpPr/>
                <p:nvPr/>
              </p:nvSpPr>
              <p:spPr>
                <a:xfrm>
                  <a:off x="5586226" y="2767850"/>
                  <a:ext cx="92619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MRAS</a:t>
                  </a:r>
                </a:p>
              </p:txBody>
            </p:sp>
          </p:grpSp>
          <p:sp>
            <p:nvSpPr>
              <p:cNvPr id="167" name="矩形 166"/>
              <p:cNvSpPr/>
              <p:nvPr/>
            </p:nvSpPr>
            <p:spPr>
              <a:xfrm>
                <a:off x="5085103" y="3106404"/>
                <a:ext cx="877090"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SCEM</a:t>
                </a:r>
              </a:p>
            </p:txBody>
          </p:sp>
        </p:grpSp>
        <p:grpSp>
          <p:nvGrpSpPr>
            <p:cNvPr id="170" name="组合 169"/>
            <p:cNvGrpSpPr/>
            <p:nvPr/>
          </p:nvGrpSpPr>
          <p:grpSpPr>
            <a:xfrm>
              <a:off x="9126808" y="4358994"/>
              <a:ext cx="1240265" cy="677108"/>
              <a:chOff x="4980660" y="3199095"/>
              <a:chExt cx="1240265" cy="677108"/>
            </a:xfrm>
          </p:grpSpPr>
          <p:grpSp>
            <p:nvGrpSpPr>
              <p:cNvPr id="171" name="组合 170"/>
              <p:cNvGrpSpPr/>
              <p:nvPr/>
            </p:nvGrpSpPr>
            <p:grpSpPr>
              <a:xfrm>
                <a:off x="4980660" y="3199095"/>
                <a:ext cx="1240265" cy="338554"/>
                <a:chOff x="4980660" y="3199095"/>
                <a:chExt cx="1240265" cy="338554"/>
              </a:xfrm>
            </p:grpSpPr>
            <p:sp>
              <p:nvSpPr>
                <p:cNvPr id="173" name="矩形 172"/>
                <p:cNvSpPr/>
                <p:nvPr/>
              </p:nvSpPr>
              <p:spPr>
                <a:xfrm>
                  <a:off x="4980660" y="3199095"/>
                  <a:ext cx="62153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LEP</a:t>
                  </a:r>
                </a:p>
              </p:txBody>
            </p:sp>
            <p:sp>
              <p:nvSpPr>
                <p:cNvPr id="174" name="矩形 173"/>
                <p:cNvSpPr/>
                <p:nvPr/>
              </p:nvSpPr>
              <p:spPr>
                <a:xfrm>
                  <a:off x="5602198" y="3199095"/>
                  <a:ext cx="61872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FEP</a:t>
                  </a:r>
                </a:p>
              </p:txBody>
            </p:sp>
          </p:grpSp>
          <p:sp>
            <p:nvSpPr>
              <p:cNvPr id="172" name="矩形 171"/>
              <p:cNvSpPr/>
              <p:nvPr/>
            </p:nvSpPr>
            <p:spPr>
              <a:xfrm>
                <a:off x="5271464" y="3537649"/>
                <a:ext cx="66146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CEP</a:t>
                </a:r>
              </a:p>
            </p:txBody>
          </p:sp>
        </p:grpSp>
        <p:grpSp>
          <p:nvGrpSpPr>
            <p:cNvPr id="175" name="组合 174"/>
            <p:cNvGrpSpPr/>
            <p:nvPr/>
          </p:nvGrpSpPr>
          <p:grpSpPr>
            <a:xfrm>
              <a:off x="6750759" y="3104312"/>
              <a:ext cx="1885115" cy="677108"/>
              <a:chOff x="2232608" y="1301462"/>
              <a:chExt cx="1885115" cy="677108"/>
            </a:xfrm>
          </p:grpSpPr>
          <p:sp>
            <p:nvSpPr>
              <p:cNvPr id="176" name="矩形 175"/>
              <p:cNvSpPr/>
              <p:nvPr/>
            </p:nvSpPr>
            <p:spPr>
              <a:xfrm>
                <a:off x="2258155" y="1301462"/>
                <a:ext cx="984172"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RPEDA</a:t>
                </a:r>
              </a:p>
            </p:txBody>
          </p:sp>
          <p:sp>
            <p:nvSpPr>
              <p:cNvPr id="177" name="矩形 176"/>
              <p:cNvSpPr/>
              <p:nvPr/>
            </p:nvSpPr>
            <p:spPr>
              <a:xfrm>
                <a:off x="3242327" y="1301462"/>
                <a:ext cx="85849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UMDA</a:t>
                </a:r>
              </a:p>
            </p:txBody>
          </p:sp>
          <p:sp>
            <p:nvSpPr>
              <p:cNvPr id="178" name="矩形 177"/>
              <p:cNvSpPr/>
              <p:nvPr/>
            </p:nvSpPr>
            <p:spPr>
              <a:xfrm>
                <a:off x="2232608" y="1640016"/>
                <a:ext cx="1035266"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AEMNA</a:t>
                </a:r>
              </a:p>
            </p:txBody>
          </p:sp>
          <p:sp>
            <p:nvSpPr>
              <p:cNvPr id="179" name="矩形 178"/>
              <p:cNvSpPr/>
              <p:nvPr/>
            </p:nvSpPr>
            <p:spPr>
              <a:xfrm>
                <a:off x="3225428" y="1640016"/>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EMNA</a:t>
                </a:r>
              </a:p>
            </p:txBody>
          </p:sp>
        </p:grpSp>
        <p:grpSp>
          <p:nvGrpSpPr>
            <p:cNvPr id="14" name="组合 13"/>
            <p:cNvGrpSpPr/>
            <p:nvPr/>
          </p:nvGrpSpPr>
          <p:grpSpPr>
            <a:xfrm>
              <a:off x="4306773" y="4116884"/>
              <a:ext cx="2226917" cy="1023321"/>
              <a:chOff x="3576473" y="2362693"/>
              <a:chExt cx="2226917" cy="1015662"/>
            </a:xfrm>
          </p:grpSpPr>
          <p:sp>
            <p:nvSpPr>
              <p:cNvPr id="18" name="矩形 17"/>
              <p:cNvSpPr/>
              <p:nvPr/>
            </p:nvSpPr>
            <p:spPr>
              <a:xfrm>
                <a:off x="3576473" y="2362693"/>
                <a:ext cx="102347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VDCMA</a:t>
                </a:r>
              </a:p>
            </p:txBody>
          </p:sp>
          <p:sp>
            <p:nvSpPr>
              <p:cNvPr id="34" name="矩形 33"/>
              <p:cNvSpPr/>
              <p:nvPr/>
            </p:nvSpPr>
            <p:spPr>
              <a:xfrm>
                <a:off x="4599951" y="2362693"/>
                <a:ext cx="120343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VKDCMA</a:t>
                </a:r>
              </a:p>
            </p:txBody>
          </p:sp>
          <p:sp>
            <p:nvSpPr>
              <p:cNvPr id="35" name="矩形 34"/>
              <p:cNvSpPr/>
              <p:nvPr/>
            </p:nvSpPr>
            <p:spPr>
              <a:xfrm>
                <a:off x="3687506" y="2701247"/>
                <a:ext cx="80141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SNES</a:t>
                </a:r>
              </a:p>
            </p:txBody>
          </p:sp>
          <p:sp>
            <p:nvSpPr>
              <p:cNvPr id="37" name="矩形 36"/>
              <p:cNvSpPr/>
              <p:nvPr/>
            </p:nvSpPr>
            <p:spPr>
              <a:xfrm>
                <a:off x="4723734" y="2701247"/>
                <a:ext cx="955873"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R1NES</a:t>
                </a:r>
              </a:p>
            </p:txBody>
          </p:sp>
          <p:sp>
            <p:nvSpPr>
              <p:cNvPr id="38" name="矩形 37"/>
              <p:cNvSpPr/>
              <p:nvPr/>
            </p:nvSpPr>
            <p:spPr>
              <a:xfrm>
                <a:off x="3675527" y="3039801"/>
                <a:ext cx="82537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XNES</a:t>
                </a:r>
              </a:p>
            </p:txBody>
          </p:sp>
          <p:sp>
            <p:nvSpPr>
              <p:cNvPr id="39" name="矩形 38"/>
              <p:cNvSpPr/>
              <p:nvPr/>
            </p:nvSpPr>
            <p:spPr>
              <a:xfrm>
                <a:off x="4797604" y="3039801"/>
                <a:ext cx="80813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ENES</a:t>
                </a:r>
              </a:p>
            </p:txBody>
          </p:sp>
        </p:grpSp>
      </p:grpSp>
    </p:spTree>
    <p:extLst>
      <p:ext uri="{BB962C8B-B14F-4D97-AF65-F5344CB8AC3E}">
        <p14:creationId xmlns:p14="http://schemas.microsoft.com/office/powerpoint/2010/main" val="37807863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Random Search (</a:t>
            </a:r>
            <a:r>
              <a:rPr lang="en-US" altLang="zh-CN" b="1" dirty="0" smtClean="0">
                <a:solidFill>
                  <a:srgbClr val="00B050"/>
                </a:solidFill>
                <a:latin typeface="Times New Roman" panose="02020603050405020304" pitchFamily="18" charset="0"/>
                <a:cs typeface="Times New Roman" panose="02020603050405020304" pitchFamily="18" charset="0"/>
              </a:rPr>
              <a:t>RS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Control/Cybernetics</a:t>
            </a:r>
            <a:endParaRPr lang="en-US" altLang="zh-CN" sz="8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Homeostat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Ashby, 1952]</a:t>
            </a:r>
            <a:r>
              <a:rPr lang="en-US" altLang="zh-CN" b="1" dirty="0" smtClean="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link.springer.com/book/10.1007/978-94-015-1320-3</a:t>
            </a:r>
            <a:r>
              <a:rPr lang="en-US" altLang="zh-CN" sz="1200" b="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3839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TotalTime>
  <Words>1714</Words>
  <Application>Microsoft Office PowerPoint</Application>
  <PresentationFormat>宽屏</PresentationFormat>
  <Paragraphs>243</Paragraphs>
  <Slides>16</Slides>
  <Notes>2</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宋体</vt:lpstr>
      <vt:lpstr>Arial</vt:lpstr>
      <vt:lpstr>Arial Black</vt:lpstr>
      <vt:lpstr>Calibri</vt:lpstr>
      <vt:lpstr>Calibri Light</vt:lpstr>
      <vt:lpstr>Times New Roman</vt:lpstr>
      <vt:lpstr>Wingdings</vt:lpstr>
      <vt:lpstr>Office 主题</vt:lpstr>
      <vt:lpstr>PyPop7 A Pure-PYthon open-source library of POPulation-based black-box OPtimization [JMLR-2024]</vt:lpstr>
      <vt:lpstr>Three Main Goals of this Open-Source Pure-Python Library (PyPop7)</vt:lpstr>
      <vt:lpstr>Name Diversity in Complex (e.g., Non-Linear) Optimization</vt:lpstr>
      <vt:lpstr>Design Philosophy: How to Choose from “the Elephant in the Room” (An Open Question from Reviewers)</vt:lpstr>
      <vt:lpstr>Design Philosophy: How to Choose from “the Elephant in the Room” (An Open Question from Reviewers)</vt:lpstr>
      <vt:lpstr>From Biological to Computational Evolution</vt:lpstr>
      <vt:lpstr>Some (rather all) Popular Open-Source Libraries for Evolutionary Computation (EC) and/or Swarm Intelligence (SI) https://pypop.readthedocs.io/en/latest/design-philosophy.html </vt:lpstr>
      <vt:lpstr>PowerPoint 演示文稿</vt:lpstr>
      <vt:lpstr>Random Search (RS)</vt:lpstr>
      <vt:lpstr>Evolution Strategies (ES)</vt:lpstr>
      <vt:lpstr>Evolution Strategies (ES)</vt:lpstr>
      <vt:lpstr>Evolution Strategies (ES)</vt:lpstr>
      <vt:lpstr>Evolution Strategies (ES)</vt:lpstr>
      <vt:lpstr>Evolution Strategies (ES)</vt:lpstr>
      <vt:lpstr>Evolution Strategies (ES)</vt:lpstr>
      <vt:lpstr>Evolution Strategies (ES)</vt:lpstr>
    </vt:vector>
  </TitlesOfParts>
  <Company>SUSTech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PyPop7</dc:title>
  <dc:creator>Windows 用户</dc:creator>
  <cp:lastModifiedBy>Windows 用户</cp:lastModifiedBy>
  <cp:revision>1117</cp:revision>
  <dcterms:created xsi:type="dcterms:W3CDTF">2024-06-22T12:46:17Z</dcterms:created>
  <dcterms:modified xsi:type="dcterms:W3CDTF">2024-11-01T06:33:25Z</dcterms:modified>
</cp:coreProperties>
</file>