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375B6"/>
    <a:srgbClr val="F37F40"/>
    <a:srgbClr val="00A3E0"/>
    <a:srgbClr val="4786B9"/>
    <a:srgbClr val="FFE469"/>
    <a:srgbClr val="1F5F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8EAA6-5116-48C0-894F-5197E4875B5A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CF6C4-73A4-413A-813D-79BD8B8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6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CF6C4-73A4-413A-813D-79BD8B8F5D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8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2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7CA2-D8AE-4990-8773-D5839667DDCD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1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op.rtfd.io/" TargetMode="External"/><Relationship Id="rId2" Type="http://schemas.openxmlformats.org/officeDocument/2006/relationships/hyperlink" Target="https://github.com/Evolutionary-Intelligence/pypo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products/global-optimization.html" TargetMode="External"/><Relationship Id="rId2" Type="http://schemas.openxmlformats.org/officeDocument/2006/relationships/hyperlink" Target="https://github.com/BIMK/Plat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divis-gmbh.de/es-softwar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1531326.1531366" TargetMode="External"/><Relationship Id="rId2" Type="http://schemas.openxmlformats.org/officeDocument/2006/relationships/hyperlink" Target="https://royalsocietypublishing.org/doi/10.1098/rsif.2024.014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PyPop7</a:t>
            </a:r>
            <a:b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Pure-PYthon open-source library of POPulation-based black-box OPtimization</a:t>
            </a:r>
            <a:endParaRPr lang="zh-CN" alt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/>
          <a:lstStyle/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Evolutionary-Intelligence (led by Prof. Shi)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&amp; SUSTech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 – 2024)</a:t>
            </a: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https://github.com/Evolutionary-Intelligence/pypop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docs: </a:t>
            </a: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https://pypop.rtfd.io/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B978A18-D237-B506-C9D8-EBD732057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63" y="5778000"/>
            <a:ext cx="130847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2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="" xmlns:a16="http://schemas.microsoft.com/office/drawing/2014/main" id="{32B4DAF5-17B8-00D5-F318-87A1CAE0A324}"/>
              </a:ext>
            </a:extLst>
          </p:cNvPr>
          <p:cNvGrpSpPr/>
          <p:nvPr/>
        </p:nvGrpSpPr>
        <p:grpSpPr>
          <a:xfrm>
            <a:off x="895877" y="100428"/>
            <a:ext cx="9864027" cy="6589355"/>
            <a:chOff x="895877" y="100428"/>
            <a:chExt cx="9864027" cy="6589355"/>
          </a:xfrm>
        </p:grpSpPr>
        <p:cxnSp>
          <p:nvCxnSpPr>
            <p:cNvPr id="139" name="直接连接符 138"/>
            <p:cNvCxnSpPr/>
            <p:nvPr/>
          </p:nvCxnSpPr>
          <p:spPr>
            <a:xfrm flipH="1">
              <a:off x="6613832" y="5076028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6609769" y="3798136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8774618" y="2601805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Cross-Entropy Method (CEM)</a:t>
              </a:r>
            </a:p>
          </p:txBody>
        </p:sp>
        <p:sp>
          <p:nvSpPr>
            <p:cNvPr id="134" name="矩形 133"/>
            <p:cNvSpPr/>
            <p:nvPr/>
          </p:nvSpPr>
          <p:spPr>
            <a:xfrm>
              <a:off x="8780721" y="5096618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Random Search (RS)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613699" y="5101499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Direct/Pattern Search (DS)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8772868" y="3818259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Evolutionary Programming (EP)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609839" y="3823140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Cooperative Co-evolution (CC)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607596" y="2602693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Estimation of Distribution (EDA)</a:t>
              </a:r>
            </a:p>
          </p:txBody>
        </p:sp>
        <p:cxnSp>
          <p:nvCxnSpPr>
            <p:cNvPr id="79" name="直接连接符 78"/>
            <p:cNvCxnSpPr/>
            <p:nvPr/>
          </p:nvCxnSpPr>
          <p:spPr>
            <a:xfrm flipH="1">
              <a:off x="6605110" y="2579605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895877" y="6200034"/>
              <a:ext cx="9081817" cy="489749"/>
              <a:chOff x="906314" y="6200034"/>
              <a:chExt cx="9071380" cy="48974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6260" y="6246909"/>
                <a:ext cx="1331039" cy="360000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906314" y="6200034"/>
                <a:ext cx="1544012" cy="4897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Computing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Engine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5936" y="6246909"/>
                <a:ext cx="1068796" cy="396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69" y="6246909"/>
                <a:ext cx="1384325" cy="360000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895878" y="100428"/>
              <a:ext cx="9813384" cy="484407"/>
              <a:chOff x="906314" y="100428"/>
              <a:chExt cx="9802947" cy="48440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906314" y="107781"/>
                <a:ext cx="1535979" cy="4770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Online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Docs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450326" y="107779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PyPI Installation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1780" y="1077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Design Philosophy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13234" y="103751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User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Guide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854607" y="1035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Online Tutorials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988121" y="100428"/>
                <a:ext cx="1178658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API Docs of Optimizers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174765" y="100428"/>
                <a:ext cx="1272704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Development Guide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9455455" y="103788"/>
                <a:ext cx="1253806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Applications &amp; Citations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906315" y="615559"/>
              <a:ext cx="2040530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Benchmarking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321" y="4518482"/>
              <a:ext cx="2040531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Util Functions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02321" y="4808496"/>
              <a:ext cx="33409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2-D/3-D landscapes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Save optimization data (</a:t>
              </a:r>
              <a:r>
                <a:rPr lang="en-US" altLang="zh-CN" sz="1200" b="1" dirty="0">
                  <a:solidFill>
                    <a:srgbClr val="4786B9"/>
                  </a:solidFill>
                  <a:latin typeface="Arial Black" panose="020B0A04020102020204" pitchFamily="34" charset="0"/>
                </a:rPr>
                <a:t>pickle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Check optimization results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convergence curves (</a:t>
              </a:r>
              <a:r>
                <a:rPr lang="en-US" altLang="zh-CN" sz="1200" b="1" dirty="0">
                  <a:solidFill>
                    <a:srgbClr val="1F5F84"/>
                  </a:solidFill>
                  <a:latin typeface="Arial Black" panose="020B0A04020102020204" pitchFamily="34" charset="0"/>
                </a:rPr>
                <a:t>matplotlib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Compare multiple optimizers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Accelerate computation (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Numba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02322" y="3763625"/>
              <a:ext cx="2040530" cy="2973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Test Protocols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02987" y="4034520"/>
              <a:ext cx="3340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Repeatability reports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Automatic testing (</a:t>
              </a:r>
              <a:r>
                <a:rPr lang="en-US" altLang="zh-CN" sz="12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pytest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994" y="3764520"/>
              <a:ext cx="569003" cy="540000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899870" y="909190"/>
              <a:ext cx="3340985" cy="30469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Large-scale BBO: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local search abilities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global search abilities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Black-box classification: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25 cases (=5 datasets * 5 loss functions)</a:t>
              </a:r>
              <a:endParaRPr lang="en-US" altLang="zh-CN" sz="1200" b="1" i="1" dirty="0">
                <a:latin typeface="Arial Black" panose="020B0A040201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COCO/BBOB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24 different functions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NeverGrad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photonics problems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Direct (neural) policy search: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6 simulation robotics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gymnasium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Lennard-Jones cluster optimization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pygmo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sz="1200" b="1" dirty="0">
                <a:latin typeface="Arial Black" panose="020B0A04020102020204" pitchFamily="34" charset="0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8292" y="4493352"/>
              <a:ext cx="1093731" cy="2520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044" y="597870"/>
              <a:ext cx="804255" cy="360000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4240854" y="611565"/>
              <a:ext cx="2358755" cy="477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</a:rPr>
                <a:t>Black-Box Optimizers (BBO)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240855" y="1120698"/>
              <a:ext cx="2363589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 Strategies (ES)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614148" y="1112577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Particle Swarm Optimizers (PSO)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777177" y="1107696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Differential Evolution (DE)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552533" y="727856"/>
              <a:ext cx="108920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3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Optimizer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477981" y="766328"/>
              <a:ext cx="32592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 Black" panose="020B0A04020102020204" pitchFamily="34" charset="0"/>
                </a:rPr>
                <a:t>(as an open </a:t>
              </a:r>
              <a:r>
                <a:rPr lang="en-US" altLang="zh-CN" sz="8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interface</a:t>
              </a:r>
              <a:r>
                <a:rPr lang="en-US" altLang="zh-CN" sz="800" b="1" dirty="0">
                  <a:latin typeface="Arial Black" panose="020B0A04020102020204" pitchFamily="34" charset="0"/>
                </a:rPr>
                <a:t> to add new/missed BBO)</a:t>
              </a:r>
              <a:endParaRPr lang="zh-CN" altLang="en-US" sz="8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40855" y="3617899"/>
              <a:ext cx="2358755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Natural Evolution Strategies (NES)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4247299" y="5097991"/>
              <a:ext cx="2352311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Genetic Algorithms</a:t>
              </a:r>
            </a:p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(GA)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895877" y="6193163"/>
              <a:ext cx="9813384" cy="49662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895878" y="4505405"/>
              <a:ext cx="3351421" cy="16877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895877" y="3770660"/>
              <a:ext cx="3348095" cy="7254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895877" y="596888"/>
              <a:ext cx="3346860" cy="31666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895878" y="106408"/>
              <a:ext cx="9813384" cy="48312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6599611" y="3603398"/>
              <a:ext cx="5743" cy="148598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6604444" y="1083383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768412" y="1120698"/>
              <a:ext cx="12309" cy="50659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4245753" y="1110649"/>
              <a:ext cx="2355608" cy="248413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245753" y="5082974"/>
              <a:ext cx="2350705" cy="110364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242737" y="595515"/>
              <a:ext cx="6466523" cy="559110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8862705" y="1742797"/>
              <a:ext cx="1752262" cy="677108"/>
              <a:chOff x="3931506" y="2165790"/>
              <a:chExt cx="1752262" cy="677108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SHADE</a:t>
                </a: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JADE</a:t>
                </a: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CDE</a:t>
                </a: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TDE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644841" y="1612554"/>
              <a:ext cx="2072927" cy="1019983"/>
              <a:chOff x="2459556" y="2119960"/>
              <a:chExt cx="2072927" cy="1019983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2530205" y="2119960"/>
                <a:ext cx="8279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CPSO</a:t>
                </a: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3428772" y="2119960"/>
                <a:ext cx="110371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CCPSO2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2459556" y="2458514"/>
                <a:ext cx="969216" cy="345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CLPSO</a:t>
                </a: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614446" y="2458514"/>
                <a:ext cx="7323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IPSO</a:t>
                </a: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2524445" y="2801389"/>
                <a:ext cx="8336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</a:t>
                </a: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3510627" y="2797068"/>
                <a:ext cx="9399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SPSOL</a:t>
                </a: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4501309" y="5574920"/>
              <a:ext cx="1730875" cy="680149"/>
              <a:chOff x="3978225" y="2663240"/>
              <a:chExt cx="1730875" cy="680149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3978225" y="2663240"/>
                <a:ext cx="1730875" cy="338554"/>
                <a:chOff x="3978225" y="2663240"/>
                <a:chExt cx="1730875" cy="338554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3978225" y="2663240"/>
                  <a:ext cx="76547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GL25</a:t>
                  </a: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4743700" y="2663240"/>
                  <a:ext cx="96540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G3PCX</a:t>
                  </a:r>
                </a:p>
              </p:txBody>
            </p:sp>
          </p:grpSp>
          <p:sp>
            <p:nvSpPr>
              <p:cNvPr id="106" name="矩形 105"/>
              <p:cNvSpPr/>
              <p:nvPr/>
            </p:nvSpPr>
            <p:spPr>
              <a:xfrm>
                <a:off x="4217806" y="3004835"/>
                <a:ext cx="125262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GENITOR</a:t>
                </a: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4201479" y="1625686"/>
              <a:ext cx="2437916" cy="1936928"/>
              <a:chOff x="1443749" y="1612529"/>
              <a:chExt cx="2437916" cy="1936928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537585" y="1612529"/>
                <a:ext cx="86221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MMES</a:t>
                </a: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587474" y="1612529"/>
                <a:ext cx="11628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LMMAES</a:t>
                </a: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443749" y="1903885"/>
                <a:ext cx="104988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</a:t>
                </a: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506680" y="1903885"/>
                <a:ext cx="132446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LMCMAES</a:t>
                </a: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550790" y="2242439"/>
                <a:ext cx="8358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RMES</a:t>
                </a: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429761" y="2530322"/>
                <a:ext cx="142578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SEPCMAES</a:t>
                </a: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570754" y="2533795"/>
                <a:ext cx="79587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R1ES</a:t>
                </a: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2456158" y="2242439"/>
                <a:ext cx="142550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CCMAES</a:t>
                </a: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61717" y="2872349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DDCMA</a:t>
                </a: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2661935" y="2872349"/>
                <a:ext cx="10139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FMAES</a:t>
                </a: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461717" y="3210903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CMAES</a:t>
                </a: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2809538" y="3210903"/>
                <a:ext cx="7187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… …</a:t>
                </a:r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8855034" y="5549286"/>
              <a:ext cx="1752262" cy="677108"/>
              <a:chOff x="3931506" y="2165790"/>
              <a:chExt cx="1752262" cy="677108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BES</a:t>
                </a: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GS</a:t>
                </a: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SRS</a:t>
                </a: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PRS</a:t>
                </a: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6721980" y="5564948"/>
              <a:ext cx="1834246" cy="677108"/>
              <a:chOff x="3849522" y="2165790"/>
              <a:chExt cx="1834246" cy="677108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3849522" y="2173349"/>
                <a:ext cx="11314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POWELL</a:t>
                </a: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NM</a:t>
                </a: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HJ</a:t>
                </a: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CS</a:t>
                </a: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6687221" y="4360110"/>
              <a:ext cx="1964673" cy="677108"/>
              <a:chOff x="1796201" y="1005237"/>
              <a:chExt cx="1964673" cy="677108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2054932" y="1005237"/>
                <a:ext cx="6778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HCC</a:t>
                </a: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732817" y="1005237"/>
                <a:ext cx="102805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COCMA</a:t>
                </a: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796201" y="1343791"/>
                <a:ext cx="119534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COSYNE</a:t>
                </a: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2800698" y="1343791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COEA</a:t>
                </a: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8831468" y="3107288"/>
              <a:ext cx="1928436" cy="677108"/>
              <a:chOff x="4583980" y="2767850"/>
              <a:chExt cx="1928436" cy="677108"/>
            </a:xfrm>
          </p:grpSpPr>
          <p:grpSp>
            <p:nvGrpSpPr>
              <p:cNvPr id="166" name="组合 165"/>
              <p:cNvGrpSpPr/>
              <p:nvPr/>
            </p:nvGrpSpPr>
            <p:grpSpPr>
              <a:xfrm>
                <a:off x="4583980" y="2767850"/>
                <a:ext cx="1928436" cy="338554"/>
                <a:chOff x="4583980" y="2767850"/>
                <a:chExt cx="1928436" cy="338554"/>
              </a:xfrm>
            </p:grpSpPr>
            <p:sp>
              <p:nvSpPr>
                <p:cNvPr id="168" name="矩形 167"/>
                <p:cNvSpPr/>
                <p:nvPr/>
              </p:nvSpPr>
              <p:spPr>
                <a:xfrm>
                  <a:off x="4583980" y="2767850"/>
                  <a:ext cx="100224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DSCEM</a:t>
                  </a: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>
                  <a:off x="5586226" y="2767850"/>
                  <a:ext cx="92619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MRAS</a:t>
                  </a:r>
                </a:p>
              </p:txBody>
            </p:sp>
          </p:grpSp>
          <p:sp>
            <p:nvSpPr>
              <p:cNvPr id="167" name="矩形 166"/>
              <p:cNvSpPr/>
              <p:nvPr/>
            </p:nvSpPr>
            <p:spPr>
              <a:xfrm>
                <a:off x="5085103" y="3106404"/>
                <a:ext cx="87709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SCEM</a:t>
                </a: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9126808" y="4358994"/>
              <a:ext cx="1240265" cy="677108"/>
              <a:chOff x="4980660" y="3199095"/>
              <a:chExt cx="1240265" cy="677108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4980660" y="3199095"/>
                <a:ext cx="1240265" cy="338554"/>
                <a:chOff x="4980660" y="3199095"/>
                <a:chExt cx="1240265" cy="338554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4980660" y="3199095"/>
                  <a:ext cx="62153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LEP</a:t>
                  </a: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5602198" y="3199095"/>
                  <a:ext cx="61872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FEP</a:t>
                  </a:r>
                </a:p>
              </p:txBody>
            </p:sp>
          </p:grpSp>
          <p:sp>
            <p:nvSpPr>
              <p:cNvPr id="172" name="矩形 171"/>
              <p:cNvSpPr/>
              <p:nvPr/>
            </p:nvSpPr>
            <p:spPr>
              <a:xfrm>
                <a:off x="5271464" y="3537649"/>
                <a:ext cx="66146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CEP</a:t>
                </a: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6750759" y="3104312"/>
              <a:ext cx="1885115" cy="677108"/>
              <a:chOff x="2232608" y="1301462"/>
              <a:chExt cx="1885115" cy="677108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2258155" y="1301462"/>
                <a:ext cx="98417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RPEDA</a:t>
                </a: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3242327" y="1301462"/>
                <a:ext cx="8584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UMDA</a:t>
                </a:r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2232608" y="1640016"/>
                <a:ext cx="103526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AEMNA</a:t>
                </a: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3225428" y="1640016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EMNA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306773" y="4116884"/>
              <a:ext cx="2226917" cy="1023321"/>
              <a:chOff x="3576473" y="2362693"/>
              <a:chExt cx="2226917" cy="101566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576473" y="2362693"/>
                <a:ext cx="1023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VDCMA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599951" y="2362693"/>
                <a:ext cx="120343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VKDCMA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687506" y="2701247"/>
                <a:ext cx="80141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SNES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723734" y="2701247"/>
                <a:ext cx="9558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R1NES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675527" y="3039801"/>
                <a:ext cx="82537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XNES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797604" y="3039801"/>
                <a:ext cx="80813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07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(rather all) Popular Open-Source Libraries for Evolutionary Computation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and/or Swarm Intelligence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https://github.com/BIMK/PlatEMO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(1.5k stars)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 Tian, Ran Cheng, Xingyi Zhang, and Yaochu Jin, PlatEMO: A MATLAB Platform for Evolutionary Multi-Objective Optimization [Educational Forum],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Computational Intelligence Magazine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2017, 12(4): 73-87.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www.mathworks.com/products/global-optimization.html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Toolbox)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gamultiobj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particleswarm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patternsearch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surrogateopt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https://divis-gmbh.de/es-software/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Octave source code 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implementations) can be downloaded only for non-commercial use.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to be NOT open-access now!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4CF59AE6-C4A2-F7CE-36AE-928BEC2A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485" y="1375728"/>
            <a:ext cx="104662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Robotics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Self-repair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 propulsors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[Hooper et al., 2024, RSIF] (California Institute of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 locomotion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 (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Washington)</a:t>
            </a:r>
          </a:p>
          <a:p>
            <a:pPr lvl="1"/>
            <a:endParaRPr lang="zh-CN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39633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https://royalsocietypublishing.org/doi/10.1098/rsif.2024.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0141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[Hooper et al., 2024, RSIF]</a:t>
            </a:r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dl.acm.org/doi/10.1145/1531326.1531366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509" y="5861001"/>
            <a:ext cx="1769491" cy="72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333918" y="6611779"/>
            <a:ext cx="18580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479</Words>
  <Application>Microsoft Office PowerPoint</Application>
  <PresentationFormat>宽屏</PresentationFormat>
  <Paragraphs>141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PyPop7 A Pure-PYthon open-source library of POPulation-based black-box OPtimization</vt:lpstr>
      <vt:lpstr>PowerPoint 演示文稿</vt:lpstr>
      <vt:lpstr>Some (rather all) Popular Open-Source Libraries for Evolutionary Computation (EC) and/or Swarm Intelligence (SI)</vt:lpstr>
      <vt:lpstr>Evolution Strategies (ES)</vt:lpstr>
    </vt:vector>
  </TitlesOfParts>
  <Company>SUSTech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PyPop7</dc:title>
  <dc:creator>Windows 用户</dc:creator>
  <cp:lastModifiedBy>Windows 用户</cp:lastModifiedBy>
  <cp:revision>629</cp:revision>
  <dcterms:created xsi:type="dcterms:W3CDTF">2024-06-22T12:46:17Z</dcterms:created>
  <dcterms:modified xsi:type="dcterms:W3CDTF">2024-07-13T13:57:59Z</dcterms:modified>
</cp:coreProperties>
</file>