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57" r:id="rId4"/>
    <p:sldId id="264" r:id="rId5"/>
    <p:sldId id="258" r:id="rId6"/>
    <p:sldId id="263" r:id="rId7"/>
    <p:sldId id="262" r:id="rId8"/>
    <p:sldId id="268" r:id="rId9"/>
    <p:sldId id="267" r:id="rId10"/>
    <p:sldId id="261" r:id="rId11"/>
    <p:sldId id="259" r:id="rId12"/>
    <p:sldId id="265" r:id="rId13"/>
    <p:sldId id="260"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68" autoAdjust="0"/>
    <p:restoredTop sz="94660"/>
  </p:normalViewPr>
  <p:slideViewPr>
    <p:cSldViewPr snapToGrid="0">
      <p:cViewPr varScale="1">
        <p:scale>
          <a:sx n="159" d="100"/>
          <a:sy n="159" d="100"/>
        </p:scale>
        <p:origin x="8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2024/10/28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3</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2024/10/28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ypop.rtfd.io/" TargetMode="External"/><Relationship Id="rId7" Type="http://schemas.openxmlformats.org/officeDocument/2006/relationships/hyperlink" Target="https://global.oup.com/academic/product/the-genetical-theory-of-natural-selection-9780198504405?cc=nl&amp;lang=en&amp;" TargetMode="External"/><Relationship Id="rId2" Type="http://schemas.openxmlformats.org/officeDocument/2006/relationships/hyperlink" Target="https://github.com/Evolutionary-Intelligence/pypop"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5.png"/><Relationship Id="rId5" Type="http://schemas.openxmlformats.org/officeDocument/2006/relationships/hyperlink" Target="https://www.biorxiv.org/content/10.1101/2024.04.12.589164v1" TargetMode="External"/><Relationship Id="rId10" Type="http://schemas.openxmlformats.org/officeDocument/2006/relationships/image" Target="../media/image14.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athworks.com/products/global-optimization.html" TargetMode="External"/><Relationship Id="rId2" Type="http://schemas.openxmlformats.org/officeDocument/2006/relationships/hyperlink" Target="https://github.com/BIMK/PlatEMO"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s://divis-gmbh.de/es-softwar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100" b="1" dirty="0">
                <a:latin typeface="Times New Roman" panose="02020603050405020304" pitchFamily="18" charset="0"/>
                <a:cs typeface="Times New Roman" panose="02020603050405020304" pitchFamily="18" charset="0"/>
              </a:rPr>
              <a:t>A Pure-PYthon open-source library of POPulation-based black-box OPtimization </a:t>
            </a:r>
            <a:r>
              <a:rPr lang="en-US" altLang="zh-CN" sz="3100" b="1" dirty="0" smtClean="0">
                <a:latin typeface="Times New Roman" panose="02020603050405020304" pitchFamily="18" charset="0"/>
                <a:cs typeface="Times New Roman" panose="02020603050405020304" pitchFamily="18" charset="0"/>
              </a:rPr>
              <a:t>[JMLR-2024]</a:t>
            </a:r>
            <a:endParaRPr lang="zh-CN" altLang="en-US" sz="31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2024)</a:t>
            </a: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2"/>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B978A18-D237-B506-C9D8-EBD732057F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5">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7"/>
              </a:rPr>
              <a:t>©</a:t>
            </a:r>
            <a:r>
              <a:rPr lang="en-US" altLang="zh-CN" sz="1200" dirty="0" smtClean="0">
                <a:latin typeface="Times New Roman" panose="02020603050405020304" pitchFamily="18" charset="0"/>
                <a:cs typeface="Times New Roman" panose="02020603050405020304" pitchFamily="18" charset="0"/>
                <a:hlinkClick r:id="rId7"/>
              </a:rPr>
              <a:t>OUP</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Three </a:t>
            </a:r>
            <a:r>
              <a:rPr lang="en-US" altLang="zh-CN" b="1" dirty="0" smtClean="0">
                <a:latin typeface="Times New Roman" panose="02020603050405020304" pitchFamily="18" charset="0"/>
                <a:cs typeface="Times New Roman" panose="02020603050405020304" pitchFamily="18" charset="0"/>
              </a:rPr>
              <a:t>Main Goals </a:t>
            </a:r>
            <a:r>
              <a:rPr lang="en-US" altLang="zh-CN" b="1" dirty="0" smtClean="0">
                <a:latin typeface="Times New Roman" panose="02020603050405020304" pitchFamily="18" charset="0"/>
                <a:cs typeface="Times New Roman" panose="02020603050405020304" pitchFamily="18" charset="0"/>
              </a:rPr>
              <a:t>of this Open-Source </a:t>
            </a:r>
            <a:r>
              <a:rPr lang="en-US" altLang="zh-CN" b="1" dirty="0" smtClean="0">
                <a:latin typeface="Times New Roman" panose="02020603050405020304" pitchFamily="18" charset="0"/>
                <a:cs typeface="Times New Roman" panose="02020603050405020304" pitchFamily="18" charset="0"/>
              </a:rPr>
              <a:t>Pure-Python Library (PyPop7)</a:t>
            </a:r>
            <a:endParaRPr lang="zh-CN" altLang="en-US" sz="20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a:t>
            </a:r>
            <a:r>
              <a:rPr lang="en-US" altLang="zh-CN" b="1" dirty="0" smtClean="0">
                <a:latin typeface="Times New Roman" panose="02020603050405020304" pitchFamily="18" charset="0"/>
                <a:cs typeface="Times New Roman" panose="02020603050405020304" pitchFamily="18" charset="0"/>
              </a:rPr>
              <a:t>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academic platform to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test, compare,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importance</a:t>
            </a:r>
            <a:endParaRPr lang="en-US" altLang="zh-CN" b="1" dirty="0" smtClean="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rPr>
              <a:t>Possibly less programming </a:t>
            </a:r>
            <a:r>
              <a:rPr lang="en-US" altLang="zh-CN" b="1" dirty="0" smtClean="0">
                <a:latin typeface="Times New Roman" panose="02020603050405020304" pitchFamily="18" charset="0"/>
                <a:cs typeface="Times New Roman" panose="02020603050405020304" pitchFamily="18" charset="0"/>
              </a:rPr>
              <a:t>errors (especially for non-CS users)</a:t>
            </a:r>
            <a:endParaRPr lang="en-US" altLang="zh-CN" b="1" dirty="0" smtClean="0">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a:t>
            </a:r>
            <a:r>
              <a:rPr lang="en-US" altLang="zh-CN" b="1" dirty="0" smtClean="0">
                <a:latin typeface="Times New Roman" panose="02020603050405020304" pitchFamily="18" charset="0"/>
                <a:cs typeface="Times New Roman" panose="02020603050405020304" pitchFamily="18" charset="0"/>
              </a:rPr>
              <a:t>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a:t>
            </a:r>
            <a:r>
              <a:rPr lang="en-US" altLang="zh-CN" b="1" dirty="0" smtClean="0">
                <a:latin typeface="Times New Roman" panose="02020603050405020304" pitchFamily="18" charset="0"/>
                <a:cs typeface="Times New Roman" panose="02020603050405020304" pitchFamily="18" charset="0"/>
              </a:rPr>
              <a:t>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a:t>
            </a:r>
            <a:r>
              <a:rPr lang="en-US" altLang="zh-CN" b="1" dirty="0" smtClean="0">
                <a:latin typeface="Times New Roman" panose="02020603050405020304" pitchFamily="18" charset="0"/>
                <a:cs typeface="Times New Roman" panose="02020603050405020304" pitchFamily="18" charset="0"/>
              </a:rPr>
              <a:t>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Derivative-Free Optimization (DFO) / Gradient-Free Optimization (GFO) / Non-Differentiable Optimization (NDO</a:t>
            </a:r>
            <a:r>
              <a:rPr lang="en-US" altLang="zh-CN" b="1" dirty="0" smtClean="0">
                <a:latin typeface="Times New Roman" panose="02020603050405020304" pitchFamily="18" charset="0"/>
                <a:cs typeface="Times New Roman" panose="02020603050405020304" pitchFamily="18" charset="0"/>
              </a:rPr>
              <a:t>) / </a:t>
            </a:r>
            <a:r>
              <a:rPr lang="en-US" altLang="zh-CN" b="1" dirty="0">
                <a:latin typeface="Times New Roman" panose="02020603050405020304" pitchFamily="18" charset="0"/>
                <a:cs typeface="Times New Roman" panose="02020603050405020304" pitchFamily="18" charset="0"/>
              </a:rPr>
              <a:t>Direct Search (DS</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endParaRPr lang="en-US" altLang="zh-CN" b="1"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Black-Box Optimization (BBO)</a:t>
            </a:r>
          </a:p>
          <a:p>
            <a:pPr lvl="1"/>
            <a:r>
              <a:rPr lang="en-US" altLang="zh-CN" b="1" dirty="0" smtClean="0">
                <a:latin typeface="Times New Roman" panose="02020603050405020304" pitchFamily="18" charset="0"/>
                <a:cs typeface="Times New Roman" panose="02020603050405020304" pitchFamily="18" charset="0"/>
              </a:rPr>
              <a:t>Evolutionary Computation</a:t>
            </a:r>
          </a:p>
          <a:p>
            <a:pPr lvl="1"/>
            <a:r>
              <a:rPr lang="en-US" altLang="zh-CN" b="1" dirty="0" smtClean="0">
                <a:latin typeface="Times New Roman" panose="02020603050405020304" pitchFamily="18" charset="0"/>
                <a:cs typeface="Times New Roman" panose="02020603050405020304" pitchFamily="18" charset="0"/>
              </a:rPr>
              <a:t>Swarm Intelligence</a:t>
            </a:r>
          </a:p>
          <a:p>
            <a:pPr lvl="1"/>
            <a:r>
              <a:rPr lang="en-US" altLang="zh-CN" b="1" dirty="0">
                <a:latin typeface="Times New Roman" panose="02020603050405020304" pitchFamily="18" charset="0"/>
                <a:cs typeface="Times New Roman" panose="02020603050405020304" pitchFamily="18" charset="0"/>
              </a:rPr>
              <a:t>Population-Based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Zeroth-Order Optimization (ZOO)</a:t>
            </a:r>
          </a:p>
          <a:p>
            <a:pPr lvl="1"/>
            <a:r>
              <a:rPr lang="en-US" altLang="zh-CN" b="1" dirty="0" smtClean="0">
                <a:latin typeface="Times New Roman" panose="02020603050405020304" pitchFamily="18" charset="0"/>
                <a:cs typeface="Times New Roman" panose="02020603050405020304" pitchFamily="18" charset="0"/>
              </a:rPr>
              <a:t>Machine Learning</a:t>
            </a:r>
          </a:p>
          <a:p>
            <a:r>
              <a:rPr lang="en-US" altLang="zh-CN" b="1" dirty="0">
                <a:latin typeface="Times New Roman" panose="02020603050405020304" pitchFamily="18" charset="0"/>
                <a:cs typeface="Times New Roman" panose="02020603050405020304" pitchFamily="18" charset="0"/>
              </a:rPr>
              <a:t>Simulation </a:t>
            </a:r>
            <a:r>
              <a:rPr lang="en-US" altLang="zh-CN" b="1" dirty="0" smtClean="0">
                <a:latin typeface="Times New Roman" panose="02020603050405020304" pitchFamily="18" charset="0"/>
                <a:cs typeface="Times New Roman" panose="02020603050405020304" pitchFamily="18" charset="0"/>
              </a:rPr>
              <a:t>Optimization (SO)</a:t>
            </a:r>
          </a:p>
          <a:p>
            <a:pPr lvl="1"/>
            <a:r>
              <a:rPr lang="en-US" altLang="zh-CN" b="1" dirty="0" smtClean="0">
                <a:latin typeface="Times New Roman" panose="02020603050405020304" pitchFamily="18" charset="0"/>
                <a:cs typeface="Times New Roman" panose="02020603050405020304" pitchFamily="18" charset="0"/>
              </a:rPr>
              <a:t>Operations Research</a:t>
            </a:r>
          </a:p>
          <a:p>
            <a:r>
              <a:rPr lang="en-US" altLang="zh-CN" b="1" dirty="0" smtClean="0">
                <a:latin typeface="Times New Roman" panose="02020603050405020304" pitchFamily="18" charset="0"/>
                <a:cs typeface="Times New Roman" panose="02020603050405020304" pitchFamily="18" charset="0"/>
              </a:rPr>
              <a:t>Randomized/Stochastic Search (RS)</a:t>
            </a:r>
          </a:p>
          <a:p>
            <a:pPr lvl="1"/>
            <a:r>
              <a:rPr lang="en-US" altLang="zh-CN" b="1" dirty="0" smtClean="0">
                <a:latin typeface="Times New Roman" panose="02020603050405020304" pitchFamily="18" charset="0"/>
                <a:cs typeface="Times New Roman" panose="02020603050405020304" pitchFamily="18" charset="0"/>
              </a:rPr>
              <a:t>Automatic Control</a:t>
            </a:r>
          </a:p>
          <a:p>
            <a:pPr lvl="1"/>
            <a:r>
              <a:rPr lang="en-US" altLang="zh-CN" b="1" dirty="0">
                <a:latin typeface="Times New Roman" panose="02020603050405020304" pitchFamily="18" charset="0"/>
                <a:cs typeface="Times New Roman" panose="02020603050405020304" pitchFamily="18" charset="0"/>
              </a:rPr>
              <a:t>Operations </a:t>
            </a:r>
            <a:r>
              <a:rPr lang="en-US" altLang="zh-CN" b="1" dirty="0" smtClean="0">
                <a:latin typeface="Times New Roman" panose="02020603050405020304" pitchFamily="18" charset="0"/>
                <a:cs typeface="Times New Roman" panose="02020603050405020304" pitchFamily="18" charset="0"/>
              </a:rPr>
              <a:t>Research</a:t>
            </a:r>
          </a:p>
          <a:p>
            <a:r>
              <a:rPr lang="en-US" altLang="zh-CN" b="1" dirty="0" smtClean="0">
                <a:latin typeface="Times New Roman" panose="02020603050405020304" pitchFamily="18" charset="0"/>
                <a:cs typeface="Times New Roman" panose="02020603050405020304" pitchFamily="18" charset="0"/>
              </a:rPr>
              <a:t>… … </a:t>
            </a:r>
            <a:r>
              <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rPr>
              <a:t>(this above list is arbitrarily ordered)</a:t>
            </a: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 </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 </a:t>
            </a:r>
            <a:r>
              <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rPr>
              <a:t>[Koonin</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Popular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92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2"/>
              </a:rPr>
              <a:t>https://github.com/BIMK/PlatEMO</a:t>
            </a:r>
            <a:r>
              <a:rPr lang="en-US" altLang="zh-CN" b="1" dirty="0">
                <a:latin typeface="Times New Roman" panose="02020603050405020304" pitchFamily="18" charset="0"/>
                <a:cs typeface="Times New Roman" panose="02020603050405020304" pitchFamily="18" charset="0"/>
              </a:rPr>
              <a:t> (1.5k stars)</a:t>
            </a:r>
          </a:p>
          <a:p>
            <a:pPr lvl="2"/>
            <a:r>
              <a:rPr lang="en-US" altLang="zh-CN" b="1" dirty="0">
                <a:latin typeface="Times New Roman" panose="02020603050405020304" pitchFamily="18" charset="0"/>
                <a:cs typeface="Times New Roman" panose="02020603050405020304" pitchFamily="18" charset="0"/>
              </a:rPr>
              <a:t>Ye Tian, Ran Cheng, Xingyi Zhang, and Yaochu Jin, PlatEMO: A MATLAB Platform for Evolutionary Multi-Objective Optimization [Educational Forum], </a:t>
            </a:r>
            <a:r>
              <a:rPr lang="en-US" altLang="zh-CN" b="1" i="1" dirty="0">
                <a:latin typeface="Times New Roman" panose="02020603050405020304" pitchFamily="18" charset="0"/>
                <a:cs typeface="Times New Roman" panose="02020603050405020304" pitchFamily="18" charset="0"/>
              </a:rPr>
              <a:t>IEEE 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4"/>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endParaRPr lang="zh-CN" altLang="en-US"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xmlns="" id="{4CF59AE6-C4A2-F7CE-36AE-928BEC2ACBD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30485" y="1375728"/>
            <a:ext cx="1046629"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TotalTime>
  <Words>1307</Words>
  <Application>Microsoft Office PowerPoint</Application>
  <PresentationFormat>宽屏</PresentationFormat>
  <Paragraphs>222</Paragraphs>
  <Slides>14</Slides>
  <Notes>1</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宋体</vt:lpstr>
      <vt:lpstr>Arial</vt:lpstr>
      <vt:lpstr>Arial Black</vt:lpstr>
      <vt:lpstr>Calibri</vt:lpstr>
      <vt:lpstr>Calibri Light</vt:lpstr>
      <vt:lpstr>Times New Roman</vt:lpstr>
      <vt:lpstr>Wingdings</vt:lpstr>
      <vt:lpstr>Office 主题</vt:lpstr>
      <vt:lpstr>PyPop7 A Pure-PYthon open-source library of POPulation-based black-box OPtimization [JMLR-2024]</vt:lpstr>
      <vt:lpstr>Three Main Goals of this Open-Source Pure-Python Library (PyPop7)</vt:lpstr>
      <vt:lpstr>PowerPoint 演示文稿</vt:lpstr>
      <vt:lpstr>(Name) Diversity in Complex Optimization</vt:lpstr>
      <vt:lpstr>Evolution</vt:lpstr>
      <vt:lpstr>Some (rather all) Popular Open-Source Libraries for Evolutionary Computation (EC) and/or Swarm Intelligence (SI)</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996</cp:revision>
  <dcterms:created xsi:type="dcterms:W3CDTF">2024-06-22T12:46:17Z</dcterms:created>
  <dcterms:modified xsi:type="dcterms:W3CDTF">2024-10-28T09:39:40Z</dcterms:modified>
</cp:coreProperties>
</file>