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89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27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80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61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2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60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89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57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6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26CC-120F-46FE-AA28-A906AD80CCC7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69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26CC-120F-46FE-AA28-A906AD80CCC7}" type="datetimeFigureOut">
              <a:rPr lang="en-CA" smtClean="0"/>
              <a:t>2022-10-25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38B1-E29F-47FE-8F94-486939AD8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82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85E85-F92D-FC1B-A438-97BD7034A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" r="9336" b="9754"/>
          <a:stretch/>
        </p:blipFill>
        <p:spPr>
          <a:xfrm>
            <a:off x="368025" y="778704"/>
            <a:ext cx="4197928" cy="3005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4B955-14FF-4C9D-A3E0-AEE56080F87D}"/>
              </a:ext>
            </a:extLst>
          </p:cNvPr>
          <p:cNvSpPr txBox="1"/>
          <p:nvPr/>
        </p:nvSpPr>
        <p:spPr>
          <a:xfrm>
            <a:off x="385864" y="316416"/>
            <a:ext cx="1323975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AE5AA-C425-403E-BD9A-13AE66940A80}"/>
              </a:ext>
            </a:extLst>
          </p:cNvPr>
          <p:cNvSpPr txBox="1"/>
          <p:nvPr/>
        </p:nvSpPr>
        <p:spPr>
          <a:xfrm>
            <a:off x="5548380" y="5807076"/>
            <a:ext cx="2657469" cy="86177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Neuron Attributes (per type)</a:t>
            </a:r>
          </a:p>
          <a:p>
            <a:r>
              <a:rPr lang="en-CA" sz="100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potential</a:t>
            </a:r>
          </a:p>
          <a:p>
            <a:r>
              <a:rPr lang="en-CA" sz="1000">
                <a:latin typeface="Consolas" panose="020B0609020204030204" pitchFamily="49" charset="0"/>
              </a:rPr>
              <a:t>neuronThresholdAve</a:t>
            </a:r>
          </a:p>
          <a:p>
            <a:r>
              <a:rPr lang="en-CA" sz="1000">
                <a:latin typeface="Consolas" panose="020B0609020204030204" pitchFamily="49" charset="0"/>
              </a:rPr>
              <a:t>neuronPortionVal</a:t>
            </a:r>
          </a:p>
          <a:p>
            <a:endParaRPr lang="en-CA" sz="100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152865-48F7-43BA-9850-E778444428C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4565953" y="5735400"/>
            <a:ext cx="982427" cy="502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601FE52-7329-4015-9EAF-BE54FB338221}"/>
              </a:ext>
            </a:extLst>
          </p:cNvPr>
          <p:cNvSpPr/>
          <p:nvPr/>
        </p:nvSpPr>
        <p:spPr>
          <a:xfrm>
            <a:off x="2565703" y="4801950"/>
            <a:ext cx="2000250" cy="186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10A489-4647-6073-E4BB-F5A0CCE5CF0D}"/>
              </a:ext>
            </a:extLst>
          </p:cNvPr>
          <p:cNvGrpSpPr/>
          <p:nvPr/>
        </p:nvGrpSpPr>
        <p:grpSpPr>
          <a:xfrm>
            <a:off x="6448302" y="284267"/>
            <a:ext cx="5375672" cy="2554545"/>
            <a:chOff x="4735320" y="3876687"/>
            <a:chExt cx="5375672" cy="255454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35D04CA-0ACA-4845-B321-DDEE22F59DFB}"/>
                </a:ext>
              </a:extLst>
            </p:cNvPr>
            <p:cNvSpPr txBox="1"/>
            <p:nvPr/>
          </p:nvSpPr>
          <p:spPr>
            <a:xfrm>
              <a:off x="6732947" y="3876687"/>
              <a:ext cx="3378045" cy="2554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Neuron</a:t>
              </a:r>
              <a:r>
                <a:rPr lang="en-CA" sz="1000" dirty="0">
                  <a:solidFill>
                    <a:schemeClr val="accent4"/>
                  </a:solidFill>
                  <a:latin typeface="Consolas" panose="020B0609020204030204" pitchFamily="49" charset="0"/>
                </a:rPr>
                <a:t> </a:t>
              </a:r>
              <a:r>
                <a:rPr lang="en-CA" sz="10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Attributes</a:t>
              </a:r>
            </a:p>
            <a:p>
              <a:r>
                <a:rPr lang="en-CA" sz="1000" dirty="0">
                  <a:latin typeface="Consolas" panose="020B0609020204030204" pitchFamily="49" charset="0"/>
                </a:rPr>
                <a:t>potential</a:t>
              </a:r>
            </a:p>
            <a:p>
              <a:r>
                <a:rPr lang="en-CA" sz="1000" dirty="0">
                  <a:latin typeface="Consolas" panose="020B0609020204030204" pitchFamily="49" charset="0"/>
                </a:rPr>
                <a:t>threshold</a:t>
              </a:r>
            </a:p>
            <a:p>
              <a:r>
                <a:rPr lang="en-CA" sz="1000" dirty="0" err="1">
                  <a:latin typeface="Consolas" panose="020B0609020204030204" pitchFamily="49" charset="0"/>
                </a:rPr>
                <a:t>baseFreqOfModifyWeights</a:t>
              </a:r>
              <a:endParaRPr lang="en-CA" sz="1000" dirty="0">
                <a:latin typeface="Consolas" panose="020B0609020204030204" pitchFamily="49" charset="0"/>
              </a:endParaRPr>
            </a:p>
            <a:p>
              <a:r>
                <a:rPr lang="en-CA" sz="1000" dirty="0" err="1">
                  <a:latin typeface="Consolas" panose="020B0609020204030204" pitchFamily="49" charset="0"/>
                </a:rPr>
                <a:t>learninJuiceDissipationRate</a:t>
              </a:r>
              <a:endParaRPr lang="en-CA" sz="1000" dirty="0">
                <a:latin typeface="Consolas" panose="020B0609020204030204" pitchFamily="49" charset="0"/>
              </a:endParaRPr>
            </a:p>
            <a:p>
              <a:endParaRPr lang="en-CA" sz="1000" dirty="0">
                <a:latin typeface="Consolas" panose="020B0609020204030204" pitchFamily="49" charset="0"/>
              </a:endParaRPr>
            </a:p>
            <a:p>
              <a:r>
                <a:rPr lang="en-CA" sz="10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Input Connection Attributes</a:t>
              </a:r>
            </a:p>
            <a:p>
              <a:r>
                <a:rPr lang="en-CA" sz="1000" dirty="0">
                  <a:latin typeface="Consolas" panose="020B0609020204030204" pitchFamily="49" charset="0"/>
                </a:rPr>
                <a:t>Last10		&lt;-percentage of last X received</a:t>
              </a:r>
            </a:p>
            <a:p>
              <a:r>
                <a:rPr lang="en-CA" sz="1000" dirty="0">
                  <a:latin typeface="Consolas" panose="020B0609020204030204" pitchFamily="49" charset="0"/>
                </a:rPr>
                <a:t>Last100</a:t>
              </a:r>
            </a:p>
            <a:p>
              <a:r>
                <a:rPr lang="en-CA" sz="1000" dirty="0">
                  <a:latin typeface="Consolas" panose="020B0609020204030204" pitchFamily="49" charset="0"/>
                </a:rPr>
                <a:t>Last1000</a:t>
              </a:r>
            </a:p>
            <a:p>
              <a:r>
                <a:rPr lang="en-CA" sz="1000" dirty="0">
                  <a:latin typeface="Consolas" panose="020B0609020204030204" pitchFamily="49" charset="0"/>
                </a:rPr>
                <a:t>Last10000</a:t>
              </a:r>
            </a:p>
            <a:p>
              <a:r>
                <a:rPr lang="en-CA" sz="1000" dirty="0" err="1">
                  <a:latin typeface="Consolas" panose="020B0609020204030204" pitchFamily="49" charset="0"/>
                </a:rPr>
                <a:t>DirectDischargeDeterminate</a:t>
              </a:r>
              <a:endParaRPr lang="en-CA" sz="1000" dirty="0">
                <a:latin typeface="Consolas" panose="020B0609020204030204" pitchFamily="49" charset="0"/>
              </a:endParaRPr>
            </a:p>
            <a:p>
              <a:r>
                <a:rPr lang="en-CA" sz="1000" dirty="0" err="1">
                  <a:latin typeface="Consolas" panose="020B0609020204030204" pitchFamily="49" charset="0"/>
                </a:rPr>
                <a:t>ConnectionWeightPortion</a:t>
              </a:r>
              <a:endParaRPr lang="en-CA" sz="1000" dirty="0">
                <a:latin typeface="Consolas" panose="020B0609020204030204" pitchFamily="49" charset="0"/>
              </a:endParaRPr>
            </a:p>
            <a:p>
              <a:r>
                <a:rPr lang="en-CA" sz="1000" dirty="0" err="1">
                  <a:latin typeface="Consolas" panose="020B0609020204030204" pitchFamily="49" charset="0"/>
                </a:rPr>
                <a:t>LearninJuice</a:t>
              </a:r>
              <a:endParaRPr lang="en-CA" sz="1000" dirty="0">
                <a:latin typeface="Consolas" panose="020B0609020204030204" pitchFamily="49" charset="0"/>
              </a:endParaRPr>
            </a:p>
            <a:p>
              <a:endParaRPr lang="en-CA" sz="1000" dirty="0">
                <a:latin typeface="Consolas" panose="020B0609020204030204" pitchFamily="49" charset="0"/>
              </a:endParaRPr>
            </a:p>
            <a:p>
              <a:endParaRPr lang="en-CA" sz="1000" dirty="0">
                <a:latin typeface="Consolas" panose="020B0609020204030204" pitchFamily="49" charset="0"/>
              </a:endParaRPr>
            </a:p>
          </p:txBody>
        </p: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D6929B8E-E9C8-438D-88DB-C0C32275F946}"/>
                </a:ext>
              </a:extLst>
            </p:cNvPr>
            <p:cNvCxnSpPr>
              <a:cxnSpLocks/>
              <a:stCxn id="87" idx="3"/>
              <a:endCxn id="91" idx="1"/>
            </p:cNvCxnSpPr>
            <p:nvPr/>
          </p:nvCxnSpPr>
          <p:spPr>
            <a:xfrm flipV="1">
              <a:off x="4735320" y="5022330"/>
              <a:ext cx="1997627" cy="5025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3E7FA33E-7ABF-41CF-9764-7C4CF58DDC38}"/>
              </a:ext>
            </a:extLst>
          </p:cNvPr>
          <p:cNvSpPr txBox="1"/>
          <p:nvPr/>
        </p:nvSpPr>
        <p:spPr>
          <a:xfrm>
            <a:off x="6529692" y="1806170"/>
            <a:ext cx="861076" cy="338554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latin typeface="Consolas" panose="020B0609020204030204" pitchFamily="49" charset="0"/>
              </a:rPr>
              <a:t>*for each type of unit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FCB9B-1553-9273-A817-7F91B8697649}"/>
              </a:ext>
            </a:extLst>
          </p:cNvPr>
          <p:cNvSpPr txBox="1"/>
          <p:nvPr/>
        </p:nvSpPr>
        <p:spPr>
          <a:xfrm>
            <a:off x="4853535" y="327225"/>
            <a:ext cx="3352314" cy="70788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 u="sng" dirty="0">
                <a:latin typeface="Consolas" panose="020B0609020204030204" pitchFamily="49" charset="0"/>
              </a:rPr>
              <a:t>Premise: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There exists a subset of these parameters that produce general intelligence.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Emergent Hebbian learning.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B05ED1-ED63-4D68-93B9-15CF026A2948}"/>
              </a:ext>
            </a:extLst>
          </p:cNvPr>
          <p:cNvSpPr txBox="1"/>
          <p:nvPr/>
        </p:nvSpPr>
        <p:spPr>
          <a:xfrm>
            <a:off x="4853536" y="1544560"/>
            <a:ext cx="1594766" cy="86177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 u="sng" dirty="0">
                <a:latin typeface="Consolas" panose="020B0609020204030204" pitchFamily="49" charset="0"/>
              </a:rPr>
              <a:t>Types of Processing Units: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1 input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|1-6|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1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F6CD5-FC38-26D2-03B0-00E0E52C7EDB}"/>
              </a:ext>
            </a:extLst>
          </p:cNvPr>
          <p:cNvSpPr txBox="1"/>
          <p:nvPr/>
        </p:nvSpPr>
        <p:spPr>
          <a:xfrm>
            <a:off x="385864" y="4145786"/>
            <a:ext cx="1594766" cy="5539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 u="sng" dirty="0">
                <a:latin typeface="Consolas" panose="020B0609020204030204" pitchFamily="49" charset="0"/>
              </a:rPr>
              <a:t>Body: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Sleepiness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Insulin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FFD9AF-C70A-88DD-B0B8-05C14D3D6F6B}"/>
              </a:ext>
            </a:extLst>
          </p:cNvPr>
          <p:cNvSpPr txBox="1"/>
          <p:nvPr/>
        </p:nvSpPr>
        <p:spPr>
          <a:xfrm>
            <a:off x="3838346" y="2436384"/>
            <a:ext cx="1914268" cy="707886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 u="sng" dirty="0">
                <a:latin typeface="Consolas" panose="020B0609020204030204" pitchFamily="49" charset="0"/>
              </a:rPr>
              <a:t>Connections: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From Inputs to </a:t>
            </a:r>
            <a:r>
              <a:rPr lang="en-CA" sz="1000" dirty="0" err="1">
                <a:latin typeface="Consolas" panose="020B0609020204030204" pitchFamily="49" charset="0"/>
              </a:rPr>
              <a:t>Hiddens</a:t>
            </a:r>
            <a:endParaRPr lang="en-CA" sz="1000" dirty="0">
              <a:latin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</a:rPr>
              <a:t>Within </a:t>
            </a:r>
            <a:r>
              <a:rPr lang="en-CA" sz="1000" dirty="0" err="1">
                <a:latin typeface="Consolas" panose="020B0609020204030204" pitchFamily="49" charset="0"/>
              </a:rPr>
              <a:t>Hiddens</a:t>
            </a:r>
            <a:endParaRPr lang="en-CA" sz="1000" dirty="0">
              <a:latin typeface="Consolas" panose="020B0609020204030204" pitchFamily="49" charset="0"/>
            </a:endParaRPr>
          </a:p>
          <a:p>
            <a:r>
              <a:rPr lang="en-CA" sz="1000" dirty="0" err="1">
                <a:latin typeface="Consolas" panose="020B0609020204030204" pitchFamily="49" charset="0"/>
              </a:rPr>
              <a:t>Hiddens</a:t>
            </a:r>
            <a:r>
              <a:rPr lang="en-CA" sz="1000" dirty="0">
                <a:latin typeface="Consolas" panose="020B0609020204030204" pitchFamily="49" charset="0"/>
              </a:rPr>
              <a:t> to Outputs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314A1E-EA77-071A-E48D-14CE68597485}"/>
              </a:ext>
            </a:extLst>
          </p:cNvPr>
          <p:cNvSpPr txBox="1"/>
          <p:nvPr/>
        </p:nvSpPr>
        <p:spPr>
          <a:xfrm>
            <a:off x="7122911" y="3607177"/>
            <a:ext cx="4296453" cy="163121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6"/>
                </a:solidFill>
                <a:latin typeface="Consolas" panose="020B0609020204030204" pitchFamily="49" charset="0"/>
              </a:rPr>
              <a:t>Neuron Functions					Effect</a:t>
            </a:r>
          </a:p>
          <a:p>
            <a:r>
              <a:rPr lang="en-CA" sz="1000" dirty="0" err="1">
                <a:latin typeface="Consolas" panose="020B0609020204030204" pitchFamily="49" charset="0"/>
              </a:rPr>
              <a:t>receiveInput</a:t>
            </a:r>
            <a:r>
              <a:rPr lang="en-CA" sz="1000" dirty="0">
                <a:latin typeface="Consolas" panose="020B0609020204030204" pitchFamily="49" charset="0"/>
              </a:rPr>
              <a:t>()			modify	</a:t>
            </a:r>
          </a:p>
          <a:p>
            <a:r>
              <a:rPr lang="en-CA" sz="1000" dirty="0" err="1">
                <a:latin typeface="Consolas" panose="020B0609020204030204" pitchFamily="49" charset="0"/>
              </a:rPr>
              <a:t>modifyThreshold</a:t>
            </a:r>
            <a:r>
              <a:rPr lang="en-CA" sz="1000" dirty="0">
                <a:latin typeface="Consolas" panose="020B0609020204030204" pitchFamily="49" charset="0"/>
              </a:rPr>
              <a:t>()			up/down threshold</a:t>
            </a:r>
          </a:p>
          <a:p>
            <a:r>
              <a:rPr lang="en-CA" sz="1000" dirty="0" err="1">
                <a:latin typeface="Consolas" panose="020B0609020204030204" pitchFamily="49" charset="0"/>
              </a:rPr>
              <a:t>modifyFreqOfModifyWeights</a:t>
            </a:r>
            <a:r>
              <a:rPr lang="en-CA" sz="1000" dirty="0">
                <a:latin typeface="Consolas" panose="020B0609020204030204" pitchFamily="49" charset="0"/>
              </a:rPr>
              <a:t>()     modify </a:t>
            </a:r>
            <a:r>
              <a:rPr lang="en-CA" sz="1000" dirty="0" err="1">
                <a:latin typeface="Consolas" panose="020B0609020204030204" pitchFamily="49" charset="0"/>
              </a:rPr>
              <a:t>freq</a:t>
            </a:r>
            <a:r>
              <a:rPr lang="en-CA" sz="1000" dirty="0">
                <a:latin typeface="Consolas" panose="020B0609020204030204" pitchFamily="49" charset="0"/>
              </a:rPr>
              <a:t> of learning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discharge()			modify discharge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  -&gt; </a:t>
            </a:r>
            <a:r>
              <a:rPr lang="en-CA" sz="1000" dirty="0" err="1">
                <a:latin typeface="Consolas" panose="020B0609020204030204" pitchFamily="49" charset="0"/>
              </a:rPr>
              <a:t>modifyAllInputWeights</a:t>
            </a:r>
            <a:r>
              <a:rPr lang="en-CA" sz="1000" dirty="0">
                <a:latin typeface="Consolas" panose="020B0609020204030204" pitchFamily="49" charset="0"/>
              </a:rPr>
              <a:t>() up/down connection strength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  -&gt; </a:t>
            </a:r>
            <a:r>
              <a:rPr lang="en-CA" sz="1000" dirty="0" err="1">
                <a:latin typeface="Consolas" panose="020B0609020204030204" pitchFamily="49" charset="0"/>
              </a:rPr>
              <a:t>releaseLearninJuice</a:t>
            </a:r>
            <a:r>
              <a:rPr lang="en-CA" sz="1000" dirty="0">
                <a:latin typeface="Consolas" panose="020B0609020204030204" pitchFamily="49" charset="0"/>
              </a:rPr>
              <a:t>[]</a:t>
            </a:r>
          </a:p>
          <a:p>
            <a:endParaRPr lang="en-CA" sz="1000" dirty="0">
              <a:latin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ECD03D-A7EC-8C17-087F-D1291D83C04E}"/>
              </a:ext>
            </a:extLst>
          </p:cNvPr>
          <p:cNvSpPr txBox="1"/>
          <p:nvPr/>
        </p:nvSpPr>
        <p:spPr>
          <a:xfrm>
            <a:off x="3963037" y="3741052"/>
            <a:ext cx="2609956" cy="5539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 u="sng" dirty="0" err="1">
                <a:latin typeface="Consolas" panose="020B0609020204030204" pitchFamily="49" charset="0"/>
              </a:rPr>
              <a:t>StdNN</a:t>
            </a:r>
            <a:endParaRPr lang="en-CA" sz="1000" u="sng" dirty="0">
              <a:latin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</a:rPr>
              <a:t>Usually just all the juices + whatever other parameters relevant 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8F4E628-EFBC-C260-B7FB-656A1F5A17AF}"/>
              </a:ext>
            </a:extLst>
          </p:cNvPr>
          <p:cNvCxnSpPr>
            <a:cxnSpLocks/>
            <a:stCxn id="24" idx="1"/>
            <a:endCxn id="27" idx="0"/>
          </p:cNvCxnSpPr>
          <p:nvPr/>
        </p:nvCxnSpPr>
        <p:spPr>
          <a:xfrm rot="10800000">
            <a:off x="5268015" y="3741053"/>
            <a:ext cx="1854896" cy="681733"/>
          </a:xfrm>
          <a:prstGeom prst="bentConnector4">
            <a:avLst>
              <a:gd name="adj1" fmla="val 14823"/>
              <a:gd name="adj2" fmla="val 1335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4C3282-C3B5-1540-CC1F-5A11103C83E1}"/>
              </a:ext>
            </a:extLst>
          </p:cNvPr>
          <p:cNvSpPr txBox="1"/>
          <p:nvPr/>
        </p:nvSpPr>
        <p:spPr>
          <a:xfrm>
            <a:off x="5694171" y="3356332"/>
            <a:ext cx="927678" cy="338554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latin typeface="Consolas" panose="020B0609020204030204" pitchFamily="49" charset="0"/>
              </a:rPr>
              <a:t>*for each</a:t>
            </a:r>
          </a:p>
          <a:p>
            <a:pPr algn="ctr"/>
            <a:r>
              <a:rPr lang="en-CA" sz="800" dirty="0">
                <a:latin typeface="Consolas" panose="020B0609020204030204" pitchFamily="49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79972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7359F8-A580-4F6A-906F-A2E4FD623878}"/>
              </a:ext>
            </a:extLst>
          </p:cNvPr>
          <p:cNvCxnSpPr>
            <a:cxnSpLocks/>
          </p:cNvCxnSpPr>
          <p:nvPr/>
        </p:nvCxnSpPr>
        <p:spPr>
          <a:xfrm flipH="1">
            <a:off x="3878175" y="2468820"/>
            <a:ext cx="1258611" cy="926877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12A4A32-A378-458C-A179-CC1A1280E0A3}"/>
              </a:ext>
            </a:extLst>
          </p:cNvPr>
          <p:cNvSpPr/>
          <p:nvPr/>
        </p:nvSpPr>
        <p:spPr>
          <a:xfrm>
            <a:off x="7600594" y="5078313"/>
            <a:ext cx="265747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52329-3E92-42B5-90D2-BF49C07AAE94}"/>
              </a:ext>
            </a:extLst>
          </p:cNvPr>
          <p:cNvSpPr/>
          <p:nvPr/>
        </p:nvSpPr>
        <p:spPr>
          <a:xfrm>
            <a:off x="7352008" y="3673984"/>
            <a:ext cx="265747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B955-14FF-4C9D-A3E0-AEE56080F87D}"/>
              </a:ext>
            </a:extLst>
          </p:cNvPr>
          <p:cNvSpPr txBox="1"/>
          <p:nvPr/>
        </p:nvSpPr>
        <p:spPr>
          <a:xfrm>
            <a:off x="385864" y="316416"/>
            <a:ext cx="1323975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AE5AA-C425-403E-BD9A-13AE66940A80}"/>
              </a:ext>
            </a:extLst>
          </p:cNvPr>
          <p:cNvSpPr txBox="1"/>
          <p:nvPr/>
        </p:nvSpPr>
        <p:spPr>
          <a:xfrm>
            <a:off x="7463328" y="1023085"/>
            <a:ext cx="2657469" cy="86177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Neuron Attributes (per type)</a:t>
            </a:r>
          </a:p>
          <a:p>
            <a:r>
              <a:rPr lang="en-CA" sz="100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potential</a:t>
            </a:r>
          </a:p>
          <a:p>
            <a:r>
              <a:rPr lang="en-CA" sz="1000">
                <a:latin typeface="Consolas" panose="020B0609020204030204" pitchFamily="49" charset="0"/>
              </a:rPr>
              <a:t>neuronThresholdAve</a:t>
            </a:r>
          </a:p>
          <a:p>
            <a:r>
              <a:rPr lang="en-CA" sz="1000">
                <a:latin typeface="Consolas" panose="020B0609020204030204" pitchFamily="49" charset="0"/>
              </a:rPr>
              <a:t>neuronPortionVal</a:t>
            </a:r>
          </a:p>
          <a:p>
            <a:endParaRPr lang="en-CA" sz="100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152865-48F7-43BA-9850-E778444428C5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136911" y="1453972"/>
            <a:ext cx="1326417" cy="104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1FC3A0-C8B9-43BD-96F5-94DB03EBA7E5}"/>
              </a:ext>
            </a:extLst>
          </p:cNvPr>
          <p:cNvCxnSpPr>
            <a:cxnSpLocks/>
          </p:cNvCxnSpPr>
          <p:nvPr/>
        </p:nvCxnSpPr>
        <p:spPr>
          <a:xfrm>
            <a:off x="4722512" y="1061580"/>
            <a:ext cx="139085" cy="55542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B467A1C-8A23-4C3E-8945-77E28C4107BD}"/>
              </a:ext>
            </a:extLst>
          </p:cNvPr>
          <p:cNvSpPr/>
          <p:nvPr/>
        </p:nvSpPr>
        <p:spPr>
          <a:xfrm>
            <a:off x="295275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80B5D5-F458-4836-83B3-B3FAAF0D0247}"/>
              </a:ext>
            </a:extLst>
          </p:cNvPr>
          <p:cNvSpPr/>
          <p:nvPr/>
        </p:nvSpPr>
        <p:spPr>
          <a:xfrm>
            <a:off x="815217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76A41F-30A3-4052-B229-8415003DAFC5}"/>
              </a:ext>
            </a:extLst>
          </p:cNvPr>
          <p:cNvSpPr/>
          <p:nvPr/>
        </p:nvSpPr>
        <p:spPr>
          <a:xfrm>
            <a:off x="1341103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525438-108E-42A8-A3A8-220D1DA04A77}"/>
              </a:ext>
            </a:extLst>
          </p:cNvPr>
          <p:cNvSpPr/>
          <p:nvPr/>
        </p:nvSpPr>
        <p:spPr>
          <a:xfrm>
            <a:off x="1861045" y="175384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475B4A-D6A9-4040-9E20-5A5144365377}"/>
              </a:ext>
            </a:extLst>
          </p:cNvPr>
          <p:cNvSpPr/>
          <p:nvPr/>
        </p:nvSpPr>
        <p:spPr>
          <a:xfrm>
            <a:off x="295275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EDDB5DC-15C2-4B03-B317-4BAEFEFACB49}"/>
              </a:ext>
            </a:extLst>
          </p:cNvPr>
          <p:cNvSpPr/>
          <p:nvPr/>
        </p:nvSpPr>
        <p:spPr>
          <a:xfrm>
            <a:off x="815217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5A6712-924E-417A-A331-F3CCBA76DCA4}"/>
              </a:ext>
            </a:extLst>
          </p:cNvPr>
          <p:cNvSpPr/>
          <p:nvPr/>
        </p:nvSpPr>
        <p:spPr>
          <a:xfrm>
            <a:off x="1341103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510770-B835-4169-BA7D-47E30BC1B1C5}"/>
              </a:ext>
            </a:extLst>
          </p:cNvPr>
          <p:cNvSpPr/>
          <p:nvPr/>
        </p:nvSpPr>
        <p:spPr>
          <a:xfrm>
            <a:off x="1861045" y="2284155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61D18A-C801-410E-9C14-63021B608905}"/>
              </a:ext>
            </a:extLst>
          </p:cNvPr>
          <p:cNvSpPr/>
          <p:nvPr/>
        </p:nvSpPr>
        <p:spPr>
          <a:xfrm>
            <a:off x="295275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EB4298-5533-4310-9368-C89402FB2A70}"/>
              </a:ext>
            </a:extLst>
          </p:cNvPr>
          <p:cNvSpPr/>
          <p:nvPr/>
        </p:nvSpPr>
        <p:spPr>
          <a:xfrm>
            <a:off x="815217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86D486-DD80-4ED5-BD9F-AA67220BA32E}"/>
              </a:ext>
            </a:extLst>
          </p:cNvPr>
          <p:cNvSpPr/>
          <p:nvPr/>
        </p:nvSpPr>
        <p:spPr>
          <a:xfrm>
            <a:off x="1341103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14FD37-70AF-4822-9C76-DAD301DF0F7A}"/>
              </a:ext>
            </a:extLst>
          </p:cNvPr>
          <p:cNvSpPr/>
          <p:nvPr/>
        </p:nvSpPr>
        <p:spPr>
          <a:xfrm>
            <a:off x="1861045" y="2807429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F58737-5A9C-4616-8C59-5DE5C3233F90}"/>
              </a:ext>
            </a:extLst>
          </p:cNvPr>
          <p:cNvSpPr/>
          <p:nvPr/>
        </p:nvSpPr>
        <p:spPr>
          <a:xfrm>
            <a:off x="295275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6DD7F7-9F5C-45B6-843A-D50A589F692B}"/>
              </a:ext>
            </a:extLst>
          </p:cNvPr>
          <p:cNvSpPr/>
          <p:nvPr/>
        </p:nvSpPr>
        <p:spPr>
          <a:xfrm>
            <a:off x="815217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352877-28B1-4627-B730-DF040E1F54C4}"/>
              </a:ext>
            </a:extLst>
          </p:cNvPr>
          <p:cNvSpPr/>
          <p:nvPr/>
        </p:nvSpPr>
        <p:spPr>
          <a:xfrm>
            <a:off x="1341103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4B0B946-8F9C-4D49-942A-FD475129E873}"/>
              </a:ext>
            </a:extLst>
          </p:cNvPr>
          <p:cNvSpPr/>
          <p:nvPr/>
        </p:nvSpPr>
        <p:spPr>
          <a:xfrm>
            <a:off x="1861045" y="3337738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DC4DCC-18E6-4E0E-B79B-ED15371BF0DC}"/>
              </a:ext>
            </a:extLst>
          </p:cNvPr>
          <p:cNvSpPr/>
          <p:nvPr/>
        </p:nvSpPr>
        <p:spPr>
          <a:xfrm>
            <a:off x="1082617" y="1157606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12E5EB5-D547-4A38-BA0A-C58351A68E85}"/>
              </a:ext>
            </a:extLst>
          </p:cNvPr>
          <p:cNvSpPr/>
          <p:nvPr/>
        </p:nvSpPr>
        <p:spPr>
          <a:xfrm>
            <a:off x="1082617" y="3952351"/>
            <a:ext cx="36873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07CCDF-84A8-485B-BF12-9FB4FD64AD48}"/>
              </a:ext>
            </a:extLst>
          </p:cNvPr>
          <p:cNvSpPr txBox="1"/>
          <p:nvPr/>
        </p:nvSpPr>
        <p:spPr>
          <a:xfrm>
            <a:off x="650433" y="996630"/>
            <a:ext cx="531139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D74D6C-E435-4E66-B360-9A648B4D093F}"/>
              </a:ext>
            </a:extLst>
          </p:cNvPr>
          <p:cNvSpPr txBox="1"/>
          <p:nvPr/>
        </p:nvSpPr>
        <p:spPr>
          <a:xfrm>
            <a:off x="1401464" y="4167859"/>
            <a:ext cx="531139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out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5463F1-3C56-4BEE-9DD6-15FC0C339CF8}"/>
              </a:ext>
            </a:extLst>
          </p:cNvPr>
          <p:cNvGrpSpPr/>
          <p:nvPr/>
        </p:nvGrpSpPr>
        <p:grpSpPr>
          <a:xfrm>
            <a:off x="1551707" y="1131987"/>
            <a:ext cx="4585204" cy="2304335"/>
            <a:chOff x="2659561" y="1340292"/>
            <a:chExt cx="4585204" cy="230433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01FE52-7329-4015-9EAF-BE54FB338221}"/>
                </a:ext>
              </a:extLst>
            </p:cNvPr>
            <p:cNvSpPr/>
            <p:nvPr/>
          </p:nvSpPr>
          <p:spPr>
            <a:xfrm>
              <a:off x="5244515" y="1777727"/>
              <a:ext cx="2000250" cy="1866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Consolas" panose="020B0609020204030204" pitchFamily="49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B8F07F4-AFF0-420B-A032-9ED9B0C5A754}"/>
                </a:ext>
              </a:extLst>
            </p:cNvPr>
            <p:cNvGrpSpPr/>
            <p:nvPr/>
          </p:nvGrpSpPr>
          <p:grpSpPr>
            <a:xfrm>
              <a:off x="2659561" y="1340292"/>
              <a:ext cx="2584955" cy="1370883"/>
              <a:chOff x="3038257" y="1336480"/>
              <a:chExt cx="1997704" cy="940781"/>
            </a:xfrm>
          </p:grpSpPr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C4601A3B-94C9-4CDD-936F-9E1FA9ABBFA2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>
                <a:off x="3038257" y="1467828"/>
                <a:ext cx="1997704" cy="80943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12DA9F6-D46F-4582-8E33-C324E83132FC}"/>
                  </a:ext>
                </a:extLst>
              </p:cNvPr>
              <p:cNvCxnSpPr/>
              <p:nvPr/>
            </p:nvCxnSpPr>
            <p:spPr>
              <a:xfrm>
                <a:off x="3038257" y="1336480"/>
                <a:ext cx="0" cy="262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0E2F35B-CFAC-413E-80AA-4B9CBAC17F59}"/>
              </a:ext>
            </a:extLst>
          </p:cNvPr>
          <p:cNvSpPr txBox="1"/>
          <p:nvPr/>
        </p:nvSpPr>
        <p:spPr>
          <a:xfrm>
            <a:off x="7982824" y="341512"/>
            <a:ext cx="2657469" cy="4001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Connection Attributes</a:t>
            </a:r>
          </a:p>
          <a:p>
            <a:r>
              <a:rPr lang="en-CA" sz="1000">
                <a:latin typeface="Consolas" panose="020B0609020204030204" pitchFamily="49" charset="0"/>
              </a:rPr>
              <a:t>potential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9AD73B4-AABD-4E94-8910-98E2750BD120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5915082" y="541567"/>
            <a:ext cx="2067742" cy="690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20F13F-5014-41B8-B20E-3872A34EB09E}"/>
              </a:ext>
            </a:extLst>
          </p:cNvPr>
          <p:cNvCxnSpPr>
            <a:cxnSpLocks/>
          </p:cNvCxnSpPr>
          <p:nvPr/>
        </p:nvCxnSpPr>
        <p:spPr>
          <a:xfrm flipH="1">
            <a:off x="5225141" y="1018814"/>
            <a:ext cx="45599" cy="55196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648480-65A6-4405-BB5A-8158BAC7C231}"/>
              </a:ext>
            </a:extLst>
          </p:cNvPr>
          <p:cNvCxnSpPr>
            <a:cxnSpLocks/>
          </p:cNvCxnSpPr>
          <p:nvPr/>
        </p:nvCxnSpPr>
        <p:spPr>
          <a:xfrm flipH="1">
            <a:off x="5579171" y="1093931"/>
            <a:ext cx="260474" cy="59643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9A7F56F-9E85-40B5-B48B-D8C124C37BD1}"/>
              </a:ext>
            </a:extLst>
          </p:cNvPr>
          <p:cNvSpPr/>
          <p:nvPr/>
        </p:nvSpPr>
        <p:spPr>
          <a:xfrm>
            <a:off x="4414961" y="586079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09C984-4C2D-4003-8EEB-28266E4FB42E}"/>
              </a:ext>
            </a:extLst>
          </p:cNvPr>
          <p:cNvSpPr/>
          <p:nvPr/>
        </p:nvSpPr>
        <p:spPr>
          <a:xfrm>
            <a:off x="5059303" y="552838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29C1AD-C3A1-4951-B1A7-FE4DFAD9AFA5}"/>
              </a:ext>
            </a:extLst>
          </p:cNvPr>
          <p:cNvSpPr/>
          <p:nvPr/>
        </p:nvSpPr>
        <p:spPr>
          <a:xfrm>
            <a:off x="5668964" y="618704"/>
            <a:ext cx="492236" cy="49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48FCB0-8AC5-4AA2-B8CD-2B2BC6492D60}"/>
              </a:ext>
            </a:extLst>
          </p:cNvPr>
          <p:cNvSpPr txBox="1"/>
          <p:nvPr/>
        </p:nvSpPr>
        <p:spPr>
          <a:xfrm>
            <a:off x="2155063" y="3565595"/>
            <a:ext cx="785511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hidden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B05ED1-ED63-4D68-93B9-15CF026A2948}"/>
              </a:ext>
            </a:extLst>
          </p:cNvPr>
          <p:cNvSpPr txBox="1"/>
          <p:nvPr/>
        </p:nvSpPr>
        <p:spPr>
          <a:xfrm>
            <a:off x="4515670" y="116570"/>
            <a:ext cx="1323975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Neuron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3FB1FD-4784-4DAE-825B-9B1A4E1FACBC}"/>
              </a:ext>
            </a:extLst>
          </p:cNvPr>
          <p:cNvSpPr txBox="1"/>
          <p:nvPr/>
        </p:nvSpPr>
        <p:spPr>
          <a:xfrm>
            <a:off x="5709408" y="1347071"/>
            <a:ext cx="1194210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inputs (1-x)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7AA0E2-7016-487F-A973-A93DE82AE843}"/>
              </a:ext>
            </a:extLst>
          </p:cNvPr>
          <p:cNvSpPr txBox="1"/>
          <p:nvPr/>
        </p:nvSpPr>
        <p:spPr>
          <a:xfrm>
            <a:off x="3578445" y="3382137"/>
            <a:ext cx="1213609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outputs (1-x)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35D04CA-0ACA-4845-B321-DDEE22F59DFB}"/>
              </a:ext>
            </a:extLst>
          </p:cNvPr>
          <p:cNvSpPr txBox="1"/>
          <p:nvPr/>
        </p:nvSpPr>
        <p:spPr>
          <a:xfrm>
            <a:off x="3262673" y="4852696"/>
            <a:ext cx="2898528" cy="147732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accent4"/>
                </a:solidFill>
                <a:latin typeface="Consolas" panose="020B0609020204030204" pitchFamily="49" charset="0"/>
              </a:rPr>
              <a:t>Model Attributes</a:t>
            </a:r>
          </a:p>
          <a:p>
            <a:r>
              <a:rPr lang="en-CA" sz="1000">
                <a:latin typeface="Consolas" panose="020B0609020204030204" pitchFamily="49" charset="0"/>
              </a:rPr>
              <a:t>hookupRandomOrFromInput: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boolean</a:t>
            </a:r>
            <a:endParaRPr lang="en-CA" sz="1000"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hookupNeuronDistance: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CA" sz="1000">
                <a:latin typeface="Consolas" panose="020B0609020204030204" pitchFamily="49" charset="0"/>
              </a:rPr>
              <a:t>hookupConnections: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number: integer</a:t>
            </a:r>
          </a:p>
          <a:p>
            <a:endParaRPr lang="en-CA" sz="1000"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neuronTypes: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number: integer</a:t>
            </a:r>
          </a:p>
          <a:p>
            <a:r>
              <a:rPr lang="en-CA" sz="1000">
                <a:latin typeface="Consolas" panose="020B0609020204030204" pitchFamily="49" charset="0"/>
              </a:rPr>
              <a:t>neuronType: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array</a:t>
            </a:r>
          </a:p>
          <a:p>
            <a:endParaRPr lang="en-CA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1000">
                <a:latin typeface="Consolas" panose="020B0609020204030204" pitchFamily="49" charset="0"/>
              </a:rPr>
              <a:t>totalNeuronPortionSize : </a:t>
            </a:r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  <a:endParaRPr lang="en-CA" sz="1000">
              <a:latin typeface="Consolas" panose="020B0609020204030204" pitchFamily="49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6D1CD3C-A711-4704-B55A-4B817D011186}"/>
              </a:ext>
            </a:extLst>
          </p:cNvPr>
          <p:cNvSpPr/>
          <p:nvPr/>
        </p:nvSpPr>
        <p:spPr>
          <a:xfrm>
            <a:off x="920653" y="1858319"/>
            <a:ext cx="1219029" cy="122100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077E68B-F4B9-4D71-AC05-FAA6B1C463B7}"/>
              </a:ext>
            </a:extLst>
          </p:cNvPr>
          <p:cNvSpPr/>
          <p:nvPr/>
        </p:nvSpPr>
        <p:spPr>
          <a:xfrm>
            <a:off x="1399094" y="2339299"/>
            <a:ext cx="266472" cy="2669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6A79B0-07A9-41E6-A2E8-CDACBA6D4E2D}"/>
              </a:ext>
            </a:extLst>
          </p:cNvPr>
          <p:cNvCxnSpPr>
            <a:cxnSpLocks/>
          </p:cNvCxnSpPr>
          <p:nvPr/>
        </p:nvCxnSpPr>
        <p:spPr>
          <a:xfrm>
            <a:off x="1551707" y="2468820"/>
            <a:ext cx="525886" cy="2353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6929B8E-E9C8-438D-88DB-C0C32275F94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2212906" y="4735451"/>
            <a:ext cx="1049767" cy="957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5F04D3-680D-4C42-8251-DBA2962CCB9A}"/>
              </a:ext>
            </a:extLst>
          </p:cNvPr>
          <p:cNvCxnSpPr>
            <a:cxnSpLocks/>
          </p:cNvCxnSpPr>
          <p:nvPr/>
        </p:nvCxnSpPr>
        <p:spPr>
          <a:xfrm flipH="1">
            <a:off x="1234258" y="4321684"/>
            <a:ext cx="1437921" cy="1266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E7FA33E-7ABF-41CF-9764-7C4CF58DDC38}"/>
              </a:ext>
            </a:extLst>
          </p:cNvPr>
          <p:cNvSpPr txBox="1"/>
          <p:nvPr/>
        </p:nvSpPr>
        <p:spPr>
          <a:xfrm>
            <a:off x="5975940" y="1819651"/>
            <a:ext cx="927678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Consolas" panose="020B0609020204030204" pitchFamily="49" charset="0"/>
              </a:rPr>
              <a:t>soma (1)</a:t>
            </a:r>
          </a:p>
        </p:txBody>
      </p:sp>
    </p:spTree>
    <p:extLst>
      <p:ext uri="{BB962C8B-B14F-4D97-AF65-F5344CB8AC3E}">
        <p14:creationId xmlns:p14="http://schemas.microsoft.com/office/powerpoint/2010/main" val="12718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2089</TotalTime>
  <Words>203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benh</dc:creator>
  <cp:lastModifiedBy>Benjamin Hagel</cp:lastModifiedBy>
  <cp:revision>42</cp:revision>
  <dcterms:created xsi:type="dcterms:W3CDTF">2021-12-31T11:33:53Z</dcterms:created>
  <dcterms:modified xsi:type="dcterms:W3CDTF">2022-10-26T04:25:22Z</dcterms:modified>
</cp:coreProperties>
</file>