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CC00"/>
    <a:srgbClr val="E46ACD"/>
    <a:srgbClr val="FA3232"/>
    <a:srgbClr val="664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11E6-A7FA-4297-AC04-29328BA10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D55E1-BC77-4277-B4E7-1127355D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EBC8-78E7-42DF-8A84-088CA5BE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69A2-E64A-4693-A49F-BFEB9C7E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F9050-401E-4EAB-8313-81591C1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17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622E-4B49-4ADD-BADB-6B970E74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5C30A-54DC-4E33-87D4-64629A54D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0D16-E364-4FF5-B3A8-CBB39B53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EECC-3ADF-4DEC-AE1F-5E169965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2BA7-66E2-4C42-A796-1C27E5E4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84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75F12-A7A5-4D50-AB26-E1BF09DB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7AA08-175E-4A5E-82E9-15CBC524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72A3-5042-4E9B-82D2-3ADEDA5C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5B2E-9476-4063-940A-98BDDC3F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C5CC-70AD-485B-85BD-96FD1931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1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5C6D-AA8D-4FCD-817E-735D2914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62D6-6A13-442D-9652-70B20C216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835A-2AB8-4E0E-BEF5-0D66CDBB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6E8FB-C449-46A4-B84A-74891FE6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CFA6-1F6D-4A62-965A-C29C4776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9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8F18-F70E-4B03-999A-97E72EBA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10565-0D7B-49DB-B2FD-6E8F5F9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3571-0FFA-468B-B9C4-8B97A6C3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9EA6-A217-4180-8169-4EEEDBAC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39F5-2FFF-4938-9425-A5C538A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2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B36D-D64B-4BEC-9AB3-5CE5F903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2B56-50B6-4F4E-AB96-68BFCFAC4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611CB-78E4-4275-889B-C148C8C2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D26D0-BF86-47F3-A414-E615B3E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6DD71-B600-4FB8-B104-C8135AF7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162EC-76A2-4529-BB68-8B287313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9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80E1-D683-4005-8417-0D5BF5B7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8F07-931B-48B8-A736-3605D9247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C7281-1FAC-45B4-BFEC-C05E712F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2BDED-255E-4CA9-84C4-B721B7C46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B81A1-C2DA-4626-985C-20291D8B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741C9-E5B5-45C8-AE7D-39E13A92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7B25-BDEF-4DC4-9C3A-D1A0902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33A4B-7838-4AA0-AE59-25104CD7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2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9DEB-35C3-4766-A14B-B0DE4A11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B8FF4-0018-4064-8682-609FF5ED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42102-ED48-4395-9B8A-FDD5A8AA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033FE-9268-4000-9F04-706A11F7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22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83977-56AF-4982-82B6-2F55DE06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F5172-74BA-4312-AF1E-5CDC0672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7A7FF-08DE-48E0-84F6-797C7C44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3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3044-6C81-424E-802F-492080C1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D839-3A8A-40A9-8172-06A7A048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F5B2-90AE-4F37-B6D7-6CDD0B77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4A1E2-AE85-4889-9864-DA1DAE0B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9A1A-B149-4638-8CE3-54C0758B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00DE-87CB-489A-919A-0C3602BF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70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5F10-4BAB-4A88-98BF-DA1BF8FE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60FEC-EE26-4486-BDB4-2FD95739F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605D9-B09C-4FA0-9FFA-0A0060B2F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D8F06-ACD6-407F-9AD9-0E942E8D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D149-8A32-4DC2-98F6-91601526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E9322-FE6C-4E16-8826-9022B53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8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58452-E85A-4480-ACE3-82232003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1598-B5CC-4B3F-B536-BE8F72288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E2A9-856B-441F-9C0E-9C10D868E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DA77-12CD-4332-A064-29929831E5EB}" type="datetimeFigureOut">
              <a:rPr lang="en-CA" smtClean="0"/>
              <a:t>2023-02-28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20F8-6021-4692-A4FD-6932AB874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E1FD-80AF-4335-BC57-C7497D83F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6A47-08CD-4F9B-8C87-D6B6651A53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35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3EC580-4E68-4965-9DAE-617D5AC207F3}"/>
              </a:ext>
            </a:extLst>
          </p:cNvPr>
          <p:cNvSpPr txBox="1"/>
          <p:nvPr/>
        </p:nvSpPr>
        <p:spPr>
          <a:xfrm>
            <a:off x="131456" y="114799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Game Design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9188F-3095-40A1-9A44-1E63932240B3}"/>
              </a:ext>
            </a:extLst>
          </p:cNvPr>
          <p:cNvSpPr txBox="1"/>
          <p:nvPr/>
        </p:nvSpPr>
        <p:spPr>
          <a:xfrm>
            <a:off x="236105" y="427176"/>
            <a:ext cx="1938150" cy="55399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RTS with a destructible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Win Conditions: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(1) Defeat all enemy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(2) Win a generated treasure hunt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(3) Survive waves of enemies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4C7DEBA-3838-445B-BA2E-669533A112F4}"/>
              </a:ext>
            </a:extLst>
          </p:cNvPr>
          <p:cNvSpPr/>
          <p:nvPr/>
        </p:nvSpPr>
        <p:spPr>
          <a:xfrm>
            <a:off x="11339970" y="3776211"/>
            <a:ext cx="565309" cy="565309"/>
          </a:xfrm>
          <a:prstGeom prst="ellipse">
            <a:avLst/>
          </a:prstGeom>
          <a:noFill/>
          <a:ln>
            <a:solidFill>
              <a:srgbClr val="664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>
                <a:latin typeface="Consolas" panose="020B0609020204030204" pitchFamily="49" charset="0"/>
              </a:rPr>
              <a:t>node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1EE3508-C093-4CF0-B65B-A9F1AEBE33DC}"/>
              </a:ext>
            </a:extLst>
          </p:cNvPr>
          <p:cNvGrpSpPr/>
          <p:nvPr/>
        </p:nvGrpSpPr>
        <p:grpSpPr>
          <a:xfrm>
            <a:off x="616826" y="1951695"/>
            <a:ext cx="578788" cy="540694"/>
            <a:chOff x="582436" y="4136618"/>
            <a:chExt cx="578788" cy="54069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010A26E-2F38-498B-8E0A-63B530DC2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35" y="4492645"/>
              <a:ext cx="170389" cy="18466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059CBE0-FA08-4ED9-99CE-A32481669E2D}"/>
                </a:ext>
              </a:extLst>
            </p:cNvPr>
            <p:cNvSpPr/>
            <p:nvPr/>
          </p:nvSpPr>
          <p:spPr>
            <a:xfrm>
              <a:off x="622903" y="4136618"/>
              <a:ext cx="365861" cy="369332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404980-DC45-4639-B908-19A9625E4933}"/>
                </a:ext>
              </a:extLst>
            </p:cNvPr>
            <p:cNvGrpSpPr/>
            <p:nvPr/>
          </p:nvGrpSpPr>
          <p:grpSpPr>
            <a:xfrm>
              <a:off x="841810" y="4327469"/>
              <a:ext cx="89051" cy="59629"/>
              <a:chOff x="7358566" y="1605390"/>
              <a:chExt cx="589974" cy="39505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D3308CB-71A7-4979-BEC4-E9E14B2A1049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DBB23B-B156-43FB-B90A-3462BCDA1050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CFE5E03-AC96-4E01-ADCA-E698EFA1B38D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3980F98-0A45-4F3C-BDAA-891207D9F0A6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E32490-B4BE-484D-BB40-00D9E9F869EC}"/>
                </a:ext>
              </a:extLst>
            </p:cNvPr>
            <p:cNvGrpSpPr/>
            <p:nvPr/>
          </p:nvGrpSpPr>
          <p:grpSpPr>
            <a:xfrm>
              <a:off x="712949" y="4220693"/>
              <a:ext cx="89051" cy="59629"/>
              <a:chOff x="7358566" y="1605390"/>
              <a:chExt cx="589974" cy="39505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46A2778-03D9-4E32-BFDA-392186175660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B6755D-66D8-4BB3-82B8-2BF414B06F11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F393202-BA3A-4945-B588-322B1FCC5A08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C0C5610-288F-45E7-A8EE-898D0909C39C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213760A-F4B1-4ABA-BFC0-3E059605FB7F}"/>
                </a:ext>
              </a:extLst>
            </p:cNvPr>
            <p:cNvGrpSpPr/>
            <p:nvPr/>
          </p:nvGrpSpPr>
          <p:grpSpPr>
            <a:xfrm>
              <a:off x="582436" y="4367940"/>
              <a:ext cx="89051" cy="59629"/>
              <a:chOff x="7358566" y="1605390"/>
              <a:chExt cx="589974" cy="39505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C81D145-C093-48BE-B8B4-DFFA58A5A3D4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9FF75BB-82CB-4B4B-A1E3-F58F79C17693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CDE5E4F-97C7-4B11-B1D8-B556EA8CC7CB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610F604-FBB3-4270-976F-1FCA54394DB6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90676B-E69C-4AEF-9A0B-9EBB310F0AE0}"/>
              </a:ext>
            </a:extLst>
          </p:cNvPr>
          <p:cNvSpPr/>
          <p:nvPr/>
        </p:nvSpPr>
        <p:spPr>
          <a:xfrm>
            <a:off x="2211784" y="419594"/>
            <a:ext cx="666806" cy="30516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>
                <a:latin typeface="Consolas" panose="020B0609020204030204" pitchFamily="49" charset="0"/>
              </a:rPr>
              <a:t>Starting Pieces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3C997D8-7C3D-485E-8203-0227A7648CB6}"/>
              </a:ext>
            </a:extLst>
          </p:cNvPr>
          <p:cNvSpPr/>
          <p:nvPr/>
        </p:nvSpPr>
        <p:spPr>
          <a:xfrm>
            <a:off x="232338" y="1091938"/>
            <a:ext cx="1058230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latin typeface="Consolas" panose="020B0609020204030204" pitchFamily="49" charset="0"/>
              </a:rPr>
              <a:t>Unit Control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3C4AD4B-B59E-4BB2-AEF1-C027BD42F626}"/>
              </a:ext>
            </a:extLst>
          </p:cNvPr>
          <p:cNvCxnSpPr>
            <a:cxnSpLocks/>
          </p:cNvCxnSpPr>
          <p:nvPr/>
        </p:nvCxnSpPr>
        <p:spPr>
          <a:xfrm flipV="1">
            <a:off x="228928" y="3017217"/>
            <a:ext cx="1426967" cy="2628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7302F9B-8B8E-4311-8D53-CC4E5EF08846}"/>
              </a:ext>
            </a:extLst>
          </p:cNvPr>
          <p:cNvSpPr txBox="1"/>
          <p:nvPr/>
        </p:nvSpPr>
        <p:spPr>
          <a:xfrm>
            <a:off x="1655895" y="111204"/>
            <a:ext cx="905914" cy="2462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2022-01-05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A0FA7AC-F0F6-4217-8FED-5518BF48EDC5}"/>
              </a:ext>
            </a:extLst>
          </p:cNvPr>
          <p:cNvSpPr/>
          <p:nvPr/>
        </p:nvSpPr>
        <p:spPr>
          <a:xfrm>
            <a:off x="238732" y="1315417"/>
            <a:ext cx="1308450" cy="127549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>
                <a:latin typeface="Consolas" panose="020B0609020204030204" pitchFamily="49" charset="0"/>
              </a:rPr>
              <a:t>Individual click and move units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>
                <a:latin typeface="Consolas" panose="020B0609020204030204" pitchFamily="49" charset="0"/>
              </a:rPr>
              <a:t>Box select and 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600">
                <a:latin typeface="Consolas" panose="020B0609020204030204" pitchFamily="49" charset="0"/>
              </a:rPr>
              <a:t>Shift click to queue sequence of actions</a:t>
            </a:r>
          </a:p>
          <a:p>
            <a:endParaRPr lang="en-US" sz="600">
              <a:latin typeface="Consolas" panose="020B0609020204030204" pitchFamily="49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9852B01-B88C-4529-8DB8-57ABDF486F21}"/>
              </a:ext>
            </a:extLst>
          </p:cNvPr>
          <p:cNvGrpSpPr/>
          <p:nvPr/>
        </p:nvGrpSpPr>
        <p:grpSpPr>
          <a:xfrm>
            <a:off x="6022701" y="2852644"/>
            <a:ext cx="632438" cy="606744"/>
            <a:chOff x="2244919" y="541283"/>
            <a:chExt cx="632438" cy="606744"/>
          </a:xfrm>
        </p:grpSpPr>
        <p:sp>
          <p:nvSpPr>
            <p:cNvPr id="166" name="Block Arc 165">
              <a:extLst>
                <a:ext uri="{FF2B5EF4-FFF2-40B4-BE49-F238E27FC236}">
                  <a16:creationId xmlns:a16="http://schemas.microsoft.com/office/drawing/2014/main" id="{AC67A7E4-7F24-4AD1-9598-2695DE44FAB6}"/>
                </a:ext>
              </a:extLst>
            </p:cNvPr>
            <p:cNvSpPr/>
            <p:nvPr/>
          </p:nvSpPr>
          <p:spPr>
            <a:xfrm rot="191254">
              <a:off x="2244919" y="541283"/>
              <a:ext cx="632438" cy="606744"/>
            </a:xfrm>
            <a:prstGeom prst="blockArc">
              <a:avLst>
                <a:gd name="adj1" fmla="val 10607604"/>
                <a:gd name="adj2" fmla="val 21392524"/>
                <a:gd name="adj3" fmla="val 3910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98E568C-9B1D-4CE3-A40F-A3B94997F403}"/>
                </a:ext>
              </a:extLst>
            </p:cNvPr>
            <p:cNvSpPr/>
            <p:nvPr/>
          </p:nvSpPr>
          <p:spPr>
            <a:xfrm>
              <a:off x="2397125" y="619851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A30A885-4D8D-4CAF-B6A7-8CCFBA689782}"/>
                </a:ext>
              </a:extLst>
            </p:cNvPr>
            <p:cNvSpPr/>
            <p:nvPr/>
          </p:nvSpPr>
          <p:spPr>
            <a:xfrm>
              <a:off x="2617323" y="621400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DCB652E-B02E-46C3-BDA4-49F029E58FE0}"/>
              </a:ext>
            </a:extLst>
          </p:cNvPr>
          <p:cNvGrpSpPr/>
          <p:nvPr/>
        </p:nvGrpSpPr>
        <p:grpSpPr>
          <a:xfrm>
            <a:off x="3125702" y="887198"/>
            <a:ext cx="68197" cy="163036"/>
            <a:chOff x="2413665" y="2208972"/>
            <a:chExt cx="45719" cy="10929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656158C-E020-4EA0-A7A6-4DA78CE6364B}"/>
                </a:ext>
              </a:extLst>
            </p:cNvPr>
            <p:cNvSpPr/>
            <p:nvPr/>
          </p:nvSpPr>
          <p:spPr>
            <a:xfrm>
              <a:off x="2424457" y="2247058"/>
              <a:ext cx="24135" cy="71213"/>
            </a:xfrm>
            <a:prstGeom prst="rect">
              <a:avLst/>
            </a:prstGeom>
            <a:solidFill>
              <a:srgbClr val="D6009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15EF860-CD37-4228-B0B9-A47B368EFBD4}"/>
                </a:ext>
              </a:extLst>
            </p:cNvPr>
            <p:cNvSpPr/>
            <p:nvPr/>
          </p:nvSpPr>
          <p:spPr>
            <a:xfrm>
              <a:off x="2413665" y="2208972"/>
              <a:ext cx="45719" cy="4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>
                <a:latin typeface="Consolas" panose="020B0609020204030204" pitchFamily="49" charset="0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3A9AE76E-46C3-43AE-A5AE-A4E9D9674385}"/>
              </a:ext>
            </a:extLst>
          </p:cNvPr>
          <p:cNvGrpSpPr/>
          <p:nvPr/>
        </p:nvGrpSpPr>
        <p:grpSpPr>
          <a:xfrm>
            <a:off x="2949815" y="879902"/>
            <a:ext cx="68197" cy="163036"/>
            <a:chOff x="2413665" y="2208972"/>
            <a:chExt cx="45719" cy="109299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1D3CE9F0-75B8-445B-9B11-95E64750427A}"/>
                </a:ext>
              </a:extLst>
            </p:cNvPr>
            <p:cNvSpPr/>
            <p:nvPr/>
          </p:nvSpPr>
          <p:spPr>
            <a:xfrm>
              <a:off x="2424457" y="2247058"/>
              <a:ext cx="24135" cy="71213"/>
            </a:xfrm>
            <a:prstGeom prst="rect">
              <a:avLst/>
            </a:prstGeom>
            <a:solidFill>
              <a:srgbClr val="D6009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2F11DAD-F821-4D63-8F44-A42043EEB12E}"/>
                </a:ext>
              </a:extLst>
            </p:cNvPr>
            <p:cNvSpPr/>
            <p:nvPr/>
          </p:nvSpPr>
          <p:spPr>
            <a:xfrm>
              <a:off x="2413665" y="2208972"/>
              <a:ext cx="45719" cy="4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>
                <a:latin typeface="Consolas" panose="020B0609020204030204" pitchFamily="49" charset="0"/>
              </a:endParaRP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C940FA5-EE9C-494D-8BBE-9EAD94A21F4F}"/>
              </a:ext>
            </a:extLst>
          </p:cNvPr>
          <p:cNvGrpSpPr/>
          <p:nvPr/>
        </p:nvGrpSpPr>
        <p:grpSpPr>
          <a:xfrm>
            <a:off x="3040030" y="855618"/>
            <a:ext cx="68197" cy="163036"/>
            <a:chOff x="2413665" y="2208972"/>
            <a:chExt cx="45719" cy="109299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58DB5117-00CB-4DD4-938C-F4F79CA12413}"/>
                </a:ext>
              </a:extLst>
            </p:cNvPr>
            <p:cNvSpPr/>
            <p:nvPr/>
          </p:nvSpPr>
          <p:spPr>
            <a:xfrm>
              <a:off x="2424457" y="2247058"/>
              <a:ext cx="24135" cy="71213"/>
            </a:xfrm>
            <a:prstGeom prst="rect">
              <a:avLst/>
            </a:prstGeom>
            <a:solidFill>
              <a:srgbClr val="D6009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CB00C82-CA73-43D5-91BF-482AC6F03C73}"/>
                </a:ext>
              </a:extLst>
            </p:cNvPr>
            <p:cNvSpPr/>
            <p:nvPr/>
          </p:nvSpPr>
          <p:spPr>
            <a:xfrm>
              <a:off x="2413665" y="2208972"/>
              <a:ext cx="45719" cy="4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>
                <a:latin typeface="Consolas" panose="020B0609020204030204" pitchFamily="49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DB5A1290-4B00-459F-BF6D-DBDDB14839DD}"/>
              </a:ext>
            </a:extLst>
          </p:cNvPr>
          <p:cNvGrpSpPr/>
          <p:nvPr/>
        </p:nvGrpSpPr>
        <p:grpSpPr>
          <a:xfrm>
            <a:off x="6879941" y="1625018"/>
            <a:ext cx="271825" cy="182263"/>
            <a:chOff x="1655204" y="1249040"/>
            <a:chExt cx="271825" cy="182263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83AC7B0C-FD2F-463C-9344-D60FE90BAF86}"/>
                </a:ext>
              </a:extLst>
            </p:cNvPr>
            <p:cNvSpPr/>
            <p:nvPr/>
          </p:nvSpPr>
          <p:spPr>
            <a:xfrm>
              <a:off x="1655204" y="1341303"/>
              <a:ext cx="271825" cy="9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B9DAE21E-FD87-4BDF-B773-E5D8A4827725}"/>
                </a:ext>
              </a:extLst>
            </p:cNvPr>
            <p:cNvSpPr/>
            <p:nvPr/>
          </p:nvSpPr>
          <p:spPr>
            <a:xfrm>
              <a:off x="1706041" y="1249040"/>
              <a:ext cx="178777" cy="9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>
                <a:latin typeface="Consolas" panose="020B0609020204030204" pitchFamily="49" charset="0"/>
              </a:endParaRPr>
            </a:p>
          </p:txBody>
        </p:sp>
      </p:grp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F70B1A1-1177-46DF-A648-26258A0E0093}"/>
              </a:ext>
            </a:extLst>
          </p:cNvPr>
          <p:cNvSpPr/>
          <p:nvPr/>
        </p:nvSpPr>
        <p:spPr>
          <a:xfrm>
            <a:off x="228928" y="2715877"/>
            <a:ext cx="1246882" cy="1512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latin typeface="Consolas" panose="020B0609020204030204" pitchFamily="49" charset="0"/>
              </a:rPr>
              <a:t>Ships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1307A7DF-0F21-4473-9D79-BD17CDCAFA8F}"/>
              </a:ext>
            </a:extLst>
          </p:cNvPr>
          <p:cNvSpPr/>
          <p:nvPr/>
        </p:nvSpPr>
        <p:spPr>
          <a:xfrm>
            <a:off x="228928" y="3157942"/>
            <a:ext cx="1246882" cy="15129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latin typeface="Consolas" panose="020B0609020204030204" pitchFamily="49" charset="0"/>
              </a:rPr>
              <a:t>Utility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C27D31-178C-433C-9697-7942F6529458}"/>
              </a:ext>
            </a:extLst>
          </p:cNvPr>
          <p:cNvGrpSpPr/>
          <p:nvPr/>
        </p:nvGrpSpPr>
        <p:grpSpPr>
          <a:xfrm>
            <a:off x="248169" y="4199432"/>
            <a:ext cx="1848463" cy="756986"/>
            <a:chOff x="178174" y="4484254"/>
            <a:chExt cx="1848463" cy="7569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E6326D-FDF3-4EA0-A0D3-2C97A779028F}"/>
                </a:ext>
              </a:extLst>
            </p:cNvPr>
            <p:cNvGrpSpPr/>
            <p:nvPr/>
          </p:nvGrpSpPr>
          <p:grpSpPr>
            <a:xfrm>
              <a:off x="178174" y="4484254"/>
              <a:ext cx="1848463" cy="756986"/>
              <a:chOff x="178174" y="4484254"/>
              <a:chExt cx="1848463" cy="75698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1C34EAE-D800-473C-87A4-456FB2265C67}"/>
                  </a:ext>
                </a:extLst>
              </p:cNvPr>
              <p:cNvGrpSpPr/>
              <p:nvPr/>
            </p:nvGrpSpPr>
            <p:grpSpPr>
              <a:xfrm>
                <a:off x="178174" y="4484254"/>
                <a:ext cx="1848463" cy="738664"/>
                <a:chOff x="178174" y="4484254"/>
                <a:chExt cx="1848463" cy="738664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AD6F8504-9CA8-41B7-B5B6-58492BBC7ADF}"/>
                    </a:ext>
                  </a:extLst>
                </p:cNvPr>
                <p:cNvGrpSpPr/>
                <p:nvPr/>
              </p:nvGrpSpPr>
              <p:grpSpPr>
                <a:xfrm>
                  <a:off x="275304" y="4587342"/>
                  <a:ext cx="316805" cy="177285"/>
                  <a:chOff x="610881" y="4155923"/>
                  <a:chExt cx="316805" cy="177285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7395248A-2F2D-4EC7-A299-C5A3C30FED7D}"/>
                      </a:ext>
                    </a:extLst>
                  </p:cNvPr>
                  <p:cNvGrpSpPr/>
                  <p:nvPr/>
                </p:nvGrpSpPr>
                <p:grpSpPr>
                  <a:xfrm>
                    <a:off x="610881" y="4155923"/>
                    <a:ext cx="316805" cy="177285"/>
                    <a:chOff x="1655204" y="1341303"/>
                    <a:chExt cx="316805" cy="177285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B8C365F1-D13F-43FA-A048-09A783E32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5204" y="1341303"/>
                      <a:ext cx="316805" cy="900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600"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BC535035-F152-4135-A8EE-568B0D768E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5204" y="1428588"/>
                      <a:ext cx="114164" cy="9000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600"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66054CD3-3B74-488B-823F-A85527DEA000}"/>
                      </a:ext>
                    </a:extLst>
                  </p:cNvPr>
                  <p:cNvSpPr/>
                  <p:nvPr/>
                </p:nvSpPr>
                <p:spPr>
                  <a:xfrm>
                    <a:off x="812179" y="4243208"/>
                    <a:ext cx="114164" cy="9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600"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25E1B2A-101F-47B4-AEF5-43F5A7E3E0A9}"/>
                    </a:ext>
                  </a:extLst>
                </p:cNvPr>
                <p:cNvSpPr txBox="1"/>
                <p:nvPr/>
              </p:nvSpPr>
              <p:spPr>
                <a:xfrm>
                  <a:off x="178174" y="4484254"/>
                  <a:ext cx="1848463" cy="738664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prstDash val="dash"/>
                </a:ln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CA" sz="60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Tow Ship</a:t>
                  </a: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r>
                    <a:rPr lang="en-CA" sz="6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Consolas" panose="020B0609020204030204" pitchFamily="49" charset="0"/>
                    </a:rPr>
                    <a:t>80m</a:t>
                  </a:r>
                  <a:r>
                    <a:rPr lang="en-CA" sz="600">
                      <a:solidFill>
                        <a:srgbClr val="0070C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CA" sz="600">
                      <a:solidFill>
                        <a:srgbClr val="7030A0"/>
                      </a:solidFill>
                      <a:latin typeface="Consolas" panose="020B0609020204030204" pitchFamily="49" charset="0"/>
                    </a:rPr>
                    <a:t>0c</a:t>
                  </a:r>
                  <a:r>
                    <a:rPr lang="en-CA" sz="600">
                      <a:solidFill>
                        <a:srgbClr val="0070C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CA" sz="600">
                      <a:solidFill>
                        <a:schemeClr val="accent4"/>
                      </a:solidFill>
                      <a:latin typeface="Consolas" panose="020B0609020204030204" pitchFamily="49" charset="0"/>
                    </a:rPr>
                    <a:t>0e </a:t>
                  </a:r>
                  <a:endParaRPr lang="en-CA" sz="60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r>
                    <a:rPr lang="en-CA" sz="60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R-release line</a:t>
                  </a: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0B0EC1F9-708D-4C21-B535-C491EDEC6DF0}"/>
                  </a:ext>
                </a:extLst>
              </p:cNvPr>
              <p:cNvGrpSpPr/>
              <p:nvPr/>
            </p:nvGrpSpPr>
            <p:grpSpPr>
              <a:xfrm>
                <a:off x="276965" y="5049714"/>
                <a:ext cx="199637" cy="191526"/>
                <a:chOff x="2244919" y="541283"/>
                <a:chExt cx="632438" cy="606744"/>
              </a:xfrm>
            </p:grpSpPr>
            <p:sp>
              <p:nvSpPr>
                <p:cNvPr id="147" name="Block Arc 146">
                  <a:extLst>
                    <a:ext uri="{FF2B5EF4-FFF2-40B4-BE49-F238E27FC236}">
                      <a16:creationId xmlns:a16="http://schemas.microsoft.com/office/drawing/2014/main" id="{C289D09D-8787-4DD3-932C-2F55045976F6}"/>
                    </a:ext>
                  </a:extLst>
                </p:cNvPr>
                <p:cNvSpPr/>
                <p:nvPr/>
              </p:nvSpPr>
              <p:spPr>
                <a:xfrm rot="191254">
                  <a:off x="2244919" y="541283"/>
                  <a:ext cx="632438" cy="606744"/>
                </a:xfrm>
                <a:prstGeom prst="blockArc">
                  <a:avLst>
                    <a:gd name="adj1" fmla="val 10607604"/>
                    <a:gd name="adj2" fmla="val 21392524"/>
                    <a:gd name="adj3" fmla="val 3910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88C68FF-9A4E-427A-A525-37EABE7A769F}"/>
                    </a:ext>
                  </a:extLst>
                </p:cNvPr>
                <p:cNvSpPr/>
                <p:nvPr/>
              </p:nvSpPr>
              <p:spPr>
                <a:xfrm>
                  <a:off x="2397125" y="619851"/>
                  <a:ext cx="103225" cy="103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8260DA0-A836-43A9-8F2B-B91804ABD03B}"/>
                    </a:ext>
                  </a:extLst>
                </p:cNvPr>
                <p:cNvSpPr/>
                <p:nvPr/>
              </p:nvSpPr>
              <p:spPr>
                <a:xfrm>
                  <a:off x="2617323" y="621400"/>
                  <a:ext cx="103225" cy="103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2CBE875-661B-42BA-9622-E231518A80B5}"/>
                </a:ext>
              </a:extLst>
            </p:cNvPr>
            <p:cNvSpPr/>
            <p:nvPr/>
          </p:nvSpPr>
          <p:spPr>
            <a:xfrm>
              <a:off x="770749" y="4652043"/>
              <a:ext cx="384584" cy="354407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7B6F554-18CC-47E7-A717-AD6C2DB691E7}"/>
                </a:ext>
              </a:extLst>
            </p:cNvPr>
            <p:cNvSpPr/>
            <p:nvPr/>
          </p:nvSpPr>
          <p:spPr>
            <a:xfrm>
              <a:off x="954653" y="48058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14FC29-9289-457F-B7EA-8D282667038F}"/>
              </a:ext>
            </a:extLst>
          </p:cNvPr>
          <p:cNvGrpSpPr/>
          <p:nvPr/>
        </p:nvGrpSpPr>
        <p:grpSpPr>
          <a:xfrm>
            <a:off x="248169" y="5043542"/>
            <a:ext cx="1848463" cy="830997"/>
            <a:chOff x="178174" y="5328364"/>
            <a:chExt cx="1848463" cy="83099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1BB636-CE63-45F3-AC05-ED3F094A0C8C}"/>
                </a:ext>
              </a:extLst>
            </p:cNvPr>
            <p:cNvGrpSpPr/>
            <p:nvPr/>
          </p:nvGrpSpPr>
          <p:grpSpPr>
            <a:xfrm>
              <a:off x="178174" y="5328364"/>
              <a:ext cx="1848463" cy="830997"/>
              <a:chOff x="178174" y="5328364"/>
              <a:chExt cx="1848463" cy="83099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E5098D-4CC6-4EAF-9EDA-7867E99282B2}"/>
                  </a:ext>
                </a:extLst>
              </p:cNvPr>
              <p:cNvGrpSpPr/>
              <p:nvPr/>
            </p:nvGrpSpPr>
            <p:grpSpPr>
              <a:xfrm>
                <a:off x="178174" y="5328364"/>
                <a:ext cx="1848463" cy="830997"/>
                <a:chOff x="845597" y="5685887"/>
                <a:chExt cx="1848463" cy="830997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DD9FF78-DC48-4A04-95A6-BD6CC362075A}"/>
                    </a:ext>
                  </a:extLst>
                </p:cNvPr>
                <p:cNvSpPr txBox="1"/>
                <p:nvPr/>
              </p:nvSpPr>
              <p:spPr>
                <a:xfrm>
                  <a:off x="845597" y="5685887"/>
                  <a:ext cx="1848463" cy="830997"/>
                </a:xfrm>
                <a:prstGeom prst="rect">
                  <a:avLst/>
                </a:prstGeom>
                <a:noFill/>
                <a:ln w="12700">
                  <a:solidFill>
                    <a:schemeClr val="accent2"/>
                  </a:solidFill>
                  <a:prstDash val="dash"/>
                </a:ln>
              </p:spPr>
              <p:txBody>
                <a:bodyPr wrap="square" rtlCol="0" anchor="t">
                  <a:spAutoFit/>
                </a:bodyPr>
                <a:lstStyle/>
                <a:p>
                  <a:pPr algn="r"/>
                  <a:r>
                    <a:rPr lang="en-CA" sz="60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Miner Ship</a:t>
                  </a: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r>
                    <a:rPr lang="en-CA" sz="60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atin typeface="Consolas" panose="020B0609020204030204" pitchFamily="49" charset="0"/>
                    </a:rPr>
                    <a:t>60m</a:t>
                  </a:r>
                  <a:r>
                    <a:rPr lang="en-CA" sz="600">
                      <a:solidFill>
                        <a:srgbClr val="0070C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CA" sz="600">
                      <a:solidFill>
                        <a:srgbClr val="7030A0"/>
                      </a:solidFill>
                      <a:latin typeface="Consolas" panose="020B0609020204030204" pitchFamily="49" charset="0"/>
                    </a:rPr>
                    <a:t>0c</a:t>
                  </a:r>
                  <a:r>
                    <a:rPr lang="en-CA" sz="600">
                      <a:solidFill>
                        <a:srgbClr val="0070C0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en-CA" sz="600">
                      <a:solidFill>
                        <a:schemeClr val="accent4"/>
                      </a:solidFill>
                      <a:latin typeface="Consolas" panose="020B0609020204030204" pitchFamily="49" charset="0"/>
                    </a:rPr>
                    <a:t>0e </a:t>
                  </a:r>
                  <a:endParaRPr lang="en-CA" sz="600">
                    <a:solidFill>
                      <a:srgbClr val="0070C0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r>
                    <a:rPr lang="en-CA" sz="60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R-redirect</a:t>
                  </a:r>
                </a:p>
                <a:p>
                  <a:pPr algn="r"/>
                  <a:r>
                    <a:rPr lang="en-CA" sz="60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particles</a:t>
                  </a: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  <a:p>
                  <a:pPr algn="r"/>
                  <a:endParaRPr lang="en-CA" sz="60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4E18EF19-B489-4C6F-8982-90F979828213}"/>
                    </a:ext>
                  </a:extLst>
                </p:cNvPr>
                <p:cNvGrpSpPr/>
                <p:nvPr/>
              </p:nvGrpSpPr>
              <p:grpSpPr>
                <a:xfrm>
                  <a:off x="962473" y="5782636"/>
                  <a:ext cx="316805" cy="174389"/>
                  <a:chOff x="1655204" y="1341303"/>
                  <a:chExt cx="316805" cy="174389"/>
                </a:xfrm>
              </p:grpSpPr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DDE512D2-927D-413D-AA9B-E6197706B282}"/>
                      </a:ext>
                    </a:extLst>
                  </p:cNvPr>
                  <p:cNvSpPr/>
                  <p:nvPr/>
                </p:nvSpPr>
                <p:spPr>
                  <a:xfrm>
                    <a:off x="1655204" y="1341303"/>
                    <a:ext cx="316805" cy="9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600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E18C940-C604-4078-8F1B-217B875C9D01}"/>
                      </a:ext>
                    </a:extLst>
                  </p:cNvPr>
                  <p:cNvSpPr/>
                  <p:nvPr/>
                </p:nvSpPr>
                <p:spPr>
                  <a:xfrm>
                    <a:off x="1750280" y="1425692"/>
                    <a:ext cx="114164" cy="90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60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8885085-7171-4B67-8232-6A17EBA97451}"/>
                  </a:ext>
                </a:extLst>
              </p:cNvPr>
              <p:cNvGrpSpPr/>
              <p:nvPr/>
            </p:nvGrpSpPr>
            <p:grpSpPr>
              <a:xfrm>
                <a:off x="297396" y="5904605"/>
                <a:ext cx="199637" cy="191526"/>
                <a:chOff x="2244919" y="541283"/>
                <a:chExt cx="632438" cy="606744"/>
              </a:xfrm>
            </p:grpSpPr>
            <p:sp>
              <p:nvSpPr>
                <p:cNvPr id="151" name="Block Arc 150">
                  <a:extLst>
                    <a:ext uri="{FF2B5EF4-FFF2-40B4-BE49-F238E27FC236}">
                      <a16:creationId xmlns:a16="http://schemas.microsoft.com/office/drawing/2014/main" id="{41E262FB-57DB-49D7-9F01-8CA61E6EFC4F}"/>
                    </a:ext>
                  </a:extLst>
                </p:cNvPr>
                <p:cNvSpPr/>
                <p:nvPr/>
              </p:nvSpPr>
              <p:spPr>
                <a:xfrm rot="191254">
                  <a:off x="2244919" y="541283"/>
                  <a:ext cx="632438" cy="606744"/>
                </a:xfrm>
                <a:prstGeom prst="blockArc">
                  <a:avLst>
                    <a:gd name="adj1" fmla="val 10607604"/>
                    <a:gd name="adj2" fmla="val 21392524"/>
                    <a:gd name="adj3" fmla="val 3910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EE465AE5-0171-4D6E-90D8-762077811C90}"/>
                    </a:ext>
                  </a:extLst>
                </p:cNvPr>
                <p:cNvSpPr/>
                <p:nvPr/>
              </p:nvSpPr>
              <p:spPr>
                <a:xfrm>
                  <a:off x="2397125" y="619851"/>
                  <a:ext cx="103225" cy="103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F80AAD18-F777-4429-973F-1C2E47B81A68}"/>
                    </a:ext>
                  </a:extLst>
                </p:cNvPr>
                <p:cNvSpPr/>
                <p:nvPr/>
              </p:nvSpPr>
              <p:spPr>
                <a:xfrm>
                  <a:off x="2617323" y="621400"/>
                  <a:ext cx="103225" cy="103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E2B5AC1-8D60-4724-9AB6-D7BFE74E2E5B}"/>
                </a:ext>
              </a:extLst>
            </p:cNvPr>
            <p:cNvSpPr/>
            <p:nvPr/>
          </p:nvSpPr>
          <p:spPr>
            <a:xfrm>
              <a:off x="761453" y="5476862"/>
              <a:ext cx="384584" cy="354407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6680BB8-233D-45EC-B292-406CF0488A84}"/>
                </a:ext>
              </a:extLst>
            </p:cNvPr>
            <p:cNvSpPr/>
            <p:nvPr/>
          </p:nvSpPr>
          <p:spPr>
            <a:xfrm>
              <a:off x="945357" y="563065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336" name="Picture 335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ACEDBB69-848D-483A-856E-04ED7F5D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3" y="2052224"/>
            <a:ext cx="237320" cy="237320"/>
          </a:xfrm>
          <a:prstGeom prst="rect">
            <a:avLst/>
          </a:prstGeom>
        </p:spPr>
      </p:pic>
      <p:pic>
        <p:nvPicPr>
          <p:cNvPr id="337" name="Picture 336" descr="A picture containing text&#10;&#10;Description automatically generated">
            <a:extLst>
              <a:ext uri="{FF2B5EF4-FFF2-40B4-BE49-F238E27FC236}">
                <a16:creationId xmlns:a16="http://schemas.microsoft.com/office/drawing/2014/main" id="{B83045B9-3C84-4083-84E1-76EEA6613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3" y="2371550"/>
            <a:ext cx="237320" cy="237320"/>
          </a:xfrm>
          <a:prstGeom prst="rect">
            <a:avLst/>
          </a:prstGeom>
        </p:spPr>
      </p:pic>
      <p:pic>
        <p:nvPicPr>
          <p:cNvPr id="338" name="Picture 337" descr="A picture containing blurry&#10;&#10;Description automatically generated">
            <a:extLst>
              <a:ext uri="{FF2B5EF4-FFF2-40B4-BE49-F238E27FC236}">
                <a16:creationId xmlns:a16="http://schemas.microsoft.com/office/drawing/2014/main" id="{64EFAFD3-106F-4F75-AF89-487815DCD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3" y="1347453"/>
            <a:ext cx="237320" cy="237320"/>
          </a:xfrm>
          <a:prstGeom prst="rect">
            <a:avLst/>
          </a:prstGeom>
        </p:spPr>
      </p:pic>
      <p:pic>
        <p:nvPicPr>
          <p:cNvPr id="339" name="Picture 338" descr="A close up of a planet&#10;&#10;Description automatically generated with low confidence">
            <a:extLst>
              <a:ext uri="{FF2B5EF4-FFF2-40B4-BE49-F238E27FC236}">
                <a16:creationId xmlns:a16="http://schemas.microsoft.com/office/drawing/2014/main" id="{F95B11D9-BA0B-4CDA-8177-B07963C805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83" y="1716150"/>
            <a:ext cx="237320" cy="237320"/>
          </a:xfrm>
          <a:prstGeom prst="rect">
            <a:avLst/>
          </a:prstGeom>
        </p:spPr>
      </p:pic>
      <p:sp>
        <p:nvSpPr>
          <p:cNvPr id="341" name="Rectangle 340">
            <a:extLst>
              <a:ext uri="{FF2B5EF4-FFF2-40B4-BE49-F238E27FC236}">
                <a16:creationId xmlns:a16="http://schemas.microsoft.com/office/drawing/2014/main" id="{4B21CA4E-C4D3-4866-8F3C-6DEBCC409B82}"/>
              </a:ext>
            </a:extLst>
          </p:cNvPr>
          <p:cNvSpPr/>
          <p:nvPr/>
        </p:nvSpPr>
        <p:spPr>
          <a:xfrm>
            <a:off x="1947316" y="1335529"/>
            <a:ext cx="1248294" cy="26547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Primarily used to build the tendies + eco upgrads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438627DD-09D4-4AE4-A20C-B7EFDCA89426}"/>
              </a:ext>
            </a:extLst>
          </p:cNvPr>
          <p:cNvSpPr/>
          <p:nvPr/>
        </p:nvSpPr>
        <p:spPr>
          <a:xfrm>
            <a:off x="1947317" y="1693052"/>
            <a:ext cx="1246882" cy="268917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Primarily used for buildings and ships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B026C48F-0436-452C-A652-1DBEF996D5CC}"/>
              </a:ext>
            </a:extLst>
          </p:cNvPr>
          <p:cNvSpPr/>
          <p:nvPr/>
        </p:nvSpPr>
        <p:spPr>
          <a:xfrm>
            <a:off x="1947316" y="2028549"/>
            <a:ext cx="1255897" cy="268917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Primarily used for advanced ships n buildngs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3C136F1-2D81-498F-BC58-088323583617}"/>
              </a:ext>
            </a:extLst>
          </p:cNvPr>
          <p:cNvSpPr/>
          <p:nvPr/>
        </p:nvSpPr>
        <p:spPr>
          <a:xfrm>
            <a:off x="1947316" y="2371550"/>
            <a:ext cx="1255897" cy="268917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Used for advanced ships that do cool stuff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B97551B-E244-49D3-BBBA-2BD20891614A}"/>
              </a:ext>
            </a:extLst>
          </p:cNvPr>
          <p:cNvCxnSpPr>
            <a:cxnSpLocks/>
          </p:cNvCxnSpPr>
          <p:nvPr/>
        </p:nvCxnSpPr>
        <p:spPr>
          <a:xfrm>
            <a:off x="3401353" y="1213513"/>
            <a:ext cx="150371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D48A02-E3D3-4615-9C31-9839880C279F}"/>
              </a:ext>
            </a:extLst>
          </p:cNvPr>
          <p:cNvSpPr/>
          <p:nvPr/>
        </p:nvSpPr>
        <p:spPr>
          <a:xfrm>
            <a:off x="3500724" y="538158"/>
            <a:ext cx="1167560" cy="19278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Tier 1 blocks – metal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31835F3-5E80-436E-A86F-CE7A2181CEE8}"/>
              </a:ext>
            </a:extLst>
          </p:cNvPr>
          <p:cNvSpPr/>
          <p:nvPr/>
        </p:nvSpPr>
        <p:spPr>
          <a:xfrm>
            <a:off x="3401353" y="462027"/>
            <a:ext cx="1503716" cy="2253850"/>
          </a:xfrm>
          <a:prstGeom prst="rect">
            <a:avLst/>
          </a:prstGeom>
          <a:noFill/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sz="600">
              <a:latin typeface="Consolas" panose="020B0609020204030204" pitchFamily="49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95368FD-4BE3-4204-BF8E-02B4A496E51F}"/>
              </a:ext>
            </a:extLst>
          </p:cNvPr>
          <p:cNvCxnSpPr/>
          <p:nvPr/>
        </p:nvCxnSpPr>
        <p:spPr>
          <a:xfrm>
            <a:off x="3415978" y="400148"/>
            <a:ext cx="189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36631D2-DC9C-4B3A-AABD-6BAFF0040112}"/>
              </a:ext>
            </a:extLst>
          </p:cNvPr>
          <p:cNvSpPr txBox="1"/>
          <p:nvPr/>
        </p:nvSpPr>
        <p:spPr>
          <a:xfrm>
            <a:off x="3337270" y="115700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Resources from Terrain</a:t>
            </a:r>
          </a:p>
        </p:txBody>
      </p:sp>
      <p:pic>
        <p:nvPicPr>
          <p:cNvPr id="204" name="Picture 203" descr="A close up of a white surface&#10;&#10;Description automatically generated with low confidence">
            <a:extLst>
              <a:ext uri="{FF2B5EF4-FFF2-40B4-BE49-F238E27FC236}">
                <a16:creationId xmlns:a16="http://schemas.microsoft.com/office/drawing/2014/main" id="{90B06FE5-136E-4533-83CD-686103DF8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57" y="821404"/>
            <a:ext cx="75759" cy="75759"/>
          </a:xfrm>
          <a:prstGeom prst="rect">
            <a:avLst/>
          </a:prstGeom>
        </p:spPr>
      </p:pic>
      <p:pic>
        <p:nvPicPr>
          <p:cNvPr id="213" name="Picture 212" descr="A picture containing grass, outdoor, field, green&#10;&#10;Description automatically generated">
            <a:extLst>
              <a:ext uri="{FF2B5EF4-FFF2-40B4-BE49-F238E27FC236}">
                <a16:creationId xmlns:a16="http://schemas.microsoft.com/office/drawing/2014/main" id="{847F713C-950B-4F19-8240-A457F3223B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57" y="924410"/>
            <a:ext cx="75759" cy="75759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A996537A-F4CD-4B42-9E63-90B269B1251E}"/>
              </a:ext>
            </a:extLst>
          </p:cNvPr>
          <p:cNvSpPr txBox="1"/>
          <p:nvPr/>
        </p:nvSpPr>
        <p:spPr>
          <a:xfrm>
            <a:off x="3499190" y="76755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1x</a:t>
            </a: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6F12667-0EFE-420F-BB63-8BA1BBEF5C6C}"/>
              </a:ext>
            </a:extLst>
          </p:cNvPr>
          <p:cNvSpPr/>
          <p:nvPr/>
        </p:nvSpPr>
        <p:spPr>
          <a:xfrm>
            <a:off x="1960299" y="1091099"/>
            <a:ext cx="841170" cy="18226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>
                <a:latin typeface="Consolas" panose="020B0609020204030204" pitchFamily="49" charset="0"/>
              </a:rPr>
              <a:t>Resources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9B0A918-9607-4394-80C7-75AB199FED15}"/>
              </a:ext>
            </a:extLst>
          </p:cNvPr>
          <p:cNvCxnSpPr>
            <a:cxnSpLocks/>
          </p:cNvCxnSpPr>
          <p:nvPr/>
        </p:nvCxnSpPr>
        <p:spPr>
          <a:xfrm>
            <a:off x="3305740" y="1506137"/>
            <a:ext cx="0" cy="297366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4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639188F-3095-40A1-9A44-1E63932240B3}"/>
              </a:ext>
            </a:extLst>
          </p:cNvPr>
          <p:cNvSpPr txBox="1"/>
          <p:nvPr/>
        </p:nvSpPr>
        <p:spPr>
          <a:xfrm>
            <a:off x="224480" y="233888"/>
            <a:ext cx="1938150" cy="2462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Base Unit Types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D4AF6E0-A978-403B-B207-511EF529022A}"/>
              </a:ext>
            </a:extLst>
          </p:cNvPr>
          <p:cNvCxnSpPr>
            <a:cxnSpLocks/>
          </p:cNvCxnSpPr>
          <p:nvPr/>
        </p:nvCxnSpPr>
        <p:spPr>
          <a:xfrm>
            <a:off x="4763829" y="6479572"/>
            <a:ext cx="0" cy="244229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B51C9B-C275-028A-8857-491CDE65CA35}"/>
              </a:ext>
            </a:extLst>
          </p:cNvPr>
          <p:cNvSpPr/>
          <p:nvPr/>
        </p:nvSpPr>
        <p:spPr>
          <a:xfrm>
            <a:off x="224481" y="582409"/>
            <a:ext cx="122137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lazy ‘</a:t>
            </a:r>
            <a:r>
              <a:rPr lang="en-CA" sz="1000" i="1">
                <a:latin typeface="Consolas" panose="020B0609020204030204" pitchFamily="49" charset="0"/>
              </a:rPr>
              <a:t>otiosum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5D086A-0382-832F-9F17-C651874C7A86}"/>
              </a:ext>
            </a:extLst>
          </p:cNvPr>
          <p:cNvSpPr/>
          <p:nvPr/>
        </p:nvSpPr>
        <p:spPr>
          <a:xfrm>
            <a:off x="220533" y="4597554"/>
            <a:ext cx="4202340" cy="180635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latin typeface="Consolas" panose="020B0609020204030204" pitchFamily="49" charset="0"/>
              </a:rPr>
              <a:t>Collision			(slow, ship)</a:t>
            </a:r>
          </a:p>
          <a:p>
            <a:r>
              <a:rPr lang="en-US" sz="1000">
                <a:latin typeface="Consolas" panose="020B0609020204030204" pitchFamily="49" charset="0"/>
              </a:rPr>
              <a:t>Projectile explosive small		(medium)</a:t>
            </a:r>
          </a:p>
          <a:p>
            <a:r>
              <a:rPr lang="en-US" sz="1000">
                <a:latin typeface="Consolas" panose="020B0609020204030204" pitchFamily="49" charset="0"/>
              </a:rPr>
              <a:t>Projectile flak		(medium)</a:t>
            </a:r>
          </a:p>
          <a:p>
            <a:r>
              <a:rPr lang="en-US" sz="1000">
                <a:latin typeface="Consolas" panose="020B0609020204030204" pitchFamily="49" charset="0"/>
              </a:rPr>
              <a:t>Laser			(instant)</a:t>
            </a:r>
          </a:p>
          <a:p>
            <a:r>
              <a:rPr lang="en-US" sz="1000">
                <a:latin typeface="Consolas" panose="020B0609020204030204" pitchFamily="49" charset="0"/>
              </a:rPr>
              <a:t>Vibration			(instant)</a:t>
            </a:r>
          </a:p>
          <a:p>
            <a:r>
              <a:rPr lang="en-US" sz="1000">
                <a:latin typeface="Consolas" panose="020B0609020204030204" pitchFamily="49" charset="0"/>
              </a:rPr>
              <a:t>Lob			(slow)</a:t>
            </a:r>
          </a:p>
          <a:p>
            <a:r>
              <a:rPr lang="en-US" sz="1000">
                <a:latin typeface="Consolas" panose="020B0609020204030204" pitchFamily="49" charset="0"/>
              </a:rPr>
              <a:t>Homing projectile		(medium)</a:t>
            </a:r>
          </a:p>
          <a:p>
            <a:r>
              <a:rPr lang="en-US" sz="1000">
                <a:latin typeface="Consolas" panose="020B0609020204030204" pitchFamily="49" charset="0"/>
              </a:rPr>
              <a:t>Sticky Bomb			(slow)</a:t>
            </a:r>
          </a:p>
          <a:p>
            <a:r>
              <a:rPr lang="en-US" sz="1000">
                <a:latin typeface="Consolas" panose="020B0609020204030204" pitchFamily="49" charset="0"/>
              </a:rPr>
              <a:t>Particle gun			(fast)</a:t>
            </a:r>
          </a:p>
          <a:p>
            <a:r>
              <a:rPr lang="en-US" sz="1000">
                <a:latin typeface="Consolas" panose="020B0609020204030204" pitchFamily="49" charset="0"/>
              </a:rPr>
              <a:t>Fire sprayer			(medium)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94D607-CD36-8D90-4DB2-ECFA014E6250}"/>
              </a:ext>
            </a:extLst>
          </p:cNvPr>
          <p:cNvSpPr/>
          <p:nvPr/>
        </p:nvSpPr>
        <p:spPr>
          <a:xfrm>
            <a:off x="224481" y="884811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serpent ‘</a:t>
            </a:r>
            <a:r>
              <a:rPr lang="en-CA" sz="1000" i="1">
                <a:latin typeface="Consolas" panose="020B0609020204030204" pitchFamily="49" charset="0"/>
              </a:rPr>
              <a:t>serpentis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C6CE45-D1D0-3AB5-7A91-C1A5B493EDE5}"/>
              </a:ext>
            </a:extLst>
          </p:cNvPr>
          <p:cNvSpPr/>
          <p:nvPr/>
        </p:nvSpPr>
        <p:spPr>
          <a:xfrm>
            <a:off x="224481" y="1187213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spider ‘</a:t>
            </a:r>
            <a:r>
              <a:rPr lang="en-CA" sz="1000" i="1">
                <a:latin typeface="Consolas" panose="020B0609020204030204" pitchFamily="49" charset="0"/>
              </a:rPr>
              <a:t>aranea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E88758-9091-04EB-DA88-41A0CAE0236B}"/>
              </a:ext>
            </a:extLst>
          </p:cNvPr>
          <p:cNvSpPr/>
          <p:nvPr/>
        </p:nvSpPr>
        <p:spPr>
          <a:xfrm>
            <a:off x="235618" y="1489615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cliff dweller ‘</a:t>
            </a:r>
            <a:r>
              <a:rPr lang="en-CA" sz="1000" i="1">
                <a:latin typeface="Consolas" panose="020B0609020204030204" pitchFamily="49" charset="0"/>
              </a:rPr>
              <a:t>rupes incola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E08149-6B48-B6ED-1690-27B6147D954B}"/>
              </a:ext>
            </a:extLst>
          </p:cNvPr>
          <p:cNvSpPr/>
          <p:nvPr/>
        </p:nvSpPr>
        <p:spPr>
          <a:xfrm>
            <a:off x="235618" y="1792017"/>
            <a:ext cx="1038479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eye ‘</a:t>
            </a:r>
            <a:r>
              <a:rPr lang="en-CA" sz="1000" i="1">
                <a:latin typeface="Consolas" panose="020B0609020204030204" pitchFamily="49" charset="0"/>
              </a:rPr>
              <a:t>ommato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B84B4B-CE47-5E15-7F4E-BC4856ED9E48}"/>
              </a:ext>
            </a:extLst>
          </p:cNvPr>
          <p:cNvSpPr/>
          <p:nvPr/>
        </p:nvSpPr>
        <p:spPr>
          <a:xfrm>
            <a:off x="224481" y="2094419"/>
            <a:ext cx="1479183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many ‘</a:t>
            </a:r>
            <a:r>
              <a:rPr lang="en-CA" sz="1000" i="1">
                <a:latin typeface="Consolas" panose="020B0609020204030204" pitchFamily="49" charset="0"/>
              </a:rPr>
              <a:t>poly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23310E-7505-A18B-ECF8-D9E117CBC255}"/>
              </a:ext>
            </a:extLst>
          </p:cNvPr>
          <p:cNvSpPr/>
          <p:nvPr/>
        </p:nvSpPr>
        <p:spPr>
          <a:xfrm>
            <a:off x="224481" y="2396821"/>
            <a:ext cx="1479183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upright ‘</a:t>
            </a:r>
            <a:r>
              <a:rPr lang="en-CA" sz="1000" i="1">
                <a:latin typeface="Consolas" panose="020B0609020204030204" pitchFamily="49" charset="0"/>
              </a:rPr>
              <a:t>erectus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8381B6-FDC8-B0FF-9461-F81680FD0620}"/>
              </a:ext>
            </a:extLst>
          </p:cNvPr>
          <p:cNvSpPr/>
          <p:nvPr/>
        </p:nvSpPr>
        <p:spPr>
          <a:xfrm>
            <a:off x="224480" y="2699223"/>
            <a:ext cx="1479183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bulb ‘</a:t>
            </a:r>
            <a:r>
              <a:rPr lang="en-CA" sz="1000" i="1">
                <a:latin typeface="Consolas" panose="020B0609020204030204" pitchFamily="49" charset="0"/>
              </a:rPr>
              <a:t>bulbus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A0AD52-6AD0-9746-5A10-D4890CC8C432}"/>
              </a:ext>
            </a:extLst>
          </p:cNvPr>
          <p:cNvSpPr/>
          <p:nvPr/>
        </p:nvSpPr>
        <p:spPr>
          <a:xfrm>
            <a:off x="224480" y="3001622"/>
            <a:ext cx="1479183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guardian ‘</a:t>
            </a:r>
            <a:r>
              <a:rPr lang="en-CA" sz="1000" i="1">
                <a:latin typeface="Consolas" panose="020B0609020204030204" pitchFamily="49" charset="0"/>
              </a:rPr>
              <a:t>custos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D6A816-F102-DFAE-0C6C-767081E877C4}"/>
              </a:ext>
            </a:extLst>
          </p:cNvPr>
          <p:cNvSpPr txBox="1"/>
          <p:nvPr/>
        </p:nvSpPr>
        <p:spPr>
          <a:xfrm>
            <a:off x="2825679" y="233887"/>
            <a:ext cx="1938150" cy="2462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Damage Modifiers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97DFD7-4814-B756-38DD-20C8026628C0}"/>
              </a:ext>
            </a:extLst>
          </p:cNvPr>
          <p:cNvSpPr/>
          <p:nvPr/>
        </p:nvSpPr>
        <p:spPr>
          <a:xfrm>
            <a:off x="2827597" y="582409"/>
            <a:ext cx="1751697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thorny ‘</a:t>
            </a:r>
            <a:r>
              <a:rPr lang="en-CA" sz="1000" i="1">
                <a:latin typeface="Consolas" panose="020B0609020204030204" pitchFamily="49" charset="0"/>
              </a:rPr>
              <a:t>acanthus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38171C-4738-39FC-2AD8-097BFB68D2AA}"/>
              </a:ext>
            </a:extLst>
          </p:cNvPr>
          <p:cNvSpPr/>
          <p:nvPr/>
        </p:nvSpPr>
        <p:spPr>
          <a:xfrm>
            <a:off x="2827598" y="884811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explosion ‘</a:t>
            </a:r>
            <a:r>
              <a:rPr lang="en-CA" sz="1000" i="1">
                <a:latin typeface="Consolas" panose="020B0609020204030204" pitchFamily="49" charset="0"/>
              </a:rPr>
              <a:t>crepitus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6F4AB-1380-07AD-A4D8-6C6C4F2F6158}"/>
              </a:ext>
            </a:extLst>
          </p:cNvPr>
          <p:cNvSpPr/>
          <p:nvPr/>
        </p:nvSpPr>
        <p:spPr>
          <a:xfrm>
            <a:off x="2827598" y="1187213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heat ‘</a:t>
            </a:r>
            <a:r>
              <a:rPr lang="en-CA" sz="1000" i="1">
                <a:latin typeface="Consolas" panose="020B0609020204030204" pitchFamily="49" charset="0"/>
              </a:rPr>
              <a:t>calor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57DFF1-D93E-E4D9-449D-607840F06F19}"/>
              </a:ext>
            </a:extLst>
          </p:cNvPr>
          <p:cNvSpPr/>
          <p:nvPr/>
        </p:nvSpPr>
        <p:spPr>
          <a:xfrm>
            <a:off x="2838735" y="1489615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vibration ‘</a:t>
            </a:r>
            <a:r>
              <a:rPr lang="en-CA" sz="1000" i="1">
                <a:latin typeface="Consolas" panose="020B0609020204030204" pitchFamily="49" charset="0"/>
              </a:rPr>
              <a:t>vibratio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ABD6C9-98E6-F4C3-660C-BE1FE6CC2EC1}"/>
              </a:ext>
            </a:extLst>
          </p:cNvPr>
          <p:cNvSpPr txBox="1"/>
          <p:nvPr/>
        </p:nvSpPr>
        <p:spPr>
          <a:xfrm>
            <a:off x="2825679" y="1919725"/>
            <a:ext cx="1938150" cy="2462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Class Modifiers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9CCD31-6D00-F845-646F-D6D00FAB5905}"/>
              </a:ext>
            </a:extLst>
          </p:cNvPr>
          <p:cNvSpPr/>
          <p:nvPr/>
        </p:nvSpPr>
        <p:spPr>
          <a:xfrm>
            <a:off x="2827597" y="2268247"/>
            <a:ext cx="1751697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ordinary ‘</a:t>
            </a:r>
            <a:r>
              <a:rPr lang="en-CA" sz="1000" i="1">
                <a:latin typeface="Consolas" panose="020B0609020204030204" pitchFamily="49" charset="0"/>
              </a:rPr>
              <a:t>trivialis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5769A5-8137-1404-76FB-C2E54722B9A4}"/>
              </a:ext>
            </a:extLst>
          </p:cNvPr>
          <p:cNvSpPr/>
          <p:nvPr/>
        </p:nvSpPr>
        <p:spPr>
          <a:xfrm>
            <a:off x="2827598" y="2569840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wild ‘</a:t>
            </a:r>
            <a:r>
              <a:rPr lang="en-CA" sz="1000" i="1">
                <a:latin typeface="Consolas" panose="020B0609020204030204" pitchFamily="49" charset="0"/>
              </a:rPr>
              <a:t>ferus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DECB99-9487-E95A-EE6D-7314A80D1D94}"/>
              </a:ext>
            </a:extLst>
          </p:cNvPr>
          <p:cNvSpPr/>
          <p:nvPr/>
        </p:nvSpPr>
        <p:spPr>
          <a:xfrm>
            <a:off x="2827598" y="2871433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greater ‘</a:t>
            </a:r>
            <a:r>
              <a:rPr lang="en-CA" sz="1000" i="1">
                <a:latin typeface="Consolas" panose="020B0609020204030204" pitchFamily="49" charset="0"/>
              </a:rPr>
              <a:t>major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D576EDC-B6D9-8E14-8D35-A13247F5B147}"/>
              </a:ext>
            </a:extLst>
          </p:cNvPr>
          <p:cNvSpPr/>
          <p:nvPr/>
        </p:nvSpPr>
        <p:spPr>
          <a:xfrm>
            <a:off x="2838735" y="3173026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exalted ‘</a:t>
            </a:r>
            <a:r>
              <a:rPr lang="en-CA" sz="1000" i="1">
                <a:latin typeface="Consolas" panose="020B0609020204030204" pitchFamily="49" charset="0"/>
              </a:rPr>
              <a:t>excelsus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06ADA6-E9B7-329D-8429-6655BD9185DF}"/>
              </a:ext>
            </a:extLst>
          </p:cNvPr>
          <p:cNvSpPr/>
          <p:nvPr/>
        </p:nvSpPr>
        <p:spPr>
          <a:xfrm>
            <a:off x="2825679" y="3474619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crowned ‘</a:t>
            </a:r>
            <a:r>
              <a:rPr lang="en-CA" sz="1000" i="1">
                <a:latin typeface="Consolas" panose="020B0609020204030204" pitchFamily="49" charset="0"/>
              </a:rPr>
              <a:t>coronatus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B9B722-73F7-FE04-D672-F5F245FAA81C}"/>
              </a:ext>
            </a:extLst>
          </p:cNvPr>
          <p:cNvSpPr/>
          <p:nvPr/>
        </p:nvSpPr>
        <p:spPr>
          <a:xfrm>
            <a:off x="2825679" y="3776211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calamity ‘</a:t>
            </a:r>
            <a:r>
              <a:rPr lang="en-CA" sz="1000" i="1">
                <a:latin typeface="Consolas" panose="020B0609020204030204" pitchFamily="49" charset="0"/>
              </a:rPr>
              <a:t>calamitas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8EB83-8FE0-0114-4C58-F900E004F968}"/>
              </a:ext>
            </a:extLst>
          </p:cNvPr>
          <p:cNvSpPr txBox="1"/>
          <p:nvPr/>
        </p:nvSpPr>
        <p:spPr>
          <a:xfrm>
            <a:off x="220533" y="4250514"/>
            <a:ext cx="1938150" cy="2462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Attack Types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DB5166-9AFD-0931-913C-E7663F8F1B98}"/>
              </a:ext>
            </a:extLst>
          </p:cNvPr>
          <p:cNvSpPr txBox="1"/>
          <p:nvPr/>
        </p:nvSpPr>
        <p:spPr>
          <a:xfrm>
            <a:off x="5690175" y="230610"/>
            <a:ext cx="1938150" cy="24622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Damage Modifiers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BBC04F-87A9-E052-32EB-9BF581E86D76}"/>
              </a:ext>
            </a:extLst>
          </p:cNvPr>
          <p:cNvSpPr/>
          <p:nvPr/>
        </p:nvSpPr>
        <p:spPr>
          <a:xfrm>
            <a:off x="5686512" y="588233"/>
            <a:ext cx="1751697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white ‘</a:t>
            </a:r>
            <a:r>
              <a:rPr lang="en-CA" sz="1000" i="1">
                <a:latin typeface="Consolas" panose="020B0609020204030204" pitchFamily="49" charset="0"/>
              </a:rPr>
              <a:t>albiceps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3CE7B4-691D-58E8-0F46-04F824773BF0}"/>
              </a:ext>
            </a:extLst>
          </p:cNvPr>
          <p:cNvSpPr/>
          <p:nvPr/>
        </p:nvSpPr>
        <p:spPr>
          <a:xfrm>
            <a:off x="5686512" y="890635"/>
            <a:ext cx="2655735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deep purple ‘</a:t>
            </a:r>
            <a:r>
              <a:rPr lang="en-CA" sz="1000" i="1">
                <a:latin typeface="Consolas" panose="020B0609020204030204" pitchFamily="49" charset="0"/>
              </a:rPr>
              <a:t>atropurpureus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720FD9-455E-95A0-53BC-09C122978346}"/>
              </a:ext>
            </a:extLst>
          </p:cNvPr>
          <p:cNvSpPr/>
          <p:nvPr/>
        </p:nvSpPr>
        <p:spPr>
          <a:xfrm>
            <a:off x="5686513" y="1193037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golden ‘</a:t>
            </a:r>
            <a:r>
              <a:rPr lang="en-CA" sz="1000" i="1">
                <a:latin typeface="Consolas" panose="020B0609020204030204" pitchFamily="49" charset="0"/>
              </a:rPr>
              <a:t>aureus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FEFC9C-3CB2-7BB3-2617-BD997A07A80F}"/>
              </a:ext>
            </a:extLst>
          </p:cNvPr>
          <p:cNvSpPr/>
          <p:nvPr/>
        </p:nvSpPr>
        <p:spPr>
          <a:xfrm>
            <a:off x="5697650" y="1495439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pale green ‘</a:t>
            </a:r>
            <a:r>
              <a:rPr lang="en-CA" sz="1000" i="1">
                <a:latin typeface="Consolas" panose="020B0609020204030204" pitchFamily="49" charset="0"/>
              </a:rPr>
              <a:t>chloro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D128F91-C6B3-A4A5-013D-90A4762CE101}"/>
              </a:ext>
            </a:extLst>
          </p:cNvPr>
          <p:cNvSpPr/>
          <p:nvPr/>
        </p:nvSpPr>
        <p:spPr>
          <a:xfrm>
            <a:off x="5697650" y="1802225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african ‘</a:t>
            </a:r>
            <a:r>
              <a:rPr lang="en-CA" sz="1000" i="1">
                <a:latin typeface="Consolas" panose="020B0609020204030204" pitchFamily="49" charset="0"/>
              </a:rPr>
              <a:t>africanus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ABF5E2-C29E-3A47-2358-020EC72A8B77}"/>
              </a:ext>
            </a:extLst>
          </p:cNvPr>
          <p:cNvSpPr/>
          <p:nvPr/>
        </p:nvSpPr>
        <p:spPr>
          <a:xfrm>
            <a:off x="5708787" y="2104627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blue green ‘</a:t>
            </a:r>
            <a:r>
              <a:rPr lang="en-CA" sz="1000" i="1">
                <a:latin typeface="Consolas" panose="020B0609020204030204" pitchFamily="49" charset="0"/>
              </a:rPr>
              <a:t>glaucus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4A818F8-514D-2616-4B95-DE9A30219417}"/>
              </a:ext>
            </a:extLst>
          </p:cNvPr>
          <p:cNvSpPr/>
          <p:nvPr/>
        </p:nvSpPr>
        <p:spPr>
          <a:xfrm>
            <a:off x="5696612" y="2392434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many coloured ‘</a:t>
            </a:r>
            <a:r>
              <a:rPr lang="en-CA" sz="1000" i="1">
                <a:latin typeface="Consolas" panose="020B0609020204030204" pitchFamily="49" charset="0"/>
              </a:rPr>
              <a:t>versicolor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5EC1D5A-2BFC-DFD0-48C9-875B84C6CF2C}"/>
              </a:ext>
            </a:extLst>
          </p:cNvPr>
          <p:cNvSpPr/>
          <p:nvPr/>
        </p:nvSpPr>
        <p:spPr>
          <a:xfrm>
            <a:off x="5696612" y="2699220"/>
            <a:ext cx="1664012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yellow ‘</a:t>
            </a:r>
            <a:r>
              <a:rPr lang="en-CA" sz="1000" i="1">
                <a:latin typeface="Consolas" panose="020B0609020204030204" pitchFamily="49" charset="0"/>
              </a:rPr>
              <a:t>flavum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928C178-B09B-C7AE-5932-99DC88E01C96}"/>
              </a:ext>
            </a:extLst>
          </p:cNvPr>
          <p:cNvSpPr/>
          <p:nvPr/>
        </p:nvSpPr>
        <p:spPr>
          <a:xfrm>
            <a:off x="5707749" y="3001622"/>
            <a:ext cx="2302154" cy="15398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000">
                <a:latin typeface="Consolas" panose="020B0609020204030204" pitchFamily="49" charset="0"/>
              </a:rPr>
              <a:t>tropical ‘</a:t>
            </a:r>
            <a:r>
              <a:rPr lang="en-CA" sz="1000" i="1">
                <a:latin typeface="Consolas" panose="020B0609020204030204" pitchFamily="49" charset="0"/>
              </a:rPr>
              <a:t>tropicalis</a:t>
            </a:r>
            <a:r>
              <a:rPr lang="en-CA" sz="1000">
                <a:latin typeface="Consolas" panose="020B06090202040302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255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5A5B19-037A-460C-83F2-B77A7DCF0DE4}"/>
              </a:ext>
            </a:extLst>
          </p:cNvPr>
          <p:cNvSpPr/>
          <p:nvPr/>
        </p:nvSpPr>
        <p:spPr>
          <a:xfrm>
            <a:off x="210000" y="204716"/>
            <a:ext cx="2292396" cy="43382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>
                <a:latin typeface="Consolas" panose="020B0609020204030204" pitchFamily="49" charset="0"/>
              </a:rPr>
              <a:t>Supreme Final – END GAME Todo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1565F-2C34-4B1E-90E3-D46C90CC11FC}"/>
              </a:ext>
            </a:extLst>
          </p:cNvPr>
          <p:cNvSpPr/>
          <p:nvPr/>
        </p:nvSpPr>
        <p:spPr>
          <a:xfrm>
            <a:off x="210000" y="738580"/>
            <a:ext cx="3011401" cy="2756676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Graphicals: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Ship thrusters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Mining debris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rent poly for mine beams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Only show one units waypoints at a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Local only bouncy tcs? all buildings get pulld?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Ship has conditional polygon rendering</a:t>
            </a: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Gameplay TODOs: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Tow ship has max line tension before snap (only for holding enemies?)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Power Plant takes one orb at a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R key for cons ships go home and drop off to TC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Technologies for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Cons ship goes home after mine task complete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Cons ships bounce off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(3) entities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sucker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snake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lil fly 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Tow rope has 5 joints?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Thick layers , more various treasures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Cloud, Vines(food), (nectar)(down), bomb plants(up)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New builder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****BUG water particles keep showing after their deletion because the watr particle is still listed in bogey radar of other ships which is where all the intel comes 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**Compartmentalized island areas for spawning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6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A7F8A4-5968-4C6E-BCDD-E1DD514EA47D}"/>
              </a:ext>
            </a:extLst>
          </p:cNvPr>
          <p:cNvSpPr/>
          <p:nvPr/>
        </p:nvSpPr>
        <p:spPr>
          <a:xfrm>
            <a:off x="5163001" y="2160044"/>
            <a:ext cx="3021058" cy="873034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General </a:t>
            </a:r>
            <a:r>
              <a:rPr lang="en-CA" sz="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building</a:t>
            </a: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min upgrade, max upgrades (tendie additions)</a:t>
            </a: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current tendie operation count</a:t>
            </a:r>
          </a:p>
          <a:p>
            <a:endParaRPr lang="en-CA" sz="80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BED6F-78D1-48CF-8791-849AD90C2621}"/>
              </a:ext>
            </a:extLst>
          </p:cNvPr>
          <p:cNvSpPr/>
          <p:nvPr/>
        </p:nvSpPr>
        <p:spPr>
          <a:xfrm>
            <a:off x="302947" y="3613693"/>
            <a:ext cx="1248630" cy="51063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Orb spawn and orb physics</a:t>
            </a: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(separate loop)</a:t>
            </a: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building that creates</a:t>
            </a: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80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5FF7A-B3CA-443D-B529-9329B6ADCCF1}"/>
              </a:ext>
            </a:extLst>
          </p:cNvPr>
          <p:cNvSpPr/>
          <p:nvPr/>
        </p:nvSpPr>
        <p:spPr>
          <a:xfrm>
            <a:off x="10786504" y="5244168"/>
            <a:ext cx="1248630" cy="873034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Release Date 1:</a:t>
            </a:r>
          </a:p>
          <a:p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game finished</a:t>
            </a:r>
          </a:p>
          <a:p>
            <a:r>
              <a:rPr lang="en-CA" sz="1000">
                <a:solidFill>
                  <a:srgbClr val="FFCC00"/>
                </a:solidFill>
                <a:latin typeface="Consolas" panose="020B0609020204030204" pitchFamily="49" charset="0"/>
              </a:rPr>
              <a:t>2022-03-09</a:t>
            </a:r>
          </a:p>
          <a:p>
            <a:endParaRPr lang="en-CA" sz="1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110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B1E4E3-0E94-4E86-B408-C2A81F3B88E3}"/>
              </a:ext>
            </a:extLst>
          </p:cNvPr>
          <p:cNvCxnSpPr>
            <a:cxnSpLocks/>
          </p:cNvCxnSpPr>
          <p:nvPr/>
        </p:nvCxnSpPr>
        <p:spPr>
          <a:xfrm>
            <a:off x="649558" y="6337900"/>
            <a:ext cx="10770983" cy="0"/>
          </a:xfrm>
          <a:prstGeom prst="straightConnector1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872A0E-5A66-4FA1-ADB3-270F7A86F3D5}"/>
              </a:ext>
            </a:extLst>
          </p:cNvPr>
          <p:cNvSpPr/>
          <p:nvPr/>
        </p:nvSpPr>
        <p:spPr>
          <a:xfrm>
            <a:off x="147144" y="5585686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000">
                <a:solidFill>
                  <a:srgbClr val="FF0000"/>
                </a:solidFill>
                <a:latin typeface="Consolas" panose="020B0609020204030204" pitchFamily="49" charset="0"/>
              </a:rPr>
              <a:t>sprint start</a:t>
            </a:r>
          </a:p>
          <a:p>
            <a:r>
              <a:rPr lang="en-CA" sz="1000">
                <a:solidFill>
                  <a:srgbClr val="FFCC00"/>
                </a:solidFill>
                <a:latin typeface="Consolas" panose="020B0609020204030204" pitchFamily="49" charset="0"/>
              </a:rPr>
              <a:t>2022-01-09</a:t>
            </a:r>
          </a:p>
          <a:p>
            <a:endParaRPr lang="en-CA" sz="1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CA" sz="110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FE5860-8E24-4C0C-9907-2541B3563477}"/>
              </a:ext>
            </a:extLst>
          </p:cNvPr>
          <p:cNvSpPr/>
          <p:nvPr/>
        </p:nvSpPr>
        <p:spPr>
          <a:xfrm>
            <a:off x="927262" y="4859144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TC queue edit ability and visual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2022-02-02</a:t>
            </a:r>
            <a:endParaRPr lang="en-CA" sz="8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F63CE-B836-4070-8CA3-4B4E28356C79}"/>
              </a:ext>
            </a:extLst>
          </p:cNvPr>
          <p:cNvSpPr/>
          <p:nvPr/>
        </p:nvSpPr>
        <p:spPr>
          <a:xfrm>
            <a:off x="7200863" y="4139314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building upgrade additions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2022-01-14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17E557-568F-48FB-AD40-2DB0251EE259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4789040" y="1686647"/>
            <a:ext cx="966817" cy="308606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C264A-B254-428B-93AA-CCC6CDF95091}"/>
              </a:ext>
            </a:extLst>
          </p:cNvPr>
          <p:cNvSpPr/>
          <p:nvPr/>
        </p:nvSpPr>
        <p:spPr>
          <a:xfrm>
            <a:off x="6156702" y="5176032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implement buildings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2022-01-21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41C26D-C495-48A4-886A-4327CAB16B4C}"/>
              </a:ext>
            </a:extLst>
          </p:cNvPr>
          <p:cNvSpPr/>
          <p:nvPr/>
        </p:nvSpPr>
        <p:spPr>
          <a:xfrm>
            <a:off x="9054490" y="4942661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first game play through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2022-02-05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D23D8F-72A5-4A61-91E9-AC1B0F0F74E2}"/>
              </a:ext>
            </a:extLst>
          </p:cNvPr>
          <p:cNvSpPr/>
          <p:nvPr/>
        </p:nvSpPr>
        <p:spPr>
          <a:xfrm>
            <a:off x="2377480" y="5046908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TC queue edit ability and visual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2022-02-15</a:t>
            </a:r>
            <a:endParaRPr lang="en-CA" sz="8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4AFD2-6934-464B-AFB2-6A980F994F8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551577" y="5492921"/>
            <a:ext cx="139049" cy="844979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F050BF-AB2E-4956-932A-1987D9B0A63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502396" y="5680685"/>
            <a:ext cx="499399" cy="657215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176E29-444D-4DCF-B1D5-D7186915C7E0}"/>
              </a:ext>
            </a:extLst>
          </p:cNvPr>
          <p:cNvCxnSpPr>
            <a:cxnSpLocks/>
            <a:stCxn id="20" idx="0"/>
            <a:endCxn id="10" idx="2"/>
          </p:cNvCxnSpPr>
          <p:nvPr/>
        </p:nvCxnSpPr>
        <p:spPr>
          <a:xfrm flipH="1" flipV="1">
            <a:off x="927262" y="4124324"/>
            <a:ext cx="624315" cy="73482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D237445-7240-4916-8938-3DFC3AFFAF0F}"/>
              </a:ext>
            </a:extLst>
          </p:cNvPr>
          <p:cNvSpPr/>
          <p:nvPr/>
        </p:nvSpPr>
        <p:spPr>
          <a:xfrm>
            <a:off x="3755908" y="5130365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floating builds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2022-01-24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8D0195-1953-408A-A5A3-8259B00E407C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4084396" y="5764142"/>
            <a:ext cx="295827" cy="548077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6A3929-5DB4-42FB-9876-4FBF9D62A9C0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flipV="1">
            <a:off x="4380223" y="4119704"/>
            <a:ext cx="1565556" cy="1010661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9339C7-FC7A-42FA-AF7E-3E561FC0CC33}"/>
              </a:ext>
            </a:extLst>
          </p:cNvPr>
          <p:cNvSpPr/>
          <p:nvPr/>
        </p:nvSpPr>
        <p:spPr>
          <a:xfrm>
            <a:off x="5321464" y="3107681"/>
            <a:ext cx="1248630" cy="101202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cons ships can now build walls, gates, attractors, guard towers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72A059-409F-4895-8B7F-109ACAB603D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565011" y="5809809"/>
            <a:ext cx="216006" cy="657215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2FAA40-6FF8-4A9C-8051-FCD79C428660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H="1" flipV="1">
            <a:off x="6673530" y="3033078"/>
            <a:ext cx="107487" cy="2142954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13A15B7-907E-4905-BE96-6031BA97519A}"/>
              </a:ext>
            </a:extLst>
          </p:cNvPr>
          <p:cNvSpPr/>
          <p:nvPr/>
        </p:nvSpPr>
        <p:spPr>
          <a:xfrm>
            <a:off x="7667231" y="4470906"/>
            <a:ext cx="1248630" cy="63377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800">
                <a:solidFill>
                  <a:srgbClr val="FF0000"/>
                </a:solidFill>
                <a:latin typeface="Consolas" panose="020B0609020204030204" pitchFamily="49" charset="0"/>
              </a:rPr>
              <a:t>unit upgrade additions</a:t>
            </a:r>
          </a:p>
          <a:p>
            <a:r>
              <a:rPr lang="en-CA" sz="800">
                <a:solidFill>
                  <a:srgbClr val="FFCC00"/>
                </a:solidFill>
                <a:latin typeface="Consolas" panose="020B0609020204030204" pitchFamily="49" charset="0"/>
              </a:rPr>
              <a:t>2022-01-14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563CB8-20F5-41F5-9723-DC23B25DC9A5}"/>
              </a:ext>
            </a:extLst>
          </p:cNvPr>
          <p:cNvCxnSpPr>
            <a:cxnSpLocks/>
            <a:stCxn id="27" idx="0"/>
            <a:endCxn id="43" idx="2"/>
          </p:cNvCxnSpPr>
          <p:nvPr/>
        </p:nvCxnSpPr>
        <p:spPr>
          <a:xfrm flipV="1">
            <a:off x="3001795" y="3439884"/>
            <a:ext cx="1358755" cy="1607024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19FB70-F698-4700-B4F6-1FCD9F38A007}"/>
              </a:ext>
            </a:extLst>
          </p:cNvPr>
          <p:cNvSpPr/>
          <p:nvPr/>
        </p:nvSpPr>
        <p:spPr>
          <a:xfrm>
            <a:off x="3736235" y="2427861"/>
            <a:ext cx="1248630" cy="101202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can build energy farms, 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that act as attractors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-need builder beam back</a:t>
            </a:r>
          </a:p>
          <a:p>
            <a:endParaRPr lang="en-US" sz="600">
              <a:solidFill>
                <a:srgbClr val="D60093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ship team colours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758BC6-5D8B-49F2-A569-6395616BC712}"/>
              </a:ext>
            </a:extLst>
          </p:cNvPr>
          <p:cNvSpPr/>
          <p:nvPr/>
        </p:nvSpPr>
        <p:spPr>
          <a:xfrm>
            <a:off x="3278510" y="268811"/>
            <a:ext cx="4954693" cy="1726442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2022-02-02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What is the aim: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The aim is to wipe out your opponent and survive the elements using war ships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-single UI - spawns from TC's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The quality and quantity of your army is determined by the resources you have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The resources come from 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==unearthing the terrain using mining ships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==grabbing treasures using tow shps - and they ALLmust be brought back to TC 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==waiting for farms to bring in food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==waiting for orb harvesters for energy (atracts ORB?!@)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U can build defence outposts that dont cost no food or nuthin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Defence strucutres include: walls (strengthen blocks next to it)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Turrets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Suckers, Repulsors, Gate walls (expensive)</a:t>
            </a: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-Repair boy (needs to be placed on terrain)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Entities (the sucker, the worm boY, trudeau black face)</a:t>
            </a:r>
            <a:endParaRPr lang="en-CA" sz="80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30E10-4264-4626-BE44-84C7B04E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44" y="1921140"/>
            <a:ext cx="2069378" cy="14043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03A865C-A381-445A-ADE6-88E6FD9B50F2}"/>
              </a:ext>
            </a:extLst>
          </p:cNvPr>
          <p:cNvSpPr/>
          <p:nvPr/>
        </p:nvSpPr>
        <p:spPr>
          <a:xfrm>
            <a:off x="2026821" y="3682494"/>
            <a:ext cx="1248630" cy="510632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TC grab and consume treasure functionality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600">
                <a:solidFill>
                  <a:schemeClr val="bg1"/>
                </a:solidFill>
                <a:latin typeface="Consolas" panose="020B0609020204030204" pitchFamily="49" charset="0"/>
              </a:rPr>
              <a:t>tc pluck event</a:t>
            </a: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E56739-DBC3-46C8-BEA4-185DD166674E}"/>
              </a:ext>
            </a:extLst>
          </p:cNvPr>
          <p:cNvCxnSpPr>
            <a:cxnSpLocks/>
            <a:stCxn id="27" idx="0"/>
            <a:endCxn id="44" idx="2"/>
          </p:cNvCxnSpPr>
          <p:nvPr/>
        </p:nvCxnSpPr>
        <p:spPr>
          <a:xfrm flipH="1" flipV="1">
            <a:off x="2651136" y="4193126"/>
            <a:ext cx="350659" cy="85378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E7E035-C9F9-4EEF-8E57-4837DB9D7DF3}"/>
              </a:ext>
            </a:extLst>
          </p:cNvPr>
          <p:cNvSpPr/>
          <p:nvPr/>
        </p:nvSpPr>
        <p:spPr>
          <a:xfrm>
            <a:off x="7066011" y="670402"/>
            <a:ext cx="3021058" cy="873034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How ships are organized:</a:t>
            </a:r>
            <a:b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Flex Ships</a:t>
            </a: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Metal Ships</a:t>
            </a: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Mirror Ships</a:t>
            </a:r>
          </a:p>
          <a:p>
            <a:endParaRPr lang="en-CA" sz="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5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20F02737-9DE0-4EE4-8521-6C45C4B59253}"/>
              </a:ext>
            </a:extLst>
          </p:cNvPr>
          <p:cNvSpPr txBox="1"/>
          <p:nvPr/>
        </p:nvSpPr>
        <p:spPr>
          <a:xfrm>
            <a:off x="2371938" y="339088"/>
            <a:ext cx="1848463" cy="830997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r"/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Farm</a:t>
            </a:r>
          </a:p>
          <a:p>
            <a:pPr algn="r"/>
            <a:r>
              <a:rPr lang="en-CA" sz="60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120m</a:t>
            </a:r>
            <a:r>
              <a:rPr lang="en-CA" sz="6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CA" sz="600">
                <a:solidFill>
                  <a:srgbClr val="7030A0"/>
                </a:solidFill>
                <a:latin typeface="Consolas" panose="020B0609020204030204" pitchFamily="49" charset="0"/>
              </a:rPr>
              <a:t>0c</a:t>
            </a:r>
            <a:r>
              <a:rPr lang="en-CA" sz="60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CA" sz="600">
                <a:solidFill>
                  <a:schemeClr val="accent4"/>
                </a:solidFill>
                <a:latin typeface="Consolas" panose="020B0609020204030204" pitchFamily="49" charset="0"/>
              </a:rPr>
              <a:t>0e </a:t>
            </a:r>
            <a:endParaRPr lang="en-CA" sz="6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r"/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+2 tendie</a:t>
            </a:r>
          </a:p>
          <a:p>
            <a:pPr algn="r"/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Continuously produces</a:t>
            </a:r>
            <a:endParaRPr lang="en-CA" sz="6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r"/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endParaRPr lang="en-CA" sz="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B6B53C-1D7B-414A-A415-47615005976B}"/>
              </a:ext>
            </a:extLst>
          </p:cNvPr>
          <p:cNvCxnSpPr>
            <a:cxnSpLocks/>
          </p:cNvCxnSpPr>
          <p:nvPr/>
        </p:nvCxnSpPr>
        <p:spPr>
          <a:xfrm flipH="1" flipV="1">
            <a:off x="10494013" y="1991844"/>
            <a:ext cx="368551" cy="389255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1EE3508-C093-4CF0-B65B-A9F1AEBE33DC}"/>
              </a:ext>
            </a:extLst>
          </p:cNvPr>
          <p:cNvGrpSpPr/>
          <p:nvPr/>
        </p:nvGrpSpPr>
        <p:grpSpPr>
          <a:xfrm>
            <a:off x="8146641" y="5733841"/>
            <a:ext cx="578788" cy="540694"/>
            <a:chOff x="582436" y="4136618"/>
            <a:chExt cx="578788" cy="54069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010A26E-2F38-498B-8E0A-63B530DC2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35" y="4492645"/>
              <a:ext cx="170389" cy="18466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059CBE0-FA08-4ED9-99CE-A32481669E2D}"/>
                </a:ext>
              </a:extLst>
            </p:cNvPr>
            <p:cNvSpPr/>
            <p:nvPr/>
          </p:nvSpPr>
          <p:spPr>
            <a:xfrm>
              <a:off x="622903" y="4136618"/>
              <a:ext cx="365861" cy="369332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404980-DC45-4639-B908-19A9625E4933}"/>
                </a:ext>
              </a:extLst>
            </p:cNvPr>
            <p:cNvGrpSpPr/>
            <p:nvPr/>
          </p:nvGrpSpPr>
          <p:grpSpPr>
            <a:xfrm>
              <a:off x="841810" y="4327469"/>
              <a:ext cx="89051" cy="59629"/>
              <a:chOff x="7358566" y="1605390"/>
              <a:chExt cx="589974" cy="39505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D3308CB-71A7-4979-BEC4-E9E14B2A1049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DBB23B-B156-43FB-B90A-3462BCDA1050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CFE5E03-AC96-4E01-ADCA-E698EFA1B38D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3980F98-0A45-4F3C-BDAA-891207D9F0A6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E32490-B4BE-484D-BB40-00D9E9F869EC}"/>
                </a:ext>
              </a:extLst>
            </p:cNvPr>
            <p:cNvGrpSpPr/>
            <p:nvPr/>
          </p:nvGrpSpPr>
          <p:grpSpPr>
            <a:xfrm>
              <a:off x="712949" y="4220693"/>
              <a:ext cx="89051" cy="59629"/>
              <a:chOff x="7358566" y="1605390"/>
              <a:chExt cx="589974" cy="39505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46A2778-03D9-4E32-BFDA-392186175660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B6755D-66D8-4BB3-82B8-2BF414B06F11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F393202-BA3A-4945-B588-322B1FCC5A08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C0C5610-288F-45E7-A8EE-898D0909C39C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213760A-F4B1-4ABA-BFC0-3E059605FB7F}"/>
                </a:ext>
              </a:extLst>
            </p:cNvPr>
            <p:cNvGrpSpPr/>
            <p:nvPr/>
          </p:nvGrpSpPr>
          <p:grpSpPr>
            <a:xfrm>
              <a:off x="582436" y="4367940"/>
              <a:ext cx="89051" cy="59629"/>
              <a:chOff x="7358566" y="1605390"/>
              <a:chExt cx="589974" cy="39505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C81D145-C093-48BE-B8B4-DFFA58A5A3D4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9FF75BB-82CB-4B4B-A1E3-F58F79C17693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CDE5E4F-97C7-4B11-B1D8-B556EA8CC7CB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610F604-FBB3-4270-976F-1FCA54394DB6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72AE65C4-0FAB-4024-9057-71AB5A718A5E}"/>
              </a:ext>
            </a:extLst>
          </p:cNvPr>
          <p:cNvSpPr/>
          <p:nvPr/>
        </p:nvSpPr>
        <p:spPr>
          <a:xfrm>
            <a:off x="11170289" y="274654"/>
            <a:ext cx="563213" cy="563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>
                <a:solidFill>
                  <a:srgbClr val="FF0000"/>
                </a:solidFill>
                <a:latin typeface="Consolas" panose="020B0609020204030204" pitchFamily="49" charset="0"/>
              </a:rPr>
              <a:t>WIN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FE13F-CD26-42CE-B2F7-0DE34447842A}"/>
              </a:ext>
            </a:extLst>
          </p:cNvPr>
          <p:cNvGrpSpPr/>
          <p:nvPr/>
        </p:nvGrpSpPr>
        <p:grpSpPr>
          <a:xfrm>
            <a:off x="5725699" y="980887"/>
            <a:ext cx="448361" cy="112461"/>
            <a:chOff x="2827830" y="5546644"/>
            <a:chExt cx="448361" cy="11246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E67CB7-77BC-4EB5-9DF0-9F844516E04D}"/>
                </a:ext>
              </a:extLst>
            </p:cNvPr>
            <p:cNvSpPr/>
            <p:nvPr/>
          </p:nvSpPr>
          <p:spPr>
            <a:xfrm>
              <a:off x="2827830" y="5613386"/>
              <a:ext cx="36412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FFF7548-AAB3-40F6-879B-334631687EF9}"/>
                </a:ext>
              </a:extLst>
            </p:cNvPr>
            <p:cNvGrpSpPr/>
            <p:nvPr/>
          </p:nvGrpSpPr>
          <p:grpSpPr>
            <a:xfrm>
              <a:off x="3230472" y="5546644"/>
              <a:ext cx="45719" cy="109299"/>
              <a:chOff x="1041172" y="1473198"/>
              <a:chExt cx="86605" cy="20704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22B9D84-2E80-4E78-B2D5-8D364145A80C}"/>
                  </a:ext>
                </a:extLst>
              </p:cNvPr>
              <p:cNvSpPr/>
              <p:nvPr/>
            </p:nvSpPr>
            <p:spPr>
              <a:xfrm>
                <a:off x="1061615" y="1545343"/>
                <a:ext cx="45719" cy="134899"/>
              </a:xfrm>
              <a:prstGeom prst="rect">
                <a:avLst/>
              </a:prstGeom>
              <a:solidFill>
                <a:srgbClr val="D6009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86629BA-9D51-4FB1-A531-A116086E28AF}"/>
                  </a:ext>
                </a:extLst>
              </p:cNvPr>
              <p:cNvSpPr/>
              <p:nvPr/>
            </p:nvSpPr>
            <p:spPr>
              <a:xfrm>
                <a:off x="1041172" y="1473198"/>
                <a:ext cx="86605" cy="8660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81179B5-F245-4BD7-8F84-1CEF4BEDE2D0}"/>
              </a:ext>
            </a:extLst>
          </p:cNvPr>
          <p:cNvSpPr/>
          <p:nvPr/>
        </p:nvSpPr>
        <p:spPr>
          <a:xfrm>
            <a:off x="6290375" y="208021"/>
            <a:ext cx="109868" cy="10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63E261-73DF-43E5-87A0-29EA1558B81E}"/>
              </a:ext>
            </a:extLst>
          </p:cNvPr>
          <p:cNvSpPr/>
          <p:nvPr/>
        </p:nvSpPr>
        <p:spPr>
          <a:xfrm>
            <a:off x="4734999" y="222690"/>
            <a:ext cx="109868" cy="10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5ACA2C-8C5B-4989-8816-4AABD430E623}"/>
              </a:ext>
            </a:extLst>
          </p:cNvPr>
          <p:cNvSpPr/>
          <p:nvPr/>
        </p:nvSpPr>
        <p:spPr>
          <a:xfrm>
            <a:off x="5375279" y="154401"/>
            <a:ext cx="109868" cy="10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9FEC84-91AA-4095-A183-D2033390E93A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4789933" y="329930"/>
            <a:ext cx="442280" cy="425374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69C692-59D5-44A8-835D-75013EC323C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516647" y="261641"/>
            <a:ext cx="773728" cy="457019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733ABC-6222-43C5-B7B1-0341992F7743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5389795" y="261641"/>
            <a:ext cx="40418" cy="49366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511185-905F-4256-B694-E31168684AC1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6345309" y="315261"/>
            <a:ext cx="99435" cy="1320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F97C2A-235B-4F52-860A-119D83190286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6313809" y="315261"/>
            <a:ext cx="31500" cy="1072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1F1C53-5F7F-4487-A48B-5AE55C023313}"/>
              </a:ext>
            </a:extLst>
          </p:cNvPr>
          <p:cNvSpPr/>
          <p:nvPr/>
        </p:nvSpPr>
        <p:spPr>
          <a:xfrm>
            <a:off x="6350152" y="439727"/>
            <a:ext cx="69625" cy="7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8F73FA-576A-4DBB-9E42-436A168804E9}"/>
              </a:ext>
            </a:extLst>
          </p:cNvPr>
          <p:cNvSpPr txBox="1"/>
          <p:nvPr/>
        </p:nvSpPr>
        <p:spPr>
          <a:xfrm>
            <a:off x="295262" y="60626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Buildings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19189C-9CB8-4CEE-A890-03BF310C0342}"/>
              </a:ext>
            </a:extLst>
          </p:cNvPr>
          <p:cNvCxnSpPr>
            <a:cxnSpLocks/>
          </p:cNvCxnSpPr>
          <p:nvPr/>
        </p:nvCxnSpPr>
        <p:spPr>
          <a:xfrm>
            <a:off x="10359969" y="5702820"/>
            <a:ext cx="691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B868FA-A4FB-44EC-B66C-3A5975D01F98}"/>
              </a:ext>
            </a:extLst>
          </p:cNvPr>
          <p:cNvSpPr txBox="1"/>
          <p:nvPr/>
        </p:nvSpPr>
        <p:spPr>
          <a:xfrm>
            <a:off x="10106740" y="549152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Building Tools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5E0D0CE-B35A-4E04-9DE9-C15F806C0B0D}"/>
              </a:ext>
            </a:extLst>
          </p:cNvPr>
          <p:cNvSpPr/>
          <p:nvPr/>
        </p:nvSpPr>
        <p:spPr>
          <a:xfrm>
            <a:off x="10993665" y="3283982"/>
            <a:ext cx="2013782" cy="100330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*All blocks have a regenerative timer that resets when it takes one modicum of damage</a:t>
            </a:r>
          </a:p>
          <a:p>
            <a:endParaRPr lang="en-US" sz="600">
              <a:latin typeface="Consolas" panose="020B0609020204030204" pitchFamily="49" charset="0"/>
            </a:endParaRPr>
          </a:p>
          <a:p>
            <a:r>
              <a:rPr lang="en-US" sz="600">
                <a:latin typeface="Consolas" panose="020B0609020204030204" pitchFamily="49" charset="0"/>
              </a:rPr>
              <a:t>healing = a*(x^1.01)</a:t>
            </a:r>
          </a:p>
          <a:p>
            <a:endParaRPr lang="en-US" sz="600">
              <a:latin typeface="Consolas" panose="020B0609020204030204" pitchFamily="49" charset="0"/>
            </a:endParaRPr>
          </a:p>
          <a:p>
            <a:r>
              <a:rPr lang="en-US" sz="600">
                <a:latin typeface="Consolas" panose="020B0609020204030204" pitchFamily="49" charset="0"/>
              </a:rPr>
              <a:t>Vibration damage is the best way to clear away blocks, (constant stream of damage, and blocks have very weak defence to it)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A35BD-F9F9-4EA4-9E79-10AEAAAC9D64}"/>
              </a:ext>
            </a:extLst>
          </p:cNvPr>
          <p:cNvGrpSpPr/>
          <p:nvPr/>
        </p:nvGrpSpPr>
        <p:grpSpPr>
          <a:xfrm>
            <a:off x="496592" y="410134"/>
            <a:ext cx="632438" cy="606744"/>
            <a:chOff x="2244919" y="541283"/>
            <a:chExt cx="632438" cy="606744"/>
          </a:xfrm>
        </p:grpSpPr>
        <p:sp>
          <p:nvSpPr>
            <p:cNvPr id="2" name="Block Arc 1">
              <a:extLst>
                <a:ext uri="{FF2B5EF4-FFF2-40B4-BE49-F238E27FC236}">
                  <a16:creationId xmlns:a16="http://schemas.microsoft.com/office/drawing/2014/main" id="{CB8A6459-CEED-4A81-98DB-0FE909C0E51A}"/>
                </a:ext>
              </a:extLst>
            </p:cNvPr>
            <p:cNvSpPr/>
            <p:nvPr/>
          </p:nvSpPr>
          <p:spPr>
            <a:xfrm rot="191254">
              <a:off x="2244919" y="541283"/>
              <a:ext cx="632438" cy="606744"/>
            </a:xfrm>
            <a:prstGeom prst="blockArc">
              <a:avLst>
                <a:gd name="adj1" fmla="val 10607604"/>
                <a:gd name="adj2" fmla="val 21392524"/>
                <a:gd name="adj3" fmla="val 3910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6FDDDF3-4A29-4FB4-9BD5-E243D05EE3F5}"/>
                </a:ext>
              </a:extLst>
            </p:cNvPr>
            <p:cNvSpPr/>
            <p:nvPr/>
          </p:nvSpPr>
          <p:spPr>
            <a:xfrm>
              <a:off x="2397125" y="619851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448B23B-7E2E-4BE9-86FC-63703B296D09}"/>
                </a:ext>
              </a:extLst>
            </p:cNvPr>
            <p:cNvSpPr/>
            <p:nvPr/>
          </p:nvSpPr>
          <p:spPr>
            <a:xfrm>
              <a:off x="2617323" y="621400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863B5-95FD-4164-A82A-7E5A55865893}"/>
              </a:ext>
            </a:extLst>
          </p:cNvPr>
          <p:cNvGrpSpPr/>
          <p:nvPr/>
        </p:nvGrpSpPr>
        <p:grpSpPr>
          <a:xfrm>
            <a:off x="6438228" y="776130"/>
            <a:ext cx="68197" cy="163036"/>
            <a:chOff x="2413665" y="2208972"/>
            <a:chExt cx="45719" cy="10929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2F776C9-60D7-47B8-9645-EA1C6CCEF340}"/>
                </a:ext>
              </a:extLst>
            </p:cNvPr>
            <p:cNvSpPr/>
            <p:nvPr/>
          </p:nvSpPr>
          <p:spPr>
            <a:xfrm>
              <a:off x="2424457" y="2247058"/>
              <a:ext cx="24135" cy="71213"/>
            </a:xfrm>
            <a:prstGeom prst="rect">
              <a:avLst/>
            </a:prstGeom>
            <a:solidFill>
              <a:srgbClr val="D60093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B2F87B-7B45-424B-AEB4-7B0FCA86C1E3}"/>
                </a:ext>
              </a:extLst>
            </p:cNvPr>
            <p:cNvSpPr/>
            <p:nvPr/>
          </p:nvSpPr>
          <p:spPr>
            <a:xfrm>
              <a:off x="2413665" y="2208972"/>
              <a:ext cx="45719" cy="4571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600">
                <a:latin typeface="Consolas" panose="020B0609020204030204" pitchFamily="49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882E5FB-72C2-4CE8-91D7-9DC92990F1C8}"/>
              </a:ext>
            </a:extLst>
          </p:cNvPr>
          <p:cNvSpPr txBox="1"/>
          <p:nvPr/>
        </p:nvSpPr>
        <p:spPr>
          <a:xfrm>
            <a:off x="8009592" y="952593"/>
            <a:ext cx="14087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Radius that it can harvest orbs from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4D3070-7AD5-47A0-82DC-79EB901E7170}"/>
              </a:ext>
            </a:extLst>
          </p:cNvPr>
          <p:cNvGrpSpPr/>
          <p:nvPr/>
        </p:nvGrpSpPr>
        <p:grpSpPr>
          <a:xfrm>
            <a:off x="10794825" y="2381099"/>
            <a:ext cx="542808" cy="340389"/>
            <a:chOff x="747747" y="2171954"/>
            <a:chExt cx="542808" cy="340389"/>
          </a:xfrm>
        </p:grpSpPr>
        <p:sp>
          <p:nvSpPr>
            <p:cNvPr id="7" name="Rectangle: Top Corners Snipped 6">
              <a:extLst>
                <a:ext uri="{FF2B5EF4-FFF2-40B4-BE49-F238E27FC236}">
                  <a16:creationId xmlns:a16="http://schemas.microsoft.com/office/drawing/2014/main" id="{8968DF49-A21F-4F67-823F-F5D4B1F722F7}"/>
                </a:ext>
              </a:extLst>
            </p:cNvPr>
            <p:cNvSpPr/>
            <p:nvPr/>
          </p:nvSpPr>
          <p:spPr>
            <a:xfrm>
              <a:off x="747747" y="2171954"/>
              <a:ext cx="542808" cy="340389"/>
            </a:xfrm>
            <a:prstGeom prst="snip2SameRect">
              <a:avLst>
                <a:gd name="adj1" fmla="val 47448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0CAEBB-94AE-4F8E-8A74-B975D5B6D7DC}"/>
                </a:ext>
              </a:extLst>
            </p:cNvPr>
            <p:cNvSpPr/>
            <p:nvPr/>
          </p:nvSpPr>
          <p:spPr>
            <a:xfrm>
              <a:off x="855418" y="2260420"/>
              <a:ext cx="103225" cy="1032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D45E20-AB4E-4D60-B60F-D984CDC2E300}"/>
                </a:ext>
              </a:extLst>
            </p:cNvPr>
            <p:cNvSpPr/>
            <p:nvPr/>
          </p:nvSpPr>
          <p:spPr>
            <a:xfrm>
              <a:off x="1075616" y="2261969"/>
              <a:ext cx="103225" cy="1032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821EC8B-B8A3-4355-8DDB-53B77472504A}"/>
              </a:ext>
            </a:extLst>
          </p:cNvPr>
          <p:cNvSpPr txBox="1"/>
          <p:nvPr/>
        </p:nvSpPr>
        <p:spPr>
          <a:xfrm>
            <a:off x="8713966" y="299166"/>
            <a:ext cx="30764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Floating buildings:</a:t>
            </a:r>
          </a:p>
          <a:p>
            <a:pPr algn="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Wall piece</a:t>
            </a:r>
          </a:p>
          <a:p>
            <a:pPr algn="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Gate section 5x1 (orientation changeable)</a:t>
            </a:r>
          </a:p>
          <a:p>
            <a:pPr algn="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Orb attractor (max limit b4 breking)</a:t>
            </a:r>
          </a:p>
          <a:p>
            <a:pPr algn="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Guard Block (Gunndam, )</a:t>
            </a:r>
          </a:p>
          <a:p>
            <a:pPr algn="r"/>
            <a:endParaRPr lang="en-CA" sz="1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endParaRPr lang="en-CA" sz="10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829F372-D6FB-44AF-B00A-59E36762FCB0}"/>
              </a:ext>
            </a:extLst>
          </p:cNvPr>
          <p:cNvSpPr txBox="1"/>
          <p:nvPr/>
        </p:nvSpPr>
        <p:spPr>
          <a:xfrm>
            <a:off x="11585809" y="550671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TC</a:t>
            </a:r>
          </a:p>
        </p:txBody>
      </p:sp>
      <p:sp>
        <p:nvSpPr>
          <p:cNvPr id="130" name="Trapezoid 129">
            <a:extLst>
              <a:ext uri="{FF2B5EF4-FFF2-40B4-BE49-F238E27FC236}">
                <a16:creationId xmlns:a16="http://schemas.microsoft.com/office/drawing/2014/main" id="{A92E94EE-59D6-4B2B-BF05-713DA34D3191}"/>
              </a:ext>
            </a:extLst>
          </p:cNvPr>
          <p:cNvSpPr/>
          <p:nvPr/>
        </p:nvSpPr>
        <p:spPr>
          <a:xfrm>
            <a:off x="8367077" y="400642"/>
            <a:ext cx="646381" cy="224606"/>
          </a:xfrm>
          <a:prstGeom prst="trapezoid">
            <a:avLst>
              <a:gd name="adj" fmla="val 5613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2" name="Block Arc 131">
            <a:extLst>
              <a:ext uri="{FF2B5EF4-FFF2-40B4-BE49-F238E27FC236}">
                <a16:creationId xmlns:a16="http://schemas.microsoft.com/office/drawing/2014/main" id="{DF7F0E7E-4D4A-438D-BD77-0BCEF34D8A20}"/>
              </a:ext>
            </a:extLst>
          </p:cNvPr>
          <p:cNvSpPr/>
          <p:nvPr/>
        </p:nvSpPr>
        <p:spPr>
          <a:xfrm rot="191254">
            <a:off x="8509767" y="233780"/>
            <a:ext cx="361000" cy="346334"/>
          </a:xfrm>
          <a:prstGeom prst="blockArc">
            <a:avLst>
              <a:gd name="adj1" fmla="val 10607604"/>
              <a:gd name="adj2" fmla="val 21392524"/>
              <a:gd name="adj3" fmla="val 3910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92A3A8A-9D5F-4F1C-8D68-B169CDF4B853}"/>
              </a:ext>
            </a:extLst>
          </p:cNvPr>
          <p:cNvSpPr txBox="1"/>
          <p:nvPr/>
        </p:nvSpPr>
        <p:spPr>
          <a:xfrm>
            <a:off x="8367077" y="13519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Guard Tower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44BF919-80BF-40B8-9376-5FBF53285358}"/>
              </a:ext>
            </a:extLst>
          </p:cNvPr>
          <p:cNvSpPr txBox="1"/>
          <p:nvPr/>
        </p:nvSpPr>
        <p:spPr>
          <a:xfrm>
            <a:off x="4644289" y="1170085"/>
            <a:ext cx="1938150" cy="27699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All buildings get upgraded through having more tendies spawn and inhabit them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5570EB9-7601-44AB-88A8-4AC036EA5E1D}"/>
              </a:ext>
            </a:extLst>
          </p:cNvPr>
          <p:cNvGrpSpPr/>
          <p:nvPr/>
        </p:nvGrpSpPr>
        <p:grpSpPr>
          <a:xfrm>
            <a:off x="367409" y="339089"/>
            <a:ext cx="1848463" cy="923330"/>
            <a:chOff x="170760" y="3655590"/>
            <a:chExt cx="1848463" cy="923330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DF4DF18-2D7F-4F80-9703-D6AA7C5170C7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92333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Central Processor</a:t>
              </a:r>
            </a:p>
            <a:p>
              <a:pPr algn="r"/>
              <a:r>
                <a:rPr lang="en-CA" sz="6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600m</a:t>
              </a:r>
              <a:r>
                <a:rPr lang="en-CA" sz="60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CA" sz="600">
                  <a:solidFill>
                    <a:srgbClr val="7030A0"/>
                  </a:solidFill>
                  <a:latin typeface="Consolas" panose="020B0609020204030204" pitchFamily="49" charset="0"/>
                </a:rPr>
                <a:t>100c</a:t>
              </a:r>
              <a:r>
                <a:rPr lang="en-CA" sz="60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CA" sz="600">
                  <a:solidFill>
                    <a:schemeClr val="accent4"/>
                  </a:solidFill>
                  <a:latin typeface="Consolas" panose="020B0609020204030204" pitchFamily="49" charset="0"/>
                </a:rPr>
                <a:t>0e </a:t>
              </a:r>
              <a:endParaRPr lang="en-CA" sz="600">
                <a:solidFill>
                  <a:srgbClr val="0070C0"/>
                </a:solidFill>
                <a:latin typeface="Consolas" panose="020B0609020204030204" pitchFamily="49" charset="0"/>
              </a:endParaRPr>
            </a:p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+10 tendie</a:t>
              </a:r>
            </a:p>
            <a:p>
              <a:pPr algn="r"/>
              <a:endParaRPr lang="en-CA" sz="60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receives all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066BBE6-78C4-4B4E-9DA7-27D200BAE381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BF15BAFF-3AF5-4B26-B817-D289FEECCB09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A6CCE2D-F70F-4D3A-A591-D586BE90FA9E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3F3269F-5D95-49F8-922E-917477C15F5A}"/>
              </a:ext>
            </a:extLst>
          </p:cNvPr>
          <p:cNvSpPr txBox="1"/>
          <p:nvPr/>
        </p:nvSpPr>
        <p:spPr>
          <a:xfrm>
            <a:off x="6832881" y="192744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Types of Orbs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01721B0-0B59-4DCF-854D-0F2EE3323C6A}"/>
              </a:ext>
            </a:extLst>
          </p:cNvPr>
          <p:cNvSpPr/>
          <p:nvPr/>
        </p:nvSpPr>
        <p:spPr>
          <a:xfrm>
            <a:off x="9935528" y="5902556"/>
            <a:ext cx="1968863" cy="918862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Building Control UI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4713A85-F23D-447F-B8D0-F3318C522F88}"/>
              </a:ext>
            </a:extLst>
          </p:cNvPr>
          <p:cNvGrpSpPr/>
          <p:nvPr/>
        </p:nvGrpSpPr>
        <p:grpSpPr>
          <a:xfrm>
            <a:off x="11534931" y="6430246"/>
            <a:ext cx="397142" cy="340535"/>
            <a:chOff x="2466970" y="1327709"/>
            <a:chExt cx="397142" cy="340535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0A4FFCB-C801-4749-B1C2-21952BFBE57E}"/>
                </a:ext>
              </a:extLst>
            </p:cNvPr>
            <p:cNvSpPr/>
            <p:nvPr/>
          </p:nvSpPr>
          <p:spPr>
            <a:xfrm>
              <a:off x="2487233" y="1338341"/>
              <a:ext cx="303363" cy="303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600">
                <a:solidFill>
                  <a:srgbClr val="FFCC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330F3DB-8819-4734-9BBD-2226D872FBCC}"/>
                </a:ext>
              </a:extLst>
            </p:cNvPr>
            <p:cNvSpPr txBox="1"/>
            <p:nvPr/>
          </p:nvSpPr>
          <p:spPr>
            <a:xfrm>
              <a:off x="2466970" y="1327709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  <a:latin typeface="Consolas" panose="020B0609020204030204" pitchFamily="49" charset="0"/>
                </a:rPr>
                <a:t>f+^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4A3E8FC-F078-444C-851E-D50EABB6C6AE}"/>
                </a:ext>
              </a:extLst>
            </p:cNvPr>
            <p:cNvSpPr txBox="1"/>
            <p:nvPr/>
          </p:nvSpPr>
          <p:spPr>
            <a:xfrm>
              <a:off x="2475809" y="1452800"/>
              <a:ext cx="3883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10 wood</a:t>
              </a:r>
            </a:p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9 food</a:t>
              </a: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CEEF91F-DF19-445D-AA61-17DAC7621152}"/>
              </a:ext>
            </a:extLst>
          </p:cNvPr>
          <p:cNvSpPr/>
          <p:nvPr/>
        </p:nvSpPr>
        <p:spPr>
          <a:xfrm>
            <a:off x="11194287" y="5943159"/>
            <a:ext cx="657366" cy="45694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CA" sz="600">
                <a:solidFill>
                  <a:schemeClr val="accent2"/>
                </a:solidFill>
                <a:latin typeface="Consolas" panose="020B0609020204030204" pitchFamily="49" charset="0"/>
              </a:rPr>
              <a:t>Wood: 18</a:t>
            </a:r>
          </a:p>
          <a:p>
            <a:pPr algn="r"/>
            <a:r>
              <a:rPr lang="en-CA" sz="600">
                <a:solidFill>
                  <a:srgbClr val="C00000"/>
                </a:solidFill>
                <a:latin typeface="Consolas" panose="020B0609020204030204" pitchFamily="49" charset="0"/>
              </a:rPr>
              <a:t>Food: 6</a:t>
            </a:r>
          </a:p>
          <a:p>
            <a:pPr algn="r"/>
            <a:r>
              <a:rPr lang="en-CA" sz="600">
                <a:solidFill>
                  <a:schemeClr val="accent4"/>
                </a:solidFill>
                <a:latin typeface="Consolas" panose="020B0609020204030204" pitchFamily="49" charset="0"/>
              </a:rPr>
              <a:t>Gold: 2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5264EC6-2EBE-429F-A667-AC4310E36306}"/>
              </a:ext>
            </a:extLst>
          </p:cNvPr>
          <p:cNvGrpSpPr/>
          <p:nvPr/>
        </p:nvGrpSpPr>
        <p:grpSpPr>
          <a:xfrm>
            <a:off x="11174024" y="6429024"/>
            <a:ext cx="397142" cy="340535"/>
            <a:chOff x="2466970" y="1327709"/>
            <a:chExt cx="397142" cy="340535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0B760D1-C82A-4EFF-8E8B-AA7623C6672B}"/>
                </a:ext>
              </a:extLst>
            </p:cNvPr>
            <p:cNvSpPr/>
            <p:nvPr/>
          </p:nvSpPr>
          <p:spPr>
            <a:xfrm>
              <a:off x="2487233" y="1338341"/>
              <a:ext cx="303363" cy="303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600">
                <a:solidFill>
                  <a:srgbClr val="FFCC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F7E701E-6F37-4758-B888-253615AE928A}"/>
                </a:ext>
              </a:extLst>
            </p:cNvPr>
            <p:cNvSpPr txBox="1"/>
            <p:nvPr/>
          </p:nvSpPr>
          <p:spPr>
            <a:xfrm>
              <a:off x="2466970" y="1327709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  <a:latin typeface="Consolas" panose="020B0609020204030204" pitchFamily="49" charset="0"/>
                </a:rPr>
                <a:t>w+^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DAED5E-8C6B-4DB4-B7B8-516598E577CB}"/>
                </a:ext>
              </a:extLst>
            </p:cNvPr>
            <p:cNvSpPr txBox="1"/>
            <p:nvPr/>
          </p:nvSpPr>
          <p:spPr>
            <a:xfrm>
              <a:off x="2475809" y="1452800"/>
              <a:ext cx="3883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10 wood</a:t>
              </a:r>
            </a:p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9 food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5AD220-BF77-4CBC-9FF0-C5DE85049010}"/>
              </a:ext>
            </a:extLst>
          </p:cNvPr>
          <p:cNvGrpSpPr/>
          <p:nvPr/>
        </p:nvGrpSpPr>
        <p:grpSpPr>
          <a:xfrm>
            <a:off x="10827286" y="5941498"/>
            <a:ext cx="397142" cy="340535"/>
            <a:chOff x="2466970" y="1327709"/>
            <a:chExt cx="397142" cy="34053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9D6DBE2-5A48-4748-B16C-A5D35A4B5E9F}"/>
                </a:ext>
              </a:extLst>
            </p:cNvPr>
            <p:cNvSpPr/>
            <p:nvPr/>
          </p:nvSpPr>
          <p:spPr>
            <a:xfrm>
              <a:off x="2487233" y="1338341"/>
              <a:ext cx="303363" cy="303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600">
                <a:solidFill>
                  <a:srgbClr val="FFCC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33D4FF9-E308-47DF-9098-C74A0A84FB9D}"/>
                </a:ext>
              </a:extLst>
            </p:cNvPr>
            <p:cNvSpPr txBox="1"/>
            <p:nvPr/>
          </p:nvSpPr>
          <p:spPr>
            <a:xfrm>
              <a:off x="2466970" y="1327709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  <a:latin typeface="Consolas" panose="020B0609020204030204" pitchFamily="49" charset="0"/>
                </a:rPr>
                <a:t>g+^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78190A9-808D-43B4-A3D4-9B0298CC9154}"/>
                </a:ext>
              </a:extLst>
            </p:cNvPr>
            <p:cNvSpPr txBox="1"/>
            <p:nvPr/>
          </p:nvSpPr>
          <p:spPr>
            <a:xfrm>
              <a:off x="2475809" y="1452800"/>
              <a:ext cx="3883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5 wood</a:t>
              </a:r>
            </a:p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2 food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B845A0D-0D3F-4A88-91F6-38759CD222B0}"/>
              </a:ext>
            </a:extLst>
          </p:cNvPr>
          <p:cNvGrpSpPr/>
          <p:nvPr/>
        </p:nvGrpSpPr>
        <p:grpSpPr>
          <a:xfrm>
            <a:off x="10819980" y="6435140"/>
            <a:ext cx="397142" cy="340535"/>
            <a:chOff x="2466970" y="1327709"/>
            <a:chExt cx="397142" cy="340535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A61D3CC-3468-4AC4-9A11-E9702149CCB7}"/>
                </a:ext>
              </a:extLst>
            </p:cNvPr>
            <p:cNvSpPr/>
            <p:nvPr/>
          </p:nvSpPr>
          <p:spPr>
            <a:xfrm>
              <a:off x="2487233" y="1338341"/>
              <a:ext cx="303363" cy="303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600">
                <a:solidFill>
                  <a:srgbClr val="FFCC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0E6210F-9DA2-4EFF-8576-3015407872F2}"/>
                </a:ext>
              </a:extLst>
            </p:cNvPr>
            <p:cNvSpPr txBox="1"/>
            <p:nvPr/>
          </p:nvSpPr>
          <p:spPr>
            <a:xfrm>
              <a:off x="2466970" y="1327709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  <a:latin typeface="Consolas" panose="020B0609020204030204" pitchFamily="49" charset="0"/>
                </a:rPr>
                <a:t>o+^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A031811-4DB1-4804-9033-0546F67F054E}"/>
                </a:ext>
              </a:extLst>
            </p:cNvPr>
            <p:cNvSpPr txBox="1"/>
            <p:nvPr/>
          </p:nvSpPr>
          <p:spPr>
            <a:xfrm>
              <a:off x="2475809" y="1452800"/>
              <a:ext cx="3883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15 wood</a:t>
              </a:r>
            </a:p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12 food</a:t>
              </a:r>
            </a:p>
          </p:txBody>
        </p:sp>
      </p:grp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8F9CB60-D422-4155-B390-7142571DE7A0}"/>
              </a:ext>
            </a:extLst>
          </p:cNvPr>
          <p:cNvCxnSpPr>
            <a:cxnSpLocks/>
          </p:cNvCxnSpPr>
          <p:nvPr/>
        </p:nvCxnSpPr>
        <p:spPr>
          <a:xfrm flipH="1" flipV="1">
            <a:off x="11331205" y="6870704"/>
            <a:ext cx="45659" cy="27726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85A4CE5-4DFD-4272-9396-F89A7659BE6B}"/>
              </a:ext>
            </a:extLst>
          </p:cNvPr>
          <p:cNvGrpSpPr/>
          <p:nvPr/>
        </p:nvGrpSpPr>
        <p:grpSpPr>
          <a:xfrm>
            <a:off x="10019579" y="6465050"/>
            <a:ext cx="409086" cy="340535"/>
            <a:chOff x="2466970" y="1327709"/>
            <a:chExt cx="409086" cy="34053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4AAE9DD-288C-4497-9145-BE7C53BD3588}"/>
                </a:ext>
              </a:extLst>
            </p:cNvPr>
            <p:cNvSpPr/>
            <p:nvPr/>
          </p:nvSpPr>
          <p:spPr>
            <a:xfrm>
              <a:off x="2487233" y="1338341"/>
              <a:ext cx="303363" cy="303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600">
                <a:solidFill>
                  <a:srgbClr val="FFCC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9E7FFC6-5D44-4BF9-9AFA-12E01F7D0479}"/>
                </a:ext>
              </a:extLst>
            </p:cNvPr>
            <p:cNvSpPr txBox="1"/>
            <p:nvPr/>
          </p:nvSpPr>
          <p:spPr>
            <a:xfrm>
              <a:off x="2466970" y="1327709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  <a:latin typeface="Consolas" panose="020B0609020204030204" pitchFamily="49" charset="0"/>
                </a:rPr>
                <a:t>AA+^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B55F150-706C-4084-B979-1A01F64613CB}"/>
                </a:ext>
              </a:extLst>
            </p:cNvPr>
            <p:cNvSpPr txBox="1"/>
            <p:nvPr/>
          </p:nvSpPr>
          <p:spPr>
            <a:xfrm>
              <a:off x="2475809" y="1452800"/>
              <a:ext cx="3883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3 iron</a:t>
              </a:r>
            </a:p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1 food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B8D20FC-918B-44E7-879F-1F448B8EE3B0}"/>
              </a:ext>
            </a:extLst>
          </p:cNvPr>
          <p:cNvGrpSpPr/>
          <p:nvPr/>
        </p:nvGrpSpPr>
        <p:grpSpPr>
          <a:xfrm>
            <a:off x="10024285" y="6123675"/>
            <a:ext cx="388303" cy="316716"/>
            <a:chOff x="1800734" y="1305030"/>
            <a:chExt cx="388303" cy="316716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3E1DBA3-61AF-418A-8CC2-5C348379D29E}"/>
                </a:ext>
              </a:extLst>
            </p:cNvPr>
            <p:cNvGrpSpPr/>
            <p:nvPr/>
          </p:nvGrpSpPr>
          <p:grpSpPr>
            <a:xfrm>
              <a:off x="1946118" y="1382198"/>
              <a:ext cx="45719" cy="109299"/>
              <a:chOff x="1041172" y="1473198"/>
              <a:chExt cx="86605" cy="207044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5D6E0DA-8D02-4BF0-ACFB-747641B7AEBA}"/>
                  </a:ext>
                </a:extLst>
              </p:cNvPr>
              <p:cNvSpPr/>
              <p:nvPr/>
            </p:nvSpPr>
            <p:spPr>
              <a:xfrm>
                <a:off x="1061615" y="1545343"/>
                <a:ext cx="45719" cy="134899"/>
              </a:xfrm>
              <a:prstGeom prst="rect">
                <a:avLst/>
              </a:prstGeom>
              <a:solidFill>
                <a:srgbClr val="D6009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97AF89D-AEA0-45CD-AC69-83C95364E990}"/>
                  </a:ext>
                </a:extLst>
              </p:cNvPr>
              <p:cNvSpPr/>
              <p:nvPr/>
            </p:nvSpPr>
            <p:spPr>
              <a:xfrm>
                <a:off x="1041172" y="1473198"/>
                <a:ext cx="86605" cy="8660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32BAD76-AAC3-4347-81F1-953C29DCAE0F}"/>
                </a:ext>
              </a:extLst>
            </p:cNvPr>
            <p:cNvGrpSpPr/>
            <p:nvPr/>
          </p:nvGrpSpPr>
          <p:grpSpPr>
            <a:xfrm>
              <a:off x="1800734" y="1305030"/>
              <a:ext cx="388303" cy="316716"/>
              <a:chOff x="2468628" y="1338341"/>
              <a:chExt cx="388303" cy="316716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ECAC734-C664-489B-B3ED-7174612ECC0C}"/>
                  </a:ext>
                </a:extLst>
              </p:cNvPr>
              <p:cNvSpPr/>
              <p:nvPr/>
            </p:nvSpPr>
            <p:spPr>
              <a:xfrm>
                <a:off x="2487233" y="1338341"/>
                <a:ext cx="303363" cy="303363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 sz="600">
                  <a:solidFill>
                    <a:srgbClr val="FFCC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8F46072-D409-4FED-A887-5589E181DAD5}"/>
                  </a:ext>
                </a:extLst>
              </p:cNvPr>
              <p:cNvSpPr txBox="1"/>
              <p:nvPr/>
            </p:nvSpPr>
            <p:spPr>
              <a:xfrm>
                <a:off x="2468628" y="1501169"/>
                <a:ext cx="388303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CA" sz="400">
                    <a:solidFill>
                      <a:srgbClr val="FFCC00"/>
                    </a:solidFill>
                    <a:latin typeface="Consolas" panose="020B0609020204030204" pitchFamily="49" charset="0"/>
                  </a:rPr>
                  <a:t>1 food</a:t>
                </a: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E1AA732-E06D-4C49-ABA9-4769AFFC6808}"/>
              </a:ext>
            </a:extLst>
          </p:cNvPr>
          <p:cNvGrpSpPr/>
          <p:nvPr/>
        </p:nvGrpSpPr>
        <p:grpSpPr>
          <a:xfrm>
            <a:off x="10359969" y="6465193"/>
            <a:ext cx="409086" cy="340535"/>
            <a:chOff x="2466970" y="1327709"/>
            <a:chExt cx="409086" cy="34053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155C07-DF33-46DE-AF74-C62E8C301628}"/>
                </a:ext>
              </a:extLst>
            </p:cNvPr>
            <p:cNvSpPr/>
            <p:nvPr/>
          </p:nvSpPr>
          <p:spPr>
            <a:xfrm>
              <a:off x="2487233" y="1338341"/>
              <a:ext cx="303363" cy="303363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600">
                <a:solidFill>
                  <a:srgbClr val="FFCC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AD5341E-14AA-4F81-A6F8-79E83A0069AB}"/>
                </a:ext>
              </a:extLst>
            </p:cNvPr>
            <p:cNvSpPr txBox="1"/>
            <p:nvPr/>
          </p:nvSpPr>
          <p:spPr>
            <a:xfrm>
              <a:off x="2466970" y="1327709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>
                  <a:solidFill>
                    <a:schemeClr val="bg1"/>
                  </a:solidFill>
                  <a:latin typeface="Consolas" panose="020B0609020204030204" pitchFamily="49" charset="0"/>
                </a:rPr>
                <a:t>DD+^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DD5A500-E4E6-469D-9BA9-EC441FECFB37}"/>
                </a:ext>
              </a:extLst>
            </p:cNvPr>
            <p:cNvSpPr txBox="1"/>
            <p:nvPr/>
          </p:nvSpPr>
          <p:spPr>
            <a:xfrm>
              <a:off x="2475809" y="1452800"/>
              <a:ext cx="388303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8 iron</a:t>
              </a:r>
            </a:p>
            <a:p>
              <a:pPr algn="r"/>
              <a:r>
                <a:rPr lang="en-CA" sz="400">
                  <a:solidFill>
                    <a:srgbClr val="FFCC00"/>
                  </a:solidFill>
                  <a:latin typeface="Consolas" panose="020B0609020204030204" pitchFamily="49" charset="0"/>
                </a:rPr>
                <a:t>4 food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C2AF65B-1360-4E37-8B96-1138FC5B6208}"/>
              </a:ext>
            </a:extLst>
          </p:cNvPr>
          <p:cNvCxnSpPr>
            <a:cxnSpLocks/>
          </p:cNvCxnSpPr>
          <p:nvPr/>
        </p:nvCxnSpPr>
        <p:spPr>
          <a:xfrm flipH="1" flipV="1">
            <a:off x="10313675" y="6846077"/>
            <a:ext cx="53204" cy="33185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2C4C735-3D90-47B7-AF32-C24D26FB3842}"/>
              </a:ext>
            </a:extLst>
          </p:cNvPr>
          <p:cNvSpPr txBox="1"/>
          <p:nvPr/>
        </p:nvSpPr>
        <p:spPr>
          <a:xfrm>
            <a:off x="10396213" y="6085902"/>
            <a:ext cx="367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4/25</a:t>
            </a:r>
          </a:p>
          <a:p>
            <a:r>
              <a:rPr lang="en-CA" sz="600">
                <a:solidFill>
                  <a:schemeClr val="bg1"/>
                </a:solidFill>
                <a:latin typeface="Consolas" panose="020B0609020204030204" pitchFamily="49" charset="0"/>
              </a:rPr>
              <a:t>pop_</a:t>
            </a:r>
          </a:p>
        </p:txBody>
      </p:sp>
      <p:pic>
        <p:nvPicPr>
          <p:cNvPr id="221" name="Picture 220" descr="A picture containing text&#10;&#10;Description automatically generated">
            <a:extLst>
              <a:ext uri="{FF2B5EF4-FFF2-40B4-BE49-F238E27FC236}">
                <a16:creationId xmlns:a16="http://schemas.microsoft.com/office/drawing/2014/main" id="{94E40C70-1598-4DCF-B4AC-EE408C731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60" y="2750286"/>
            <a:ext cx="237320" cy="237320"/>
          </a:xfrm>
          <a:prstGeom prst="rect">
            <a:avLst/>
          </a:prstGeom>
        </p:spPr>
      </p:pic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7EF4B48-0442-43CE-8F30-423B6313B135}"/>
              </a:ext>
            </a:extLst>
          </p:cNvPr>
          <p:cNvGrpSpPr/>
          <p:nvPr/>
        </p:nvGrpSpPr>
        <p:grpSpPr>
          <a:xfrm>
            <a:off x="5081484" y="799094"/>
            <a:ext cx="632438" cy="606744"/>
            <a:chOff x="2244919" y="541283"/>
            <a:chExt cx="632438" cy="606744"/>
          </a:xfrm>
        </p:grpSpPr>
        <p:sp>
          <p:nvSpPr>
            <p:cNvPr id="223" name="Block Arc 222">
              <a:extLst>
                <a:ext uri="{FF2B5EF4-FFF2-40B4-BE49-F238E27FC236}">
                  <a16:creationId xmlns:a16="http://schemas.microsoft.com/office/drawing/2014/main" id="{35756D71-C6B7-4AA8-90D4-34CE0F48EF9B}"/>
                </a:ext>
              </a:extLst>
            </p:cNvPr>
            <p:cNvSpPr/>
            <p:nvPr/>
          </p:nvSpPr>
          <p:spPr>
            <a:xfrm rot="191254">
              <a:off x="2244919" y="541283"/>
              <a:ext cx="632438" cy="606744"/>
            </a:xfrm>
            <a:prstGeom prst="blockArc">
              <a:avLst>
                <a:gd name="adj1" fmla="val 10607604"/>
                <a:gd name="adj2" fmla="val 21392524"/>
                <a:gd name="adj3" fmla="val 3910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30267EE-E2A7-428A-AF99-CC2FFA332EBF}"/>
                </a:ext>
              </a:extLst>
            </p:cNvPr>
            <p:cNvSpPr/>
            <p:nvPr/>
          </p:nvSpPr>
          <p:spPr>
            <a:xfrm>
              <a:off x="2397125" y="619851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4740AE08-ADE6-408B-8AD7-5DC0D17AC6BF}"/>
                </a:ext>
              </a:extLst>
            </p:cNvPr>
            <p:cNvSpPr/>
            <p:nvPr/>
          </p:nvSpPr>
          <p:spPr>
            <a:xfrm>
              <a:off x="2617323" y="621400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2E85340-7D88-42A2-8F70-25A456A69146}"/>
              </a:ext>
            </a:extLst>
          </p:cNvPr>
          <p:cNvGrpSpPr/>
          <p:nvPr/>
        </p:nvGrpSpPr>
        <p:grpSpPr>
          <a:xfrm>
            <a:off x="2483359" y="410134"/>
            <a:ext cx="632438" cy="606744"/>
            <a:chOff x="2244919" y="541283"/>
            <a:chExt cx="632438" cy="606744"/>
          </a:xfrm>
        </p:grpSpPr>
        <p:sp>
          <p:nvSpPr>
            <p:cNvPr id="137" name="Block Arc 136">
              <a:extLst>
                <a:ext uri="{FF2B5EF4-FFF2-40B4-BE49-F238E27FC236}">
                  <a16:creationId xmlns:a16="http://schemas.microsoft.com/office/drawing/2014/main" id="{D5EE5B5C-C03A-42B8-91FA-D2F007465242}"/>
                </a:ext>
              </a:extLst>
            </p:cNvPr>
            <p:cNvSpPr/>
            <p:nvPr/>
          </p:nvSpPr>
          <p:spPr>
            <a:xfrm rot="191254">
              <a:off x="2244919" y="541283"/>
              <a:ext cx="632438" cy="606744"/>
            </a:xfrm>
            <a:prstGeom prst="blockArc">
              <a:avLst>
                <a:gd name="adj1" fmla="val 10607604"/>
                <a:gd name="adj2" fmla="val 21392524"/>
                <a:gd name="adj3" fmla="val 3910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6E8AA0F-69C3-4F1B-8CE6-5992D7D04820}"/>
                </a:ext>
              </a:extLst>
            </p:cNvPr>
            <p:cNvSpPr/>
            <p:nvPr/>
          </p:nvSpPr>
          <p:spPr>
            <a:xfrm>
              <a:off x="2397125" y="619851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A55796-4A63-44D0-9E1F-8B6680E33EAB}"/>
                </a:ext>
              </a:extLst>
            </p:cNvPr>
            <p:cNvSpPr/>
            <p:nvPr/>
          </p:nvSpPr>
          <p:spPr>
            <a:xfrm>
              <a:off x="2617323" y="621400"/>
              <a:ext cx="103225" cy="1032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F9B8F3E-A4F7-47F4-B82D-FE831158B191}"/>
              </a:ext>
            </a:extLst>
          </p:cNvPr>
          <p:cNvSpPr/>
          <p:nvPr/>
        </p:nvSpPr>
        <p:spPr>
          <a:xfrm>
            <a:off x="10477166" y="1973709"/>
            <a:ext cx="1207351" cy="123328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CA" sz="60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F4B6BB9-4803-43F4-8020-D01798DACCC5}"/>
              </a:ext>
            </a:extLst>
          </p:cNvPr>
          <p:cNvSpPr/>
          <p:nvPr/>
        </p:nvSpPr>
        <p:spPr>
          <a:xfrm>
            <a:off x="9012903" y="634074"/>
            <a:ext cx="103225" cy="1032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D12171F-828D-4A27-8E60-7E64EF10A267}"/>
              </a:ext>
            </a:extLst>
          </p:cNvPr>
          <p:cNvSpPr/>
          <p:nvPr/>
        </p:nvSpPr>
        <p:spPr>
          <a:xfrm>
            <a:off x="9380693" y="522255"/>
            <a:ext cx="103225" cy="1032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1D767EE-04C7-46AE-B992-08E035DD0210}"/>
              </a:ext>
            </a:extLst>
          </p:cNvPr>
          <p:cNvSpPr/>
          <p:nvPr/>
        </p:nvSpPr>
        <p:spPr>
          <a:xfrm>
            <a:off x="9863791" y="381511"/>
            <a:ext cx="103225" cy="1032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B82E1AB-B4E0-47C7-961A-EED83D7A74DF}"/>
              </a:ext>
            </a:extLst>
          </p:cNvPr>
          <p:cNvSpPr/>
          <p:nvPr/>
        </p:nvSpPr>
        <p:spPr>
          <a:xfrm>
            <a:off x="6920331" y="447322"/>
            <a:ext cx="1031051" cy="2681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m=5 sun orbs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06C88D2-37C3-423E-A009-9051CCD8DD79}"/>
              </a:ext>
            </a:extLst>
          </p:cNvPr>
          <p:cNvSpPr/>
          <p:nvPr/>
        </p:nvSpPr>
        <p:spPr>
          <a:xfrm>
            <a:off x="7055302" y="759730"/>
            <a:ext cx="103225" cy="1032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64790470-2710-4362-B807-9178BB018981}"/>
              </a:ext>
            </a:extLst>
          </p:cNvPr>
          <p:cNvSpPr/>
          <p:nvPr/>
        </p:nvSpPr>
        <p:spPr>
          <a:xfrm>
            <a:off x="7388462" y="663843"/>
            <a:ext cx="103225" cy="1032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57E37B5-0225-49D2-A54C-E027C3D1A958}"/>
              </a:ext>
            </a:extLst>
          </p:cNvPr>
          <p:cNvSpPr/>
          <p:nvPr/>
        </p:nvSpPr>
        <p:spPr>
          <a:xfrm>
            <a:off x="6701302" y="1016525"/>
            <a:ext cx="103225" cy="1032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58B89008-81BA-4372-9088-F79299283A3B}"/>
              </a:ext>
            </a:extLst>
          </p:cNvPr>
          <p:cNvSpPr/>
          <p:nvPr/>
        </p:nvSpPr>
        <p:spPr>
          <a:xfrm>
            <a:off x="7207702" y="912130"/>
            <a:ext cx="103225" cy="103225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02A486E7-C2C6-4658-A7DF-6268E6051CBB}"/>
              </a:ext>
            </a:extLst>
          </p:cNvPr>
          <p:cNvSpPr/>
          <p:nvPr/>
        </p:nvSpPr>
        <p:spPr>
          <a:xfrm>
            <a:off x="7820497" y="850529"/>
            <a:ext cx="103225" cy="103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693C956-874F-4D4B-B73D-C3F6D74404AE}"/>
              </a:ext>
            </a:extLst>
          </p:cNvPr>
          <p:cNvSpPr/>
          <p:nvPr/>
        </p:nvSpPr>
        <p:spPr>
          <a:xfrm>
            <a:off x="7484870" y="1146117"/>
            <a:ext cx="103225" cy="103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D0547DE-473D-4E07-9090-BBABA59BD3F0}"/>
              </a:ext>
            </a:extLst>
          </p:cNvPr>
          <p:cNvSpPr txBox="1"/>
          <p:nvPr/>
        </p:nvSpPr>
        <p:spPr>
          <a:xfrm>
            <a:off x="8001106" y="75929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m=2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B0ACE0B-E12D-43F9-A7D8-8D617784ADE0}"/>
              </a:ext>
            </a:extLst>
          </p:cNvPr>
          <p:cNvSpPr txBox="1"/>
          <p:nvPr/>
        </p:nvSpPr>
        <p:spPr>
          <a:xfrm>
            <a:off x="7575408" y="1074618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m=2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401D8E5-149F-4EF7-80F0-7722F2814C96}"/>
              </a:ext>
            </a:extLst>
          </p:cNvPr>
          <p:cNvSpPr txBox="1"/>
          <p:nvPr/>
        </p:nvSpPr>
        <p:spPr>
          <a:xfrm>
            <a:off x="7274547" y="8613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m=10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E6B3085-2EF4-49DE-A0CD-45A5987A202A}"/>
              </a:ext>
            </a:extLst>
          </p:cNvPr>
          <p:cNvSpPr txBox="1"/>
          <p:nvPr/>
        </p:nvSpPr>
        <p:spPr>
          <a:xfrm>
            <a:off x="402608" y="2175044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Weapon Movement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38614D-5280-4754-BF69-302919865092}"/>
              </a:ext>
            </a:extLst>
          </p:cNvPr>
          <p:cNvGrpSpPr/>
          <p:nvPr/>
        </p:nvGrpSpPr>
        <p:grpSpPr>
          <a:xfrm>
            <a:off x="2697236" y="2301914"/>
            <a:ext cx="1252677" cy="541767"/>
            <a:chOff x="170760" y="3655590"/>
            <a:chExt cx="1848463" cy="112071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6E62862-F7FC-40A9-9BCA-E35AD203CA4B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112071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takes time to move through space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FBC53CD-E232-44BE-8D5B-1208AD0A21FB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6926A79B-3C6B-4E47-B03C-E3E3D0B5D55F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07A4AF1-390A-4B0F-B3B0-58F28D0BE7A9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3A41360C-B8B6-4954-B4EC-939B1B4D71F7}"/>
              </a:ext>
            </a:extLst>
          </p:cNvPr>
          <p:cNvSpPr txBox="1"/>
          <p:nvPr/>
        </p:nvSpPr>
        <p:spPr>
          <a:xfrm>
            <a:off x="2466672" y="2025696"/>
            <a:ext cx="93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Velocity (Impact)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08F3604-ADE8-451C-BB33-42972B5FF98A}"/>
              </a:ext>
            </a:extLst>
          </p:cNvPr>
          <p:cNvGrpSpPr/>
          <p:nvPr/>
        </p:nvGrpSpPr>
        <p:grpSpPr>
          <a:xfrm>
            <a:off x="4230224" y="2288365"/>
            <a:ext cx="1252677" cy="553998"/>
            <a:chOff x="170760" y="3655590"/>
            <a:chExt cx="1848463" cy="960612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3BC6B40-B993-423B-9B5E-F9110856CEC1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96061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Instant effect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DAE177D-914C-45BE-8D8C-853EE40F3012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8F223DE2-8FB2-4095-965C-FB392CE5B169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311770B8-1274-4681-84F6-31F515808509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AE91E7ED-BDFE-4C8D-8475-3643C8833258}"/>
              </a:ext>
            </a:extLst>
          </p:cNvPr>
          <p:cNvSpPr txBox="1"/>
          <p:nvPr/>
        </p:nvSpPr>
        <p:spPr>
          <a:xfrm>
            <a:off x="3960264" y="1906690"/>
            <a:ext cx="842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Instant (Laser)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66CA379-1477-4264-9F57-A9BCB81A172D}"/>
              </a:ext>
            </a:extLst>
          </p:cNvPr>
          <p:cNvGrpSpPr/>
          <p:nvPr/>
        </p:nvGrpSpPr>
        <p:grpSpPr>
          <a:xfrm>
            <a:off x="5727994" y="2276044"/>
            <a:ext cx="1252677" cy="566319"/>
            <a:chOff x="170760" y="3655590"/>
            <a:chExt cx="1848463" cy="1120714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F54D100-1267-4179-941F-EC362C0D8708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112071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Dead Ass Bomb Drop,</a:t>
              </a:r>
            </a:p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Moves through space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1AD58004-B8A8-40AA-9F50-4C2F650FB802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45D5993-69C4-4177-A168-E03F9EB47688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2B2D0AA-35C0-4F66-A003-FE5CBC0178BA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1D950646-B952-4F46-BBD2-4FF3AD7318BA}"/>
              </a:ext>
            </a:extLst>
          </p:cNvPr>
          <p:cNvSpPr txBox="1"/>
          <p:nvPr/>
        </p:nvSpPr>
        <p:spPr>
          <a:xfrm>
            <a:off x="5608464" y="1931394"/>
            <a:ext cx="1128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Payload (Unpropelled)</a:t>
            </a: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BE47D7B-1AF6-4DBB-8AC0-834F0A10B3A4}"/>
              </a:ext>
            </a:extLst>
          </p:cNvPr>
          <p:cNvGrpSpPr/>
          <p:nvPr/>
        </p:nvGrpSpPr>
        <p:grpSpPr>
          <a:xfrm>
            <a:off x="7297383" y="2223767"/>
            <a:ext cx="1252677" cy="612748"/>
            <a:chOff x="170760" y="3655590"/>
            <a:chExt cx="1848463" cy="1120714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1488A64-796D-4DE1-91C5-509618638FEC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112071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target seeking missile</a:t>
              </a:r>
            </a:p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to deliver some destroy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1A92577-BBD5-4921-953D-3EA5373FDC38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DA535015-2EBF-4E10-BE63-0755FD27CDEA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C27016F1-E187-4A84-874B-D47016EF9DC9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AFAD68FA-AB80-4507-8DCD-98FCC66FEFEF}"/>
              </a:ext>
            </a:extLst>
          </p:cNvPr>
          <p:cNvSpPr txBox="1"/>
          <p:nvPr/>
        </p:nvSpPr>
        <p:spPr>
          <a:xfrm>
            <a:off x="7112285" y="1947548"/>
            <a:ext cx="103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Payload (Propelled)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39529E0-28AE-4ADF-AF1A-DFC7DE2602E7}"/>
              </a:ext>
            </a:extLst>
          </p:cNvPr>
          <p:cNvSpPr txBox="1"/>
          <p:nvPr/>
        </p:nvSpPr>
        <p:spPr>
          <a:xfrm>
            <a:off x="506844" y="2409385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Damage Type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6F8E34E2-48B2-4129-9DF0-275EF33443C4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645256" y="2298155"/>
            <a:ext cx="259583" cy="0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ECF6E2E3-1886-46BD-A920-2F5D39144573}"/>
              </a:ext>
            </a:extLst>
          </p:cNvPr>
          <p:cNvCxnSpPr>
            <a:cxnSpLocks/>
            <a:stCxn id="256" idx="2"/>
          </p:cNvCxnSpPr>
          <p:nvPr/>
        </p:nvCxnSpPr>
        <p:spPr>
          <a:xfrm flipH="1">
            <a:off x="982795" y="2655606"/>
            <a:ext cx="4309" cy="338525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CFD6A7F-0804-42CE-8249-71137457A24E}"/>
              </a:ext>
            </a:extLst>
          </p:cNvPr>
          <p:cNvGrpSpPr/>
          <p:nvPr/>
        </p:nvGrpSpPr>
        <p:grpSpPr>
          <a:xfrm>
            <a:off x="599634" y="3248446"/>
            <a:ext cx="1252677" cy="461665"/>
            <a:chOff x="170760" y="3655590"/>
            <a:chExt cx="1848463" cy="800510"/>
          </a:xfrm>
        </p:grpSpPr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82E40B4-41BE-4F63-A762-0B5AD7695144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80051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Good against </a:t>
              </a:r>
              <a:r>
                <a:rPr lang="en-CA" sz="60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mirror armor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2E1F62E9-7228-4C5C-8E06-AF6A97D4D968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71B5DD06-CDC5-41C1-A7A2-886B67BEF350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582ECA0-53AC-4264-BC2D-C1AA31111B78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2D023756-4D45-4D70-9B30-B1CEA2E5ABDC}"/>
              </a:ext>
            </a:extLst>
          </p:cNvPr>
          <p:cNvSpPr txBox="1"/>
          <p:nvPr/>
        </p:nvSpPr>
        <p:spPr>
          <a:xfrm>
            <a:off x="350997" y="2972934"/>
            <a:ext cx="93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Blast Damage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1F4ABCD1-2B83-407E-9B67-77E25866488F}"/>
              </a:ext>
            </a:extLst>
          </p:cNvPr>
          <p:cNvGrpSpPr/>
          <p:nvPr/>
        </p:nvGrpSpPr>
        <p:grpSpPr>
          <a:xfrm>
            <a:off x="589511" y="4135027"/>
            <a:ext cx="1252677" cy="646331"/>
            <a:chOff x="170760" y="3655590"/>
            <a:chExt cx="1848463" cy="1120714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AC8CF737-02D1-44D7-8046-AEF04E62D3F8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1120714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Good against against </a:t>
              </a:r>
              <a:r>
                <a:rPr lang="en-CA" sz="60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plate armor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C7988C23-99C3-42C0-81E1-EE5058240313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91E148F3-3977-43CD-AB02-11C2FD34A482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A75249B-0969-4053-A995-283760720B5E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71" name="TextBox 270">
            <a:extLst>
              <a:ext uri="{FF2B5EF4-FFF2-40B4-BE49-F238E27FC236}">
                <a16:creationId xmlns:a16="http://schemas.microsoft.com/office/drawing/2014/main" id="{75AFEDD6-957B-4128-A419-6BF102A56007}"/>
              </a:ext>
            </a:extLst>
          </p:cNvPr>
          <p:cNvSpPr txBox="1"/>
          <p:nvPr/>
        </p:nvSpPr>
        <p:spPr>
          <a:xfrm>
            <a:off x="358947" y="3858809"/>
            <a:ext cx="93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Laser Damage</a:t>
            </a: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A5E5CE6D-02C3-4066-A72F-18CDEA52438A}"/>
              </a:ext>
            </a:extLst>
          </p:cNvPr>
          <p:cNvGrpSpPr/>
          <p:nvPr/>
        </p:nvGrpSpPr>
        <p:grpSpPr>
          <a:xfrm>
            <a:off x="520002" y="5106220"/>
            <a:ext cx="1252677" cy="553998"/>
            <a:chOff x="170760" y="3655590"/>
            <a:chExt cx="1848463" cy="960612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DD6D5C9A-00BB-4B17-8975-CB18389A8C99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960612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Good against </a:t>
              </a:r>
              <a:r>
                <a:rPr lang="en-CA" sz="60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twig armor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07AD9379-F284-4588-B748-10F948596829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7280635C-9021-4FA3-8417-ACAB8F2A7072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FDDCACE0-A6DA-467D-80E1-CC4A68D608CA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77" name="TextBox 276">
            <a:extLst>
              <a:ext uri="{FF2B5EF4-FFF2-40B4-BE49-F238E27FC236}">
                <a16:creationId xmlns:a16="http://schemas.microsoft.com/office/drawing/2014/main" id="{B19B7B4C-2D42-4727-B8F0-C866087EA3F1}"/>
              </a:ext>
            </a:extLst>
          </p:cNvPr>
          <p:cNvSpPr txBox="1"/>
          <p:nvPr/>
        </p:nvSpPr>
        <p:spPr>
          <a:xfrm>
            <a:off x="289438" y="4830002"/>
            <a:ext cx="93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Vibration Damage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C85C49A0-CDA0-408A-B6C6-82472B603CC7}"/>
              </a:ext>
            </a:extLst>
          </p:cNvPr>
          <p:cNvGrpSpPr/>
          <p:nvPr/>
        </p:nvGrpSpPr>
        <p:grpSpPr>
          <a:xfrm>
            <a:off x="486829" y="5992095"/>
            <a:ext cx="1252677" cy="738664"/>
            <a:chOff x="170760" y="3655590"/>
            <a:chExt cx="1848463" cy="1280816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D02760B4-B817-4626-A593-40EDF4264795}"/>
                </a:ext>
              </a:extLst>
            </p:cNvPr>
            <p:cNvSpPr txBox="1"/>
            <p:nvPr/>
          </p:nvSpPr>
          <p:spPr>
            <a:xfrm>
              <a:off x="170760" y="3655590"/>
              <a:ext cx="1848463" cy="1280816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Effects shields,</a:t>
              </a:r>
            </a:p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Engine capability,</a:t>
              </a:r>
            </a:p>
            <a:p>
              <a:pPr algn="r"/>
              <a:r>
                <a:rPr lang="en-CA" sz="600">
                  <a:solidFill>
                    <a:schemeClr val="bg1"/>
                  </a:solidFill>
                  <a:latin typeface="Consolas" panose="020B0609020204030204" pitchFamily="49" charset="0"/>
                </a:rPr>
                <a:t>Weapon mobility</a:t>
              </a: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r"/>
              <a:endParaRPr lang="en-CA" sz="6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2636B03F-E270-454B-9B91-F97E51D213F6}"/>
                </a:ext>
              </a:extLst>
            </p:cNvPr>
            <p:cNvGrpSpPr/>
            <p:nvPr/>
          </p:nvGrpSpPr>
          <p:grpSpPr>
            <a:xfrm>
              <a:off x="323353" y="4264805"/>
              <a:ext cx="102093" cy="33073"/>
              <a:chOff x="2397125" y="619851"/>
              <a:chExt cx="323423" cy="104774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F56373E7-CFCE-4C30-AC48-3030A2A88229}"/>
                  </a:ext>
                </a:extLst>
              </p:cNvPr>
              <p:cNvSpPr/>
              <p:nvPr/>
            </p:nvSpPr>
            <p:spPr>
              <a:xfrm>
                <a:off x="2397125" y="619851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C278107B-B011-479F-98CE-EC52711C33E2}"/>
                  </a:ext>
                </a:extLst>
              </p:cNvPr>
              <p:cNvSpPr/>
              <p:nvPr/>
            </p:nvSpPr>
            <p:spPr>
              <a:xfrm>
                <a:off x="2617323" y="621400"/>
                <a:ext cx="103225" cy="1032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77809565-58F0-49D6-9696-52FC682C48C6}"/>
              </a:ext>
            </a:extLst>
          </p:cNvPr>
          <p:cNvSpPr txBox="1"/>
          <p:nvPr/>
        </p:nvSpPr>
        <p:spPr>
          <a:xfrm>
            <a:off x="256265" y="5715877"/>
            <a:ext cx="93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Stun Damage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D5DECF71-C6FA-4FC5-9B34-3EF3C89F5ADD}"/>
              </a:ext>
            </a:extLst>
          </p:cNvPr>
          <p:cNvSpPr txBox="1"/>
          <p:nvPr/>
        </p:nvSpPr>
        <p:spPr>
          <a:xfrm>
            <a:off x="10129236" y="1467425"/>
            <a:ext cx="2794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Shields take all damage of full shots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CA6BB4-9346-4AF5-B0F7-4175CD8B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533" y="3019257"/>
            <a:ext cx="770690" cy="8078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077FA1-AEE7-4679-936A-9FC9A0E8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713" y="4933487"/>
            <a:ext cx="746370" cy="5873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BE2B262-B913-48D7-B705-4B46D1A5E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604" y="4058864"/>
            <a:ext cx="1097569" cy="493147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C64B5401-F3C8-48C6-A9A1-326FC3D97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202" y="2955071"/>
            <a:ext cx="972622" cy="7749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165C3DF-4189-40FF-BD54-8D51D2FBC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3810" y="6048003"/>
            <a:ext cx="936236" cy="5873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8" name="Rectangle 287">
            <a:extLst>
              <a:ext uri="{FF2B5EF4-FFF2-40B4-BE49-F238E27FC236}">
                <a16:creationId xmlns:a16="http://schemas.microsoft.com/office/drawing/2014/main" id="{44E41916-A936-427F-89B9-47F74B36389F}"/>
              </a:ext>
            </a:extLst>
          </p:cNvPr>
          <p:cNvSpPr/>
          <p:nvPr/>
        </p:nvSpPr>
        <p:spPr>
          <a:xfrm>
            <a:off x="8984172" y="3609185"/>
            <a:ext cx="1207351" cy="123328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CA" sz="60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67F3A48-149D-4E8F-BABD-AEC860CAD8C9}"/>
              </a:ext>
            </a:extLst>
          </p:cNvPr>
          <p:cNvSpPr txBox="1"/>
          <p:nvPr/>
        </p:nvSpPr>
        <p:spPr>
          <a:xfrm>
            <a:off x="8882084" y="3083246"/>
            <a:ext cx="10333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* tow ships use their ram ability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DC70EF0-FE1F-48AF-A99B-E63132C34A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2540" y="3991750"/>
            <a:ext cx="1033320" cy="62737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77A7783-A72F-40EA-9C3E-B094AED998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9537" y="3130247"/>
            <a:ext cx="1243608" cy="6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1EE3508-C093-4CF0-B65B-A9F1AEBE33DC}"/>
              </a:ext>
            </a:extLst>
          </p:cNvPr>
          <p:cNvGrpSpPr/>
          <p:nvPr/>
        </p:nvGrpSpPr>
        <p:grpSpPr>
          <a:xfrm>
            <a:off x="7414096" y="6831391"/>
            <a:ext cx="578788" cy="540694"/>
            <a:chOff x="582436" y="4136618"/>
            <a:chExt cx="578788" cy="54069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010A26E-2F38-498B-8E0A-63B530DC2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835" y="4492645"/>
              <a:ext cx="170389" cy="18466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accent2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059CBE0-FA08-4ED9-99CE-A32481669E2D}"/>
                </a:ext>
              </a:extLst>
            </p:cNvPr>
            <p:cNvSpPr/>
            <p:nvPr/>
          </p:nvSpPr>
          <p:spPr>
            <a:xfrm>
              <a:off x="622903" y="4136618"/>
              <a:ext cx="365861" cy="369332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404980-DC45-4639-B908-19A9625E4933}"/>
                </a:ext>
              </a:extLst>
            </p:cNvPr>
            <p:cNvGrpSpPr/>
            <p:nvPr/>
          </p:nvGrpSpPr>
          <p:grpSpPr>
            <a:xfrm>
              <a:off x="841810" y="4327469"/>
              <a:ext cx="89051" cy="59629"/>
              <a:chOff x="7358566" y="1605390"/>
              <a:chExt cx="589974" cy="39505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D3308CB-71A7-4979-BEC4-E9E14B2A1049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DBB23B-B156-43FB-B90A-3462BCDA1050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CFE5E03-AC96-4E01-ADCA-E698EFA1B38D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E3980F98-0A45-4F3C-BDAA-891207D9F0A6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E32490-B4BE-484D-BB40-00D9E9F869EC}"/>
                </a:ext>
              </a:extLst>
            </p:cNvPr>
            <p:cNvGrpSpPr/>
            <p:nvPr/>
          </p:nvGrpSpPr>
          <p:grpSpPr>
            <a:xfrm>
              <a:off x="712949" y="4220693"/>
              <a:ext cx="89051" cy="59629"/>
              <a:chOff x="7358566" y="1605390"/>
              <a:chExt cx="589974" cy="395050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46A2778-03D9-4E32-BFDA-392186175660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B6755D-66D8-4BB3-82B8-2BF414B06F11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F393202-BA3A-4945-B588-322B1FCC5A08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C0C5610-288F-45E7-A8EE-898D0909C39C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8213760A-F4B1-4ABA-BFC0-3E059605FB7F}"/>
                </a:ext>
              </a:extLst>
            </p:cNvPr>
            <p:cNvGrpSpPr/>
            <p:nvPr/>
          </p:nvGrpSpPr>
          <p:grpSpPr>
            <a:xfrm>
              <a:off x="582436" y="4367940"/>
              <a:ext cx="89051" cy="59629"/>
              <a:chOff x="7358566" y="1605390"/>
              <a:chExt cx="589974" cy="395050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C81D145-C093-48BE-B8B4-DFFA58A5A3D4}"/>
                  </a:ext>
                </a:extLst>
              </p:cNvPr>
              <p:cNvSpPr/>
              <p:nvPr/>
            </p:nvSpPr>
            <p:spPr>
              <a:xfrm>
                <a:off x="7358566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9FF75BB-82CB-4B4B-A1E3-F58F79C17693}"/>
                  </a:ext>
                </a:extLst>
              </p:cNvPr>
              <p:cNvSpPr/>
              <p:nvPr/>
            </p:nvSpPr>
            <p:spPr>
              <a:xfrm>
                <a:off x="7555224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CDE5E4F-97C7-4B11-B1D8-B556EA8CC7CB}"/>
                  </a:ext>
                </a:extLst>
              </p:cNvPr>
              <p:cNvSpPr/>
              <p:nvPr/>
            </p:nvSpPr>
            <p:spPr>
              <a:xfrm>
                <a:off x="7751882" y="1605390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8610F604-FBB3-4270-976F-1FCA54394DB6}"/>
                  </a:ext>
                </a:extLst>
              </p:cNvPr>
              <p:cNvSpPr/>
              <p:nvPr/>
            </p:nvSpPr>
            <p:spPr>
              <a:xfrm>
                <a:off x="7555224" y="1803782"/>
                <a:ext cx="196658" cy="19665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7D525D8-CCD2-46DC-A197-B41DF09C98D5}"/>
              </a:ext>
            </a:extLst>
          </p:cNvPr>
          <p:cNvCxnSpPr>
            <a:cxnSpLocks/>
          </p:cNvCxnSpPr>
          <p:nvPr/>
        </p:nvCxnSpPr>
        <p:spPr>
          <a:xfrm>
            <a:off x="2304769" y="2747298"/>
            <a:ext cx="246829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2AE65C4-0FAB-4024-9057-71AB5A718A5E}"/>
              </a:ext>
            </a:extLst>
          </p:cNvPr>
          <p:cNvSpPr/>
          <p:nvPr/>
        </p:nvSpPr>
        <p:spPr>
          <a:xfrm>
            <a:off x="11182901" y="325104"/>
            <a:ext cx="563213" cy="563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">
                <a:solidFill>
                  <a:srgbClr val="FF0000"/>
                </a:solidFill>
                <a:latin typeface="Consolas" panose="020B0609020204030204" pitchFamily="49" charset="0"/>
              </a:rPr>
              <a:t>WIN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D361F0-5027-4946-9D48-E9A5716032ED}"/>
              </a:ext>
            </a:extLst>
          </p:cNvPr>
          <p:cNvSpPr/>
          <p:nvPr/>
        </p:nvSpPr>
        <p:spPr>
          <a:xfrm>
            <a:off x="2249708" y="4942726"/>
            <a:ext cx="1843869" cy="100700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World Generation always various versios of this “cake layered” format,</a:t>
            </a:r>
          </a:p>
          <a:p>
            <a:r>
              <a:rPr lang="en-US" sz="600">
                <a:latin typeface="Consolas" panose="020B0609020204030204" pitchFamily="49" charset="0"/>
              </a:rPr>
              <a:t>optionals:</a:t>
            </a:r>
          </a:p>
          <a:p>
            <a:r>
              <a:rPr lang="en-US" sz="600">
                <a:latin typeface="Consolas" panose="020B0609020204030204" pitchFamily="49" charset="0"/>
              </a:rPr>
              <a:t>-cavern generation</a:t>
            </a:r>
          </a:p>
          <a:p>
            <a:r>
              <a:rPr lang="en-US" sz="600">
                <a:latin typeface="Consolas" panose="020B0609020204030204" pitchFamily="49" charset="0"/>
              </a:rPr>
              <a:t>-treasure frequency</a:t>
            </a:r>
          </a:p>
          <a:p>
            <a:r>
              <a:rPr lang="en-US" sz="600">
                <a:latin typeface="Consolas" panose="020B0609020204030204" pitchFamily="49" charset="0"/>
              </a:rPr>
              <a:t>-islands (+size of)</a:t>
            </a:r>
          </a:p>
          <a:p>
            <a:r>
              <a:rPr lang="en-US" sz="600">
                <a:latin typeface="Consolas" panose="020B0609020204030204" pitchFamily="49" charset="0"/>
              </a:rPr>
              <a:t>-large base?.</a:t>
            </a:r>
          </a:p>
          <a:p>
            <a:r>
              <a:rPr lang="en-US" sz="600">
                <a:latin typeface="Consolas" panose="020B0609020204030204" pitchFamily="49" charset="0"/>
              </a:rPr>
              <a:t>-water bottom?</a:t>
            </a:r>
          </a:p>
          <a:p>
            <a:r>
              <a:rPr lang="en-US" sz="600">
                <a:latin typeface="Consolas" panose="020B0609020204030204" pitchFamily="49" charset="0"/>
              </a:rPr>
              <a:t>-gaia spawn rate? &lt;- neutral players</a:t>
            </a:r>
          </a:p>
          <a:p>
            <a:r>
              <a:rPr lang="en-US" sz="600">
                <a:latin typeface="Consolas" panose="020B0609020204030204" pitchFamily="49" charset="0"/>
              </a:rPr>
              <a:t>-portals</a:t>
            </a:r>
          </a:p>
          <a:p>
            <a:endParaRPr lang="en-US" sz="600">
              <a:latin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9001E0-6E79-47E8-8161-2BF05F89460C}"/>
              </a:ext>
            </a:extLst>
          </p:cNvPr>
          <p:cNvSpPr/>
          <p:nvPr/>
        </p:nvSpPr>
        <p:spPr>
          <a:xfrm>
            <a:off x="2404140" y="2071943"/>
            <a:ext cx="1031051" cy="2681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Tier 1 blocks – food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C8FE13F-CD26-42CE-B2F7-0DE34447842A}"/>
              </a:ext>
            </a:extLst>
          </p:cNvPr>
          <p:cNvGrpSpPr/>
          <p:nvPr/>
        </p:nvGrpSpPr>
        <p:grpSpPr>
          <a:xfrm>
            <a:off x="7521426" y="6192846"/>
            <a:ext cx="812489" cy="206410"/>
            <a:chOff x="2463702" y="5452695"/>
            <a:chExt cx="812489" cy="20641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B8503A-A8CB-4328-AD85-ACB805709E39}"/>
                </a:ext>
              </a:extLst>
            </p:cNvPr>
            <p:cNvSpPr/>
            <p:nvPr/>
          </p:nvSpPr>
          <p:spPr>
            <a:xfrm>
              <a:off x="2463702" y="5452695"/>
              <a:ext cx="364128" cy="206410"/>
            </a:xfrm>
            <a:prstGeom prst="rect">
              <a:avLst/>
            </a:prstGeom>
            <a:solidFill>
              <a:srgbClr val="6647EB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00">
                  <a:latin typeface="Consolas" panose="020B0609020204030204" pitchFamily="49" charset="0"/>
                </a:rPr>
                <a:t>TC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E67CB7-77BC-4EB5-9DF0-9F844516E04D}"/>
                </a:ext>
              </a:extLst>
            </p:cNvPr>
            <p:cNvSpPr/>
            <p:nvPr/>
          </p:nvSpPr>
          <p:spPr>
            <a:xfrm>
              <a:off x="2827830" y="5613386"/>
              <a:ext cx="364128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A" sz="600">
                <a:latin typeface="Consolas" panose="020B0609020204030204" pitchFamily="49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FFF7548-AAB3-40F6-879B-334631687EF9}"/>
                </a:ext>
              </a:extLst>
            </p:cNvPr>
            <p:cNvGrpSpPr/>
            <p:nvPr/>
          </p:nvGrpSpPr>
          <p:grpSpPr>
            <a:xfrm>
              <a:off x="3230472" y="5546644"/>
              <a:ext cx="45719" cy="109299"/>
              <a:chOff x="1041172" y="1473198"/>
              <a:chExt cx="86605" cy="20704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622B9D84-2E80-4E78-B2D5-8D364145A80C}"/>
                  </a:ext>
                </a:extLst>
              </p:cNvPr>
              <p:cNvSpPr/>
              <p:nvPr/>
            </p:nvSpPr>
            <p:spPr>
              <a:xfrm>
                <a:off x="1061615" y="1545343"/>
                <a:ext cx="45719" cy="134899"/>
              </a:xfrm>
              <a:prstGeom prst="rect">
                <a:avLst/>
              </a:prstGeom>
              <a:solidFill>
                <a:srgbClr val="D60093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CA" sz="600"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86629BA-9D51-4FB1-A531-A116086E28AF}"/>
                  </a:ext>
                </a:extLst>
              </p:cNvPr>
              <p:cNvSpPr/>
              <p:nvPr/>
            </p:nvSpPr>
            <p:spPr>
              <a:xfrm>
                <a:off x="1041172" y="1473198"/>
                <a:ext cx="86605" cy="8660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60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581179B5-F245-4BD7-8F84-1CEF4BEDE2D0}"/>
              </a:ext>
            </a:extLst>
          </p:cNvPr>
          <p:cNvSpPr/>
          <p:nvPr/>
        </p:nvSpPr>
        <p:spPr>
          <a:xfrm>
            <a:off x="8622987" y="5597435"/>
            <a:ext cx="109868" cy="10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63E261-73DF-43E5-87A0-29EA1558B81E}"/>
              </a:ext>
            </a:extLst>
          </p:cNvPr>
          <p:cNvSpPr/>
          <p:nvPr/>
        </p:nvSpPr>
        <p:spPr>
          <a:xfrm>
            <a:off x="7067611" y="5612104"/>
            <a:ext cx="109868" cy="10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5ACA2C-8C5B-4989-8816-4AABD430E623}"/>
              </a:ext>
            </a:extLst>
          </p:cNvPr>
          <p:cNvSpPr/>
          <p:nvPr/>
        </p:nvSpPr>
        <p:spPr>
          <a:xfrm>
            <a:off x="7707891" y="5543815"/>
            <a:ext cx="109868" cy="10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9FEC84-91AA-4095-A183-D2033390E93A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7122545" y="5719344"/>
            <a:ext cx="442280" cy="425374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F69C692-59D5-44A8-835D-75013EC323C4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7849259" y="5651055"/>
            <a:ext cx="773728" cy="457019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733ABC-6222-43C5-B7B1-0341992F7743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7722407" y="5651055"/>
            <a:ext cx="40418" cy="493662"/>
          </a:xfrm>
          <a:prstGeom prst="straightConnector1">
            <a:avLst/>
          </a:prstGeom>
          <a:ln w="635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511185-905F-4256-B694-E31168684AC1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8677921" y="5704675"/>
            <a:ext cx="99435" cy="13206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EF97C2A-235B-4F52-860A-119D83190286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8646421" y="5704675"/>
            <a:ext cx="31500" cy="1072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1F1C53-5F7F-4487-A48B-5AE55C023313}"/>
              </a:ext>
            </a:extLst>
          </p:cNvPr>
          <p:cNvSpPr/>
          <p:nvPr/>
        </p:nvSpPr>
        <p:spPr>
          <a:xfrm>
            <a:off x="8682764" y="5829141"/>
            <a:ext cx="69625" cy="78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F63034-36EB-446E-A04B-3F8FB6F16FB8}"/>
              </a:ext>
            </a:extLst>
          </p:cNvPr>
          <p:cNvSpPr/>
          <p:nvPr/>
        </p:nvSpPr>
        <p:spPr>
          <a:xfrm>
            <a:off x="7343685" y="4836840"/>
            <a:ext cx="2013782" cy="594498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Runner ships </a:t>
            </a:r>
          </a:p>
          <a:p>
            <a:r>
              <a:rPr lang="en-US" sz="600">
                <a:latin typeface="Consolas" panose="020B0609020204030204" pitchFamily="49" charset="0"/>
              </a:rPr>
              <a:t>-non controllable</a:t>
            </a:r>
          </a:p>
          <a:p>
            <a:r>
              <a:rPr lang="en-US" sz="600">
                <a:latin typeface="Consolas" panose="020B0609020204030204" pitchFamily="49" charset="0"/>
              </a:rPr>
              <a:t>-only carries resources from building to tc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25191B-D880-4E9B-A4D4-7DBFA5791944}"/>
              </a:ext>
            </a:extLst>
          </p:cNvPr>
          <p:cNvSpPr/>
          <p:nvPr/>
        </p:nvSpPr>
        <p:spPr>
          <a:xfrm>
            <a:off x="2304769" y="1995812"/>
            <a:ext cx="2468296" cy="2398228"/>
          </a:xfrm>
          <a:prstGeom prst="rect">
            <a:avLst/>
          </a:prstGeom>
          <a:noFill/>
          <a:ln w="63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CA" sz="6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8F73FA-576A-4DBB-9E42-436A168804E9}"/>
              </a:ext>
            </a:extLst>
          </p:cNvPr>
          <p:cNvSpPr txBox="1"/>
          <p:nvPr/>
        </p:nvSpPr>
        <p:spPr>
          <a:xfrm>
            <a:off x="1240458" y="201993"/>
            <a:ext cx="2018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World and Gaia Composition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D0926E-0AC6-4E92-938A-377A41B86330}"/>
              </a:ext>
            </a:extLst>
          </p:cNvPr>
          <p:cNvCxnSpPr/>
          <p:nvPr/>
        </p:nvCxnSpPr>
        <p:spPr>
          <a:xfrm>
            <a:off x="2328416" y="1936713"/>
            <a:ext cx="189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722116-1E4C-4964-B2B5-9A4BF77B539B}"/>
              </a:ext>
            </a:extLst>
          </p:cNvPr>
          <p:cNvCxnSpPr>
            <a:cxnSpLocks/>
          </p:cNvCxnSpPr>
          <p:nvPr/>
        </p:nvCxnSpPr>
        <p:spPr>
          <a:xfrm>
            <a:off x="2304769" y="3382298"/>
            <a:ext cx="246829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BCEBD5E-BA03-49D1-A41B-AFF3BD00BDBE}"/>
              </a:ext>
            </a:extLst>
          </p:cNvPr>
          <p:cNvSpPr txBox="1"/>
          <p:nvPr/>
        </p:nvSpPr>
        <p:spPr>
          <a:xfrm>
            <a:off x="2249708" y="165226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Mining Tools</a:t>
            </a:r>
          </a:p>
        </p:txBody>
      </p:sp>
      <p:pic>
        <p:nvPicPr>
          <p:cNvPr id="10" name="Picture 9" descr="A close up of a white surface&#10;&#10;Description automatically generated with low confidence">
            <a:extLst>
              <a:ext uri="{FF2B5EF4-FFF2-40B4-BE49-F238E27FC236}">
                <a16:creationId xmlns:a16="http://schemas.microsoft.com/office/drawing/2014/main" id="{F81B0BF7-93C9-4268-BA0D-073E43790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86" y="2400015"/>
            <a:ext cx="120804" cy="120804"/>
          </a:xfrm>
          <a:prstGeom prst="rect">
            <a:avLst/>
          </a:prstGeom>
        </p:spPr>
      </p:pic>
      <p:pic>
        <p:nvPicPr>
          <p:cNvPr id="12" name="Picture 11" descr="A close up of a yellow substance&#10;&#10;Description automatically generated with low confidence">
            <a:extLst>
              <a:ext uri="{FF2B5EF4-FFF2-40B4-BE49-F238E27FC236}">
                <a16:creationId xmlns:a16="http://schemas.microsoft.com/office/drawing/2014/main" id="{8F2C144D-0AB2-4844-B659-5FB414318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650" y="3120739"/>
            <a:ext cx="120803" cy="120803"/>
          </a:xfrm>
          <a:prstGeom prst="rect">
            <a:avLst/>
          </a:prstGeom>
        </p:spPr>
      </p:pic>
      <p:pic>
        <p:nvPicPr>
          <p:cNvPr id="14" name="Picture 13" descr="A picture containing grass, outdoor, field, green&#10;&#10;Description automatically generated">
            <a:extLst>
              <a:ext uri="{FF2B5EF4-FFF2-40B4-BE49-F238E27FC236}">
                <a16:creationId xmlns:a16="http://schemas.microsoft.com/office/drawing/2014/main" id="{9FA4D80E-004B-416B-8D28-BF6BB15ED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86" y="2550618"/>
            <a:ext cx="120804" cy="120804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88E4C180-C3A2-4852-8D5B-531B348FFC27}"/>
              </a:ext>
            </a:extLst>
          </p:cNvPr>
          <p:cNvSpPr/>
          <p:nvPr/>
        </p:nvSpPr>
        <p:spPr>
          <a:xfrm>
            <a:off x="9623212" y="1724377"/>
            <a:ext cx="1703810" cy="564134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Tier 1 buildings: </a:t>
            </a:r>
          </a:p>
          <a:p>
            <a:r>
              <a:rPr lang="en-US" sz="600">
                <a:latin typeface="Consolas" panose="020B0609020204030204" pitchFamily="49" charset="0"/>
              </a:rPr>
              <a:t>food farm (production)</a:t>
            </a:r>
          </a:p>
          <a:p>
            <a:r>
              <a:rPr lang="en-US" sz="600">
                <a:latin typeface="Consolas" panose="020B0609020204030204" pitchFamily="49" charset="0"/>
              </a:rPr>
              <a:t>barracks (unit production)</a:t>
            </a:r>
          </a:p>
          <a:p>
            <a:r>
              <a:rPr lang="en-US" sz="600">
                <a:latin typeface="Consolas" panose="020B0609020204030204" pitchFamily="49" charset="0"/>
              </a:rPr>
              <a:t>wood barricade (block)</a:t>
            </a:r>
          </a:p>
          <a:p>
            <a:r>
              <a:rPr lang="en-US" sz="600">
                <a:latin typeface="Consolas" panose="020B0609020204030204" pitchFamily="49" charset="0"/>
              </a:rPr>
              <a:t>wire gate (block-gate)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B19189C-9CB8-4CEE-A890-03BF310C0342}"/>
              </a:ext>
            </a:extLst>
          </p:cNvPr>
          <p:cNvCxnSpPr/>
          <p:nvPr/>
        </p:nvCxnSpPr>
        <p:spPr>
          <a:xfrm>
            <a:off x="9604573" y="1598633"/>
            <a:ext cx="189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BB868FA-A4FB-44EC-B66C-3A5975D01F98}"/>
              </a:ext>
            </a:extLst>
          </p:cNvPr>
          <p:cNvSpPr txBox="1"/>
          <p:nvPr/>
        </p:nvSpPr>
        <p:spPr>
          <a:xfrm>
            <a:off x="9525865" y="1314185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Building Tools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559D53-57CB-495C-BC36-1E103248EC69}"/>
              </a:ext>
            </a:extLst>
          </p:cNvPr>
          <p:cNvSpPr txBox="1"/>
          <p:nvPr/>
        </p:nvSpPr>
        <p:spPr>
          <a:xfrm>
            <a:off x="2985643" y="234140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1x food production</a:t>
            </a:r>
          </a:p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5x food production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6FBBBA-9717-4E3C-B28E-67F90D7BADFC}"/>
              </a:ext>
            </a:extLst>
          </p:cNvPr>
          <p:cNvSpPr/>
          <p:nvPr/>
        </p:nvSpPr>
        <p:spPr>
          <a:xfrm>
            <a:off x="4880372" y="2850463"/>
            <a:ext cx="1703810" cy="4570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Tier 2 blocks – metal production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506E53-E6D3-4497-8139-2301DB0C8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48" y="2962265"/>
            <a:ext cx="120803" cy="12080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F08C632A-3C4E-4ECC-9CE4-454C1DD6EE90}"/>
              </a:ext>
            </a:extLst>
          </p:cNvPr>
          <p:cNvSpPr txBox="1"/>
          <p:nvPr/>
        </p:nvSpPr>
        <p:spPr>
          <a:xfrm>
            <a:off x="2997453" y="2890088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1x metal production</a:t>
            </a:r>
          </a:p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7x metal production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6526BE-4DDC-4F25-A04F-11FECD1C19F2}"/>
              </a:ext>
            </a:extLst>
          </p:cNvPr>
          <p:cNvSpPr/>
          <p:nvPr/>
        </p:nvSpPr>
        <p:spPr>
          <a:xfrm>
            <a:off x="4880372" y="3484046"/>
            <a:ext cx="1703810" cy="4570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Tier 3 blocks – crystal mines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05BD4A-1A97-48D5-844B-8DEC62608344}"/>
              </a:ext>
            </a:extLst>
          </p:cNvPr>
          <p:cNvSpPr txBox="1"/>
          <p:nvPr/>
        </p:nvSpPr>
        <p:spPr>
          <a:xfrm>
            <a:off x="3014590" y="368762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1x crystal production</a:t>
            </a:r>
          </a:p>
          <a:p>
            <a:r>
              <a:rPr lang="en-CA" sz="1000">
                <a:solidFill>
                  <a:schemeClr val="bg1"/>
                </a:solidFill>
                <a:latin typeface="Consolas" panose="020B0609020204030204" pitchFamily="49" charset="0"/>
              </a:rPr>
              <a:t>7x crystal production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411987F-1CA1-462A-A039-C0C9DDDC8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51" y="3755866"/>
            <a:ext cx="120803" cy="120803"/>
          </a:xfrm>
          <a:prstGeom prst="rect">
            <a:avLst/>
          </a:prstGeom>
        </p:spPr>
      </p:pic>
      <p:pic>
        <p:nvPicPr>
          <p:cNvPr id="28" name="Picture 27" descr="A picture containing outdoor, outdoor object&#10;&#10;Description automatically generated">
            <a:extLst>
              <a:ext uri="{FF2B5EF4-FFF2-40B4-BE49-F238E27FC236}">
                <a16:creationId xmlns:a16="http://schemas.microsoft.com/office/drawing/2014/main" id="{C245BC85-D6F7-4449-8171-A19666B06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91" y="3914340"/>
            <a:ext cx="130197" cy="130197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E38B9E9B-D241-4B80-B5E5-817A6EDF0C68}"/>
              </a:ext>
            </a:extLst>
          </p:cNvPr>
          <p:cNvSpPr/>
          <p:nvPr/>
        </p:nvSpPr>
        <p:spPr>
          <a:xfrm>
            <a:off x="9645752" y="2466983"/>
            <a:ext cx="1703810" cy="457019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Tier 2 buildings: </a:t>
            </a:r>
          </a:p>
          <a:p>
            <a:r>
              <a:rPr lang="en-US" sz="600">
                <a:latin typeface="Consolas" panose="020B0609020204030204" pitchFamily="49" charset="0"/>
              </a:rPr>
              <a:t>metal forge (production)</a:t>
            </a:r>
          </a:p>
          <a:p>
            <a:endParaRPr lang="en-US" sz="600">
              <a:latin typeface="Consolas" panose="020B0609020204030204" pitchFamily="49" charset="0"/>
            </a:endParaRPr>
          </a:p>
          <a:p>
            <a:endParaRPr lang="en-US" sz="600"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BC45E1B-44FE-47FC-9409-7E5E0F7E97C3}"/>
              </a:ext>
            </a:extLst>
          </p:cNvPr>
          <p:cNvSpPr/>
          <p:nvPr/>
        </p:nvSpPr>
        <p:spPr>
          <a:xfrm>
            <a:off x="9468226" y="4094896"/>
            <a:ext cx="2013782" cy="594498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Runner ships </a:t>
            </a:r>
          </a:p>
          <a:p>
            <a:r>
              <a:rPr lang="en-US" sz="600">
                <a:latin typeface="Consolas" panose="020B0609020204030204" pitchFamily="49" charset="0"/>
              </a:rPr>
              <a:t>-non controllable</a:t>
            </a:r>
          </a:p>
          <a:p>
            <a:r>
              <a:rPr lang="en-US" sz="600">
                <a:latin typeface="Consolas" panose="020B0609020204030204" pitchFamily="49" charset="0"/>
              </a:rPr>
              <a:t>-only carries resources from building to tc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5E0D0CE-B35A-4E04-9DE9-C15F806C0B0D}"/>
              </a:ext>
            </a:extLst>
          </p:cNvPr>
          <p:cNvSpPr/>
          <p:nvPr/>
        </p:nvSpPr>
        <p:spPr>
          <a:xfrm>
            <a:off x="4570400" y="4211927"/>
            <a:ext cx="2013782" cy="100330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*All blocks have a regenerative timer that resets when it takes one modicum of damage</a:t>
            </a:r>
          </a:p>
          <a:p>
            <a:endParaRPr lang="en-US" sz="600">
              <a:latin typeface="Consolas" panose="020B0609020204030204" pitchFamily="49" charset="0"/>
            </a:endParaRPr>
          </a:p>
          <a:p>
            <a:r>
              <a:rPr lang="en-US" sz="600">
                <a:latin typeface="Consolas" panose="020B0609020204030204" pitchFamily="49" charset="0"/>
              </a:rPr>
              <a:t>healing = a*(x^1.01)</a:t>
            </a:r>
          </a:p>
          <a:p>
            <a:endParaRPr lang="en-US" sz="600">
              <a:latin typeface="Consolas" panose="020B0609020204030204" pitchFamily="49" charset="0"/>
            </a:endParaRPr>
          </a:p>
          <a:p>
            <a:r>
              <a:rPr lang="en-US" sz="600">
                <a:latin typeface="Consolas" panose="020B0609020204030204" pitchFamily="49" charset="0"/>
              </a:rPr>
              <a:t>Vibration damage is the best way to clear away blocks, (constant stream of damage, and blocks have very weak defence to it)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21C5B4-3BDA-40E5-AF5A-3C96678FBFB4}"/>
              </a:ext>
            </a:extLst>
          </p:cNvPr>
          <p:cNvSpPr/>
          <p:nvPr/>
        </p:nvSpPr>
        <p:spPr>
          <a:xfrm>
            <a:off x="4279734" y="5511725"/>
            <a:ext cx="1843869" cy="100700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>
                <a:latin typeface="Consolas" panose="020B0609020204030204" pitchFamily="49" charset="0"/>
              </a:rPr>
              <a:t>THere is a case of gaia units that are aggressive and living in certain locations of the map?</a:t>
            </a:r>
          </a:p>
          <a:p>
            <a:endParaRPr lang="en-US" sz="600">
              <a:latin typeface="Consolas" panose="020B0609020204030204" pitchFamily="49" charset="0"/>
            </a:endParaRPr>
          </a:p>
        </p:txBody>
      </p:sp>
      <p:pic>
        <p:nvPicPr>
          <p:cNvPr id="117" name="Picture 116" descr="A picture containing invertebrate, mollusk&#10;&#10;Description automatically generated">
            <a:extLst>
              <a:ext uri="{FF2B5EF4-FFF2-40B4-BE49-F238E27FC236}">
                <a16:creationId xmlns:a16="http://schemas.microsoft.com/office/drawing/2014/main" id="{5B09395A-D501-4CDC-8C9F-F221F4CA92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34" y="1062069"/>
            <a:ext cx="237320" cy="237320"/>
          </a:xfrm>
          <a:prstGeom prst="rect">
            <a:avLst/>
          </a:prstGeom>
        </p:spPr>
      </p:pic>
      <p:pic>
        <p:nvPicPr>
          <p:cNvPr id="118" name="Picture 117" descr="A picture containing text&#10;&#10;Description automatically generated">
            <a:extLst>
              <a:ext uri="{FF2B5EF4-FFF2-40B4-BE49-F238E27FC236}">
                <a16:creationId xmlns:a16="http://schemas.microsoft.com/office/drawing/2014/main" id="{B889565D-97B6-4FD6-852B-7AA8CE015B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00" y="1362922"/>
            <a:ext cx="237320" cy="237320"/>
          </a:xfrm>
          <a:prstGeom prst="rect">
            <a:avLst/>
          </a:prstGeom>
        </p:spPr>
      </p:pic>
      <p:pic>
        <p:nvPicPr>
          <p:cNvPr id="119" name="Picture 118" descr="A picture containing blurry&#10;&#10;Description automatically generated">
            <a:extLst>
              <a:ext uri="{FF2B5EF4-FFF2-40B4-BE49-F238E27FC236}">
                <a16:creationId xmlns:a16="http://schemas.microsoft.com/office/drawing/2014/main" id="{043B65FA-1C1D-4227-B90F-25847051F3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33" y="357298"/>
            <a:ext cx="237320" cy="237320"/>
          </a:xfrm>
          <a:prstGeom prst="rect">
            <a:avLst/>
          </a:prstGeom>
        </p:spPr>
      </p:pic>
      <p:pic>
        <p:nvPicPr>
          <p:cNvPr id="120" name="Picture 119" descr="A close up of a planet&#10;&#10;Description automatically generated with low confidence">
            <a:extLst>
              <a:ext uri="{FF2B5EF4-FFF2-40B4-BE49-F238E27FC236}">
                <a16:creationId xmlns:a16="http://schemas.microsoft.com/office/drawing/2014/main" id="{994B3F54-6922-46C0-917A-79CC3E21B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00" y="725995"/>
            <a:ext cx="237320" cy="237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BEE6378B-B1DA-4E73-945B-A33694E7D4A9}"/>
              </a:ext>
            </a:extLst>
          </p:cNvPr>
          <p:cNvSpPr/>
          <p:nvPr/>
        </p:nvSpPr>
        <p:spPr>
          <a:xfrm>
            <a:off x="4891442" y="86435"/>
            <a:ext cx="815229" cy="225628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Resources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9B02DC-E4F1-4C0C-9D0F-2AB0F3A0BC85}"/>
              </a:ext>
            </a:extLst>
          </p:cNvPr>
          <p:cNvSpPr/>
          <p:nvPr/>
        </p:nvSpPr>
        <p:spPr>
          <a:xfrm>
            <a:off x="4891442" y="357297"/>
            <a:ext cx="1913566" cy="265473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Primarily used for tendie creation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F01FE6-BBE1-4D40-AD14-C1895D62E71E}"/>
              </a:ext>
            </a:extLst>
          </p:cNvPr>
          <p:cNvSpPr/>
          <p:nvPr/>
        </p:nvSpPr>
        <p:spPr>
          <a:xfrm>
            <a:off x="4875542" y="702116"/>
            <a:ext cx="1937968" cy="268917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Primarily used for buildings and some starting ship units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CF9DDCE-5F03-42A7-A35F-2863A6C444CB}"/>
              </a:ext>
            </a:extLst>
          </p:cNvPr>
          <p:cNvSpPr/>
          <p:nvPr/>
        </p:nvSpPr>
        <p:spPr>
          <a:xfrm>
            <a:off x="4861366" y="1038394"/>
            <a:ext cx="1937968" cy="268917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Primarily used for ship units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599B643-AA21-420B-8575-D1B54EBF6922}"/>
              </a:ext>
            </a:extLst>
          </p:cNvPr>
          <p:cNvSpPr/>
          <p:nvPr/>
        </p:nvSpPr>
        <p:spPr>
          <a:xfrm>
            <a:off x="4861366" y="1362922"/>
            <a:ext cx="1927742" cy="268917"/>
          </a:xfrm>
          <a:prstGeom prst="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600" b="1" i="1">
                <a:latin typeface="Consolas" panose="020B0609020204030204" pitchFamily="49" charset="0"/>
              </a:rPr>
              <a:t>Used for elite ship units, special upgrades</a:t>
            </a:r>
          </a:p>
        </p:txBody>
      </p:sp>
    </p:spTree>
    <p:extLst>
      <p:ext uri="{BB962C8B-B14F-4D97-AF65-F5344CB8AC3E}">
        <p14:creationId xmlns:p14="http://schemas.microsoft.com/office/powerpoint/2010/main" val="405917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23908</TotalTime>
  <Words>1278</Words>
  <Application>Microsoft Office PowerPoint</Application>
  <PresentationFormat>Widescreen</PresentationFormat>
  <Paragraphs>321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Hagel</dc:creator>
  <cp:lastModifiedBy>benh</cp:lastModifiedBy>
  <cp:revision>646</cp:revision>
  <dcterms:created xsi:type="dcterms:W3CDTF">2021-02-16T21:53:43Z</dcterms:created>
  <dcterms:modified xsi:type="dcterms:W3CDTF">2023-02-28T21:14:15Z</dcterms:modified>
</cp:coreProperties>
</file>