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  <p:sldMasterId id="2147483666" r:id="rId5"/>
    <p:sldMasterId id="2147483662" r:id="rId6"/>
  </p:sldMasterIdLst>
  <p:notesMasterIdLst>
    <p:notesMasterId r:id="rId15"/>
  </p:notesMasterIdLst>
  <p:sldIdLst>
    <p:sldId id="256" r:id="rId7"/>
    <p:sldId id="482" r:id="rId8"/>
    <p:sldId id="517" r:id="rId9"/>
    <p:sldId id="519" r:id="rId10"/>
    <p:sldId id="520" r:id="rId11"/>
    <p:sldId id="521" r:id="rId12"/>
    <p:sldId id="522" r:id="rId13"/>
    <p:sldId id="32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824" userDrawn="1">
          <p15:clr>
            <a:srgbClr val="A4A3A4"/>
          </p15:clr>
        </p15:guide>
        <p15:guide id="4" pos="5856" userDrawn="1">
          <p15:clr>
            <a:srgbClr val="A4A3A4"/>
          </p15:clr>
        </p15:guide>
        <p15:guide id="5" orient="horz" pos="2260" userDrawn="1">
          <p15:clr>
            <a:srgbClr val="A4A3A4"/>
          </p15:clr>
        </p15:guide>
        <p15:guide id="6" orient="horz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7B02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01"/>
    <p:restoredTop sz="83006"/>
  </p:normalViewPr>
  <p:slideViewPr>
    <p:cSldViewPr snapToGrid="0" snapToObjects="1">
      <p:cViewPr varScale="1">
        <p:scale>
          <a:sx n="102" d="100"/>
          <a:sy n="102" d="100"/>
        </p:scale>
        <p:origin x="848" y="168"/>
      </p:cViewPr>
      <p:guideLst>
        <p:guide orient="horz" pos="1152"/>
        <p:guide pos="3840"/>
        <p:guide pos="1824"/>
        <p:guide pos="5856"/>
        <p:guide orient="horz" pos="2260"/>
        <p:guide orient="horz" pos="3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52692-3946-404C-BD55-610B0ACE6853}" type="datetimeFigureOut">
              <a:rPr lang="en-US" smtClean="0"/>
              <a:t>9/4/20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F32D2-1980-9E45-B265-29323043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70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F32D2-1980-9E45-B265-2932304359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0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065345" y="2754200"/>
            <a:ext cx="5288454" cy="1583230"/>
          </a:xfrm>
          <a:prstGeom prst="rect">
            <a:avLst/>
          </a:prstGeom>
        </p:spPr>
        <p:txBody>
          <a:bodyPr/>
          <a:lstStyle>
            <a:lvl1pPr algn="r">
              <a:defRPr sz="3600" b="1" i="0" spc="100">
                <a:solidFill>
                  <a:schemeClr val="bg1"/>
                </a:solidFill>
                <a:latin typeface="+mj-lt"/>
                <a:cs typeface="Franklin Gothic Boo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01966" y="4337430"/>
            <a:ext cx="7451834" cy="75988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cap="all" spc="20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5257800" y="5203812"/>
            <a:ext cx="6100233" cy="7766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 cap="none" spc="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685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065345" y="2754200"/>
            <a:ext cx="5288454" cy="1583230"/>
          </a:xfrm>
          <a:prstGeom prst="rect">
            <a:avLst/>
          </a:prstGeom>
        </p:spPr>
        <p:txBody>
          <a:bodyPr/>
          <a:lstStyle>
            <a:lvl1pPr algn="r">
              <a:defRPr sz="3600" b="1" i="0" spc="100">
                <a:solidFill>
                  <a:schemeClr val="bg1"/>
                </a:solidFill>
                <a:latin typeface="+mj-lt"/>
                <a:cs typeface="Franklin Gothic Boo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01966" y="4337430"/>
            <a:ext cx="7451834" cy="75988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cap="all" spc="20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5257800" y="5203812"/>
            <a:ext cx="6100233" cy="7766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 cap="none" spc="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108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ISSRE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4448-70A3-E846-B3DA-76141EE9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84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ISSRE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4448-70A3-E846-B3DA-76141EE9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76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— Center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ISSRE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4448-70A3-E846-B3DA-76141EE9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17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ISSRE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4448-70A3-E846-B3DA-76141EE9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71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ISSRE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4448-70A3-E846-B3DA-76141EE9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18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ISSRE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4448-70A3-E846-B3DA-76141EE9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73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ISSRE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4448-70A3-E846-B3DA-76141EE9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8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— Discourag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98097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7777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ISSRE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4448-70A3-E846-B3DA-76141EE9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6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ISSRE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4448-70A3-E846-B3DA-76141EE9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9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ISSRE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4448-70A3-E846-B3DA-76141EE9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4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ISSRE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4448-70A3-E846-B3DA-76141EE9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1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ISSRE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4448-70A3-E846-B3DA-76141EE9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3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— Center Bold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ISSRE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4448-70A3-E846-B3DA-76141EE9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9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ISSRE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4448-70A3-E846-B3DA-76141EE9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>
            <a:off x="-16172" y="1"/>
            <a:ext cx="12208172" cy="6872548"/>
          </a:xfrm>
          <a:custGeom>
            <a:avLst/>
            <a:gdLst>
              <a:gd name="connsiteX0" fmla="*/ 29980 w 12201993"/>
              <a:gd name="connsiteY0" fmla="*/ 3372787 h 6895475"/>
              <a:gd name="connsiteX1" fmla="*/ 11152682 w 12201993"/>
              <a:gd name="connsiteY1" fmla="*/ 0 h 6895475"/>
              <a:gd name="connsiteX2" fmla="*/ 12201993 w 12201993"/>
              <a:gd name="connsiteY2" fmla="*/ 0 h 6895475"/>
              <a:gd name="connsiteX3" fmla="*/ 12201993 w 12201993"/>
              <a:gd name="connsiteY3" fmla="*/ 6895475 h 6895475"/>
              <a:gd name="connsiteX4" fmla="*/ 0 w 12201993"/>
              <a:gd name="connsiteY4" fmla="*/ 6895475 h 6895475"/>
              <a:gd name="connsiteX5" fmla="*/ 29980 w 12201993"/>
              <a:gd name="connsiteY5" fmla="*/ 3372787 h 6895475"/>
              <a:gd name="connsiteX0" fmla="*/ 29980 w 12201993"/>
              <a:gd name="connsiteY0" fmla="*/ 3372787 h 6895475"/>
              <a:gd name="connsiteX1" fmla="*/ 11152682 w 12201993"/>
              <a:gd name="connsiteY1" fmla="*/ 0 h 6895475"/>
              <a:gd name="connsiteX2" fmla="*/ 12201993 w 12201993"/>
              <a:gd name="connsiteY2" fmla="*/ 0 h 6895475"/>
              <a:gd name="connsiteX3" fmla="*/ 12201993 w 12201993"/>
              <a:gd name="connsiteY3" fmla="*/ 6895475 h 6895475"/>
              <a:gd name="connsiteX4" fmla="*/ 0 w 12201993"/>
              <a:gd name="connsiteY4" fmla="*/ 6895475 h 6895475"/>
              <a:gd name="connsiteX5" fmla="*/ 29980 w 12201993"/>
              <a:gd name="connsiteY5" fmla="*/ 3372787 h 6895475"/>
              <a:gd name="connsiteX0" fmla="*/ 29980 w 12201993"/>
              <a:gd name="connsiteY0" fmla="*/ 3372787 h 6895475"/>
              <a:gd name="connsiteX1" fmla="*/ 11152682 w 12201993"/>
              <a:gd name="connsiteY1" fmla="*/ 0 h 6895475"/>
              <a:gd name="connsiteX2" fmla="*/ 12201993 w 12201993"/>
              <a:gd name="connsiteY2" fmla="*/ 0 h 6895475"/>
              <a:gd name="connsiteX3" fmla="*/ 12201993 w 12201993"/>
              <a:gd name="connsiteY3" fmla="*/ 6895475 h 6895475"/>
              <a:gd name="connsiteX4" fmla="*/ 0 w 12201993"/>
              <a:gd name="connsiteY4" fmla="*/ 6895475 h 6895475"/>
              <a:gd name="connsiteX5" fmla="*/ 29980 w 12201993"/>
              <a:gd name="connsiteY5" fmla="*/ 3372787 h 6895475"/>
              <a:gd name="connsiteX0" fmla="*/ 5637 w 12222621"/>
              <a:gd name="connsiteY0" fmla="*/ 3387777 h 6895475"/>
              <a:gd name="connsiteX1" fmla="*/ 11173310 w 12222621"/>
              <a:gd name="connsiteY1" fmla="*/ 0 h 6895475"/>
              <a:gd name="connsiteX2" fmla="*/ 12222621 w 12222621"/>
              <a:gd name="connsiteY2" fmla="*/ 0 h 6895475"/>
              <a:gd name="connsiteX3" fmla="*/ 12222621 w 12222621"/>
              <a:gd name="connsiteY3" fmla="*/ 6895475 h 6895475"/>
              <a:gd name="connsiteX4" fmla="*/ 20628 w 12222621"/>
              <a:gd name="connsiteY4" fmla="*/ 6895475 h 6895475"/>
              <a:gd name="connsiteX5" fmla="*/ 5637 w 12222621"/>
              <a:gd name="connsiteY5" fmla="*/ 3387777 h 6895475"/>
              <a:gd name="connsiteX0" fmla="*/ 29980 w 12246964"/>
              <a:gd name="connsiteY0" fmla="*/ 3387777 h 6910465"/>
              <a:gd name="connsiteX1" fmla="*/ 11197653 w 12246964"/>
              <a:gd name="connsiteY1" fmla="*/ 0 h 6910465"/>
              <a:gd name="connsiteX2" fmla="*/ 12246964 w 12246964"/>
              <a:gd name="connsiteY2" fmla="*/ 0 h 6910465"/>
              <a:gd name="connsiteX3" fmla="*/ 12246964 w 12246964"/>
              <a:gd name="connsiteY3" fmla="*/ 6895475 h 6910465"/>
              <a:gd name="connsiteX4" fmla="*/ 0 w 12246964"/>
              <a:gd name="connsiteY4" fmla="*/ 6910465 h 6910465"/>
              <a:gd name="connsiteX5" fmla="*/ 29980 w 12246964"/>
              <a:gd name="connsiteY5" fmla="*/ 3387777 h 6910465"/>
              <a:gd name="connsiteX0" fmla="*/ 29980 w 12276945"/>
              <a:gd name="connsiteY0" fmla="*/ 3387777 h 6910465"/>
              <a:gd name="connsiteX1" fmla="*/ 11197653 w 12276945"/>
              <a:gd name="connsiteY1" fmla="*/ 0 h 6910465"/>
              <a:gd name="connsiteX2" fmla="*/ 12276945 w 12276945"/>
              <a:gd name="connsiteY2" fmla="*/ 0 h 6910465"/>
              <a:gd name="connsiteX3" fmla="*/ 12246964 w 12276945"/>
              <a:gd name="connsiteY3" fmla="*/ 6895475 h 6910465"/>
              <a:gd name="connsiteX4" fmla="*/ 0 w 12276945"/>
              <a:gd name="connsiteY4" fmla="*/ 6910465 h 6910465"/>
              <a:gd name="connsiteX5" fmla="*/ 29980 w 12276945"/>
              <a:gd name="connsiteY5" fmla="*/ 3387777 h 6910465"/>
              <a:gd name="connsiteX0" fmla="*/ 29980 w 12276945"/>
              <a:gd name="connsiteY0" fmla="*/ 3387777 h 6910465"/>
              <a:gd name="connsiteX1" fmla="*/ 11197653 w 12276945"/>
              <a:gd name="connsiteY1" fmla="*/ 0 h 6910465"/>
              <a:gd name="connsiteX2" fmla="*/ 12276945 w 12276945"/>
              <a:gd name="connsiteY2" fmla="*/ 0 h 6910465"/>
              <a:gd name="connsiteX3" fmla="*/ 12010990 w 12276945"/>
              <a:gd name="connsiteY3" fmla="*/ 6600507 h 6910465"/>
              <a:gd name="connsiteX4" fmla="*/ 0 w 12276945"/>
              <a:gd name="connsiteY4" fmla="*/ 6910465 h 6910465"/>
              <a:gd name="connsiteX5" fmla="*/ 29980 w 12276945"/>
              <a:gd name="connsiteY5" fmla="*/ 3387777 h 6910465"/>
              <a:gd name="connsiteX0" fmla="*/ 29980 w 12276945"/>
              <a:gd name="connsiteY0" fmla="*/ 3387777 h 6910465"/>
              <a:gd name="connsiteX1" fmla="*/ 11197653 w 12276945"/>
              <a:gd name="connsiteY1" fmla="*/ 0 h 6910465"/>
              <a:gd name="connsiteX2" fmla="*/ 12276945 w 12276945"/>
              <a:gd name="connsiteY2" fmla="*/ 0 h 6910465"/>
              <a:gd name="connsiteX3" fmla="*/ 12266629 w 12276945"/>
              <a:gd name="connsiteY3" fmla="*/ 6846313 h 6910465"/>
              <a:gd name="connsiteX4" fmla="*/ 0 w 12276945"/>
              <a:gd name="connsiteY4" fmla="*/ 6910465 h 6910465"/>
              <a:gd name="connsiteX5" fmla="*/ 29980 w 12276945"/>
              <a:gd name="connsiteY5" fmla="*/ 3387777 h 6910465"/>
              <a:gd name="connsiteX0" fmla="*/ 1180 w 12248145"/>
              <a:gd name="connsiteY0" fmla="*/ 3387777 h 6846313"/>
              <a:gd name="connsiteX1" fmla="*/ 11168853 w 12248145"/>
              <a:gd name="connsiteY1" fmla="*/ 0 h 6846313"/>
              <a:gd name="connsiteX2" fmla="*/ 12248145 w 12248145"/>
              <a:gd name="connsiteY2" fmla="*/ 0 h 6846313"/>
              <a:gd name="connsiteX3" fmla="*/ 12237829 w 12248145"/>
              <a:gd name="connsiteY3" fmla="*/ 6846313 h 6846313"/>
              <a:gd name="connsiteX4" fmla="*/ 217006 w 12248145"/>
              <a:gd name="connsiteY4" fmla="*/ 6684323 h 6846313"/>
              <a:gd name="connsiteX5" fmla="*/ 1180 w 12248145"/>
              <a:gd name="connsiteY5" fmla="*/ 3387777 h 6846313"/>
              <a:gd name="connsiteX0" fmla="*/ 3447 w 12250412"/>
              <a:gd name="connsiteY0" fmla="*/ 3387777 h 6846313"/>
              <a:gd name="connsiteX1" fmla="*/ 11171120 w 12250412"/>
              <a:gd name="connsiteY1" fmla="*/ 0 h 6846313"/>
              <a:gd name="connsiteX2" fmla="*/ 12250412 w 12250412"/>
              <a:gd name="connsiteY2" fmla="*/ 0 h 6846313"/>
              <a:gd name="connsiteX3" fmla="*/ 12240096 w 12250412"/>
              <a:gd name="connsiteY3" fmla="*/ 6846313 h 6846313"/>
              <a:gd name="connsiteX4" fmla="*/ 52125 w 12250412"/>
              <a:gd name="connsiteY4" fmla="*/ 6841639 h 6846313"/>
              <a:gd name="connsiteX5" fmla="*/ 3447 w 12250412"/>
              <a:gd name="connsiteY5" fmla="*/ 3387777 h 6846313"/>
              <a:gd name="connsiteX0" fmla="*/ 2280 w 12249245"/>
              <a:gd name="connsiteY0" fmla="*/ 3387777 h 6846313"/>
              <a:gd name="connsiteX1" fmla="*/ 11169953 w 12249245"/>
              <a:gd name="connsiteY1" fmla="*/ 0 h 6846313"/>
              <a:gd name="connsiteX2" fmla="*/ 12249245 w 12249245"/>
              <a:gd name="connsiteY2" fmla="*/ 0 h 6846313"/>
              <a:gd name="connsiteX3" fmla="*/ 12238929 w 12249245"/>
              <a:gd name="connsiteY3" fmla="*/ 6846313 h 6846313"/>
              <a:gd name="connsiteX4" fmla="*/ 95442 w 12249245"/>
              <a:gd name="connsiteY4" fmla="*/ 6772441 h 6846313"/>
              <a:gd name="connsiteX5" fmla="*/ 2280 w 12249245"/>
              <a:gd name="connsiteY5" fmla="*/ 3387777 h 6846313"/>
              <a:gd name="connsiteX0" fmla="*/ 3890 w 12250855"/>
              <a:gd name="connsiteY0" fmla="*/ 3387777 h 6846582"/>
              <a:gd name="connsiteX1" fmla="*/ 11171563 w 12250855"/>
              <a:gd name="connsiteY1" fmla="*/ 0 h 6846582"/>
              <a:gd name="connsiteX2" fmla="*/ 12250855 w 12250855"/>
              <a:gd name="connsiteY2" fmla="*/ 0 h 6846582"/>
              <a:gd name="connsiteX3" fmla="*/ 12240539 w 12250855"/>
              <a:gd name="connsiteY3" fmla="*/ 6846313 h 6846582"/>
              <a:gd name="connsiteX4" fmla="*/ 42683 w 12250855"/>
              <a:gd name="connsiteY4" fmla="*/ 6846582 h 6846582"/>
              <a:gd name="connsiteX5" fmla="*/ 3890 w 12250855"/>
              <a:gd name="connsiteY5" fmla="*/ 3387777 h 6846582"/>
              <a:gd name="connsiteX0" fmla="*/ 50176 w 12208172"/>
              <a:gd name="connsiteY0" fmla="*/ 3392719 h 6846582"/>
              <a:gd name="connsiteX1" fmla="*/ 11128880 w 12208172"/>
              <a:gd name="connsiteY1" fmla="*/ 0 h 6846582"/>
              <a:gd name="connsiteX2" fmla="*/ 12208172 w 12208172"/>
              <a:gd name="connsiteY2" fmla="*/ 0 h 6846582"/>
              <a:gd name="connsiteX3" fmla="*/ 12197856 w 12208172"/>
              <a:gd name="connsiteY3" fmla="*/ 6846313 h 6846582"/>
              <a:gd name="connsiteX4" fmla="*/ 0 w 12208172"/>
              <a:gd name="connsiteY4" fmla="*/ 6846582 h 6846582"/>
              <a:gd name="connsiteX5" fmla="*/ 50176 w 12208172"/>
              <a:gd name="connsiteY5" fmla="*/ 3392719 h 6846582"/>
              <a:gd name="connsiteX0" fmla="*/ 8031 w 12215454"/>
              <a:gd name="connsiteY0" fmla="*/ 3397662 h 6846582"/>
              <a:gd name="connsiteX1" fmla="*/ 11136162 w 12215454"/>
              <a:gd name="connsiteY1" fmla="*/ 0 h 6846582"/>
              <a:gd name="connsiteX2" fmla="*/ 12215454 w 12215454"/>
              <a:gd name="connsiteY2" fmla="*/ 0 h 6846582"/>
              <a:gd name="connsiteX3" fmla="*/ 12205138 w 12215454"/>
              <a:gd name="connsiteY3" fmla="*/ 6846313 h 6846582"/>
              <a:gd name="connsiteX4" fmla="*/ 7282 w 12215454"/>
              <a:gd name="connsiteY4" fmla="*/ 6846582 h 6846582"/>
              <a:gd name="connsiteX5" fmla="*/ 8031 w 12215454"/>
              <a:gd name="connsiteY5" fmla="*/ 3397662 h 6846582"/>
              <a:gd name="connsiteX0" fmla="*/ 749 w 12208172"/>
              <a:gd name="connsiteY0" fmla="*/ 3397662 h 6846582"/>
              <a:gd name="connsiteX1" fmla="*/ 11128880 w 12208172"/>
              <a:gd name="connsiteY1" fmla="*/ 0 h 6846582"/>
              <a:gd name="connsiteX2" fmla="*/ 12208172 w 12208172"/>
              <a:gd name="connsiteY2" fmla="*/ 0 h 6846582"/>
              <a:gd name="connsiteX3" fmla="*/ 12197856 w 12208172"/>
              <a:gd name="connsiteY3" fmla="*/ 6846313 h 6846582"/>
              <a:gd name="connsiteX4" fmla="*/ 0 w 12208172"/>
              <a:gd name="connsiteY4" fmla="*/ 6846582 h 6846582"/>
              <a:gd name="connsiteX5" fmla="*/ 749 w 12208172"/>
              <a:gd name="connsiteY5" fmla="*/ 3397662 h 6846582"/>
              <a:gd name="connsiteX0" fmla="*/ 749 w 12208172"/>
              <a:gd name="connsiteY0" fmla="*/ 3397662 h 6846582"/>
              <a:gd name="connsiteX1" fmla="*/ 11128880 w 12208172"/>
              <a:gd name="connsiteY1" fmla="*/ 0 h 6846582"/>
              <a:gd name="connsiteX2" fmla="*/ 12208172 w 12208172"/>
              <a:gd name="connsiteY2" fmla="*/ 0 h 6846582"/>
              <a:gd name="connsiteX3" fmla="*/ 12197856 w 12208172"/>
              <a:gd name="connsiteY3" fmla="*/ 6846313 h 6846582"/>
              <a:gd name="connsiteX4" fmla="*/ 0 w 12208172"/>
              <a:gd name="connsiteY4" fmla="*/ 6846582 h 6846582"/>
              <a:gd name="connsiteX5" fmla="*/ 749 w 12208172"/>
              <a:gd name="connsiteY5" fmla="*/ 3397662 h 6846582"/>
              <a:gd name="connsiteX0" fmla="*/ 749 w 12208172"/>
              <a:gd name="connsiteY0" fmla="*/ 3397662 h 6860429"/>
              <a:gd name="connsiteX1" fmla="*/ 11128880 w 12208172"/>
              <a:gd name="connsiteY1" fmla="*/ 0 h 6860429"/>
              <a:gd name="connsiteX2" fmla="*/ 12208172 w 12208172"/>
              <a:gd name="connsiteY2" fmla="*/ 0 h 6860429"/>
              <a:gd name="connsiteX3" fmla="*/ 12202569 w 12208172"/>
              <a:gd name="connsiteY3" fmla="*/ 6860429 h 6860429"/>
              <a:gd name="connsiteX4" fmla="*/ 0 w 12208172"/>
              <a:gd name="connsiteY4" fmla="*/ 6846582 h 6860429"/>
              <a:gd name="connsiteX5" fmla="*/ 749 w 12208172"/>
              <a:gd name="connsiteY5" fmla="*/ 3397662 h 686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8172" h="6860429">
                <a:moveTo>
                  <a:pt x="749" y="3397662"/>
                </a:moveTo>
                <a:cubicBezTo>
                  <a:pt x="7171044" y="3127839"/>
                  <a:pt x="10884041" y="494675"/>
                  <a:pt x="11128880" y="0"/>
                </a:cubicBezTo>
                <a:lnTo>
                  <a:pt x="12208172" y="0"/>
                </a:lnTo>
                <a:cubicBezTo>
                  <a:pt x="12204733" y="2282104"/>
                  <a:pt x="12206008" y="4578325"/>
                  <a:pt x="12202569" y="6860429"/>
                </a:cubicBezTo>
                <a:lnTo>
                  <a:pt x="0" y="6846582"/>
                </a:lnTo>
                <a:cubicBezTo>
                  <a:pt x="4997" y="5672353"/>
                  <a:pt x="533" y="4581776"/>
                  <a:pt x="749" y="33976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lum contrast="-50000"/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12660" cy="6858000"/>
          </a:xfrm>
          <a:prstGeom prst="rect">
            <a:avLst/>
          </a:prstGeom>
        </p:spPr>
      </p:pic>
      <p:pic>
        <p:nvPicPr>
          <p:cNvPr id="9" name="Picture 6" descr="dependableComputingLogo_prin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0" y="274638"/>
            <a:ext cx="3673475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6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-12700" y="6202365"/>
            <a:ext cx="12204700" cy="655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0">
            <a:lum/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1266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October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ISSRE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effectLst/>
              </a:defRPr>
            </a:lvl1pPr>
          </a:lstStyle>
          <a:p>
            <a:fld id="{BC2C4448-70A3-E846-B3DA-76141EE9E49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-12700" y="1690688"/>
            <a:ext cx="12204700" cy="0"/>
          </a:xfrm>
          <a:prstGeom prst="line">
            <a:avLst/>
          </a:prstGeom>
          <a:ln>
            <a:solidFill>
              <a:srgbClr val="8A1B2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28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8" r:id="rId2"/>
    <p:sldLayoutId id="2147483670" r:id="rId3"/>
    <p:sldLayoutId id="2147483671" r:id="rId4"/>
    <p:sldLayoutId id="2147483672" r:id="rId5"/>
    <p:sldLayoutId id="2147483701" r:id="rId6"/>
    <p:sldLayoutId id="2147483676" r:id="rId7"/>
    <p:sldLayoutId id="2147483707" r:id="rId8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-12700" y="6202365"/>
            <a:ext cx="12204700" cy="655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>
            <a:lum/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1266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October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ISSRE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effectLst/>
              </a:defRPr>
            </a:lvl1pPr>
          </a:lstStyle>
          <a:p>
            <a:fld id="{BC2C4448-70A3-E846-B3DA-76141EE9E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700" r:id="rId3"/>
    <p:sldLayoutId id="2147483673" r:id="rId4"/>
    <p:sldLayoutId id="2147483686" r:id="rId5"/>
    <p:sldLayoutId id="2147483687" r:id="rId6"/>
    <p:sldLayoutId id="2147483699" r:id="rId7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02674" y="2754200"/>
            <a:ext cx="9551125" cy="1583230"/>
          </a:xfrm>
        </p:spPr>
        <p:txBody>
          <a:bodyPr/>
          <a:lstStyle/>
          <a:p>
            <a:r>
              <a:rPr lang="en-US" dirty="0"/>
              <a:t>Unit Lemmas for Detecting</a:t>
            </a:r>
            <a:br>
              <a:rPr lang="en-US" dirty="0"/>
            </a:br>
            <a:r>
              <a:rPr lang="en-US" dirty="0"/>
              <a:t>Requirement and Specification Flaws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ISSRE 2020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758190" y="5203812"/>
            <a:ext cx="8599843" cy="776640"/>
          </a:xfrm>
        </p:spPr>
        <p:txBody>
          <a:bodyPr/>
          <a:lstStyle/>
          <a:p>
            <a:r>
              <a:rPr lang="en-US" dirty="0"/>
              <a:t>Ashlie (</a:t>
            </a:r>
            <a:r>
              <a:rPr lang="en-US" b="1" u="sng" dirty="0"/>
              <a:t>Ben</a:t>
            </a:r>
            <a:r>
              <a:rPr lang="en-US" dirty="0"/>
              <a:t>) Hocking, Jonathan C. Rowanhill, Ben L. Di Vito</a:t>
            </a:r>
          </a:p>
          <a:p>
            <a:r>
              <a:rPr lang="en-US" dirty="0"/>
              <a:t>October 2020</a:t>
            </a:r>
          </a:p>
        </p:txBody>
      </p:sp>
    </p:spTree>
    <p:extLst>
      <p:ext uri="{BB962C8B-B14F-4D97-AF65-F5344CB8AC3E}">
        <p14:creationId xmlns:p14="http://schemas.microsoft.com/office/powerpoint/2010/main" val="34882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and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617926" cy="466566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Goal</a:t>
            </a:r>
            <a:r>
              <a:rPr lang="en-US" dirty="0"/>
              <a:t>: Detect flaws in formal requirements and specifications early in the design process.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Approach</a:t>
            </a:r>
            <a:r>
              <a:rPr lang="en-US" dirty="0"/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Ask key questions about functions and lemmas in the formalization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Demonstrate that functions and lemmas have desired properties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ISSRE 2020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4448-70A3-E846-B3DA-76141EE9E4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8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AE4F9-6DAE-EF46-8898-667B0A2A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Categories of Unit Lemmas (1 of 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033C9-5EC5-5448-96D8-06D6868291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b="1" dirty="0"/>
                  <a:t>Reflexivity/</a:t>
                </a:r>
                <a:r>
                  <a:rPr lang="en-US" b="1" dirty="0" err="1"/>
                  <a:t>Irreflexivity</a:t>
                </a:r>
                <a:endParaRPr lang="en-US" b="1" dirty="0"/>
              </a:p>
              <a:p>
                <a:pPr lvl="1"/>
                <a:r>
                  <a:rPr lang="en-US" dirty="0"/>
                  <a:t>For a </a:t>
                </a:r>
                <a:r>
                  <a:rPr lang="en-US" i="1" dirty="0"/>
                  <a:t>predicate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should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return true (or false)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?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/>
                  <a:t>Symmetry/Asymmetry</a:t>
                </a:r>
              </a:p>
              <a:p>
                <a:pPr lvl="1"/>
                <a:r>
                  <a:rPr lang="en-US" dirty="0"/>
                  <a:t>For a </a:t>
                </a:r>
                <a:r>
                  <a:rPr lang="en-US" i="1" dirty="0"/>
                  <a:t>predicate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should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…)</m:t>
                    </m:r>
                  </m:oMath>
                </a14:m>
                <a:r>
                  <a:rPr lang="en-US" dirty="0"/>
                  <a:t> return the same result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…)</m:t>
                    </m:r>
                  </m:oMath>
                </a14:m>
                <a:r>
                  <a:rPr lang="en-US" dirty="0"/>
                  <a:t>? Should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…) </m:t>
                    </m:r>
                  </m:oMath>
                </a14:m>
                <a:r>
                  <a:rPr lang="en-US" dirty="0"/>
                  <a:t>return the opposite result 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…)</m:t>
                    </m:r>
                  </m:oMath>
                </a14:m>
                <a:r>
                  <a:rPr lang="en-US" dirty="0"/>
                  <a:t>?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/>
                  <a:t>Transitivity</a:t>
                </a:r>
              </a:p>
              <a:p>
                <a:pPr lvl="1"/>
                <a:r>
                  <a:rPr lang="en-US" dirty="0"/>
                  <a:t>For a </a:t>
                </a:r>
                <a:r>
                  <a:rPr lang="en-US" i="1" dirty="0"/>
                  <a:t>predicate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does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…)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…)</m:t>
                    </m:r>
                  </m:oMath>
                </a14:m>
                <a:r>
                  <a:rPr lang="en-US" dirty="0"/>
                  <a:t> imply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?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/>
                  <a:t>Commutativity</a:t>
                </a:r>
              </a:p>
              <a:p>
                <a:pPr lvl="1"/>
                <a:r>
                  <a:rPr lang="en-US" dirty="0"/>
                  <a:t>For a function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should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…)</m:t>
                    </m:r>
                  </m:oMath>
                </a14:m>
                <a:r>
                  <a:rPr lang="en-US" dirty="0"/>
                  <a:t> return the same result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…)</m:t>
                    </m:r>
                  </m:oMath>
                </a14:m>
                <a:r>
                  <a:rPr lang="en-US" dirty="0"/>
                  <a:t>?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/>
                  <a:t>Degeneracy</a:t>
                </a:r>
              </a:p>
              <a:p>
                <a:pPr lvl="1"/>
                <a:r>
                  <a:rPr lang="en-US" dirty="0"/>
                  <a:t>For a function over two or more objects of the same type, is there a consistent result to expect (e.g., 0) when two of the objects are identical?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033C9-5EC5-5448-96D8-06D686829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7" t="-3790" r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40DC9-B1CB-EC44-9D59-CC01C6D7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80E24-C7E9-0543-BFBB-63E99EBE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ISSRE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98447-75E6-544A-AD75-96E9C453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4448-70A3-E846-B3DA-76141EE9E4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9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AE4F9-6DAE-EF46-8898-667B0A2A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Categories of Unit Lemmas (2 of 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033C9-5EC5-5448-96D8-06D6868291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14350" indent="-514350">
                  <a:buFont typeface="+mj-lt"/>
                  <a:buAutoNum type="arabicPeriod" startAt="6"/>
                </a:pPr>
                <a:r>
                  <a:rPr lang="en-US" b="1" dirty="0"/>
                  <a:t>Identity</a:t>
                </a:r>
              </a:p>
              <a:p>
                <a:pPr lvl="1"/>
                <a:r>
                  <a:rPr lang="en-US" dirty="0"/>
                  <a:t>For a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is there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? </a:t>
                </a:r>
              </a:p>
              <a:p>
                <a:pPr marL="514350" indent="-514350">
                  <a:buFont typeface="+mj-lt"/>
                  <a:buAutoNum type="arabicPeriod" startAt="6"/>
                </a:pPr>
                <a:r>
                  <a:rPr lang="en-US" b="1" dirty="0"/>
                  <a:t>Absorption</a:t>
                </a:r>
              </a:p>
              <a:p>
                <a:pPr lvl="1"/>
                <a:r>
                  <a:rPr lang="en-US" dirty="0"/>
                  <a:t>For a function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is there a 0 (e.g., false)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0)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? </a:t>
                </a:r>
              </a:p>
              <a:p>
                <a:pPr marL="514350" indent="-514350">
                  <a:buFont typeface="+mj-lt"/>
                  <a:buAutoNum type="arabicPeriod" startAt="6"/>
                </a:pPr>
                <a:r>
                  <a:rPr lang="en-US" b="1" dirty="0"/>
                  <a:t>Associativity</a:t>
                </a:r>
              </a:p>
              <a:p>
                <a:pPr lvl="1"/>
                <a:r>
                  <a:rPr lang="en-US" dirty="0"/>
                  <a:t>For a function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should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…), …)=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,…),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? </a:t>
                </a:r>
              </a:p>
              <a:p>
                <a:pPr marL="514350" indent="-514350">
                  <a:buFont typeface="+mj-lt"/>
                  <a:buAutoNum type="arabicPeriod" startAt="6"/>
                </a:pPr>
                <a:r>
                  <a:rPr lang="en-US" b="1" dirty="0"/>
                  <a:t>Inverse</a:t>
                </a:r>
              </a:p>
              <a:p>
                <a:pPr lvl="1"/>
                <a:r>
                  <a:rPr lang="en-US" dirty="0"/>
                  <a:t>For a function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is there an inverse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such that for all inputs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? </a:t>
                </a:r>
              </a:p>
              <a:p>
                <a:pPr marL="514350" indent="-514350">
                  <a:buFont typeface="+mj-lt"/>
                  <a:buAutoNum type="arabicPeriod" startAt="6"/>
                </a:pPr>
                <a:r>
                  <a:rPr lang="en-US" b="1" dirty="0"/>
                  <a:t>Range</a:t>
                </a:r>
              </a:p>
              <a:p>
                <a:pPr lvl="1"/>
                <a:r>
                  <a:rPr lang="en-US" dirty="0"/>
                  <a:t>Should the result of a specified function fall into a particular range (e.g., only positive values), where this range is not encoded into the return type?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033C9-5EC5-5448-96D8-06D686829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7" t="-3790" r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40DC9-B1CB-EC44-9D59-CC01C6D7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80E24-C7E9-0543-BFBB-63E99EBE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ISSRE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98447-75E6-544A-AD75-96E9C453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4448-70A3-E846-B3DA-76141EE9E4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6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AE4F9-6DAE-EF46-8898-667B0A2A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Categories of Unit Lemmas (3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033C9-5EC5-5448-96D8-06D686829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en-US" b="1" dirty="0"/>
              <a:t>Composition: </a:t>
            </a:r>
            <a:r>
              <a:rPr lang="en-US" dirty="0"/>
              <a:t>Should a predicate over two objects always be true (or always false) when one argument (e.g., point) is a component of the other (line)? 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b="1" dirty="0"/>
              <a:t>Alternate Formulation: </a:t>
            </a:r>
            <a:r>
              <a:rPr lang="en-US" dirty="0"/>
              <a:t>Is there an alternate formulation of the specification component that is equally valid? 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b="1" dirty="0"/>
              <a:t>Logical Contradiction: </a:t>
            </a:r>
            <a:r>
              <a:rPr lang="en-US" dirty="0"/>
              <a:t>Can the specification be used to prove </a:t>
            </a:r>
            <a:r>
              <a:rPr lang="en-US" i="1" dirty="0"/>
              <a:t>false </a:t>
            </a:r>
            <a:r>
              <a:rPr lang="en-US" dirty="0"/>
              <a:t>is true? If a specification can be used to prove </a:t>
            </a:r>
            <a:r>
              <a:rPr lang="en-US" i="1" dirty="0"/>
              <a:t>false</a:t>
            </a:r>
            <a:r>
              <a:rPr lang="en-US" dirty="0"/>
              <a:t>, then we know a flaw exists.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40DC9-B1CB-EC44-9D59-CC01C6D7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80E24-C7E9-0543-BFBB-63E99EBE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ISSRE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98447-75E6-544A-AD75-96E9C453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4448-70A3-E846-B3DA-76141EE9E4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75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12A6-E705-1644-9C87-D13F30FC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(Tri-Valued Logic)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FE006E-2A53-FA46-910C-8666C719B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12891"/>
            <a:ext cx="5181600" cy="4464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{TRIKNOWNTRUE, TRIKNOWNFALSE,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TRIUNKNOWN};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t?(t: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 boolean = (t = TRIKNOWNTRUE); f?(t: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 boolean = (t = TRIKNOWNFALSE); u?(t: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 boolean = (t = TRIUNKNOWN); 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(a, b: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t?(a)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t?(b)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TRIKNOWNTRUE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f?(a)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f?(b)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TRIKNOWNTRUE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u?(a)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u?(b)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TRIUNKNOWN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TRIKNOWNFALSE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t?(a)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TRIKNOWNFALSE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f?(a)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TRIKNOWNTRUE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TRIUNKNOWN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(a, b: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f?(a)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f?(b)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TRIKNOWNFALSE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t?(a)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t?(b)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TRIKNOWNTRUE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TRIUNKNOWN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ort(a, b: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t?(a)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t?(b)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TRIKNOWNTRUE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f?(a)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f?(b)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TRIKNOWNFALSE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TRIUNKNOWN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6A3AA8-8FC3-144A-BBB7-DB9163894C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tril_equals_reflexive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LEMMA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 t?(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DeMorgan1: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LEMMA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(ort(a, b)) =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(b));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DeMorgan2: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LEMMA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b)) =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ort(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(b)); 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excluded_middle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LEMMA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 t?(ort(a,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(a)));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D949D-0AC7-F04F-A894-05CD837A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556D1-C047-F64C-9CD9-B741C3D5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ISSRE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6D8F9-8D8A-0348-B1ED-C1EEA73F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4448-70A3-E846-B3DA-76141EE9E491}" type="slidenum">
              <a:rPr lang="en-US" smtClean="0"/>
              <a:t>6</a:t>
            </a:fld>
            <a:endParaRPr lang="en-US"/>
          </a:p>
        </p:txBody>
      </p:sp>
      <p:pic>
        <p:nvPicPr>
          <p:cNvPr id="12" name="Graphic 11" descr="Checkbox Checked">
            <a:extLst>
              <a:ext uri="{FF2B5EF4-FFF2-40B4-BE49-F238E27FC236}">
                <a16:creationId xmlns:a16="http://schemas.microsoft.com/office/drawing/2014/main" id="{9FBE8EA7-DDF1-0F47-9218-7CFC46EE6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2514600"/>
            <a:ext cx="914400" cy="914400"/>
          </a:xfrm>
          <a:prstGeom prst="rect">
            <a:avLst/>
          </a:prstGeom>
        </p:spPr>
      </p:pic>
      <p:pic>
        <p:nvPicPr>
          <p:cNvPr id="14" name="Graphic 13" descr="Checkbox Crossed">
            <a:extLst>
              <a:ext uri="{FF2B5EF4-FFF2-40B4-BE49-F238E27FC236}">
                <a16:creationId xmlns:a16="http://schemas.microsoft.com/office/drawing/2014/main" id="{D216A1D8-7916-BD4A-B015-90DCD6204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96600" y="1712891"/>
            <a:ext cx="914400" cy="914400"/>
          </a:xfrm>
          <a:prstGeom prst="rect">
            <a:avLst/>
          </a:prstGeom>
        </p:spPr>
      </p:pic>
      <p:pic>
        <p:nvPicPr>
          <p:cNvPr id="15" name="Graphic 14" descr="Checkbox Checked">
            <a:extLst>
              <a:ext uri="{FF2B5EF4-FFF2-40B4-BE49-F238E27FC236}">
                <a16:creationId xmlns:a16="http://schemas.microsoft.com/office/drawing/2014/main" id="{31C0C1B2-F8B3-BB4D-B5B2-3C358473F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3325660"/>
            <a:ext cx="914400" cy="914400"/>
          </a:xfrm>
          <a:prstGeom prst="rect">
            <a:avLst/>
          </a:prstGeom>
        </p:spPr>
      </p:pic>
      <p:pic>
        <p:nvPicPr>
          <p:cNvPr id="16" name="Graphic 15" descr="Checkbox Crossed">
            <a:extLst>
              <a:ext uri="{FF2B5EF4-FFF2-40B4-BE49-F238E27FC236}">
                <a16:creationId xmlns:a16="http://schemas.microsoft.com/office/drawing/2014/main" id="{FD8D80C1-910D-4040-8203-43C8CF22A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96600" y="42307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3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529B-ADFB-E646-B311-7541F832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(Parallel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EFF7B-7968-494F-B0E8-65ABE6295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8723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 From the NASA library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Vect2 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[#  x, y: real  #]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cross(v1, v2: vector_2d): real =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v1`x * v2`y - v1`y * v2`x;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are_vectors_collinear?(v1, v2: vector_2d):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{b: bool | b = (abs(v1 * v2) =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norm(v1) * norm(v2))} =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cross(v1, v2) = 0;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3585E-091D-044A-92E6-45FE4DF00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5436" y="1825625"/>
            <a:ext cx="51283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are_vectors_collinear_reflexive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LEMMA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(v: vector_2d):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are_vectors_collinear?(v, v);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are_vectors_collinear_symmetric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LEMMA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(v1, v2: vector_2d):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are_vectors_collinear?(v1, v2) =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are_vectors_collinear?(v2, v1);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are_vectors_collinear_transitive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LEMMA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(v1, v2, v3: vector_2d):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(are_vectors_collinear?(v1, v2)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   are_vectors_collinear?(v2, v3))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IMPLIES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are_vectors_collinear?(v1, v3);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7049E-6D81-E54B-82EC-2B4ECCBC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19D6E-DC63-294B-8D1F-02C86A95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ISSRE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17914-E262-A543-BB90-F78249A9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4448-70A3-E846-B3DA-76141EE9E491}" type="slidenum">
              <a:rPr lang="en-US" smtClean="0"/>
              <a:t>7</a:t>
            </a:fld>
            <a:endParaRPr lang="en-US"/>
          </a:p>
        </p:txBody>
      </p:sp>
      <p:pic>
        <p:nvPicPr>
          <p:cNvPr id="8" name="Graphic 7" descr="Checkbox Checked">
            <a:extLst>
              <a:ext uri="{FF2B5EF4-FFF2-40B4-BE49-F238E27FC236}">
                <a16:creationId xmlns:a16="http://schemas.microsoft.com/office/drawing/2014/main" id="{73E50389-0F0A-7241-B2E9-92A7C5F7B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1646238"/>
            <a:ext cx="914400" cy="914400"/>
          </a:xfrm>
          <a:prstGeom prst="rect">
            <a:avLst/>
          </a:prstGeom>
        </p:spPr>
      </p:pic>
      <p:pic>
        <p:nvPicPr>
          <p:cNvPr id="9" name="Graphic 8" descr="Checkbox Checked">
            <a:extLst>
              <a:ext uri="{FF2B5EF4-FFF2-40B4-BE49-F238E27FC236}">
                <a16:creationId xmlns:a16="http://schemas.microsoft.com/office/drawing/2014/main" id="{C1EA5B16-42BB-F645-859C-8ABDCD597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2581993"/>
            <a:ext cx="914400" cy="914400"/>
          </a:xfrm>
          <a:prstGeom prst="rect">
            <a:avLst/>
          </a:prstGeom>
        </p:spPr>
      </p:pic>
      <p:pic>
        <p:nvPicPr>
          <p:cNvPr id="10" name="Graphic 9" descr="Checkbox Crossed">
            <a:extLst>
              <a:ext uri="{FF2B5EF4-FFF2-40B4-BE49-F238E27FC236}">
                <a16:creationId xmlns:a16="http://schemas.microsoft.com/office/drawing/2014/main" id="{763C7B94-BB4F-3B43-BDCE-D43C0885E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96600" y="35177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5EA7-DCDF-FD4A-8562-FDC66B2BD718}"/>
              </a:ext>
            </a:extLst>
          </p:cNvPr>
          <p:cNvSpPr txBox="1">
            <a:spLocks/>
          </p:cNvSpPr>
          <p:nvPr/>
        </p:nvSpPr>
        <p:spPr>
          <a:xfrm>
            <a:off x="3052119" y="2001795"/>
            <a:ext cx="8295330" cy="25606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latin typeface="Edwardian Script ITC" panose="030303020407070D0804" pitchFamily="66" charset="77"/>
              </a:rPr>
              <a:t>Fin</a:t>
            </a:r>
            <a:endParaRPr lang="en-US" dirty="0">
              <a:latin typeface="Edwardian Script ITC" panose="030303020407070D0804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78778717"/>
      </p:ext>
    </p:extLst>
  </p:cSld>
  <p:clrMapOvr>
    <a:masterClrMapping/>
  </p:clrMapOvr>
</p:sld>
</file>

<file path=ppt/theme/theme1.xml><?xml version="1.0" encoding="utf-8"?>
<a:theme xmlns:a="http://schemas.openxmlformats.org/drawingml/2006/main" name="DC Title">
  <a:themeElements>
    <a:clrScheme name="Dependable Computing">
      <a:dk1>
        <a:srgbClr val="445A7A"/>
      </a:dk1>
      <a:lt1>
        <a:srgbClr val="FFFFFF"/>
      </a:lt1>
      <a:dk2>
        <a:srgbClr val="415674"/>
      </a:dk2>
      <a:lt2>
        <a:srgbClr val="FFFFFE"/>
      </a:lt2>
      <a:accent1>
        <a:srgbClr val="8A1B2A"/>
      </a:accent1>
      <a:accent2>
        <a:srgbClr val="D5AE53"/>
      </a:accent2>
      <a:accent3>
        <a:srgbClr val="687F96"/>
      </a:accent3>
      <a:accent4>
        <a:srgbClr val="757273"/>
      </a:accent4>
      <a:accent5>
        <a:srgbClr val="9E999A"/>
      </a:accent5>
      <a:accent6>
        <a:srgbClr val="EAE6E2"/>
      </a:accent6>
      <a:hlink>
        <a:srgbClr val="8099B5"/>
      </a:hlink>
      <a:folHlink>
        <a:srgbClr val="D5AE53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C.revised.tony" id="{160309CB-F23C-D54C-9070-4B7EE566D9F2}" vid="{FD956FFD-1BE1-ED47-9D6B-A613FF2FEF4B}"/>
    </a:ext>
  </a:extLst>
</a:theme>
</file>

<file path=ppt/theme/theme2.xml><?xml version="1.0" encoding="utf-8"?>
<a:theme xmlns:a="http://schemas.openxmlformats.org/drawingml/2006/main" name="DC Content">
  <a:themeElements>
    <a:clrScheme name="Dependable Computing">
      <a:dk1>
        <a:srgbClr val="445A7A"/>
      </a:dk1>
      <a:lt1>
        <a:srgbClr val="FFFFFF"/>
      </a:lt1>
      <a:dk2>
        <a:srgbClr val="415674"/>
      </a:dk2>
      <a:lt2>
        <a:srgbClr val="FFFFFE"/>
      </a:lt2>
      <a:accent1>
        <a:srgbClr val="8A1B2A"/>
      </a:accent1>
      <a:accent2>
        <a:srgbClr val="D5AE53"/>
      </a:accent2>
      <a:accent3>
        <a:srgbClr val="687F96"/>
      </a:accent3>
      <a:accent4>
        <a:srgbClr val="757273"/>
      </a:accent4>
      <a:accent5>
        <a:srgbClr val="9E999A"/>
      </a:accent5>
      <a:accent6>
        <a:srgbClr val="EAE6E2"/>
      </a:accent6>
      <a:hlink>
        <a:srgbClr val="8099B5"/>
      </a:hlink>
      <a:folHlink>
        <a:srgbClr val="D5AE53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C.revised.tony" id="{160309CB-F23C-D54C-9070-4B7EE566D9F2}" vid="{ED1F5D79-C5F3-E14D-8673-E93BD8D360F2}"/>
    </a:ext>
  </a:extLst>
</a:theme>
</file>

<file path=ppt/theme/theme3.xml><?xml version="1.0" encoding="utf-8"?>
<a:theme xmlns:a="http://schemas.openxmlformats.org/drawingml/2006/main" name="DC Content - No Rule">
  <a:themeElements>
    <a:clrScheme name="Dependable Computing">
      <a:dk1>
        <a:srgbClr val="445A7A"/>
      </a:dk1>
      <a:lt1>
        <a:srgbClr val="FFFFFF"/>
      </a:lt1>
      <a:dk2>
        <a:srgbClr val="415674"/>
      </a:dk2>
      <a:lt2>
        <a:srgbClr val="FFFFFE"/>
      </a:lt2>
      <a:accent1>
        <a:srgbClr val="8A1B2A"/>
      </a:accent1>
      <a:accent2>
        <a:srgbClr val="D5AE53"/>
      </a:accent2>
      <a:accent3>
        <a:srgbClr val="687F96"/>
      </a:accent3>
      <a:accent4>
        <a:srgbClr val="757273"/>
      </a:accent4>
      <a:accent5>
        <a:srgbClr val="9E999A"/>
      </a:accent5>
      <a:accent6>
        <a:srgbClr val="EAE6E2"/>
      </a:accent6>
      <a:hlink>
        <a:srgbClr val="8099B5"/>
      </a:hlink>
      <a:folHlink>
        <a:srgbClr val="D5AE53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C.revised.tony" id="{160309CB-F23C-D54C-9070-4B7EE566D9F2}" vid="{F0DA858A-599E-5946-A009-124B19E2BFC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CB7DE5A8CB45409671197116068B27" ma:contentTypeVersion="0" ma:contentTypeDescription="Create a new document." ma:contentTypeScope="" ma:versionID="8cd616cac2e91ada265b0877fc727bb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c59ee2edf01cfb808cadb27e045d2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7ED300-C18C-4873-AE01-2CC9DFE31B6A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CA68F3A-ED4F-4C36-B0F4-97BCC920A4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97D4703-1726-4EC7-863B-DCE0388684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DC.revised.tony.16x9</Template>
  <TotalTime>58725</TotalTime>
  <Words>1178</Words>
  <Application>Microsoft Macintosh PowerPoint</Application>
  <PresentationFormat>Widescreen</PresentationFormat>
  <Paragraphs>71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Edwardian Script ITC</vt:lpstr>
      <vt:lpstr>Franklin Gothic Book</vt:lpstr>
      <vt:lpstr>DC Title</vt:lpstr>
      <vt:lpstr>DC Content</vt:lpstr>
      <vt:lpstr>DC Content - No Rule</vt:lpstr>
      <vt:lpstr>Unit Lemmas for Detecting Requirement and Specification Flaws</vt:lpstr>
      <vt:lpstr>Goal and Approach</vt:lpstr>
      <vt:lpstr>Common Categories of Unit Lemmas (1 of 3)</vt:lpstr>
      <vt:lpstr>Common Categories of Unit Lemmas (2 of 3)</vt:lpstr>
      <vt:lpstr>Common Categories of Unit Lemmas (3 of 3)</vt:lpstr>
      <vt:lpstr>Example (Tri-Valued Logic)</vt:lpstr>
      <vt:lpstr>Example (Parallel Lines)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M. Anthony Aiello</dc:creator>
  <cp:lastModifiedBy>Ben Hocking</cp:lastModifiedBy>
  <cp:revision>1243</cp:revision>
  <dcterms:created xsi:type="dcterms:W3CDTF">2016-11-23T17:24:43Z</dcterms:created>
  <dcterms:modified xsi:type="dcterms:W3CDTF">2020-09-10T11:27:38Z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0x0101003DCB7DE5A8CB45409671197116068B27</vt:lpwstr>
  </property>
</Properties>
</file>