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5" r:id="rId10"/>
    <p:sldId id="269" r:id="rId11"/>
    <p:sldId id="270" r:id="rId12"/>
    <p:sldId id="271" r:id="rId13"/>
    <p:sldId id="272" r:id="rId14"/>
    <p:sldId id="273" r:id="rId15"/>
    <p:sldId id="266" r:id="rId16"/>
    <p:sldId id="263" r:id="rId17"/>
    <p:sldId id="267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SNU</a:t>
            </a:r>
            <a:r>
              <a:rPr lang="en-GB" baseline="0"/>
              <a:t> Paint</a:t>
            </a:r>
            <a:endParaRPr lang="en-GB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Time to Compress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0.42987900000000001</c:v>
                </c:pt>
                <c:pt idx="1">
                  <c:v>0.43313400000000002</c:v>
                </c:pt>
                <c:pt idx="2">
                  <c:v>0.43302800000000002</c:v>
                </c:pt>
                <c:pt idx="3">
                  <c:v>0.43393700000000002</c:v>
                </c:pt>
                <c:pt idx="4">
                  <c:v>0.45000200000000001</c:v>
                </c:pt>
                <c:pt idx="5">
                  <c:v>0.44555800000000001</c:v>
                </c:pt>
                <c:pt idx="6">
                  <c:v>0.46052399999999999</c:v>
                </c:pt>
                <c:pt idx="7">
                  <c:v>0.43127900000000002</c:v>
                </c:pt>
                <c:pt idx="8">
                  <c:v>0.43220900000000001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2041824"/>
        <c:axId val="342042216"/>
      </c:lineChart>
      <c:lineChart>
        <c:grouping val="standard"/>
        <c:varyColors val="0"/>
        <c:ser>
          <c:idx val="2"/>
          <c:order val="1"/>
          <c:tx>
            <c:strRef>
              <c:f>Sheet1!$C$1</c:f>
              <c:strCache>
                <c:ptCount val="1"/>
                <c:pt idx="0">
                  <c:v>Bitmap Reduced To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Sheet1!$C$2:$C$10</c:f>
              <c:numCache>
                <c:formatCode>General</c:formatCode>
                <c:ptCount val="9"/>
                <c:pt idx="0">
                  <c:v>0.166433</c:v>
                </c:pt>
                <c:pt idx="1">
                  <c:v>0.14180000000000001</c:v>
                </c:pt>
                <c:pt idx="2">
                  <c:v>0.1321</c:v>
                </c:pt>
                <c:pt idx="3">
                  <c:v>0.12703300000000001</c:v>
                </c:pt>
                <c:pt idx="4">
                  <c:v>0.12606700000000001</c:v>
                </c:pt>
                <c:pt idx="5">
                  <c:v>0.124</c:v>
                </c:pt>
                <c:pt idx="6">
                  <c:v>0.122367</c:v>
                </c:pt>
                <c:pt idx="7">
                  <c:v>0.1221</c:v>
                </c:pt>
                <c:pt idx="8">
                  <c:v>0.122033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0809272"/>
        <c:axId val="342042608"/>
      </c:lineChart>
      <c:catAx>
        <c:axId val="342041824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042216"/>
        <c:crosses val="autoZero"/>
        <c:auto val="1"/>
        <c:lblAlgn val="ctr"/>
        <c:lblOffset val="100"/>
        <c:tickLblSkip val="1"/>
        <c:noMultiLvlLbl val="0"/>
      </c:catAx>
      <c:valAx>
        <c:axId val="342042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 to Compress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041824"/>
        <c:crosses val="autoZero"/>
        <c:crossBetween val="between"/>
      </c:valAx>
      <c:valAx>
        <c:axId val="34204260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Bitmap</a:t>
                </a:r>
                <a:r>
                  <a:rPr lang="en-GB" baseline="0"/>
                  <a:t> Reduce to (%)</a:t>
                </a:r>
                <a:endParaRPr lang="en-GB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809272"/>
        <c:crosses val="max"/>
        <c:crossBetween val="between"/>
      </c:valAx>
      <c:catAx>
        <c:axId val="4608092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420426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Cat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Time to Compress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Sheet1!$A$15:$A$23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Sheet1!$B$15:$B$23</c:f>
              <c:numCache>
                <c:formatCode>General</c:formatCode>
                <c:ptCount val="9"/>
                <c:pt idx="0">
                  <c:v>8.9130199999999995</c:v>
                </c:pt>
                <c:pt idx="1">
                  <c:v>8.4123699999999992</c:v>
                </c:pt>
                <c:pt idx="2">
                  <c:v>9.4530619999999992</c:v>
                </c:pt>
                <c:pt idx="3">
                  <c:v>9.7669789999999992</c:v>
                </c:pt>
                <c:pt idx="4">
                  <c:v>9.4456869999999995</c:v>
                </c:pt>
                <c:pt idx="5">
                  <c:v>7.3713069999999998</c:v>
                </c:pt>
                <c:pt idx="6">
                  <c:v>9.72743</c:v>
                </c:pt>
                <c:pt idx="7">
                  <c:v>7.3260610000000002</c:v>
                </c:pt>
                <c:pt idx="8">
                  <c:v>7.3527779999999998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5460592"/>
        <c:axId val="415456672"/>
      </c:lineChart>
      <c:lineChart>
        <c:grouping val="standard"/>
        <c:varyColors val="0"/>
        <c:ser>
          <c:idx val="2"/>
          <c:order val="1"/>
          <c:tx>
            <c:strRef>
              <c:f>Sheet1!$C$1</c:f>
              <c:strCache>
                <c:ptCount val="1"/>
                <c:pt idx="0">
                  <c:v>Bitmap Reduced To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Sheet1!$A$15:$A$23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Sheet1!$C$15:$C$23</c:f>
              <c:numCache>
                <c:formatCode>General</c:formatCode>
                <c:ptCount val="9"/>
                <c:pt idx="0">
                  <c:v>0.70375900000000002</c:v>
                </c:pt>
                <c:pt idx="1">
                  <c:v>0.66256099999999996</c:v>
                </c:pt>
                <c:pt idx="2">
                  <c:v>0.64862799999999998</c:v>
                </c:pt>
                <c:pt idx="3">
                  <c:v>0.64703999999999995</c:v>
                </c:pt>
                <c:pt idx="4">
                  <c:v>0.65133700000000005</c:v>
                </c:pt>
                <c:pt idx="5">
                  <c:v>0.65795099999999995</c:v>
                </c:pt>
                <c:pt idx="6">
                  <c:v>0.66536499999999998</c:v>
                </c:pt>
                <c:pt idx="7">
                  <c:v>0.67343799999999998</c:v>
                </c:pt>
                <c:pt idx="8">
                  <c:v>0.681701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5457064"/>
        <c:axId val="415459416"/>
      </c:lineChart>
      <c:catAx>
        <c:axId val="415460592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456672"/>
        <c:crosses val="autoZero"/>
        <c:auto val="1"/>
        <c:lblAlgn val="ctr"/>
        <c:lblOffset val="100"/>
        <c:tickLblSkip val="1"/>
        <c:noMultiLvlLbl val="0"/>
      </c:catAx>
      <c:valAx>
        <c:axId val="415456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 to Compress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460592"/>
        <c:crosses val="autoZero"/>
        <c:crossBetween val="between"/>
      </c:valAx>
      <c:valAx>
        <c:axId val="41545941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Bitmap</a:t>
                </a:r>
                <a:r>
                  <a:rPr lang="en-GB" baseline="0"/>
                  <a:t> Reduce to (%)</a:t>
                </a:r>
                <a:endParaRPr lang="en-GB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457064"/>
        <c:crosses val="max"/>
        <c:crossBetween val="between"/>
      </c:valAx>
      <c:catAx>
        <c:axId val="4154570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1545941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White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Sheet1!$F$1</c:f>
              <c:strCache>
                <c:ptCount val="1"/>
                <c:pt idx="0">
                  <c:v>Time to Compress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Sheet1!$A$15:$A$23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Sheet1!$F$15:$F$23</c:f>
              <c:numCache>
                <c:formatCode>General</c:formatCode>
                <c:ptCount val="9"/>
                <c:pt idx="0">
                  <c:v>23.702135999999999</c:v>
                </c:pt>
                <c:pt idx="1">
                  <c:v>22.497896000000001</c:v>
                </c:pt>
                <c:pt idx="2">
                  <c:v>22.526465000000002</c:v>
                </c:pt>
                <c:pt idx="3">
                  <c:v>22.844640999999999</c:v>
                </c:pt>
                <c:pt idx="4">
                  <c:v>22.576464999999999</c:v>
                </c:pt>
                <c:pt idx="5">
                  <c:v>22.556028000000001</c:v>
                </c:pt>
                <c:pt idx="6">
                  <c:v>22.716159000000001</c:v>
                </c:pt>
                <c:pt idx="7">
                  <c:v>22.486284999999999</c:v>
                </c:pt>
                <c:pt idx="8">
                  <c:v>22.676006999999998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3229040"/>
        <c:axId val="413232960"/>
      </c:lineChart>
      <c:lineChart>
        <c:grouping val="standard"/>
        <c:varyColors val="0"/>
        <c:ser>
          <c:idx val="2"/>
          <c:order val="1"/>
          <c:tx>
            <c:strRef>
              <c:f>Sheet1!$G$1</c:f>
              <c:strCache>
                <c:ptCount val="1"/>
                <c:pt idx="0">
                  <c:v>Bitmap Reduced To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Sheet1!$A$15:$A$23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Sheet1!$G$15:$G$23</c:f>
              <c:numCache>
                <c:formatCode>General</c:formatCode>
                <c:ptCount val="9"/>
                <c:pt idx="0">
                  <c:v>2.0999999999999999E-5</c:v>
                </c:pt>
                <c:pt idx="1">
                  <c:v>2.0999999999999999E-5</c:v>
                </c:pt>
                <c:pt idx="2">
                  <c:v>2.0999999999999999E-5</c:v>
                </c:pt>
                <c:pt idx="3">
                  <c:v>2.0999999999999999E-5</c:v>
                </c:pt>
                <c:pt idx="4">
                  <c:v>2.0999999999999999E-5</c:v>
                </c:pt>
                <c:pt idx="5">
                  <c:v>2.0999999999999999E-5</c:v>
                </c:pt>
                <c:pt idx="6">
                  <c:v>2.0999999999999999E-5</c:v>
                </c:pt>
                <c:pt idx="7">
                  <c:v>2.0999999999999999E-5</c:v>
                </c:pt>
                <c:pt idx="8">
                  <c:v>2.0999999999999999E-5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3239232"/>
        <c:axId val="413238840"/>
      </c:lineChart>
      <c:catAx>
        <c:axId val="413229040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232960"/>
        <c:crosses val="autoZero"/>
        <c:auto val="1"/>
        <c:lblAlgn val="ctr"/>
        <c:lblOffset val="100"/>
        <c:tickLblSkip val="1"/>
        <c:noMultiLvlLbl val="0"/>
      </c:catAx>
      <c:valAx>
        <c:axId val="413232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 to Compress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229040"/>
        <c:crosses val="autoZero"/>
        <c:crossBetween val="between"/>
      </c:valAx>
      <c:valAx>
        <c:axId val="41323884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Bitmap</a:t>
                </a:r>
                <a:r>
                  <a:rPr lang="en-GB" baseline="0"/>
                  <a:t> Reduce to (%)</a:t>
                </a:r>
                <a:endParaRPr lang="en-GB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239232"/>
        <c:crosses val="max"/>
        <c:crossBetween val="between"/>
      </c:valAx>
      <c:catAx>
        <c:axId val="4132392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132388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Night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Sheet1!$F$1</c:f>
              <c:strCache>
                <c:ptCount val="1"/>
                <c:pt idx="0">
                  <c:v>Time to Compress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Sheet1!$F$2:$F$10</c:f>
              <c:numCache>
                <c:formatCode>General</c:formatCode>
                <c:ptCount val="9"/>
                <c:pt idx="0">
                  <c:v>204.47471200000001</c:v>
                </c:pt>
                <c:pt idx="1">
                  <c:v>228.38191800000001</c:v>
                </c:pt>
                <c:pt idx="2">
                  <c:v>232.51549900000001</c:v>
                </c:pt>
                <c:pt idx="3">
                  <c:v>232.42835700000001</c:v>
                </c:pt>
                <c:pt idx="4">
                  <c:v>235.436454</c:v>
                </c:pt>
                <c:pt idx="5">
                  <c:v>233.88775200000001</c:v>
                </c:pt>
                <c:pt idx="6">
                  <c:v>192.23449500000001</c:v>
                </c:pt>
                <c:pt idx="7">
                  <c:v>204.02086499999999</c:v>
                </c:pt>
                <c:pt idx="8">
                  <c:v>210.050501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3156288"/>
        <c:axId val="463154720"/>
      </c:lineChart>
      <c:lineChart>
        <c:grouping val="standard"/>
        <c:varyColors val="0"/>
        <c:ser>
          <c:idx val="2"/>
          <c:order val="1"/>
          <c:tx>
            <c:strRef>
              <c:f>Sheet1!$G$1</c:f>
              <c:strCache>
                <c:ptCount val="1"/>
                <c:pt idx="0">
                  <c:v>Bitmap Reduced To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Sheet1!$G$2:$G$10</c:f>
              <c:numCache>
                <c:formatCode>General</c:formatCode>
                <c:ptCount val="9"/>
                <c:pt idx="0">
                  <c:v>0.451685</c:v>
                </c:pt>
                <c:pt idx="1">
                  <c:v>0.42978</c:v>
                </c:pt>
                <c:pt idx="2">
                  <c:v>0.42693799999999998</c:v>
                </c:pt>
                <c:pt idx="3">
                  <c:v>0.42818000000000001</c:v>
                </c:pt>
                <c:pt idx="4">
                  <c:v>0.43068600000000001</c:v>
                </c:pt>
                <c:pt idx="5">
                  <c:v>0.43363000000000002</c:v>
                </c:pt>
                <c:pt idx="6">
                  <c:v>0.436309</c:v>
                </c:pt>
                <c:pt idx="7">
                  <c:v>0.43841200000000002</c:v>
                </c:pt>
                <c:pt idx="8">
                  <c:v>0.44069700000000001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3157856"/>
        <c:axId val="463157072"/>
      </c:lineChart>
      <c:catAx>
        <c:axId val="463156288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154720"/>
        <c:crosses val="autoZero"/>
        <c:auto val="1"/>
        <c:lblAlgn val="ctr"/>
        <c:lblOffset val="100"/>
        <c:tickLblSkip val="1"/>
        <c:noMultiLvlLbl val="0"/>
      </c:catAx>
      <c:valAx>
        <c:axId val="463154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 to Compress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156288"/>
        <c:crosses val="autoZero"/>
        <c:crossBetween val="between"/>
      </c:valAx>
      <c:valAx>
        <c:axId val="46315707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Bitmap</a:t>
                </a:r>
                <a:r>
                  <a:rPr lang="en-GB" baseline="0"/>
                  <a:t> Reduce to (%)</a:t>
                </a:r>
                <a:endParaRPr lang="en-GB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157856"/>
        <c:crosses val="max"/>
        <c:crossBetween val="between"/>
      </c:valAx>
      <c:catAx>
        <c:axId val="4631578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63157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Image </a:t>
            </a:r>
            <a:r>
              <a:rPr lang="de-CH" dirty="0" err="1" smtClean="0"/>
              <a:t>Compression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CH" sz="3100" dirty="0"/>
              <a:t>Computer Vision, Spring 2017, Seoul National </a:t>
            </a:r>
            <a:r>
              <a:rPr lang="de-CH" sz="3100" dirty="0" smtClean="0"/>
              <a:t>University</a:t>
            </a:r>
          </a:p>
          <a:p>
            <a:endParaRPr lang="de-CH" dirty="0"/>
          </a:p>
          <a:p>
            <a:r>
              <a:rPr lang="de-CH" dirty="0"/>
              <a:t>Horner </a:t>
            </a:r>
            <a:r>
              <a:rPr lang="de-CH" dirty="0" smtClean="0"/>
              <a:t>Benjamin, Steiner Patric, Penas </a:t>
            </a:r>
            <a:r>
              <a:rPr lang="de-CH" dirty="0" err="1"/>
              <a:t>Pastilla</a:t>
            </a:r>
            <a:r>
              <a:rPr lang="de-CH" dirty="0"/>
              <a:t> Francisco Javier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989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82" y="2720279"/>
            <a:ext cx="2286319" cy="152421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8328"/>
          </a:xfrm>
        </p:spPr>
        <p:txBody>
          <a:bodyPr/>
          <a:lstStyle/>
          <a:p>
            <a:r>
              <a:rPr lang="de-CH" dirty="0" smtClean="0"/>
              <a:t>Results – Initial Reduction </a:t>
            </a:r>
            <a:endParaRPr lang="de-CH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2700317"/>
              </p:ext>
            </p:extLst>
          </p:nvPr>
        </p:nvGraphicFramePr>
        <p:xfrm>
          <a:off x="3784120" y="1544128"/>
          <a:ext cx="7654505" cy="4399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47007" y="4398116"/>
            <a:ext cx="132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160 x 230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21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8328"/>
          </a:xfrm>
        </p:spPr>
        <p:txBody>
          <a:bodyPr/>
          <a:lstStyle/>
          <a:p>
            <a:r>
              <a:rPr lang="de-CH" dirty="0" smtClean="0"/>
              <a:t>Results – Initial Reduction 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21" y="2409143"/>
            <a:ext cx="1838956" cy="1034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2286000"/>
            <a:ext cx="1544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*Just White* </a:t>
            </a:r>
          </a:p>
          <a:p>
            <a:endParaRPr lang="en-GB" dirty="0"/>
          </a:p>
          <a:p>
            <a:r>
              <a:rPr lang="en-GB" dirty="0" smtClean="0"/>
              <a:t>648 x 1152</a:t>
            </a:r>
            <a:endParaRPr lang="en-GB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220648"/>
              </p:ext>
            </p:extLst>
          </p:nvPr>
        </p:nvGraphicFramePr>
        <p:xfrm>
          <a:off x="3292414" y="1837730"/>
          <a:ext cx="8137585" cy="4399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3265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8328"/>
          </a:xfrm>
        </p:spPr>
        <p:txBody>
          <a:bodyPr/>
          <a:lstStyle/>
          <a:p>
            <a:r>
              <a:rPr lang="de-CH" dirty="0" smtClean="0"/>
              <a:t>Results – Initial Reduction 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50" y="2130724"/>
            <a:ext cx="2462376" cy="16390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54038" y="398700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426 x 640</a:t>
            </a:r>
            <a:endParaRPr lang="en-GB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0028267"/>
              </p:ext>
            </p:extLst>
          </p:nvPr>
        </p:nvGraphicFramePr>
        <p:xfrm>
          <a:off x="3715109" y="1639017"/>
          <a:ext cx="7740769" cy="4373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7726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3604"/>
          </a:xfrm>
        </p:spPr>
        <p:txBody>
          <a:bodyPr/>
          <a:lstStyle/>
          <a:p>
            <a:r>
              <a:rPr lang="en-GB" dirty="0" smtClean="0"/>
              <a:t>Results – Dictionary Reduction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67594"/>
              </p:ext>
            </p:extLst>
          </p:nvPr>
        </p:nvGraphicFramePr>
        <p:xfrm>
          <a:off x="2286000" y="226453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SNU Paint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White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Night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Reduced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84474" y="3881887"/>
            <a:ext cx="4744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Only occasionally useful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68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– Final Size	</a:t>
            </a:r>
            <a:br>
              <a:rPr lang="en-GB" dirty="0" smtClean="0"/>
            </a:br>
            <a:r>
              <a:rPr lang="en-GB" dirty="0" smtClean="0"/>
              <a:t>(using Huffman Encoding)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101266"/>
              </p:ext>
            </p:extLst>
          </p:nvPr>
        </p:nvGraphicFramePr>
        <p:xfrm>
          <a:off x="1617932" y="2332806"/>
          <a:ext cx="8914920" cy="337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143"/>
                <a:gridCol w="2605178"/>
                <a:gridCol w="1900041"/>
                <a:gridCol w="1757558"/>
              </a:tblGrid>
              <a:tr h="67557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Huffman on Raw Image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Our Size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PNG Size</a:t>
                      </a:r>
                      <a:endParaRPr lang="en-GB" dirty="0"/>
                    </a:p>
                  </a:txBody>
                  <a:tcPr/>
                </a:tc>
              </a:tr>
              <a:tr h="675576">
                <a:tc>
                  <a:txBody>
                    <a:bodyPr/>
                    <a:lstStyle/>
                    <a:p>
                      <a:r>
                        <a:rPr lang="en-GB" dirty="0" smtClean="0"/>
                        <a:t>SNU Paint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9.12 KB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4.64 KB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3 KB</a:t>
                      </a:r>
                      <a:endParaRPr lang="en-GB" dirty="0"/>
                    </a:p>
                  </a:txBody>
                  <a:tcPr/>
                </a:tc>
              </a:tr>
              <a:tr h="675576">
                <a:tc>
                  <a:txBody>
                    <a:bodyPr/>
                    <a:lstStyle/>
                    <a:p>
                      <a:r>
                        <a:rPr lang="en-GB" dirty="0" smtClean="0"/>
                        <a:t>Cat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113 KB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105 KB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72.9 KB</a:t>
                      </a:r>
                      <a:endParaRPr lang="en-GB" dirty="0"/>
                    </a:p>
                  </a:txBody>
                  <a:tcPr/>
                </a:tc>
              </a:tr>
              <a:tr h="675576">
                <a:tc>
                  <a:txBody>
                    <a:bodyPr/>
                    <a:lstStyle/>
                    <a:p>
                      <a:r>
                        <a:rPr lang="en-GB" dirty="0" smtClean="0"/>
                        <a:t>Night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638 KB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620 KB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79.0 KB</a:t>
                      </a:r>
                      <a:endParaRPr lang="en-GB" dirty="0"/>
                    </a:p>
                  </a:txBody>
                  <a:tcPr/>
                </a:tc>
              </a:tr>
              <a:tr h="675576">
                <a:tc>
                  <a:txBody>
                    <a:bodyPr/>
                    <a:lstStyle/>
                    <a:p>
                      <a:r>
                        <a:rPr lang="en-GB" dirty="0" smtClean="0"/>
                        <a:t>White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279.94</a:t>
                      </a:r>
                      <a:r>
                        <a:rPr lang="en-GB" baseline="0" dirty="0" smtClean="0"/>
                        <a:t> KB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39.38 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3.52 KB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27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01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Improving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Algorithm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Goal: </a:t>
            </a:r>
            <a:r>
              <a:rPr lang="de-CH" dirty="0" err="1" smtClean="0"/>
              <a:t>better</a:t>
            </a:r>
            <a:r>
              <a:rPr lang="de-CH" dirty="0" smtClean="0"/>
              <a:t> </a:t>
            </a:r>
            <a:r>
              <a:rPr lang="de-CH" dirty="0" err="1" smtClean="0"/>
              <a:t>compression</a:t>
            </a:r>
            <a:endParaRPr lang="de-CH" dirty="0" smtClean="0"/>
          </a:p>
          <a:p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err="1" smtClean="0"/>
              <a:t>Make</a:t>
            </a:r>
            <a:r>
              <a:rPr lang="de-CH" dirty="0" smtClean="0"/>
              <a:t>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lossy</a:t>
            </a:r>
            <a:r>
              <a:rPr lang="de-CH" dirty="0" smtClean="0"/>
              <a:t> (Trade-off: </a:t>
            </a:r>
            <a:r>
              <a:rPr lang="de-CH" dirty="0" err="1" smtClean="0"/>
              <a:t>sacrifice</a:t>
            </a:r>
            <a:r>
              <a:rPr lang="de-CH" dirty="0" smtClean="0"/>
              <a:t> </a:t>
            </a:r>
            <a:r>
              <a:rPr lang="de-CH" dirty="0" err="1" smtClean="0"/>
              <a:t>image</a:t>
            </a:r>
            <a:r>
              <a:rPr lang="de-CH" dirty="0" smtClean="0"/>
              <a:t> </a:t>
            </a:r>
            <a:r>
              <a:rPr lang="de-CH" dirty="0" err="1" smtClean="0"/>
              <a:t>quality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find </a:t>
            </a:r>
            <a:r>
              <a:rPr lang="de-CH" dirty="0" err="1" smtClean="0"/>
              <a:t>more</a:t>
            </a:r>
            <a:r>
              <a:rPr lang="de-CH" dirty="0" smtClean="0"/>
              <a:t> </a:t>
            </a:r>
            <a:r>
              <a:rPr lang="de-CH" dirty="0" err="1" smtClean="0"/>
              <a:t>patterns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Idea</a:t>
            </a:r>
            <a:r>
              <a:rPr lang="de-CH" dirty="0" smtClean="0"/>
              <a:t>: Smooth </a:t>
            </a:r>
            <a:r>
              <a:rPr lang="de-CH" dirty="0" err="1" smtClean="0"/>
              <a:t>image</a:t>
            </a:r>
            <a:r>
              <a:rPr lang="de-CH" dirty="0" smtClean="0"/>
              <a:t> </a:t>
            </a:r>
            <a:r>
              <a:rPr lang="de-CH" dirty="0" err="1" smtClean="0"/>
              <a:t>before</a:t>
            </a:r>
            <a:r>
              <a:rPr lang="de-CH" dirty="0" smtClean="0"/>
              <a:t> </a:t>
            </a:r>
            <a:r>
              <a:rPr lang="de-CH" dirty="0" err="1" smtClean="0"/>
              <a:t>compressing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reduce</a:t>
            </a:r>
            <a:r>
              <a:rPr lang="de-CH" dirty="0" smtClean="0"/>
              <a:t> </a:t>
            </a:r>
            <a:r>
              <a:rPr lang="de-CH" dirty="0" err="1" smtClean="0"/>
              <a:t>noise</a:t>
            </a:r>
            <a:endParaRPr lang="de-CH" dirty="0"/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err="1" smtClean="0">
                <a:sym typeface="Wingdings" panose="05000000000000000000" pitchFamily="2" charset="2"/>
              </a:rPr>
              <a:t>Did</a:t>
            </a:r>
            <a:r>
              <a:rPr lang="de-CH" dirty="0" smtClean="0">
                <a:sym typeface="Wingdings" panose="05000000000000000000" pitchFamily="2" charset="2"/>
              </a:rPr>
              <a:t> not </a:t>
            </a:r>
            <a:r>
              <a:rPr lang="de-CH" dirty="0" err="1" smtClean="0">
                <a:sym typeface="Wingdings" panose="05000000000000000000" pitchFamily="2" charset="2"/>
              </a:rPr>
              <a:t>work</a:t>
            </a:r>
            <a:r>
              <a:rPr lang="de-CH" dirty="0" smtClean="0">
                <a:sym typeface="Wingdings" panose="05000000000000000000" pitchFamily="2" charset="2"/>
              </a:rPr>
              <a:t>, </a:t>
            </a:r>
            <a:r>
              <a:rPr lang="de-CH" dirty="0" err="1" smtClean="0">
                <a:sym typeface="Wingdings" panose="05000000000000000000" pitchFamily="2" charset="2"/>
              </a:rPr>
              <a:t>because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gradients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alongside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edges</a:t>
            </a:r>
            <a:endParaRPr lang="de-CH" dirty="0" smtClean="0">
              <a:sym typeface="Wingdings" panose="05000000000000000000" pitchFamily="2" charset="2"/>
            </a:endParaRPr>
          </a:p>
          <a:p>
            <a:r>
              <a:rPr lang="de-CH" dirty="0" smtClean="0">
                <a:sym typeface="Wingdings" panose="05000000000000000000" pitchFamily="2" charset="2"/>
              </a:rPr>
              <a:t>So: Do </a:t>
            </a:r>
            <a:r>
              <a:rPr lang="de-CH" dirty="0" err="1" smtClean="0">
                <a:sym typeface="Wingdings" panose="05000000000000000000" pitchFamily="2" charset="2"/>
              </a:rPr>
              <a:t>the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opposite</a:t>
            </a:r>
            <a:r>
              <a:rPr lang="de-CH" dirty="0" smtClean="0">
                <a:sym typeface="Wingdings" panose="05000000000000000000" pitchFamily="2" charset="2"/>
              </a:rPr>
              <a:t>, </a:t>
            </a:r>
            <a:r>
              <a:rPr lang="de-CH" dirty="0" err="1" smtClean="0">
                <a:sym typeface="Wingdings" panose="05000000000000000000" pitchFamily="2" charset="2"/>
              </a:rPr>
              <a:t>sharpen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the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image</a:t>
            </a:r>
            <a:r>
              <a:rPr lang="de-CH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err="1" smtClean="0">
                <a:sym typeface="Wingdings" panose="05000000000000000000" pitchFamily="2" charset="2"/>
              </a:rPr>
              <a:t>Only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worked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for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certain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images</a:t>
            </a:r>
            <a:r>
              <a:rPr lang="de-CH" dirty="0" smtClean="0">
                <a:sym typeface="Wingdings" panose="05000000000000000000" pitchFamily="2" charset="2"/>
              </a:rPr>
              <a:t> (not </a:t>
            </a:r>
            <a:r>
              <a:rPr lang="de-CH" dirty="0" err="1" smtClean="0">
                <a:sym typeface="Wingdings" panose="05000000000000000000" pitchFamily="2" charset="2"/>
              </a:rPr>
              <a:t>for</a:t>
            </a:r>
            <a:r>
              <a:rPr lang="de-CH" dirty="0" smtClean="0">
                <a:sym typeface="Wingdings" panose="05000000000000000000" pitchFamily="2" charset="2"/>
              </a:rPr>
              <a:t> simple </a:t>
            </a:r>
            <a:r>
              <a:rPr lang="de-CH" dirty="0" err="1" smtClean="0">
                <a:sym typeface="Wingdings" panose="05000000000000000000" pitchFamily="2" charset="2"/>
              </a:rPr>
              <a:t>images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like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perfect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checkerboard</a:t>
            </a:r>
            <a:r>
              <a:rPr lang="de-CH" dirty="0" smtClean="0">
                <a:sym typeface="Wingdings" panose="05000000000000000000" pitchFamily="2" charset="2"/>
              </a:rPr>
              <a:t>)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Best (</a:t>
            </a:r>
            <a:r>
              <a:rPr lang="de-CH" dirty="0" err="1" smtClean="0">
                <a:sym typeface="Wingdings" panose="05000000000000000000" pitchFamily="2" charset="2"/>
              </a:rPr>
              <a:t>and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easiest</a:t>
            </a:r>
            <a:r>
              <a:rPr lang="de-CH" dirty="0" smtClean="0">
                <a:sym typeface="Wingdings" panose="05000000000000000000" pitchFamily="2" charset="2"/>
              </a:rPr>
              <a:t>) </a:t>
            </a:r>
            <a:r>
              <a:rPr lang="de-CH" dirty="0" err="1" smtClean="0">
                <a:sym typeface="Wingdings" panose="05000000000000000000" pitchFamily="2" charset="2"/>
              </a:rPr>
              <a:t>solution</a:t>
            </a:r>
            <a:r>
              <a:rPr lang="de-CH" dirty="0" smtClean="0">
                <a:sym typeface="Wingdings" panose="05000000000000000000" pitchFamily="2" charset="2"/>
              </a:rPr>
              <a:t>: </a:t>
            </a:r>
            <a:r>
              <a:rPr lang="de-CH" dirty="0" err="1" smtClean="0">
                <a:sym typeface="Wingdings" panose="05000000000000000000" pitchFamily="2" charset="2"/>
              </a:rPr>
              <a:t>reduce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the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colors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of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the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image</a:t>
            </a:r>
            <a:endParaRPr lang="de-CH" dirty="0" smtClean="0"/>
          </a:p>
          <a:p>
            <a:pPr lvl="1"/>
            <a:endParaRPr lang="de-CH" dirty="0" smtClean="0"/>
          </a:p>
          <a:p>
            <a:pPr lvl="1"/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7591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Conlusion</a:t>
            </a:r>
            <a:r>
              <a:rPr lang="de-CH" dirty="0" smtClean="0"/>
              <a:t> (TODO </a:t>
            </a:r>
            <a:r>
              <a:rPr lang="de-CH" dirty="0" err="1" smtClean="0"/>
              <a:t>maybe</a:t>
            </a:r>
            <a:r>
              <a:rPr lang="de-CH" dirty="0" smtClean="0"/>
              <a:t>?)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algorithm</a:t>
            </a:r>
            <a:r>
              <a:rPr lang="de-CH" dirty="0" smtClean="0"/>
              <a:t> </a:t>
            </a:r>
            <a:r>
              <a:rPr lang="de-CH" dirty="0" err="1" smtClean="0"/>
              <a:t>works</a:t>
            </a:r>
            <a:r>
              <a:rPr lang="de-CH" dirty="0" smtClean="0"/>
              <a:t> </a:t>
            </a:r>
            <a:r>
              <a:rPr lang="de-CH" dirty="0" err="1" smtClean="0"/>
              <a:t>extremely</a:t>
            </a:r>
            <a:r>
              <a:rPr lang="de-CH" dirty="0" smtClean="0"/>
              <a:t> </a:t>
            </a:r>
            <a:r>
              <a:rPr lang="de-CH" dirty="0" err="1" smtClean="0"/>
              <a:t>well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simple </a:t>
            </a:r>
            <a:r>
              <a:rPr lang="de-CH" dirty="0" err="1" smtClean="0"/>
              <a:t>images</a:t>
            </a:r>
            <a:endParaRPr lang="de-CH" dirty="0" smtClean="0"/>
          </a:p>
          <a:p>
            <a:pPr lvl="1"/>
            <a:r>
              <a:rPr lang="de-CH" dirty="0" smtClean="0"/>
              <a:t>Even </a:t>
            </a:r>
            <a:r>
              <a:rPr lang="de-CH" dirty="0" err="1" smtClean="0"/>
              <a:t>better</a:t>
            </a:r>
            <a:r>
              <a:rPr lang="de-CH" dirty="0" smtClean="0"/>
              <a:t> </a:t>
            </a:r>
            <a:r>
              <a:rPr lang="de-CH" dirty="0" err="1" smtClean="0"/>
              <a:t>than</a:t>
            </a:r>
            <a:r>
              <a:rPr lang="de-CH" dirty="0" smtClean="0"/>
              <a:t> PNG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certain</a:t>
            </a:r>
            <a:r>
              <a:rPr lang="de-CH" dirty="0" smtClean="0"/>
              <a:t> </a:t>
            </a:r>
            <a:r>
              <a:rPr lang="de-CH" dirty="0" err="1" smtClean="0"/>
              <a:t>cases</a:t>
            </a:r>
            <a:r>
              <a:rPr lang="de-CH" dirty="0" smtClean="0"/>
              <a:t>!</a:t>
            </a:r>
          </a:p>
          <a:p>
            <a:endParaRPr lang="de-CH" dirty="0"/>
          </a:p>
          <a:p>
            <a:r>
              <a:rPr lang="de-CH" dirty="0" smtClean="0"/>
              <a:t>Works ok for normal images</a:t>
            </a:r>
            <a:r>
              <a:rPr lang="de-CH" dirty="0" smtClean="0"/>
              <a:t>, </a:t>
            </a:r>
            <a:r>
              <a:rPr lang="de-CH" dirty="0" smtClean="0"/>
              <a:t>but PNG </a:t>
            </a:r>
            <a:r>
              <a:rPr lang="de-CH" dirty="0" smtClean="0"/>
              <a:t>is </a:t>
            </a:r>
            <a:r>
              <a:rPr lang="de-CH" dirty="0" smtClean="0"/>
              <a:t>better</a:t>
            </a:r>
          </a:p>
        </p:txBody>
      </p:sp>
    </p:spTree>
    <p:extLst>
      <p:ext uri="{BB962C8B-B14F-4D97-AF65-F5344CB8AC3E}">
        <p14:creationId xmlns:p14="http://schemas.microsoft.com/office/powerpoint/2010/main" val="39735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sz="16600" dirty="0" smtClean="0"/>
              <a:t>Q &amp; A</a:t>
            </a:r>
            <a:endParaRPr lang="de-CH" sz="16600" dirty="0"/>
          </a:p>
        </p:txBody>
      </p:sp>
    </p:spTree>
    <p:extLst>
      <p:ext uri="{BB962C8B-B14F-4D97-AF65-F5344CB8AC3E}">
        <p14:creationId xmlns:p14="http://schemas.microsoft.com/office/powerpoint/2010/main" val="81839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Goal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Invent</a:t>
            </a:r>
            <a:r>
              <a:rPr lang="de-CH" dirty="0" smtClean="0"/>
              <a:t> </a:t>
            </a:r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own</a:t>
            </a:r>
            <a:r>
              <a:rPr lang="de-CH" dirty="0" smtClean="0"/>
              <a:t> </a:t>
            </a:r>
            <a:r>
              <a:rPr lang="de-CH" dirty="0" err="1" smtClean="0"/>
              <a:t>image</a:t>
            </a:r>
            <a:r>
              <a:rPr lang="de-CH" dirty="0" smtClean="0"/>
              <a:t> </a:t>
            </a:r>
            <a:r>
              <a:rPr lang="de-CH" dirty="0" err="1" smtClean="0"/>
              <a:t>compression</a:t>
            </a:r>
            <a:r>
              <a:rPr lang="de-CH" dirty="0" smtClean="0"/>
              <a:t> </a:t>
            </a:r>
            <a:r>
              <a:rPr lang="de-CH" dirty="0" err="1" smtClean="0"/>
              <a:t>algorithm</a:t>
            </a:r>
            <a:endParaRPr lang="de-CH" dirty="0" smtClean="0"/>
          </a:p>
          <a:p>
            <a:r>
              <a:rPr lang="de-CH" dirty="0" err="1" smtClean="0"/>
              <a:t>Compare</a:t>
            </a:r>
            <a:r>
              <a:rPr lang="de-CH" dirty="0" smtClean="0"/>
              <a:t> </a:t>
            </a:r>
            <a:r>
              <a:rPr lang="de-CH" dirty="0" err="1" smtClean="0"/>
              <a:t>compression</a:t>
            </a:r>
            <a:r>
              <a:rPr lang="de-CH" dirty="0"/>
              <a:t> </a:t>
            </a:r>
            <a:r>
              <a:rPr lang="de-CH" dirty="0" err="1" smtClean="0"/>
              <a:t>size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common</a:t>
            </a:r>
            <a:r>
              <a:rPr lang="de-CH" dirty="0" smtClean="0"/>
              <a:t> </a:t>
            </a:r>
            <a:r>
              <a:rPr lang="de-CH" dirty="0" err="1" smtClean="0"/>
              <a:t>image</a:t>
            </a:r>
            <a:r>
              <a:rPr lang="de-CH" dirty="0" smtClean="0"/>
              <a:t> </a:t>
            </a:r>
            <a:r>
              <a:rPr lang="de-CH" dirty="0" err="1" smtClean="0"/>
              <a:t>compression</a:t>
            </a:r>
            <a:r>
              <a:rPr lang="de-CH" dirty="0" smtClean="0"/>
              <a:t> </a:t>
            </a:r>
            <a:r>
              <a:rPr lang="de-CH" dirty="0" err="1" smtClean="0"/>
              <a:t>techniques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1026" name="Picture 2" descr="Image result for image compr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558" y="3688597"/>
            <a:ext cx="3260133" cy="290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8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Image </a:t>
            </a:r>
            <a:r>
              <a:rPr lang="de-CH" dirty="0" err="1" smtClean="0"/>
              <a:t>and</a:t>
            </a:r>
            <a:r>
              <a:rPr lang="de-CH" dirty="0" smtClean="0"/>
              <a:t> Pixel </a:t>
            </a:r>
            <a:r>
              <a:rPr lang="de-CH" dirty="0" err="1" smtClean="0"/>
              <a:t>representation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Matrix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pixels</a:t>
            </a:r>
            <a:r>
              <a:rPr lang="de-CH" dirty="0" smtClean="0"/>
              <a:t> </a:t>
            </a:r>
            <a:r>
              <a:rPr lang="de-CH" dirty="0" smtClean="0">
                <a:sym typeface="Wingdings" panose="05000000000000000000" pitchFamily="2" charset="2"/>
              </a:rPr>
              <a:t> H x W x 3</a:t>
            </a:r>
            <a:endParaRPr lang="de-CH" dirty="0" smtClean="0"/>
          </a:p>
          <a:p>
            <a:pPr lvl="1"/>
            <a:r>
              <a:rPr lang="de-CH" dirty="0" err="1" smtClean="0"/>
              <a:t>each</a:t>
            </a:r>
            <a:r>
              <a:rPr lang="de-CH" dirty="0" smtClean="0"/>
              <a:t> </a:t>
            </a:r>
            <a:r>
              <a:rPr lang="de-CH" dirty="0" err="1" smtClean="0"/>
              <a:t>pixel</a:t>
            </a:r>
            <a:r>
              <a:rPr lang="de-CH" dirty="0" smtClean="0"/>
              <a:t> </a:t>
            </a:r>
            <a:r>
              <a:rPr lang="de-CH" dirty="0" err="1" smtClean="0"/>
              <a:t>has</a:t>
            </a:r>
            <a:r>
              <a:rPr lang="de-CH" dirty="0" smtClean="0"/>
              <a:t> 3 </a:t>
            </a:r>
            <a:r>
              <a:rPr lang="de-CH" dirty="0" err="1" smtClean="0"/>
              <a:t>values</a:t>
            </a:r>
            <a:r>
              <a:rPr lang="de-CH" dirty="0" smtClean="0"/>
              <a:t> </a:t>
            </a:r>
            <a:r>
              <a:rPr lang="de-CH" dirty="0" err="1" smtClean="0"/>
              <a:t>between</a:t>
            </a:r>
            <a:r>
              <a:rPr lang="de-CH" dirty="0" smtClean="0"/>
              <a:t> 0 </a:t>
            </a:r>
            <a:r>
              <a:rPr lang="de-CH" dirty="0" err="1" smtClean="0"/>
              <a:t>and</a:t>
            </a:r>
            <a:r>
              <a:rPr lang="de-CH" dirty="0" smtClean="0"/>
              <a:t> 255 (</a:t>
            </a:r>
            <a:r>
              <a:rPr lang="de-CH" dirty="0" err="1" smtClean="0"/>
              <a:t>for</a:t>
            </a:r>
            <a:r>
              <a:rPr lang="de-CH" dirty="0" smtClean="0"/>
              <a:t> RGB)</a:t>
            </a:r>
          </a:p>
          <a:p>
            <a:pPr lvl="1"/>
            <a:endParaRPr lang="de-CH" dirty="0"/>
          </a:p>
          <a:p>
            <a:pPr marL="530352" lvl="1" indent="0">
              <a:buNone/>
            </a:pPr>
            <a:r>
              <a:rPr lang="de-CH" dirty="0"/>
              <a:t>	</a:t>
            </a:r>
            <a:r>
              <a:rPr lang="de-CH" dirty="0">
                <a:solidFill>
                  <a:srgbClr val="FF0000"/>
                </a:solidFill>
              </a:rPr>
              <a:t>0 0 1 1 0 0		</a:t>
            </a:r>
            <a:r>
              <a:rPr lang="de-CH" dirty="0">
                <a:solidFill>
                  <a:srgbClr val="00B050"/>
                </a:solidFill>
              </a:rPr>
              <a:t>3 3 0 0 0 0		</a:t>
            </a:r>
            <a:r>
              <a:rPr lang="de-CH" dirty="0">
                <a:solidFill>
                  <a:srgbClr val="0070C0"/>
                </a:solidFill>
              </a:rPr>
              <a:t>0 0 0 0 0 0</a:t>
            </a:r>
          </a:p>
          <a:p>
            <a:pPr marL="530352" lvl="1" indent="0">
              <a:buNone/>
            </a:pPr>
            <a:r>
              <a:rPr lang="de-CH" dirty="0">
                <a:solidFill>
                  <a:srgbClr val="FF0000"/>
                </a:solidFill>
              </a:rPr>
              <a:t>	0 0 1 1 0 0		</a:t>
            </a:r>
            <a:r>
              <a:rPr lang="de-CH" dirty="0">
                <a:solidFill>
                  <a:srgbClr val="00B050"/>
                </a:solidFill>
              </a:rPr>
              <a:t>3 3 0 0 0 0		</a:t>
            </a:r>
            <a:r>
              <a:rPr lang="de-CH" dirty="0">
                <a:solidFill>
                  <a:srgbClr val="0070C0"/>
                </a:solidFill>
              </a:rPr>
              <a:t>0 0 0 0 0 0</a:t>
            </a:r>
          </a:p>
          <a:p>
            <a:pPr marL="530352" lvl="1" indent="0">
              <a:buNone/>
            </a:pPr>
            <a:r>
              <a:rPr lang="de-CH" dirty="0">
                <a:solidFill>
                  <a:srgbClr val="FF0000"/>
                </a:solidFill>
              </a:rPr>
              <a:t>	5 5 1 1 5 5		</a:t>
            </a:r>
            <a:r>
              <a:rPr lang="de-CH" dirty="0">
                <a:solidFill>
                  <a:srgbClr val="00B050"/>
                </a:solidFill>
              </a:rPr>
              <a:t>0 0 3 3 0 0		</a:t>
            </a:r>
            <a:r>
              <a:rPr lang="de-CH" dirty="0">
                <a:solidFill>
                  <a:srgbClr val="0070C0"/>
                </a:solidFill>
              </a:rPr>
              <a:t>3 3 3 3 3 3</a:t>
            </a:r>
          </a:p>
          <a:p>
            <a:pPr marL="530352" lvl="1" indent="0">
              <a:buNone/>
            </a:pPr>
            <a:r>
              <a:rPr lang="de-CH" dirty="0">
                <a:solidFill>
                  <a:srgbClr val="FF0000"/>
                </a:solidFill>
              </a:rPr>
              <a:t>	5 5 1 1 5 5		</a:t>
            </a:r>
            <a:r>
              <a:rPr lang="de-CH" dirty="0">
                <a:solidFill>
                  <a:srgbClr val="00B050"/>
                </a:solidFill>
              </a:rPr>
              <a:t>0 0 3 3 0 0		</a:t>
            </a:r>
            <a:r>
              <a:rPr lang="de-CH" dirty="0">
                <a:solidFill>
                  <a:srgbClr val="0070C0"/>
                </a:solidFill>
              </a:rPr>
              <a:t>3 3 3 3 3 3</a:t>
            </a:r>
          </a:p>
          <a:p>
            <a:pPr marL="530352" lvl="1" indent="0">
              <a:buNone/>
            </a:pPr>
            <a:r>
              <a:rPr lang="de-CH" dirty="0">
                <a:solidFill>
                  <a:srgbClr val="FF0000"/>
                </a:solidFill>
              </a:rPr>
              <a:t>	0 0 1 1 0 0		</a:t>
            </a:r>
            <a:r>
              <a:rPr lang="de-CH" dirty="0">
                <a:solidFill>
                  <a:srgbClr val="00B050"/>
                </a:solidFill>
              </a:rPr>
              <a:t>0 0 0 0 3 3		</a:t>
            </a:r>
            <a:r>
              <a:rPr lang="de-CH" dirty="0">
                <a:solidFill>
                  <a:srgbClr val="0070C0"/>
                </a:solidFill>
              </a:rPr>
              <a:t>4 4 4 4 4 4</a:t>
            </a:r>
          </a:p>
          <a:p>
            <a:pPr marL="530352" lvl="1" indent="0">
              <a:buNone/>
            </a:pPr>
            <a:r>
              <a:rPr lang="de-CH" dirty="0">
                <a:solidFill>
                  <a:srgbClr val="FF0000"/>
                </a:solidFill>
              </a:rPr>
              <a:t>	0 0 1 1 0 0</a:t>
            </a:r>
            <a:r>
              <a:rPr lang="de-CH" dirty="0"/>
              <a:t>		</a:t>
            </a:r>
            <a:r>
              <a:rPr lang="de-CH" dirty="0">
                <a:solidFill>
                  <a:srgbClr val="00B050"/>
                </a:solidFill>
              </a:rPr>
              <a:t>0 0 0 0 3 3		</a:t>
            </a:r>
            <a:r>
              <a:rPr lang="de-CH" dirty="0">
                <a:solidFill>
                  <a:srgbClr val="0070C0"/>
                </a:solidFill>
              </a:rPr>
              <a:t>4 4 4 4 4 4</a:t>
            </a:r>
          </a:p>
        </p:txBody>
      </p:sp>
    </p:spTree>
    <p:extLst>
      <p:ext uri="{BB962C8B-B14F-4D97-AF65-F5344CB8AC3E}">
        <p14:creationId xmlns:p14="http://schemas.microsoft.com/office/powerpoint/2010/main" val="283799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Common </a:t>
            </a:r>
            <a:r>
              <a:rPr lang="de-CH" dirty="0" err="1" smtClean="0"/>
              <a:t>compression</a:t>
            </a:r>
            <a:r>
              <a:rPr lang="de-CH" dirty="0" smtClean="0"/>
              <a:t> </a:t>
            </a:r>
            <a:r>
              <a:rPr lang="de-CH" dirty="0" err="1" smtClean="0"/>
              <a:t>algorithms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</p:txBody>
      </p:sp>
      <p:pic>
        <p:nvPicPr>
          <p:cNvPr id="2050" name="Picture 2" descr="Image result for lossy vs lossl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636" y="1759637"/>
            <a:ext cx="4001469" cy="509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99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Idea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Algorithm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Lossless</a:t>
            </a:r>
            <a:r>
              <a:rPr lang="de-CH" dirty="0" smtClean="0"/>
              <a:t> </a:t>
            </a:r>
            <a:r>
              <a:rPr lang="de-CH" dirty="0" err="1" smtClean="0"/>
              <a:t>compression</a:t>
            </a:r>
            <a:endParaRPr lang="de-CH" dirty="0" smtClean="0"/>
          </a:p>
          <a:p>
            <a:r>
              <a:rPr lang="de-CH" dirty="0" smtClean="0"/>
              <a:t>Find </a:t>
            </a:r>
            <a:r>
              <a:rPr lang="de-CH" dirty="0" err="1" smtClean="0"/>
              <a:t>pixelgroups</a:t>
            </a:r>
            <a:r>
              <a:rPr lang="de-CH" dirty="0" smtClean="0"/>
              <a:t> </a:t>
            </a:r>
            <a:r>
              <a:rPr lang="de-CH" dirty="0" err="1" smtClean="0"/>
              <a:t>that</a:t>
            </a:r>
            <a:r>
              <a:rPr lang="de-CH" dirty="0" smtClean="0"/>
              <a:t> </a:t>
            </a:r>
            <a:r>
              <a:rPr lang="de-CH" dirty="0" err="1" smtClean="0"/>
              <a:t>occur</a:t>
            </a:r>
            <a:r>
              <a:rPr lang="de-CH" dirty="0" smtClean="0"/>
              <a:t> </a:t>
            </a:r>
            <a:r>
              <a:rPr lang="de-CH" dirty="0" err="1" smtClean="0"/>
              <a:t>more</a:t>
            </a:r>
            <a:r>
              <a:rPr lang="de-CH" dirty="0" smtClean="0"/>
              <a:t> </a:t>
            </a:r>
            <a:r>
              <a:rPr lang="de-CH" dirty="0" err="1" smtClean="0"/>
              <a:t>than</a:t>
            </a:r>
            <a:r>
              <a:rPr lang="de-CH" dirty="0" smtClean="0"/>
              <a:t> </a:t>
            </a:r>
            <a:r>
              <a:rPr lang="de-CH" dirty="0" err="1" smtClean="0"/>
              <a:t>once</a:t>
            </a:r>
            <a:r>
              <a:rPr lang="de-CH" dirty="0" smtClean="0"/>
              <a:t> in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image</a:t>
            </a:r>
            <a:r>
              <a:rPr lang="de-CH" dirty="0"/>
              <a:t> </a:t>
            </a:r>
            <a:r>
              <a:rPr lang="de-CH" dirty="0" smtClean="0"/>
              <a:t>(</a:t>
            </a:r>
            <a:r>
              <a:rPr lang="de-CH" dirty="0" err="1" smtClean="0"/>
              <a:t>repeating</a:t>
            </a:r>
            <a:r>
              <a:rPr lang="de-CH" dirty="0" smtClean="0"/>
              <a:t> </a:t>
            </a:r>
            <a:r>
              <a:rPr lang="de-CH" dirty="0" err="1" smtClean="0"/>
              <a:t>patterns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Replace</a:t>
            </a:r>
            <a:r>
              <a:rPr lang="de-CH" dirty="0" smtClean="0"/>
              <a:t> </a:t>
            </a:r>
            <a:r>
              <a:rPr lang="de-CH" dirty="0" err="1" smtClean="0"/>
              <a:t>pixelgroup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a </a:t>
            </a:r>
            <a:r>
              <a:rPr lang="de-CH" dirty="0" err="1" smtClean="0"/>
              <a:t>placeholder</a:t>
            </a:r>
            <a:r>
              <a:rPr lang="de-CH" dirty="0" smtClean="0"/>
              <a:t> (</a:t>
            </a:r>
            <a:r>
              <a:rPr lang="de-CH" dirty="0" err="1" smtClean="0"/>
              <a:t>key</a:t>
            </a:r>
            <a:r>
              <a:rPr lang="de-CH" dirty="0" smtClean="0"/>
              <a:t>)</a:t>
            </a:r>
          </a:p>
          <a:p>
            <a:r>
              <a:rPr lang="de-CH" dirty="0" smtClean="0"/>
              <a:t>Store original </a:t>
            </a:r>
            <a:r>
              <a:rPr lang="de-CH" dirty="0" err="1" smtClean="0"/>
              <a:t>value</a:t>
            </a:r>
            <a:r>
              <a:rPr lang="de-CH" dirty="0" smtClean="0"/>
              <a:t> </a:t>
            </a:r>
            <a:r>
              <a:rPr lang="de-CH" dirty="0" err="1" smtClean="0"/>
              <a:t>associated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key</a:t>
            </a:r>
            <a:r>
              <a:rPr lang="de-CH" dirty="0" smtClean="0"/>
              <a:t> in a </a:t>
            </a:r>
            <a:r>
              <a:rPr lang="de-CH" dirty="0" err="1" smtClean="0"/>
              <a:t>dictionary</a:t>
            </a:r>
            <a:endParaRPr lang="de-CH" dirty="0" smtClean="0"/>
          </a:p>
          <a:p>
            <a:r>
              <a:rPr lang="de-CH" dirty="0" smtClean="0">
                <a:sym typeface="Wingdings" panose="05000000000000000000" pitchFamily="2" charset="2"/>
              </a:rPr>
              <a:t> Save </a:t>
            </a:r>
            <a:r>
              <a:rPr lang="de-CH" dirty="0" err="1">
                <a:sym typeface="Wingdings" panose="05000000000000000000" pitchFamily="2" charset="2"/>
              </a:rPr>
              <a:t>d</a:t>
            </a:r>
            <a:r>
              <a:rPr lang="de-CH" dirty="0" err="1" smtClean="0">
                <a:sym typeface="Wingdings" panose="05000000000000000000" pitchFamily="2" charset="2"/>
              </a:rPr>
              <a:t>ictionary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and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the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compressed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image</a:t>
            </a:r>
            <a:endParaRPr lang="de-CH" dirty="0">
              <a:sym typeface="Wingdings" panose="05000000000000000000" pitchFamily="2" charset="2"/>
            </a:endParaRP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err="1" smtClean="0">
                <a:sym typeface="Wingdings" panose="05000000000000000000" pitchFamily="2" charset="2"/>
              </a:rPr>
              <a:t>Less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storage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than</a:t>
            </a:r>
            <a:r>
              <a:rPr lang="de-CH" dirty="0" smtClean="0">
                <a:sym typeface="Wingdings" panose="05000000000000000000" pitchFamily="2" charset="2"/>
              </a:rPr>
              <a:t> Bitmap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1122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1553537" y="928985"/>
            <a:ext cx="181330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0 0 0 0 0 0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1 2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1 2 1 2 1 2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4452" y="1288408"/>
            <a:ext cx="5110735" cy="379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0 0 0 0 0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0 0 0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1 2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0 0 1 2 1 2 1 2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30329" y="2533804"/>
            <a:ext cx="226679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A B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A: 0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B: 1 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32547" y="4806946"/>
            <a:ext cx="1770849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A B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A: 0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B: 1 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504470" y="1339529"/>
            <a:ext cx="972350" cy="2768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Down Arrow 10"/>
          <p:cNvSpPr/>
          <p:nvPr/>
        </p:nvSpPr>
        <p:spPr>
          <a:xfrm>
            <a:off x="6716493" y="1795153"/>
            <a:ext cx="402956" cy="68148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Down Arrow 11"/>
          <p:cNvSpPr/>
          <p:nvPr/>
        </p:nvSpPr>
        <p:spPr>
          <a:xfrm>
            <a:off x="6716493" y="4068294"/>
            <a:ext cx="402956" cy="68148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642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/>
              <a:t>Problem</a:t>
            </a:r>
            <a:r>
              <a:rPr lang="de-CH" dirty="0" smtClean="0"/>
              <a:t>: </a:t>
            </a:r>
            <a:r>
              <a:rPr lang="de-CH" dirty="0" err="1"/>
              <a:t>Finding</a:t>
            </a:r>
            <a:r>
              <a:rPr lang="de-CH" dirty="0"/>
              <a:t> </a:t>
            </a:r>
            <a:r>
              <a:rPr lang="de-CH" dirty="0" err="1"/>
              <a:t>repeating</a:t>
            </a:r>
            <a:r>
              <a:rPr lang="de-CH" dirty="0"/>
              <a:t> </a:t>
            </a:r>
            <a:r>
              <a:rPr lang="de-CH" dirty="0" err="1" smtClean="0"/>
              <a:t>patterns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b="1" dirty="0" smtClean="0">
                <a:sym typeface="Wingdings" panose="05000000000000000000" pitchFamily="2" charset="2"/>
              </a:rPr>
              <a:t>Naive </a:t>
            </a:r>
            <a:r>
              <a:rPr lang="de-CH" b="1" dirty="0" err="1" smtClean="0">
                <a:sym typeface="Wingdings" panose="05000000000000000000" pitchFamily="2" charset="2"/>
              </a:rPr>
              <a:t>solution</a:t>
            </a:r>
            <a:r>
              <a:rPr lang="de-CH" b="1" dirty="0" smtClean="0">
                <a:sym typeface="Wingdings" panose="05000000000000000000" pitchFamily="2" charset="2"/>
              </a:rPr>
              <a:t>: </a:t>
            </a:r>
            <a:r>
              <a:rPr lang="de-CH" dirty="0" err="1" smtClean="0"/>
              <a:t>compare</a:t>
            </a:r>
            <a:r>
              <a:rPr lang="de-CH" dirty="0" smtClean="0"/>
              <a:t> </a:t>
            </a:r>
            <a:r>
              <a:rPr lang="de-CH" dirty="0" err="1" smtClean="0"/>
              <a:t>each</a:t>
            </a:r>
            <a:r>
              <a:rPr lang="de-CH" dirty="0" smtClean="0"/>
              <a:t> pair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pixels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each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 pair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pixels</a:t>
            </a:r>
            <a:endParaRPr lang="de-CH" dirty="0" smtClean="0"/>
          </a:p>
          <a:p>
            <a:pPr lvl="1"/>
            <a:r>
              <a:rPr lang="de-CH" dirty="0" err="1" smtClean="0"/>
              <a:t>replace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found</a:t>
            </a:r>
            <a:r>
              <a:rPr lang="de-CH" dirty="0" smtClean="0"/>
              <a:t> </a:t>
            </a:r>
            <a:r>
              <a:rPr lang="de-CH" dirty="0" err="1" smtClean="0"/>
              <a:t>pairs</a:t>
            </a:r>
            <a:endParaRPr lang="de-CH" dirty="0" smtClean="0"/>
          </a:p>
          <a:p>
            <a:pPr lvl="1"/>
            <a:r>
              <a:rPr lang="de-CH" dirty="0" err="1" smtClean="0"/>
              <a:t>repeat</a:t>
            </a:r>
            <a:r>
              <a:rPr lang="de-CH" dirty="0" smtClean="0"/>
              <a:t> </a:t>
            </a:r>
            <a:r>
              <a:rPr lang="de-CH" dirty="0" err="1" smtClean="0"/>
              <a:t>until</a:t>
            </a:r>
            <a:r>
              <a:rPr lang="de-CH" dirty="0" smtClean="0"/>
              <a:t> </a:t>
            </a:r>
            <a:r>
              <a:rPr lang="de-CH" dirty="0" err="1" smtClean="0"/>
              <a:t>there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more</a:t>
            </a:r>
            <a:r>
              <a:rPr lang="de-CH" dirty="0" smtClean="0"/>
              <a:t> </a:t>
            </a:r>
            <a:r>
              <a:rPr lang="de-CH" dirty="0" err="1" smtClean="0"/>
              <a:t>pairs</a:t>
            </a:r>
            <a:endParaRPr lang="de-CH" dirty="0" smtClean="0"/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Works, but </a:t>
            </a:r>
            <a:r>
              <a:rPr lang="de-CH" dirty="0" err="1" smtClean="0">
                <a:sym typeface="Wingdings" panose="05000000000000000000" pitchFamily="2" charset="2"/>
              </a:rPr>
              <a:t>really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slow</a:t>
            </a:r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b="1" dirty="0" smtClean="0">
                <a:sym typeface="Wingdings" panose="05000000000000000000" pitchFamily="2" charset="2"/>
              </a:rPr>
              <a:t>O(n^3)</a:t>
            </a:r>
          </a:p>
          <a:p>
            <a:r>
              <a:rPr lang="de-CH" b="1" dirty="0" err="1" smtClean="0">
                <a:sym typeface="Wingdings" panose="05000000000000000000" pitchFamily="2" charset="2"/>
              </a:rPr>
              <a:t>Better</a:t>
            </a:r>
            <a:r>
              <a:rPr lang="de-CH" b="1" dirty="0" smtClean="0">
                <a:sym typeface="Wingdings" panose="05000000000000000000" pitchFamily="2" charset="2"/>
              </a:rPr>
              <a:t> </a:t>
            </a:r>
            <a:r>
              <a:rPr lang="de-CH" b="1" dirty="0" err="1" smtClean="0">
                <a:sym typeface="Wingdings" panose="05000000000000000000" pitchFamily="2" charset="2"/>
              </a:rPr>
              <a:t>solution</a:t>
            </a:r>
            <a:r>
              <a:rPr lang="de-CH" b="1" dirty="0" smtClean="0">
                <a:sym typeface="Wingdings" panose="05000000000000000000" pitchFamily="2" charset="2"/>
              </a:rPr>
              <a:t>: </a:t>
            </a:r>
            <a:r>
              <a:rPr lang="de-CH" dirty="0" err="1" smtClean="0">
                <a:sym typeface="Wingdings" panose="05000000000000000000" pitchFamily="2" charset="2"/>
              </a:rPr>
              <a:t>Use</a:t>
            </a:r>
            <a:r>
              <a:rPr lang="de-CH" dirty="0" smtClean="0">
                <a:sym typeface="Wingdings" panose="05000000000000000000" pitchFamily="2" charset="2"/>
              </a:rPr>
              <a:t> a </a:t>
            </a:r>
            <a:r>
              <a:rPr lang="de-CH" dirty="0" err="1" smtClean="0">
                <a:sym typeface="Wingdings" panose="05000000000000000000" pitchFamily="2" charset="2"/>
              </a:rPr>
              <a:t>hashtable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to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count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t</a:t>
            </a:r>
            <a:r>
              <a:rPr lang="de-CH" dirty="0" err="1" smtClean="0">
                <a:sym typeface="Wingdings" panose="05000000000000000000" pitchFamily="2" charset="2"/>
              </a:rPr>
              <a:t>hat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pairs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occur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more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than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once</a:t>
            </a:r>
            <a:endParaRPr lang="de-CH" dirty="0" smtClean="0">
              <a:sym typeface="Wingdings" panose="05000000000000000000" pitchFamily="2" charset="2"/>
            </a:endParaRP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Still a </a:t>
            </a:r>
            <a:r>
              <a:rPr lang="de-CH" dirty="0" err="1" smtClean="0">
                <a:sym typeface="Wingdings" panose="05000000000000000000" pitchFamily="2" charset="2"/>
              </a:rPr>
              <a:t>problem</a:t>
            </a:r>
            <a:r>
              <a:rPr lang="de-CH" dirty="0" smtClean="0">
                <a:sym typeface="Wingdings" panose="05000000000000000000" pitchFamily="2" charset="2"/>
              </a:rPr>
              <a:t>: </a:t>
            </a:r>
            <a:r>
              <a:rPr lang="de-CH" dirty="0" err="1" smtClean="0">
                <a:sym typeface="Wingdings" panose="05000000000000000000" pitchFamily="2" charset="2"/>
              </a:rPr>
              <a:t>Hashtable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is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way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too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big</a:t>
            </a:r>
            <a:r>
              <a:rPr lang="de-CH" dirty="0" smtClean="0">
                <a:sym typeface="Wingdings" panose="05000000000000000000" pitchFamily="2" charset="2"/>
              </a:rPr>
              <a:t>!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 Solution: </a:t>
            </a:r>
            <a:r>
              <a:rPr lang="de-CH" dirty="0" err="1" smtClean="0">
                <a:sym typeface="Wingdings" panose="05000000000000000000" pitchFamily="2" charset="2"/>
              </a:rPr>
              <a:t>Use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matlab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sparse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matrix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function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>
                <a:sym typeface="Wingdings" panose="05000000000000000000" pitchFamily="2" charset="2"/>
              </a:rPr>
              <a:t>(</a:t>
            </a:r>
            <a:r>
              <a:rPr lang="de-CH" dirty="0" err="1" smtClean="0">
                <a:sym typeface="Wingdings" panose="05000000000000000000" pitchFamily="2" charset="2"/>
              </a:rPr>
              <a:t>only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store</a:t>
            </a:r>
            <a:r>
              <a:rPr lang="de-CH" dirty="0" smtClean="0">
                <a:sym typeface="Wingdings" panose="05000000000000000000" pitchFamily="2" charset="2"/>
              </a:rPr>
              <a:t> non-zeros)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a </a:t>
            </a:r>
            <a:r>
              <a:rPr lang="de-CH" dirty="0" err="1" smtClean="0">
                <a:sym typeface="Wingdings" panose="05000000000000000000" pitchFamily="2" charset="2"/>
              </a:rPr>
              <a:t>lot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faster</a:t>
            </a:r>
            <a:r>
              <a:rPr lang="de-CH" dirty="0" smtClean="0">
                <a:sym typeface="Wingdings" panose="05000000000000000000" pitchFamily="2" charset="2"/>
              </a:rPr>
              <a:t>!  </a:t>
            </a:r>
            <a:r>
              <a:rPr lang="de-CH" dirty="0" err="1" smtClean="0">
                <a:sym typeface="Wingdings" panose="05000000000000000000" pitchFamily="2" charset="2"/>
              </a:rPr>
              <a:t>worst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case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b="1" dirty="0" smtClean="0">
                <a:sym typeface="Wingdings" panose="05000000000000000000" pitchFamily="2" charset="2"/>
              </a:rPr>
              <a:t>O(n^2), </a:t>
            </a:r>
            <a:r>
              <a:rPr lang="de-CH" dirty="0" err="1" smtClean="0">
                <a:sym typeface="Wingdings" panose="05000000000000000000" pitchFamily="2" charset="2"/>
              </a:rPr>
              <a:t>best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case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b="1" dirty="0" smtClean="0">
                <a:sym typeface="Wingdings" panose="05000000000000000000" pitchFamily="2" charset="2"/>
              </a:rPr>
              <a:t>O(n * log(n))</a:t>
            </a:r>
            <a:endParaRPr lang="de-CH" b="1" dirty="0" smtClean="0"/>
          </a:p>
          <a:p>
            <a:pPr lvl="2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8141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b="1" dirty="0" smtClean="0"/>
              <a:t>Problem</a:t>
            </a:r>
            <a:r>
              <a:rPr lang="de-CH" dirty="0" smtClean="0"/>
              <a:t>: </a:t>
            </a:r>
            <a:r>
              <a:rPr lang="de-CH" sz="4000" dirty="0" err="1"/>
              <a:t>Described</a:t>
            </a:r>
            <a:r>
              <a:rPr lang="de-CH" sz="4000" dirty="0"/>
              <a:t> </a:t>
            </a:r>
            <a:r>
              <a:rPr lang="de-CH" sz="4000" dirty="0" err="1"/>
              <a:t>algorithm</a:t>
            </a:r>
            <a:r>
              <a:rPr lang="de-CH" sz="4000" dirty="0"/>
              <a:t> </a:t>
            </a:r>
            <a:r>
              <a:rPr lang="de-CH" sz="4000" dirty="0" err="1"/>
              <a:t>only</a:t>
            </a:r>
            <a:r>
              <a:rPr lang="de-CH" sz="4000" dirty="0"/>
              <a:t> </a:t>
            </a:r>
            <a:r>
              <a:rPr lang="de-CH" sz="4000" dirty="0" err="1"/>
              <a:t>works</a:t>
            </a:r>
            <a:r>
              <a:rPr lang="de-CH" sz="4000" dirty="0"/>
              <a:t> </a:t>
            </a:r>
            <a:r>
              <a:rPr lang="de-CH" sz="4000" dirty="0" err="1"/>
              <a:t>for</a:t>
            </a:r>
            <a:r>
              <a:rPr lang="de-CH" sz="4000" dirty="0"/>
              <a:t> </a:t>
            </a:r>
            <a:r>
              <a:rPr lang="de-CH" sz="4000" dirty="0" err="1"/>
              <a:t>single</a:t>
            </a:r>
            <a:r>
              <a:rPr lang="de-CH" sz="4000" dirty="0"/>
              <a:t> </a:t>
            </a:r>
            <a:r>
              <a:rPr lang="de-CH" sz="4000" dirty="0" err="1"/>
              <a:t>value</a:t>
            </a:r>
            <a:r>
              <a:rPr lang="de-CH" sz="4000" dirty="0"/>
              <a:t> </a:t>
            </a:r>
            <a:r>
              <a:rPr lang="de-CH" sz="4000" dirty="0" err="1"/>
              <a:t>pixels</a:t>
            </a:r>
            <a:r>
              <a:rPr lang="de-CH" sz="4000" dirty="0"/>
              <a:t> (</a:t>
            </a:r>
            <a:r>
              <a:rPr lang="de-CH" sz="4000" dirty="0" err="1"/>
              <a:t>grayscale</a:t>
            </a:r>
            <a:r>
              <a:rPr lang="de-CH" sz="4000" dirty="0"/>
              <a:t> </a:t>
            </a:r>
            <a:r>
              <a:rPr lang="de-CH" sz="4000" dirty="0" err="1"/>
              <a:t>images</a:t>
            </a:r>
            <a:r>
              <a:rPr lang="de-CH" sz="4000" dirty="0"/>
              <a:t>)</a:t>
            </a:r>
            <a:br>
              <a:rPr lang="de-CH" sz="4000" dirty="0"/>
            </a:b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want</a:t>
            </a:r>
            <a:r>
              <a:rPr lang="de-CH" dirty="0" smtClean="0"/>
              <a:t> RGB!</a:t>
            </a:r>
          </a:p>
          <a:p>
            <a:r>
              <a:rPr lang="de-CH" b="1" dirty="0" smtClean="0"/>
              <a:t>Naive </a:t>
            </a:r>
            <a:r>
              <a:rPr lang="de-CH" b="1" dirty="0" err="1" smtClean="0"/>
              <a:t>solution</a:t>
            </a:r>
            <a:r>
              <a:rPr lang="de-CH" dirty="0" smtClean="0"/>
              <a:t>: Just </a:t>
            </a:r>
            <a:r>
              <a:rPr lang="de-CH" dirty="0" err="1" smtClean="0"/>
              <a:t>run</a:t>
            </a:r>
            <a:r>
              <a:rPr lang="de-CH" dirty="0" smtClean="0"/>
              <a:t> </a:t>
            </a:r>
            <a:r>
              <a:rPr lang="de-CH" dirty="0" err="1" smtClean="0"/>
              <a:t>algorithm</a:t>
            </a:r>
            <a:r>
              <a:rPr lang="de-CH" dirty="0" smtClean="0"/>
              <a:t> 3x (</a:t>
            </a:r>
            <a:r>
              <a:rPr lang="de-CH" dirty="0" err="1" smtClean="0"/>
              <a:t>once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R, G, </a:t>
            </a:r>
            <a:r>
              <a:rPr lang="de-CH" dirty="0"/>
              <a:t>B</a:t>
            </a:r>
            <a:r>
              <a:rPr lang="de-CH" dirty="0" smtClean="0"/>
              <a:t>)</a:t>
            </a:r>
          </a:p>
          <a:p>
            <a:r>
              <a:rPr lang="de-CH" b="1" dirty="0" err="1" smtClean="0"/>
              <a:t>Better</a:t>
            </a:r>
            <a:r>
              <a:rPr lang="de-CH" b="1" dirty="0" smtClean="0"/>
              <a:t> </a:t>
            </a:r>
            <a:r>
              <a:rPr lang="de-CH" b="1" dirty="0" err="1" smtClean="0"/>
              <a:t>solution</a:t>
            </a:r>
            <a:r>
              <a:rPr lang="de-CH" b="1" dirty="0" smtClean="0"/>
              <a:t>: </a:t>
            </a:r>
            <a:r>
              <a:rPr lang="de-CH" dirty="0" err="1" smtClean="0"/>
              <a:t>Treat</a:t>
            </a:r>
            <a:r>
              <a:rPr lang="de-CH" dirty="0" smtClean="0"/>
              <a:t> </a:t>
            </a:r>
            <a:r>
              <a:rPr lang="de-CH" dirty="0" err="1" smtClean="0"/>
              <a:t>image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single</a:t>
            </a:r>
            <a:r>
              <a:rPr lang="de-CH" dirty="0" smtClean="0"/>
              <a:t> </a:t>
            </a:r>
            <a:r>
              <a:rPr lang="de-CH" dirty="0" err="1" smtClean="0"/>
              <a:t>vector</a:t>
            </a:r>
            <a:r>
              <a:rPr lang="de-CH" dirty="0" smtClean="0"/>
              <a:t>!</a:t>
            </a:r>
          </a:p>
          <a:p>
            <a:pPr lvl="1"/>
            <a:r>
              <a:rPr lang="de-CH" dirty="0" smtClean="0"/>
              <a:t>Advantage: </a:t>
            </a:r>
            <a:r>
              <a:rPr lang="de-CH" dirty="0" err="1" smtClean="0"/>
              <a:t>pairs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same </a:t>
            </a:r>
            <a:r>
              <a:rPr lang="de-CH" dirty="0" err="1" smtClean="0"/>
              <a:t>value</a:t>
            </a:r>
            <a:r>
              <a:rPr lang="de-CH" dirty="0" smtClean="0"/>
              <a:t>, </a:t>
            </a:r>
            <a:r>
              <a:rPr lang="de-CH" dirty="0" err="1" smtClean="0"/>
              <a:t>even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different </a:t>
            </a:r>
            <a:r>
              <a:rPr lang="de-CH" dirty="0" err="1" smtClean="0"/>
              <a:t>colors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use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same </a:t>
            </a:r>
            <a:r>
              <a:rPr lang="de-CH" dirty="0" err="1" smtClean="0"/>
              <a:t>dictionary</a:t>
            </a:r>
            <a:r>
              <a:rPr lang="de-CH" dirty="0" smtClean="0"/>
              <a:t> </a:t>
            </a:r>
            <a:r>
              <a:rPr lang="de-CH" dirty="0" err="1" smtClean="0"/>
              <a:t>entry</a:t>
            </a:r>
            <a:r>
              <a:rPr lang="de-CH" dirty="0" smtClean="0"/>
              <a:t> 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err="1" smtClean="0">
                <a:sym typeface="Wingdings" panose="05000000000000000000" pitchFamily="2" charset="2"/>
              </a:rPr>
              <a:t>Better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compression</a:t>
            </a:r>
            <a:r>
              <a:rPr lang="de-CH" dirty="0" smtClean="0">
                <a:sym typeface="Wingdings" panose="05000000000000000000" pitchFamily="2" charset="2"/>
              </a:rPr>
              <a:t> (</a:t>
            </a:r>
            <a:r>
              <a:rPr lang="de-CH" dirty="0" err="1" smtClean="0">
                <a:sym typeface="Wingdings" panose="05000000000000000000" pitchFamily="2" charset="2"/>
              </a:rPr>
              <a:t>only</a:t>
            </a:r>
            <a:r>
              <a:rPr lang="de-CH" dirty="0" smtClean="0">
                <a:sym typeface="Wingdings" panose="05000000000000000000" pitchFamily="2" charset="2"/>
              </a:rPr>
              <a:t> 1 </a:t>
            </a:r>
            <a:r>
              <a:rPr lang="de-CH" dirty="0" err="1" smtClean="0">
                <a:sym typeface="Wingdings" panose="05000000000000000000" pitchFamily="2" charset="2"/>
              </a:rPr>
              <a:t>dictionary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instead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of</a:t>
            </a:r>
            <a:r>
              <a:rPr lang="de-CH" dirty="0" smtClean="0">
                <a:sym typeface="Wingdings" panose="05000000000000000000" pitchFamily="2" charset="2"/>
              </a:rPr>
              <a:t> 3)</a:t>
            </a:r>
          </a:p>
          <a:p>
            <a:pPr lvl="1"/>
            <a:endParaRPr lang="de-CH" dirty="0">
              <a:sym typeface="Wingdings" panose="05000000000000000000" pitchFamily="2" charset="2"/>
            </a:endParaRPr>
          </a:p>
          <a:p>
            <a:pPr lvl="1"/>
            <a:endParaRPr lang="de-CH" dirty="0" smtClean="0">
              <a:sym typeface="Wingdings" panose="05000000000000000000" pitchFamily="2" charset="2"/>
            </a:endParaRPr>
          </a:p>
          <a:p>
            <a:pPr marL="530352" lvl="1" indent="0">
              <a:buNone/>
            </a:pPr>
            <a:r>
              <a:rPr lang="de-CH" dirty="0" smtClean="0">
                <a:solidFill>
                  <a:srgbClr val="FF0000"/>
                </a:solidFill>
                <a:sym typeface="Wingdings" panose="05000000000000000000" pitchFamily="2" charset="2"/>
              </a:rPr>
              <a:t>0 0 2 1 2 1 3 3 2 3 3 3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smtClean="0">
                <a:solidFill>
                  <a:srgbClr val="00B050"/>
                </a:solidFill>
                <a:sym typeface="Wingdings" panose="05000000000000000000" pitchFamily="2" charset="2"/>
              </a:rPr>
              <a:t>2 4 5 7 3 3 2 1 0 0 1 2 3 </a:t>
            </a:r>
            <a:r>
              <a:rPr lang="de-CH" dirty="0" smtClean="0">
                <a:solidFill>
                  <a:srgbClr val="0070C0"/>
                </a:solidFill>
                <a:sym typeface="Wingdings" panose="05000000000000000000" pitchFamily="2" charset="2"/>
              </a:rPr>
              <a:t>3 2 2 2 1 2 3 3 2 2 1 1</a:t>
            </a:r>
            <a:endParaRPr lang="de-C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77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8328"/>
          </a:xfrm>
        </p:spPr>
        <p:txBody>
          <a:bodyPr/>
          <a:lstStyle/>
          <a:p>
            <a:r>
              <a:rPr lang="de-CH" dirty="0" smtClean="0"/>
              <a:t>Results – Initial Reduction </a:t>
            </a:r>
            <a:endParaRPr lang="de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51" y="2933566"/>
            <a:ext cx="952633" cy="952633"/>
          </a:xfrm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133170"/>
              </p:ext>
            </p:extLst>
          </p:nvPr>
        </p:nvGraphicFramePr>
        <p:xfrm>
          <a:off x="2617531" y="1544128"/>
          <a:ext cx="8182741" cy="4684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6535" y="3984048"/>
            <a:ext cx="132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100 x 100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71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113</TotalTime>
  <Words>642</Words>
  <Application>Microsoft Office PowerPoint</Application>
  <PresentationFormat>Widescreen</PresentationFormat>
  <Paragraphs>131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Courier New</vt:lpstr>
      <vt:lpstr>Franklin Gothic Book</vt:lpstr>
      <vt:lpstr>Wingdings</vt:lpstr>
      <vt:lpstr>Crop</vt:lpstr>
      <vt:lpstr>Image Compression</vt:lpstr>
      <vt:lpstr>Goal</vt:lpstr>
      <vt:lpstr>Image and Pixel representation </vt:lpstr>
      <vt:lpstr>Common compression algorithms</vt:lpstr>
      <vt:lpstr>Idea for Algorithm</vt:lpstr>
      <vt:lpstr>PowerPoint Presentation</vt:lpstr>
      <vt:lpstr>Problem: Finding repeating patterns</vt:lpstr>
      <vt:lpstr>Problem: Described algorithm only works for single value pixels (grayscale images) </vt:lpstr>
      <vt:lpstr>Results – Initial Reduction </vt:lpstr>
      <vt:lpstr>Results – Initial Reduction </vt:lpstr>
      <vt:lpstr>Results – Initial Reduction </vt:lpstr>
      <vt:lpstr>Results – Initial Reduction </vt:lpstr>
      <vt:lpstr>Results – Dictionary Reduction</vt:lpstr>
      <vt:lpstr>Results – Final Size  (using Huffman Encoding)</vt:lpstr>
      <vt:lpstr>Demo</vt:lpstr>
      <vt:lpstr>Improving the Algorithm</vt:lpstr>
      <vt:lpstr>Conlusion (TODO maybe?)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Compression</dc:title>
  <dc:creator>Patric Steiner</dc:creator>
  <cp:lastModifiedBy>Ben Horner</cp:lastModifiedBy>
  <cp:revision>31</cp:revision>
  <dcterms:created xsi:type="dcterms:W3CDTF">2017-06-07T04:27:36Z</dcterms:created>
  <dcterms:modified xsi:type="dcterms:W3CDTF">2017-06-07T16:04:42Z</dcterms:modified>
</cp:coreProperties>
</file>