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706" autoAdjust="0"/>
  </p:normalViewPr>
  <p:slideViewPr>
    <p:cSldViewPr>
      <p:cViewPr varScale="1">
        <p:scale>
          <a:sx n="64" d="100"/>
          <a:sy n="64" d="100"/>
        </p:scale>
        <p:origin x="90" y="362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Lst>
  <dgm:cxnLst>
    <dgm:cxn modelId="{79EE9E02-BFF5-41D3-86F8-33470970BFCE}" type="presOf" srcId="{2EFB202A-8611-4DDC-831D-D12EB67B6CF7}" destId="{812F39FC-2D1E-4DD1-A1A6-C7F9287A4AA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10/22/2023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10/22/2023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10/22/2023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10/22/2023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10/22/2023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10/22/2023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10/22/2023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10/22/2023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Driver Pass</a:t>
            </a:r>
          </a:p>
        </p:txBody>
      </p:sp>
      <p:sp>
        <p:nvSpPr>
          <p:cNvPr id="3" name="Subtitle 2"/>
          <p:cNvSpPr>
            <a:spLocks noGrp="1"/>
          </p:cNvSpPr>
          <p:nvPr>
            <p:ph type="subTitle" idx="1"/>
          </p:nvPr>
        </p:nvSpPr>
        <p:spPr/>
        <p:txBody>
          <a:bodyPr/>
          <a:lstStyle/>
          <a:p>
            <a:r>
              <a:rPr lang="en-US" dirty="0"/>
              <a:t>System and Design</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B67F3710-283D-3204-F675-A9F020B8336F}"/>
              </a:ext>
            </a:extLst>
          </p:cNvPr>
          <p:cNvPicPr>
            <a:picLocks noGrp="1" noChangeAspect="1"/>
          </p:cNvPicPr>
          <p:nvPr>
            <p:ph idx="1"/>
          </p:nvPr>
        </p:nvPicPr>
        <p:blipFill>
          <a:blip r:embed="rId2"/>
          <a:stretch>
            <a:fillRect/>
          </a:stretch>
        </p:blipFill>
        <p:spPr>
          <a:xfrm>
            <a:off x="4146906" y="1825625"/>
            <a:ext cx="3898187" cy="4351338"/>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Diagram</a:t>
            </a:r>
          </a:p>
        </p:txBody>
      </p:sp>
      <p:pic>
        <p:nvPicPr>
          <p:cNvPr id="7" name="Content Placeholder 6">
            <a:extLst>
              <a:ext uri="{FF2B5EF4-FFF2-40B4-BE49-F238E27FC236}">
                <a16:creationId xmlns:a16="http://schemas.microsoft.com/office/drawing/2014/main" id="{43D9F5BF-DDEE-E72A-A368-2056BEA35088}"/>
              </a:ext>
            </a:extLst>
          </p:cNvPr>
          <p:cNvPicPr>
            <a:picLocks noGrp="1" noChangeAspect="1"/>
          </p:cNvPicPr>
          <p:nvPr>
            <p:ph sz="half" idx="1"/>
          </p:nvPr>
        </p:nvPicPr>
        <p:blipFill>
          <a:blip r:embed="rId2"/>
          <a:stretch>
            <a:fillRect/>
          </a:stretch>
        </p:blipFill>
        <p:spPr>
          <a:xfrm>
            <a:off x="6324600" y="1510349"/>
            <a:ext cx="2286000" cy="4612041"/>
          </a:xfrm>
          <a:prstGeom prst="rect">
            <a:avLst/>
          </a:prstGeom>
        </p:spPr>
      </p:pic>
      <p:sp>
        <p:nvSpPr>
          <p:cNvPr id="6" name="Content Placeholder 5">
            <a:extLst>
              <a:ext uri="{FF2B5EF4-FFF2-40B4-BE49-F238E27FC236}">
                <a16:creationId xmlns:a16="http://schemas.microsoft.com/office/drawing/2014/main" id="{93049820-ABF6-22EE-2F15-684AE64D3907}"/>
              </a:ext>
            </a:extLst>
          </p:cNvPr>
          <p:cNvSpPr>
            <a:spLocks noGrp="1"/>
          </p:cNvSpPr>
          <p:nvPr>
            <p:ph sz="half" idx="2"/>
          </p:nvPr>
        </p:nvSpPr>
        <p:spPr>
          <a:xfrm>
            <a:off x="2819400" y="8458200"/>
            <a:ext cx="5029200" cy="4351338"/>
          </a:xfrm>
        </p:spPr>
        <p:txBody>
          <a:bodyPr/>
          <a:lstStyle/>
          <a:p>
            <a:pPr marL="0" indent="0">
              <a:buNone/>
            </a:pPr>
            <a:endParaRPr lang="en-US"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5" name="Content Placeholder 3"/>
          <p:cNvSpPr>
            <a:spLocks noGrp="1"/>
          </p:cNvSpPr>
          <p:nvPr>
            <p:ph sz="half" idx="1"/>
          </p:nvPr>
        </p:nvSpPr>
        <p:spPr>
          <a:xfrm>
            <a:off x="838200" y="1825625"/>
            <a:ext cx="7924800" cy="4351338"/>
          </a:xfrm>
        </p:spPr>
        <p:txBody>
          <a:bodyPr/>
          <a:lstStyle/>
          <a:p>
            <a:r>
              <a:rPr lang="en-US" dirty="0"/>
              <a:t>AWS security measures will be used to protect personally identifiable information and financial information. </a:t>
            </a:r>
          </a:p>
          <a:p>
            <a:r>
              <a:rPr lang="en-US" dirty="0"/>
              <a:t>Encryption will be use in sending information as well as storing on databases.</a:t>
            </a:r>
          </a:p>
          <a:p>
            <a:r>
              <a:rPr lang="en-US" dirty="0"/>
              <a:t>Logs will be kept of  user interactions with the system so that bad actors can be found and stopped. </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27032245"/>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Limitations</a:t>
            </a:r>
          </a:p>
        </p:txBody>
      </p:sp>
      <p:sp>
        <p:nvSpPr>
          <p:cNvPr id="3" name="Text Placeholder 2"/>
          <p:cNvSpPr>
            <a:spLocks noGrp="1"/>
          </p:cNvSpPr>
          <p:nvPr>
            <p:ph type="body" idx="1"/>
          </p:nvPr>
        </p:nvSpPr>
        <p:spPr>
          <a:xfrm>
            <a:off x="838200" y="7658100"/>
            <a:ext cx="5029200" cy="685800"/>
          </a:xfrm>
        </p:spPr>
        <p:txBody>
          <a:bodyPr/>
          <a:lstStyle/>
          <a:p>
            <a:endParaRPr lang="en-US" dirty="0"/>
          </a:p>
        </p:txBody>
      </p:sp>
      <p:sp>
        <p:nvSpPr>
          <p:cNvPr id="4" name="Content Placeholder 3"/>
          <p:cNvSpPr>
            <a:spLocks noGrp="1"/>
          </p:cNvSpPr>
          <p:nvPr>
            <p:ph sz="half" idx="2"/>
          </p:nvPr>
        </p:nvSpPr>
        <p:spPr>
          <a:xfrm>
            <a:off x="830705" y="1935605"/>
            <a:ext cx="10437812" cy="3429000"/>
          </a:xfrm>
        </p:spPr>
        <p:txBody>
          <a:bodyPr>
            <a:normAutofit fontScale="85000" lnSpcReduction="10000"/>
          </a:bodyPr>
          <a:lstStyle/>
          <a:p>
            <a:pPr marL="342900" marR="0" lvl="0" indent="-342900">
              <a:lnSpc>
                <a:spcPct val="107000"/>
              </a:lnSpc>
              <a:spcBef>
                <a:spcPts val="0"/>
              </a:spcBef>
              <a:spcAft>
                <a:spcPts val="0"/>
              </a:spcAft>
              <a:buFont typeface="Symbol" panose="05050102010706020507" pitchFamily="18" charset="2"/>
              <a:buChar char=""/>
            </a:pPr>
            <a:r>
              <a:rPr lang="en-US" sz="2400" u="none" strike="noStrike" dirty="0">
                <a:effectLst/>
                <a:latin typeface="Century Schoolbook" panose="02040604050505020304" pitchFamily="18" charset="0"/>
                <a:ea typeface="Calibri" panose="020F0502020204030204" pitchFamily="34" charset="0"/>
                <a:cs typeface="Calibri" panose="020F0502020204030204" pitchFamily="34" charset="0"/>
              </a:rPr>
              <a:t>Our system will be limited in its ability to provide information when the user is not online.</a:t>
            </a:r>
            <a:endParaRPr lang="en-US" sz="2400" u="none" strike="noStrike" dirty="0">
              <a:effectLst/>
              <a:latin typeface="Century Schoolbook" panose="02040604050505020304" pitchFamily="18"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effectLst/>
                <a:latin typeface="Century Schoolbook" panose="02040604050505020304" pitchFamily="18" charset="0"/>
                <a:ea typeface="Calibri" panose="020F0502020204030204" pitchFamily="34" charset="0"/>
                <a:cs typeface="Calibri" panose="020F0502020204030204" pitchFamily="34" charset="0"/>
              </a:rPr>
              <a:t>Our system will not be able to easily change the packages provided to the customers. </a:t>
            </a:r>
            <a:endParaRPr lang="en-US" sz="2400" u="none" strike="noStrike" dirty="0">
              <a:effectLst/>
              <a:latin typeface="Century Schoolbook" panose="02040604050505020304" pitchFamily="18"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effectLst/>
                <a:latin typeface="Century Schoolbook" panose="02040604050505020304" pitchFamily="18" charset="0"/>
                <a:ea typeface="Calibri" panose="020F0502020204030204" pitchFamily="34" charset="0"/>
                <a:cs typeface="Calibri" panose="020F0502020204030204" pitchFamily="34" charset="0"/>
              </a:rPr>
              <a:t>Our system will be limited in its ability to schedule multiple sessions at once.</a:t>
            </a:r>
            <a:endParaRPr lang="en-US" sz="2400" u="none" strike="noStrike" dirty="0">
              <a:effectLst/>
              <a:latin typeface="Century Schoolbook" panose="02040604050505020304" pitchFamily="18"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effectLst/>
                <a:latin typeface="Century Schoolbook" panose="02040604050505020304" pitchFamily="18" charset="0"/>
                <a:ea typeface="Calibri" panose="020F0502020204030204" pitchFamily="34" charset="0"/>
                <a:cs typeface="Calibri" panose="020F0502020204030204" pitchFamily="34" charset="0"/>
              </a:rPr>
              <a:t>Resources are limited as we are using AWS and the services they provide for the infrastructure. </a:t>
            </a:r>
            <a:endParaRPr lang="en-US" sz="2400" u="none" strike="noStrike" dirty="0">
              <a:effectLst/>
              <a:latin typeface="Century Schoolbook" panose="02040604050505020304" pitchFamily="18"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effectLst/>
                <a:latin typeface="Century Schoolbook" panose="02040604050505020304" pitchFamily="18" charset="0"/>
                <a:ea typeface="Calibri" panose="020F0502020204030204" pitchFamily="34" charset="0"/>
                <a:cs typeface="Calibri" panose="020F0502020204030204" pitchFamily="34" charset="0"/>
              </a:rPr>
              <a:t>Time is limited to the four and a half months before the project delivery deadline. </a:t>
            </a:r>
            <a:endParaRPr lang="en-US" sz="2400" u="none" strike="noStrike" dirty="0">
              <a:effectLst/>
              <a:latin typeface="Century Schoolbook" panose="02040604050505020304" pitchFamily="18" charset="0"/>
              <a:ea typeface="Cambria" panose="02040503050406030204" pitchFamily="18"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400" u="none" strike="noStrike" dirty="0">
                <a:effectLst/>
                <a:latin typeface="Century Schoolbook" panose="02040604050505020304" pitchFamily="18" charset="0"/>
                <a:ea typeface="Calibri" panose="020F0502020204030204" pitchFamily="34" charset="0"/>
                <a:cs typeface="Calibri" panose="020F0502020204030204" pitchFamily="34" charset="0"/>
              </a:rPr>
              <a:t>Budget is always a limit and will constrain the people we can pay to work on this project as well as the infrastructure we can implement to run the application. </a:t>
            </a:r>
            <a:endParaRPr lang="en-US" sz="2400" u="none" strike="noStrike" dirty="0">
              <a:effectLst/>
              <a:latin typeface="Century Schoolbook" panose="02040604050505020304" pitchFamily="18" charset="0"/>
              <a:ea typeface="Cambria" panose="02040503050406030204" pitchFamily="18" charset="0"/>
              <a:cs typeface="Calibri" panose="020F0502020204030204" pitchFamily="34" charset="0"/>
            </a:endParaRPr>
          </a:p>
          <a:p>
            <a:endParaRPr lang="en-US" dirty="0"/>
          </a:p>
        </p:txBody>
      </p:sp>
      <p:sp>
        <p:nvSpPr>
          <p:cNvPr id="5" name="Text Placeholder 4"/>
          <p:cNvSpPr>
            <a:spLocks noGrp="1"/>
          </p:cNvSpPr>
          <p:nvPr>
            <p:ph type="body" sz="quarter" idx="3"/>
          </p:nvPr>
        </p:nvSpPr>
        <p:spPr>
          <a:xfrm>
            <a:off x="4419600" y="9982200"/>
            <a:ext cx="5029200" cy="685800"/>
          </a:xfrm>
        </p:spPr>
        <p:txBody>
          <a:bodyPr/>
          <a:lstStyle/>
          <a:p>
            <a:endParaRPr lang="en-US" dirty="0"/>
          </a:p>
        </p:txBody>
      </p:sp>
      <p:sp>
        <p:nvSpPr>
          <p:cNvPr id="6" name="Content Placeholder 5"/>
          <p:cNvSpPr>
            <a:spLocks noGrp="1"/>
          </p:cNvSpPr>
          <p:nvPr>
            <p:ph sz="quarter" idx="4"/>
          </p:nvPr>
        </p:nvSpPr>
        <p:spPr>
          <a:xfrm>
            <a:off x="4724400" y="8001000"/>
            <a:ext cx="5029200" cy="3675063"/>
          </a:xfrm>
        </p:spPr>
        <p:txBody>
          <a:bodyPr>
            <a:normAutofit fontScale="85000" lnSpcReduction="10000"/>
          </a:bodyPr>
          <a:lstStyle/>
          <a:p>
            <a:endParaRPr lang="en-US" dirty="0"/>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{A5A3666A-8516-4CE6-BCA5-9D4673FC5CB7}tf03031010_win32</Template>
  <TotalTime>13</TotalTime>
  <Words>196</Words>
  <Application>Microsoft Office PowerPoint</Application>
  <PresentationFormat>Widescreen</PresentationFormat>
  <Paragraphs>20</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Symbol</vt:lpstr>
      <vt:lpstr>CITY SKETCH 16X9</vt:lpstr>
      <vt:lpstr>Driver Pass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Pass</dc:title>
  <dc:creator>Benjamin Houldridge</dc:creator>
  <cp:lastModifiedBy>Benjamin Houldridge</cp:lastModifiedBy>
  <cp:revision>1</cp:revision>
  <dcterms:created xsi:type="dcterms:W3CDTF">2023-10-23T03:39:27Z</dcterms:created>
  <dcterms:modified xsi:type="dcterms:W3CDTF">2023-10-23T03:53:04Z</dcterms:modified>
</cp:coreProperties>
</file>