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3" r:id="rId1"/>
    <p:sldMasterId id="2147484045" r:id="rId2"/>
  </p:sldMasterIdLst>
  <p:notesMasterIdLst>
    <p:notesMasterId r:id="rId18"/>
  </p:notesMasterIdLst>
  <p:sldIdLst>
    <p:sldId id="474" r:id="rId3"/>
    <p:sldId id="601" r:id="rId4"/>
    <p:sldId id="577" r:id="rId5"/>
    <p:sldId id="602" r:id="rId6"/>
    <p:sldId id="588" r:id="rId7"/>
    <p:sldId id="600" r:id="rId8"/>
    <p:sldId id="603" r:id="rId9"/>
    <p:sldId id="591" r:id="rId10"/>
    <p:sldId id="579" r:id="rId11"/>
    <p:sldId id="595" r:id="rId12"/>
    <p:sldId id="586" r:id="rId13"/>
    <p:sldId id="596" r:id="rId14"/>
    <p:sldId id="597" r:id="rId15"/>
    <p:sldId id="605" r:id="rId16"/>
    <p:sldId id="537" r:id="rId17"/>
  </p:sldIdLst>
  <p:sldSz cx="9144000" cy="6858000" type="screen4x3"/>
  <p:notesSz cx="68834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7070FF"/>
    <a:srgbClr val="006600"/>
    <a:srgbClr val="CC3300"/>
    <a:srgbClr val="0F6FC6"/>
    <a:srgbClr val="800000"/>
    <a:srgbClr val="8FBA06"/>
    <a:srgbClr val="ABBD03"/>
    <a:srgbClr val="7030A0"/>
    <a:srgbClr val="0BD0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2" autoAdjust="0"/>
    <p:restoredTop sz="89376" autoAdjust="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56" y="-78"/>
      </p:cViewPr>
      <p:guideLst>
        <p:guide orient="horz" pos="3120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35C9F0-E8B7-484A-97AA-13E9A8934F57}" type="datetimeFigureOut">
              <a:rPr lang="zh-CN" altLang="en-US"/>
              <a:pPr>
                <a:defRPr/>
              </a:pPr>
              <a:t>2012/3/25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B68A20-A62B-48E0-AADD-AEA43DB4B93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3054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42950"/>
            <a:ext cx="4953000" cy="3714750"/>
          </a:xfrm>
          <a:ln/>
        </p:spPr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We use a similar strategy as in Q3.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10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11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One could</a:t>
            </a:r>
            <a:r>
              <a:rPr lang="en-US" baseline="0" dirty="0" smtClean="0"/>
              <a:t> see the similar nature between this exercise and the take-home exercise from the lecture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14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15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 students try this exercise while waiting for late-comers.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 students try this exercise while waiting for late-comers.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Let students try this exercise while waiting for late-comers.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4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5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6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7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8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9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12B55A-0408-4D2E-B3B5-E875241D53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608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608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608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47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3711-D216-4C4E-ACD0-F2F377568C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3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F627-1369-48D3-802A-192C057A8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97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31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/>
              <a:pPr>
                <a:defRPr/>
              </a:pPr>
              <a:t>‹#›</a:t>
            </a:fld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3639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53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36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7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smtClean="0">
                <a:solidFill>
                  <a:srgbClr val="000000">
                    <a:tint val="75000"/>
                  </a:srgbClr>
                </a:solidFill>
              </a:rPr>
              <a:t/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---</a:t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123</a:t>
            </a:r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081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946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20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2DA04-69C2-4764-8D10-3A45FE2D16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108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237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378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6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F68E3-5CA6-4C83-8BF1-25DBF8B5B4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5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960E1-7863-4EEA-97C3-E53A79EAB67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97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95574-BCA2-4A07-8F8D-3658D525BA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70A36-2BA7-4358-BC5B-66440D4E78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7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898F-BAA4-48AD-8BEC-B1B38DA159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4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7651-4A31-472F-B095-E3520B0C16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00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DB016-055A-48F2-A4EB-05B9269660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36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algn="l"/>
            <a:r>
              <a:rPr lang="en-US">
                <a:solidFill>
                  <a:srgbClr val="000000"/>
                </a:solidFill>
                <a:latin typeface="Arial" charset="0"/>
              </a:rPr>
              <a:t>Past Year's Papers</a:t>
            </a:r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4BBEEF8-0D78-47B4-9BB3-87FCCE449CD3}" type="slidenum">
              <a:rPr lang="en-US" altLang="en-US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4387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/>
              <a:pPr>
                <a:defRPr/>
              </a:pPr>
              <a:t>‹#›</a:t>
            </a:fld>
            <a:r>
              <a:t/>
            </a:r>
            <a:br/>
            <a:r>
              <a:t>---</a:t>
            </a:r>
            <a:br/>
            <a:r>
              <a:t>123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041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6477000" cy="3505200"/>
          </a:xfrm>
        </p:spPr>
        <p:txBody>
          <a:bodyPr/>
          <a:lstStyle/>
          <a:p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CS1010: 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Programming Methodology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Discussion Group </a:t>
            </a:r>
            <a:r>
              <a:rPr lang="en-GB" sz="4000" kern="1200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?</a:t>
            </a: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3200" kern="1200" dirty="0">
                <a:latin typeface="Calibri" pitchFamily="34" charset="0"/>
                <a:ea typeface="+mn-ea"/>
                <a:cs typeface="Arial" charset="0"/>
              </a:rPr>
              <a:t>Week </a:t>
            </a:r>
            <a:r>
              <a:rPr lang="en-GB" sz="3200" kern="1200" dirty="0" smtClean="0">
                <a:latin typeface="Calibri" pitchFamily="34" charset="0"/>
                <a:ea typeface="+mn-ea"/>
                <a:cs typeface="Arial" charset="0"/>
              </a:rPr>
              <a:t>11</a:t>
            </a:r>
            <a:endParaRPr lang="en-GB" sz="3200" kern="1200" dirty="0"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697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Solution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1692097"/>
            <a:ext cx="7128792" cy="3477875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largest_digit_pairs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n)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</a:t>
            </a:r>
            <a:r>
              <a:rPr lang="en-SG" sz="20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val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if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(n == 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else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{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val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=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largest_digit_pairs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(n/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100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SG" sz="20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n%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100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&gt;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val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? n%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100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: </a:t>
            </a:r>
            <a:r>
              <a:rPr lang="en-SG" sz="2000" b="1" dirty="0" err="1" smtClean="0">
                <a:latin typeface="Courier New" pitchFamily="49" charset="0"/>
                <a:ea typeface="宋体" pitchFamily="2" charset="-122"/>
              </a:rPr>
              <a:t>val</a:t>
            </a:r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    }</a:t>
            </a:r>
          </a:p>
          <a:p>
            <a:pPr algn="l" eaLnBrk="1" hangingPunct="1"/>
            <a:r>
              <a:rPr lang="en-SG" sz="2000" b="1" dirty="0" smtClean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5508521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5064321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43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744" y="5508521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1324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24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508521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Take-home exercise of lecture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325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10000"/>
              </a:spcAft>
              <a:buNone/>
            </a:pPr>
            <a:r>
              <a:rPr lang="en-US" sz="2400" dirty="0" smtClean="0"/>
              <a:t>Write a program </a:t>
            </a:r>
            <a:r>
              <a:rPr lang="en-US" sz="2400" dirty="0" smtClean="0">
                <a:solidFill>
                  <a:srgbClr val="0000FF"/>
                </a:solidFill>
              </a:rPr>
              <a:t>Week11_sumArray.c</a:t>
            </a:r>
            <a:r>
              <a:rPr lang="en-US" sz="2400" dirty="0" smtClean="0"/>
              <a:t> to include a recursive function to sum up all values in an integer array.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endParaRPr lang="en-GB" sz="2400" dirty="0" smtClean="0"/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Sample run:</a:t>
            </a:r>
            <a:endParaRPr lang="en-SG" altLang="zh-CN" sz="2400" dirty="0">
              <a:latin typeface="+mn-ea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195736" y="3779748"/>
            <a:ext cx="554461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~cs1010/lecture/Week11_SumArray</a:t>
            </a:r>
            <a:r>
              <a:rPr lang="en-GB" sz="1800" b="1" dirty="0" smtClean="0">
                <a:latin typeface="Courier New" pitchFamily="49" charset="0"/>
              </a:rPr>
              <a:t>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3768" y="5148481"/>
            <a:ext cx="396044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1 3 2 4 5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Left Brace 34"/>
          <p:cNvSpPr/>
          <p:nvPr/>
        </p:nvSpPr>
        <p:spPr bwMode="auto">
          <a:xfrm rot="16200000">
            <a:off x="3716792" y="845540"/>
            <a:ext cx="449705" cy="4464498"/>
          </a:xfrm>
          <a:prstGeom prst="leftBrace">
            <a:avLst>
              <a:gd name="adj1" fmla="val 71666"/>
              <a:gd name="adj2" fmla="val 50000"/>
            </a:avLst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691680" y="2420888"/>
            <a:ext cx="5130284" cy="369332"/>
            <a:chOff x="1907704" y="2420888"/>
            <a:chExt cx="513028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907704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-2</a:t>
              </a:r>
              <a:endParaRPr lang="en-SG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790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</p:grpSp>
      <p:grpSp>
        <p:nvGrpSpPr>
          <p:cNvPr id="26" name="Group 42"/>
          <p:cNvGrpSpPr/>
          <p:nvPr/>
        </p:nvGrpSpPr>
        <p:grpSpPr>
          <a:xfrm>
            <a:off x="6228184" y="2276872"/>
            <a:ext cx="942542" cy="867317"/>
            <a:chOff x="6655633" y="2758190"/>
            <a:chExt cx="942542" cy="86731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7159689" y="3262246"/>
              <a:ext cx="438486" cy="36326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0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Q5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4848" y="1397785"/>
            <a:ext cx="8373616" cy="350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10000"/>
              </a:spcAft>
              <a:buNone/>
            </a:pPr>
            <a:r>
              <a:rPr lang="en-US" sz="2400" dirty="0" smtClean="0"/>
              <a:t>Write a program </a:t>
            </a:r>
            <a:r>
              <a:rPr lang="en-US" sz="2400" dirty="0" smtClean="0">
                <a:solidFill>
                  <a:srgbClr val="0000FF"/>
                </a:solidFill>
              </a:rPr>
              <a:t>Week11_Q5.c</a:t>
            </a:r>
            <a:r>
              <a:rPr lang="en-US" sz="2400" dirty="0" smtClean="0"/>
              <a:t> to reverse an array using recursion. </a:t>
            </a:r>
          </a:p>
          <a:p>
            <a:pPr>
              <a:spcAft>
                <a:spcPct val="10000"/>
              </a:spcAft>
              <a:buNone/>
            </a:pPr>
            <a:endParaRPr lang="en-US" altLang="zh-CN" sz="2400" dirty="0" smtClean="0">
              <a:latin typeface="+mn-ea"/>
            </a:endParaRPr>
          </a:p>
          <a:p>
            <a:pPr>
              <a:spcAft>
                <a:spcPct val="10000"/>
              </a:spcAft>
              <a:buNone/>
            </a:pPr>
            <a:endParaRPr lang="en-US" altLang="zh-CN" sz="2400" dirty="0" smtClean="0">
              <a:latin typeface="+mn-ea"/>
            </a:endParaRPr>
          </a:p>
          <a:p>
            <a:pPr>
              <a:spcAft>
                <a:spcPct val="10000"/>
              </a:spcAft>
              <a:buNone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Sample runs:</a:t>
            </a:r>
            <a:endParaRPr lang="en-SG" altLang="zh-CN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4272" y="4899395"/>
            <a:ext cx="2926080" cy="83099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of array? </a:t>
            </a:r>
            <a:r>
              <a:rPr lang="en-SG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1 2 3 4 5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5 4 3 2 1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411760" y="3645024"/>
            <a:ext cx="504056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~cs1010/discussion/Week11_Q5</a:t>
            </a:r>
            <a:r>
              <a:rPr lang="en-GB" sz="1800" b="1" dirty="0" smtClean="0">
                <a:latin typeface="Courier New" pitchFamily="49" charset="0"/>
              </a:rPr>
              <a:t>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4902259"/>
            <a:ext cx="2926080" cy="83099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of array? </a:t>
            </a: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1 3 2 4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4 2 3 1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07704" y="2420888"/>
            <a:ext cx="5130284" cy="369332"/>
            <a:chOff x="1907704" y="2420888"/>
            <a:chExt cx="5130284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907704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2</a:t>
              </a:r>
              <a:endParaRPr lang="en-SG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4</a:t>
              </a:r>
              <a:endParaRPr lang="en-SG" sz="1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790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07704" y="2924944"/>
            <a:ext cx="5130284" cy="369332"/>
            <a:chOff x="1907704" y="2420888"/>
            <a:chExt cx="5130284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1907704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4</a:t>
              </a:r>
              <a:endParaRPr lang="en-SG" sz="1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2</a:t>
              </a:r>
              <a:endParaRPr lang="en-SG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90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</p:grpSp>
      <p:sp>
        <p:nvSpPr>
          <p:cNvPr id="2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0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907704" y="1772816"/>
            <a:ext cx="5130284" cy="369332"/>
            <a:chOff x="1907704" y="2420888"/>
            <a:chExt cx="5130284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907704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2</a:t>
              </a:r>
              <a:endParaRPr lang="en-SG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4</a:t>
              </a:r>
              <a:endParaRPr lang="en-SG" sz="1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790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</p:grpSp>
      <p:grpSp>
        <p:nvGrpSpPr>
          <p:cNvPr id="34" name="Group 37"/>
          <p:cNvGrpSpPr/>
          <p:nvPr/>
        </p:nvGrpSpPr>
        <p:grpSpPr>
          <a:xfrm>
            <a:off x="2552193" y="3203684"/>
            <a:ext cx="3849298" cy="369332"/>
            <a:chOff x="2552193" y="2420888"/>
            <a:chExt cx="3849298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2</a:t>
              </a:r>
              <a:endParaRPr lang="en-SG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4</a:t>
              </a:r>
              <a:endParaRPr lang="en-SG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Q5: idea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27" name="Group 42"/>
          <p:cNvGrpSpPr/>
          <p:nvPr/>
        </p:nvGrpSpPr>
        <p:grpSpPr>
          <a:xfrm>
            <a:off x="5868144" y="3068960"/>
            <a:ext cx="936104" cy="867317"/>
            <a:chOff x="6655633" y="2758190"/>
            <a:chExt cx="936104" cy="867317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7153251" y="3262246"/>
              <a:ext cx="438486" cy="36326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9" name="Oval 28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3768" y="3068960"/>
            <a:ext cx="683927" cy="1049312"/>
            <a:chOff x="7168679" y="3183869"/>
            <a:chExt cx="683927" cy="1049312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V="1">
              <a:off x="7168679" y="3768487"/>
              <a:ext cx="299803" cy="46469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7282980" y="3183869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3" name="Left Brace 32"/>
          <p:cNvSpPr/>
          <p:nvPr/>
        </p:nvSpPr>
        <p:spPr bwMode="auto">
          <a:xfrm rot="16200000">
            <a:off x="4275141" y="485499"/>
            <a:ext cx="449705" cy="3888433"/>
          </a:xfrm>
          <a:prstGeom prst="leftBrace">
            <a:avLst>
              <a:gd name="adj1" fmla="val 71666"/>
              <a:gd name="adj2" fmla="val 50000"/>
            </a:avLst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16200000">
            <a:off x="4275140" y="2573732"/>
            <a:ext cx="449705" cy="2592288"/>
          </a:xfrm>
          <a:prstGeom prst="leftBrace">
            <a:avLst>
              <a:gd name="adj1" fmla="val 71666"/>
              <a:gd name="adj2" fmla="val 50000"/>
            </a:avLst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5616" y="4509120"/>
            <a:ext cx="6840760" cy="1477328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18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 reverse(</a:t>
            </a:r>
            <a:r>
              <a:rPr lang="en-SG" sz="18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 arr[], </a:t>
            </a:r>
            <a:r>
              <a:rPr lang="en-SG" sz="18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 start, </a:t>
            </a:r>
            <a:r>
              <a:rPr lang="en-SG" sz="1800" b="1" dirty="0" err="1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 size)</a:t>
            </a:r>
          </a:p>
          <a:p>
            <a:pPr algn="l" eaLnBrk="1" hangingPunct="1"/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SG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// ... Swap arr[start] &lt;-&gt; arr[size-1]</a:t>
            </a:r>
          </a:p>
          <a:p>
            <a:pPr algn="l" eaLnBrk="1" hangingPunct="1"/>
            <a:r>
              <a:rPr lang="en-SG" sz="1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 algn="l" eaLnBrk="1" hangingPunct="1"/>
            <a:r>
              <a:rPr lang="en-SG" sz="1800" b="1" dirty="0" smtClean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53" name="Group 42"/>
          <p:cNvGrpSpPr/>
          <p:nvPr/>
        </p:nvGrpSpPr>
        <p:grpSpPr>
          <a:xfrm>
            <a:off x="6444208" y="1628800"/>
            <a:ext cx="936104" cy="867317"/>
            <a:chOff x="6655633" y="2758190"/>
            <a:chExt cx="936104" cy="86731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H="1" flipV="1">
              <a:off x="7153251" y="3262246"/>
              <a:ext cx="438486" cy="36326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35696" y="1628800"/>
            <a:ext cx="683927" cy="1049312"/>
            <a:chOff x="7168679" y="3183869"/>
            <a:chExt cx="683927" cy="1049312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V="1">
              <a:off x="7168679" y="3768487"/>
              <a:ext cx="299803" cy="46469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58" name="Oval 57"/>
            <p:cNvSpPr/>
            <p:nvPr/>
          </p:nvSpPr>
          <p:spPr bwMode="auto">
            <a:xfrm>
              <a:off x="7282980" y="3183869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59" name="Oval 58"/>
          <p:cNvSpPr/>
          <p:nvPr/>
        </p:nvSpPr>
        <p:spPr bwMode="auto">
          <a:xfrm>
            <a:off x="4283968" y="4408825"/>
            <a:ext cx="1440160" cy="569626"/>
          </a:xfrm>
          <a:prstGeom prst="ellipse">
            <a:avLst/>
          </a:prstGeom>
          <a:noFill/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0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1" grpId="0" animBg="1"/>
      <p:bldP spid="52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Q6: recursive function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4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857224" y="1285860"/>
            <a:ext cx="7072362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sz="2000" dirty="0" smtClean="0"/>
              <a:t> State Transition</a:t>
            </a:r>
          </a:p>
          <a:p>
            <a:pPr algn="l"/>
            <a:r>
              <a:rPr lang="en-US" sz="2000" dirty="0" smtClean="0"/>
              <a:t>	-- to divide a big problem into </a:t>
            </a:r>
          </a:p>
          <a:p>
            <a:pPr algn="l"/>
            <a:r>
              <a:rPr lang="en-US" sz="2000" dirty="0" smtClean="0"/>
              <a:t>		small sub-problems</a:t>
            </a:r>
          </a:p>
          <a:p>
            <a:pPr algn="l">
              <a:buFontTx/>
              <a:buChar char="-"/>
            </a:pPr>
            <a:r>
              <a:rPr lang="en-US" sz="2000" dirty="0" smtClean="0"/>
              <a:t> Termination Condition</a:t>
            </a:r>
          </a:p>
          <a:p>
            <a:pPr lvl="2" algn="l">
              <a:buFontTx/>
              <a:buChar char="-"/>
            </a:pPr>
            <a:r>
              <a:rPr lang="en-US" sz="2000" dirty="0" smtClean="0"/>
              <a:t>- when we know the answer immediately</a:t>
            </a:r>
            <a:endParaRPr lang="en-SG" sz="2000" dirty="0"/>
          </a:p>
        </p:txBody>
      </p:sp>
      <p:grpSp>
        <p:nvGrpSpPr>
          <p:cNvPr id="53250" name="Group 1192"/>
          <p:cNvGrpSpPr>
            <a:grpSpLocks/>
          </p:cNvGrpSpPr>
          <p:nvPr/>
        </p:nvGrpSpPr>
        <p:grpSpPr bwMode="auto">
          <a:xfrm>
            <a:off x="928662" y="3071810"/>
            <a:ext cx="6786610" cy="1802344"/>
            <a:chOff x="2524" y="8190"/>
            <a:chExt cx="7421" cy="1997"/>
          </a:xfrm>
        </p:grpSpPr>
        <p:grpSp>
          <p:nvGrpSpPr>
            <p:cNvPr id="9" name="Group 1154"/>
            <p:cNvGrpSpPr>
              <a:grpSpLocks/>
            </p:cNvGrpSpPr>
            <p:nvPr/>
          </p:nvGrpSpPr>
          <p:grpSpPr bwMode="auto">
            <a:xfrm>
              <a:off x="2649" y="8550"/>
              <a:ext cx="1215" cy="1125"/>
              <a:chOff x="2610" y="8805"/>
              <a:chExt cx="1215" cy="1125"/>
            </a:xfrm>
          </p:grpSpPr>
          <p:sp>
            <p:nvSpPr>
              <p:cNvPr id="53260" name="Rectangle 1145"/>
              <p:cNvSpPr>
                <a:spLocks noChangeArrowheads="1"/>
              </p:cNvSpPr>
              <p:nvPr/>
            </p:nvSpPr>
            <p:spPr bwMode="auto">
              <a:xfrm>
                <a:off x="3015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1" name="Rectangle 1146"/>
              <p:cNvSpPr>
                <a:spLocks noChangeArrowheads="1"/>
              </p:cNvSpPr>
              <p:nvPr/>
            </p:nvSpPr>
            <p:spPr bwMode="auto">
              <a:xfrm>
                <a:off x="261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2" name="Rectangle 1147"/>
              <p:cNvSpPr>
                <a:spLocks noChangeArrowheads="1"/>
              </p:cNvSpPr>
              <p:nvPr/>
            </p:nvSpPr>
            <p:spPr bwMode="auto">
              <a:xfrm>
                <a:off x="342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3" name="Rectangle 1148"/>
              <p:cNvSpPr>
                <a:spLocks noChangeArrowheads="1"/>
              </p:cNvSpPr>
              <p:nvPr/>
            </p:nvSpPr>
            <p:spPr bwMode="auto">
              <a:xfrm>
                <a:off x="3015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4" name="Rectangle 1149"/>
              <p:cNvSpPr>
                <a:spLocks noChangeArrowheads="1"/>
              </p:cNvSpPr>
              <p:nvPr/>
            </p:nvSpPr>
            <p:spPr bwMode="auto">
              <a:xfrm>
                <a:off x="261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5" name="Rectangle 1150"/>
              <p:cNvSpPr>
                <a:spLocks noChangeArrowheads="1"/>
              </p:cNvSpPr>
              <p:nvPr/>
            </p:nvSpPr>
            <p:spPr bwMode="auto">
              <a:xfrm>
                <a:off x="342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6" name="Rectangle 1151"/>
              <p:cNvSpPr>
                <a:spLocks noChangeArrowheads="1"/>
              </p:cNvSpPr>
              <p:nvPr/>
            </p:nvSpPr>
            <p:spPr bwMode="auto">
              <a:xfrm>
                <a:off x="3015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7" name="Rectangle 1152"/>
              <p:cNvSpPr>
                <a:spLocks noChangeArrowheads="1"/>
              </p:cNvSpPr>
              <p:nvPr/>
            </p:nvSpPr>
            <p:spPr bwMode="auto">
              <a:xfrm>
                <a:off x="261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68" name="Rectangle 1153"/>
              <p:cNvSpPr>
                <a:spLocks noChangeArrowheads="1"/>
              </p:cNvSpPr>
              <p:nvPr/>
            </p:nvSpPr>
            <p:spPr bwMode="auto">
              <a:xfrm>
                <a:off x="342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grpSp>
          <p:nvGrpSpPr>
            <p:cNvPr id="12" name="Group 1155"/>
            <p:cNvGrpSpPr>
              <a:grpSpLocks/>
            </p:cNvGrpSpPr>
            <p:nvPr/>
          </p:nvGrpSpPr>
          <p:grpSpPr bwMode="auto">
            <a:xfrm>
              <a:off x="5574" y="8550"/>
              <a:ext cx="1215" cy="1125"/>
              <a:chOff x="2610" y="8805"/>
              <a:chExt cx="1215" cy="1125"/>
            </a:xfrm>
          </p:grpSpPr>
          <p:sp>
            <p:nvSpPr>
              <p:cNvPr id="53251" name="Rectangle 1156"/>
              <p:cNvSpPr>
                <a:spLocks noChangeArrowheads="1"/>
              </p:cNvSpPr>
              <p:nvPr/>
            </p:nvSpPr>
            <p:spPr bwMode="auto">
              <a:xfrm>
                <a:off x="3015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2" name="Rectangle 1157"/>
              <p:cNvSpPr>
                <a:spLocks noChangeArrowheads="1"/>
              </p:cNvSpPr>
              <p:nvPr/>
            </p:nvSpPr>
            <p:spPr bwMode="auto">
              <a:xfrm>
                <a:off x="261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3" name="Rectangle 1158"/>
              <p:cNvSpPr>
                <a:spLocks noChangeArrowheads="1"/>
              </p:cNvSpPr>
              <p:nvPr/>
            </p:nvSpPr>
            <p:spPr bwMode="auto">
              <a:xfrm>
                <a:off x="342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4" name="Rectangle 1159"/>
              <p:cNvSpPr>
                <a:spLocks noChangeArrowheads="1"/>
              </p:cNvSpPr>
              <p:nvPr/>
            </p:nvSpPr>
            <p:spPr bwMode="auto">
              <a:xfrm>
                <a:off x="3015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5" name="Rectangle 1160"/>
              <p:cNvSpPr>
                <a:spLocks noChangeArrowheads="1"/>
              </p:cNvSpPr>
              <p:nvPr/>
            </p:nvSpPr>
            <p:spPr bwMode="auto">
              <a:xfrm>
                <a:off x="261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6" name="Rectangle 1161"/>
              <p:cNvSpPr>
                <a:spLocks noChangeArrowheads="1"/>
              </p:cNvSpPr>
              <p:nvPr/>
            </p:nvSpPr>
            <p:spPr bwMode="auto">
              <a:xfrm>
                <a:off x="342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7" name="Rectangle 1162"/>
              <p:cNvSpPr>
                <a:spLocks noChangeArrowheads="1"/>
              </p:cNvSpPr>
              <p:nvPr/>
            </p:nvSpPr>
            <p:spPr bwMode="auto">
              <a:xfrm>
                <a:off x="3015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8" name="Rectangle 1163"/>
              <p:cNvSpPr>
                <a:spLocks noChangeArrowheads="1"/>
              </p:cNvSpPr>
              <p:nvPr/>
            </p:nvSpPr>
            <p:spPr bwMode="auto">
              <a:xfrm>
                <a:off x="261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59" name="Rectangle 1164"/>
              <p:cNvSpPr>
                <a:spLocks noChangeArrowheads="1"/>
              </p:cNvSpPr>
              <p:nvPr/>
            </p:nvSpPr>
            <p:spPr bwMode="auto">
              <a:xfrm>
                <a:off x="342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grpSp>
          <p:nvGrpSpPr>
            <p:cNvPr id="11" name="Group 1165"/>
            <p:cNvGrpSpPr>
              <a:grpSpLocks/>
            </p:cNvGrpSpPr>
            <p:nvPr/>
          </p:nvGrpSpPr>
          <p:grpSpPr bwMode="auto">
            <a:xfrm>
              <a:off x="8467" y="8550"/>
              <a:ext cx="1215" cy="1125"/>
              <a:chOff x="2610" y="8805"/>
              <a:chExt cx="1215" cy="1125"/>
            </a:xfrm>
          </p:grpSpPr>
          <p:sp>
            <p:nvSpPr>
              <p:cNvPr id="50" name="Rectangle 1166"/>
              <p:cNvSpPr>
                <a:spLocks noChangeArrowheads="1"/>
              </p:cNvSpPr>
              <p:nvPr/>
            </p:nvSpPr>
            <p:spPr bwMode="auto">
              <a:xfrm>
                <a:off x="3015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" name="Rectangle 1167"/>
              <p:cNvSpPr>
                <a:spLocks noChangeArrowheads="1"/>
              </p:cNvSpPr>
              <p:nvPr/>
            </p:nvSpPr>
            <p:spPr bwMode="auto">
              <a:xfrm>
                <a:off x="261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6" name="Rectangle 1168"/>
              <p:cNvSpPr>
                <a:spLocks noChangeArrowheads="1"/>
              </p:cNvSpPr>
              <p:nvPr/>
            </p:nvSpPr>
            <p:spPr bwMode="auto">
              <a:xfrm>
                <a:off x="3420" y="880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0" name="Rectangle 1169"/>
              <p:cNvSpPr>
                <a:spLocks noChangeArrowheads="1"/>
              </p:cNvSpPr>
              <p:nvPr/>
            </p:nvSpPr>
            <p:spPr bwMode="auto">
              <a:xfrm>
                <a:off x="3015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1" name="Rectangle 1170"/>
              <p:cNvSpPr>
                <a:spLocks noChangeArrowheads="1"/>
              </p:cNvSpPr>
              <p:nvPr/>
            </p:nvSpPr>
            <p:spPr bwMode="auto">
              <a:xfrm>
                <a:off x="261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2" name="Rectangle 1171"/>
              <p:cNvSpPr>
                <a:spLocks noChangeArrowheads="1"/>
              </p:cNvSpPr>
              <p:nvPr/>
            </p:nvSpPr>
            <p:spPr bwMode="auto">
              <a:xfrm>
                <a:off x="3420" y="9180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3" name="Rectangle 1172"/>
              <p:cNvSpPr>
                <a:spLocks noChangeArrowheads="1"/>
              </p:cNvSpPr>
              <p:nvPr/>
            </p:nvSpPr>
            <p:spPr bwMode="auto">
              <a:xfrm>
                <a:off x="3015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48" name="Rectangle 1173"/>
              <p:cNvSpPr>
                <a:spLocks noChangeArrowheads="1"/>
              </p:cNvSpPr>
              <p:nvPr/>
            </p:nvSpPr>
            <p:spPr bwMode="auto">
              <a:xfrm>
                <a:off x="261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53249" name="Rectangle 1174"/>
              <p:cNvSpPr>
                <a:spLocks noChangeArrowheads="1"/>
              </p:cNvSpPr>
              <p:nvPr/>
            </p:nvSpPr>
            <p:spPr bwMode="auto">
              <a:xfrm>
                <a:off x="3420" y="9555"/>
                <a:ext cx="405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sp>
          <p:nvSpPr>
            <p:cNvPr id="13" name="Text Box 1175"/>
            <p:cNvSpPr txBox="1">
              <a:spLocks noChangeArrowheads="1"/>
            </p:cNvSpPr>
            <p:nvPr/>
          </p:nvSpPr>
          <p:spPr bwMode="auto">
            <a:xfrm>
              <a:off x="2524" y="9750"/>
              <a:ext cx="146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ne(0, 2) =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176"/>
            <p:cNvSpPr txBox="1">
              <a:spLocks noChangeArrowheads="1"/>
            </p:cNvSpPr>
            <p:nvPr/>
          </p:nvSpPr>
          <p:spPr bwMode="auto">
            <a:xfrm>
              <a:off x="5449" y="9750"/>
              <a:ext cx="146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ne(1, 3) = 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1177"/>
            <p:cNvSpPr txBox="1">
              <a:spLocks noChangeArrowheads="1"/>
            </p:cNvSpPr>
            <p:nvPr/>
          </p:nvSpPr>
          <p:spPr bwMode="auto">
            <a:xfrm>
              <a:off x="8205" y="9750"/>
              <a:ext cx="1740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ne(3, 2) = 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1178"/>
            <p:cNvSpPr>
              <a:spLocks noChangeArrowheads="1"/>
            </p:cNvSpPr>
            <p:nvPr/>
          </p:nvSpPr>
          <p:spPr bwMode="auto">
            <a:xfrm>
              <a:off x="2956" y="9221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5" name="Oval 1180"/>
            <p:cNvSpPr>
              <a:spLocks noChangeArrowheads="1"/>
            </p:cNvSpPr>
            <p:nvPr/>
          </p:nvSpPr>
          <p:spPr bwMode="auto">
            <a:xfrm>
              <a:off x="3765" y="9221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" name="Text Box 1181"/>
            <p:cNvSpPr txBox="1">
              <a:spLocks noChangeArrowheads="1"/>
            </p:cNvSpPr>
            <p:nvPr/>
          </p:nvSpPr>
          <p:spPr bwMode="auto">
            <a:xfrm>
              <a:off x="2689" y="8925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82"/>
            <p:cNvSpPr txBox="1">
              <a:spLocks noChangeArrowheads="1"/>
            </p:cNvSpPr>
            <p:nvPr/>
          </p:nvSpPr>
          <p:spPr bwMode="auto">
            <a:xfrm>
              <a:off x="3739" y="8927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1183"/>
            <p:cNvSpPr>
              <a:spLocks noChangeArrowheads="1"/>
            </p:cNvSpPr>
            <p:nvPr/>
          </p:nvSpPr>
          <p:spPr bwMode="auto">
            <a:xfrm>
              <a:off x="5495" y="9223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7" name="Text Box 1184"/>
            <p:cNvSpPr txBox="1">
              <a:spLocks noChangeArrowheads="1"/>
            </p:cNvSpPr>
            <p:nvPr/>
          </p:nvSpPr>
          <p:spPr bwMode="auto">
            <a:xfrm>
              <a:off x="5228" y="8927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1185"/>
            <p:cNvSpPr>
              <a:spLocks noChangeArrowheads="1"/>
            </p:cNvSpPr>
            <p:nvPr/>
          </p:nvSpPr>
          <p:spPr bwMode="auto">
            <a:xfrm>
              <a:off x="6701" y="8844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3" name="Text Box 1186"/>
            <p:cNvSpPr txBox="1">
              <a:spLocks noChangeArrowheads="1"/>
            </p:cNvSpPr>
            <p:nvPr/>
          </p:nvSpPr>
          <p:spPr bwMode="auto">
            <a:xfrm>
              <a:off x="6675" y="8550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1187"/>
            <p:cNvSpPr>
              <a:spLocks noChangeArrowheads="1"/>
            </p:cNvSpPr>
            <p:nvPr/>
          </p:nvSpPr>
          <p:spPr bwMode="auto">
            <a:xfrm>
              <a:off x="9191" y="8484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5" name="Text Box 1188"/>
            <p:cNvSpPr txBox="1">
              <a:spLocks noChangeArrowheads="1"/>
            </p:cNvSpPr>
            <p:nvPr/>
          </p:nvSpPr>
          <p:spPr bwMode="auto">
            <a:xfrm>
              <a:off x="9165" y="8190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1189"/>
            <p:cNvSpPr>
              <a:spLocks noChangeArrowheads="1"/>
            </p:cNvSpPr>
            <p:nvPr/>
          </p:nvSpPr>
          <p:spPr bwMode="auto">
            <a:xfrm>
              <a:off x="8347" y="9601"/>
              <a:ext cx="150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47" name="Text Box 1190"/>
            <p:cNvSpPr txBox="1">
              <a:spLocks noChangeArrowheads="1"/>
            </p:cNvSpPr>
            <p:nvPr/>
          </p:nvSpPr>
          <p:spPr bwMode="auto">
            <a:xfrm>
              <a:off x="8080" y="9305"/>
              <a:ext cx="44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altLang="zh-CN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 bwMode="auto">
          <a:xfrm>
            <a:off x="571472" y="4786322"/>
            <a:ext cx="635798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 smtClean="0"/>
              <a:t>ne(</a:t>
            </a:r>
            <a:r>
              <a:rPr lang="en-US" dirty="0" err="1" smtClean="0"/>
              <a:t>m,n</a:t>
            </a:r>
            <a:r>
              <a:rPr lang="en-US" dirty="0" smtClean="0"/>
              <a:t>)= </a:t>
            </a:r>
            <a:r>
              <a:rPr lang="en-US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if m </a:t>
            </a:r>
            <a:r>
              <a:rPr lang="en-US" dirty="0" smtClean="0"/>
              <a:t>== 0 or n == 0</a:t>
            </a:r>
            <a:endParaRPr lang="en-US" baseline="-25000" dirty="0" smtClean="0"/>
          </a:p>
          <a:p>
            <a:pPr marL="342900" indent="-342900" algn="l">
              <a:buAutoNum type="arabicPeriod"/>
            </a:pPr>
            <a:r>
              <a:rPr lang="en-US" dirty="0" smtClean="0"/>
              <a:t>ne(</a:t>
            </a:r>
            <a:r>
              <a:rPr lang="en-US" dirty="0" err="1" smtClean="0"/>
              <a:t>m,n</a:t>
            </a:r>
            <a:r>
              <a:rPr lang="en-US" dirty="0" smtClean="0"/>
              <a:t>) = </a:t>
            </a:r>
            <a:r>
              <a:rPr lang="en-US" dirty="0" smtClean="0"/>
              <a:t>ne(m-1</a:t>
            </a:r>
            <a:r>
              <a:rPr lang="en-US" dirty="0" smtClean="0"/>
              <a:t>, n) + </a:t>
            </a:r>
            <a:r>
              <a:rPr lang="en-US" dirty="0" smtClean="0"/>
              <a:t>ne(m,n-1), otherwise</a:t>
            </a:r>
            <a:endParaRPr lang="en-US" dirty="0" smtClean="0"/>
          </a:p>
        </p:txBody>
      </p:sp>
      <p:sp>
        <p:nvSpPr>
          <p:cNvPr id="87" name="TextBox 86"/>
          <p:cNvSpPr txBox="1"/>
          <p:nvPr/>
        </p:nvSpPr>
        <p:spPr bwMode="auto">
          <a:xfrm>
            <a:off x="5286380" y="5857892"/>
            <a:ext cx="38576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dirty="0" smtClean="0"/>
              <a:t>we change the order on the left, when writing the function?</a:t>
            </a:r>
          </a:p>
        </p:txBody>
      </p:sp>
      <p:pic>
        <p:nvPicPr>
          <p:cNvPr id="53297" name="Picture 49" descr="C:\Users\SongYangyu\AppData\Local\Microsoft\Windows\Temporary Internet Files\Content.IE5\M7FYR1N2\MP90043877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4857760"/>
            <a:ext cx="928710" cy="928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600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allAtOnce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See you </a:t>
            </a:r>
            <a:r>
              <a:rPr lang="en-US" altLang="zh-CN" sz="440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in PE 2!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469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PE 2 is </a:t>
            </a:r>
            <a:r>
              <a:rPr lang="en-US" sz="2800">
                <a:solidFill>
                  <a:srgbClr val="0000FF"/>
                </a:solidFill>
                <a:ea typeface="宋体" pitchFamily="2" charset="-122"/>
                <a:cs typeface="Arial" charset="0"/>
              </a:rPr>
              <a:t>on </a:t>
            </a:r>
            <a:r>
              <a:rPr lang="en-US" sz="280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next </a:t>
            </a:r>
            <a:r>
              <a:rPr lang="en-US" sz="28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Saturday!</a:t>
            </a:r>
            <a:endParaRPr lang="en-US" sz="2800" dirty="0">
              <a:ea typeface="宋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Prepare earlier!</a:t>
            </a:r>
            <a:endParaRPr lang="en-US" altLang="zh-CN" sz="2400" dirty="0">
              <a:ea typeface="宋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400" dirty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ea typeface="宋体" pitchFamily="2" charset="-122"/>
                <a:cs typeface="Arial" charset="0"/>
              </a:rPr>
              <a:t>No discussion session next week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ea typeface="宋体" pitchFamily="2" charset="-122"/>
                <a:cs typeface="Arial" charset="0"/>
              </a:rPr>
              <a:t>Due to Good Friday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SG" altLang="zh-CN" sz="2400" dirty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ea typeface="宋体" pitchFamily="2" charset="-122"/>
                <a:cs typeface="Arial" charset="0"/>
              </a:rPr>
              <a:t>Practice makes perfect!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ea typeface="宋体" pitchFamily="2" charset="-122"/>
                <a:cs typeface="Arial" charset="0"/>
              </a:rPr>
              <a:t>Email me for your questions.</a:t>
            </a:r>
            <a:endParaRPr lang="en-SG" altLang="zh-CN" sz="2400" b="1" dirty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25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292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ea typeface="宋体" pitchFamily="2" charset="-122"/>
                <a:cs typeface="Arial" charset="0"/>
              </a:rPr>
              <a:t>Give the following recursive function, trace </a:t>
            </a:r>
            <a:r>
              <a:rPr lang="en-US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calculate(5)</a:t>
            </a: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Q1 (a)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03648" y="1916832"/>
            <a:ext cx="6048672" cy="230832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BR" sz="1800" b="1" dirty="0">
                <a:solidFill>
                  <a:srgbClr val="800000"/>
                </a:solidFill>
                <a:cs typeface="Courier New" pitchFamily="49" charset="0"/>
              </a:rPr>
              <a:t>// Precond: n &gt;= 0</a:t>
            </a:r>
          </a:p>
          <a:p>
            <a:pPr algn="l"/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1800" b="1" dirty="0">
                <a:ea typeface="宋体" pitchFamily="2" charset="-122"/>
              </a:rPr>
              <a:t> calculate(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1800" b="1" dirty="0">
                <a:ea typeface="宋体" pitchFamily="2" charset="-122"/>
              </a:rPr>
              <a:t> n)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 {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    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pt-BR" sz="1800" b="1" dirty="0">
                <a:ea typeface="宋体" pitchFamily="2" charset="-122"/>
              </a:rPr>
              <a:t> (n == 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pt-BR" sz="1800" b="1" dirty="0">
                <a:ea typeface="宋体" pitchFamily="2" charset="-122"/>
              </a:rPr>
              <a:t>)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pt-BR" sz="1800" b="1" dirty="0">
                <a:ea typeface="宋体" pitchFamily="2" charset="-122"/>
              </a:rPr>
              <a:t> 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pt-BR" sz="1800" b="1" dirty="0">
                <a:ea typeface="宋体" pitchFamily="2" charset="-122"/>
              </a:rPr>
              <a:t>;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    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else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pt-BR" sz="1800" b="1" dirty="0">
                <a:ea typeface="宋体" pitchFamily="2" charset="-122"/>
              </a:rPr>
              <a:t> ( 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2</a:t>
            </a:r>
            <a:r>
              <a:rPr lang="pt-BR" sz="1800" b="1" dirty="0">
                <a:ea typeface="宋体" pitchFamily="2" charset="-122"/>
              </a:rPr>
              <a:t> * n + calculate(n-</a:t>
            </a:r>
            <a:r>
              <a:rPr lang="pt-BR" sz="1800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1</a:t>
            </a:r>
            <a:r>
              <a:rPr lang="pt-BR" sz="1800" b="1" dirty="0">
                <a:ea typeface="宋体" pitchFamily="2" charset="-122"/>
              </a:rPr>
              <a:t>) );</a:t>
            </a:r>
          </a:p>
          <a:p>
            <a:pPr algn="l"/>
            <a:r>
              <a:rPr lang="pt-BR" sz="1800" b="1" dirty="0">
                <a:ea typeface="宋体" pitchFamily="2" charset="-122"/>
              </a:rPr>
              <a:t>}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88393" y="4677587"/>
            <a:ext cx="7662347" cy="1199685"/>
            <a:chOff x="588393" y="4385656"/>
            <a:chExt cx="7662347" cy="119968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88393" y="4416990"/>
              <a:ext cx="72008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sz="1600" dirty="0" smtClean="0">
                  <a:solidFill>
                    <a:srgbClr val="0000FF"/>
                  </a:solidFill>
                  <a:latin typeface="Helvetica" pitchFamily="34" charset="0"/>
                </a:rPr>
                <a:t>c(5)</a:t>
              </a:r>
              <a:endParaRPr lang="en-GB" sz="16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90815" y="4385656"/>
              <a:ext cx="1093449" cy="369888"/>
              <a:chOff x="1487" y="1712"/>
              <a:chExt cx="746" cy="233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753" y="1712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9pPr>
              </a:lstStyle>
              <a:p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</a:rPr>
                  <a:t>10 + 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487" y="1816"/>
                <a:ext cx="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424576" y="4401323"/>
              <a:ext cx="72000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dirty="0" smtClean="0">
                  <a:solidFill>
                    <a:srgbClr val="0000FF"/>
                  </a:solidFill>
                  <a:latin typeface="Helvetica" pitchFamily="34" charset="0"/>
                </a:rPr>
                <a:t>c(4)</a:t>
              </a:r>
              <a:endParaRPr lang="en-GB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618158" y="5199786"/>
              <a:ext cx="511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r>
                <a:rPr lang="en-GB" sz="1800" dirty="0" smtClean="0">
                  <a:solidFill>
                    <a:srgbClr val="0000FF"/>
                  </a:solidFill>
                  <a:latin typeface="Helvetica" pitchFamily="34" charset="0"/>
                </a:rPr>
                <a:t>8 +</a:t>
              </a:r>
              <a:endParaRPr lang="en-GB" sz="18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131920" y="5215453"/>
              <a:ext cx="72000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dirty="0" smtClean="0">
                  <a:solidFill>
                    <a:srgbClr val="0000FF"/>
                  </a:solidFill>
                  <a:latin typeface="Helvetica" pitchFamily="34" charset="0"/>
                </a:rPr>
                <a:t>c(3)</a:t>
              </a:r>
              <a:endParaRPr lang="en-GB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900452" y="4796105"/>
              <a:ext cx="304947" cy="357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935192" y="5199230"/>
              <a:ext cx="921956" cy="369888"/>
              <a:chOff x="1462" y="1712"/>
              <a:chExt cx="629" cy="233"/>
            </a:xfrm>
          </p:grpSpPr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742" y="1712"/>
                <a:ext cx="34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9pPr>
              </a:lstStyle>
              <a:p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</a:rPr>
                  <a:t>6 +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462" y="1816"/>
                <a:ext cx="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860032" y="5236029"/>
              <a:ext cx="72000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dirty="0" smtClean="0">
                  <a:solidFill>
                    <a:srgbClr val="0000FF"/>
                  </a:solidFill>
                  <a:latin typeface="Helvetica" pitchFamily="34" charset="0"/>
                </a:rPr>
                <a:t>c(2)</a:t>
              </a:r>
              <a:endParaRPr lang="en-GB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723417" y="5215453"/>
              <a:ext cx="943941" cy="369888"/>
              <a:chOff x="1403" y="1712"/>
              <a:chExt cx="644" cy="233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698" y="1712"/>
                <a:ext cx="34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folHlink"/>
                    </a:solidFill>
                    <a:latin typeface="Arial Unicode MS" pitchFamily="34" charset="-128"/>
                    <a:cs typeface="Arial" charset="0"/>
                  </a:defRPr>
                </a:lvl9pPr>
              </a:lstStyle>
              <a:p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</a:rPr>
                  <a:t>2 +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403" y="1816"/>
                <a:ext cx="3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6669143" y="5231120"/>
              <a:ext cx="72000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dirty="0" smtClean="0">
                  <a:solidFill>
                    <a:srgbClr val="0000FF"/>
                  </a:solidFill>
                  <a:latin typeface="Helvetica" pitchFamily="34" charset="0"/>
                </a:rPr>
                <a:t>c(1)</a:t>
              </a:r>
              <a:endParaRPr lang="en-GB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7016978" y="4421445"/>
              <a:ext cx="5116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Arial Unicode MS" pitchFamily="34" charset="-128"/>
                  <a:cs typeface="Arial" charset="0"/>
                </a:defRPr>
              </a:lvl9pPr>
            </a:lstStyle>
            <a:p>
              <a:r>
                <a:rPr lang="en-GB" sz="1800" dirty="0" smtClean="0">
                  <a:solidFill>
                    <a:srgbClr val="0000FF"/>
                  </a:solidFill>
                  <a:latin typeface="Helvetica" pitchFamily="34" charset="0"/>
                </a:rPr>
                <a:t>1 +</a:t>
              </a:r>
              <a:endParaRPr lang="en-GB" sz="18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7530740" y="4437112"/>
              <a:ext cx="720000" cy="338554"/>
            </a:xfrm>
            <a:prstGeom prst="rect">
              <a:avLst/>
            </a:prstGeom>
            <a:noFill/>
            <a:ln w="19050">
              <a:solidFill>
                <a:srgbClr val="7070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dirty="0" smtClean="0">
                  <a:solidFill>
                    <a:srgbClr val="0000FF"/>
                  </a:solidFill>
                  <a:latin typeface="Helvetica" pitchFamily="34" charset="0"/>
                </a:rPr>
                <a:t>c(0)</a:t>
              </a:r>
              <a:endParaRPr lang="en-GB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026685" y="4797152"/>
              <a:ext cx="288032" cy="3600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9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292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Trace the function below manually, and write out the return value of </a:t>
            </a:r>
            <a:r>
              <a:rPr lang="en-US" sz="2400" b="1" dirty="0" smtClean="0"/>
              <a:t>q(12)</a:t>
            </a:r>
            <a:r>
              <a:rPr lang="en-US" sz="2400" dirty="0" smtClean="0"/>
              <a:t>.</a:t>
            </a: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Q1 (b)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4348" y="2357430"/>
            <a:ext cx="6048672" cy="291772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solidFill>
                  <a:srgbClr val="008000"/>
                </a:solidFill>
                <a:ea typeface="宋体"/>
                <a:cs typeface="Courier New" pitchFamily="49" charset="0"/>
              </a:rPr>
              <a:t>// </a:t>
            </a:r>
            <a:r>
              <a:rPr lang="en-SG" sz="1800" b="1" dirty="0" err="1" smtClean="0">
                <a:solidFill>
                  <a:srgbClr val="008000"/>
                </a:solidFill>
                <a:ea typeface="宋体"/>
                <a:cs typeface="Courier New" pitchFamily="49" charset="0"/>
              </a:rPr>
              <a:t>Precond</a:t>
            </a:r>
            <a:r>
              <a:rPr lang="en-SG" sz="1800" b="1" dirty="0" smtClean="0">
                <a:solidFill>
                  <a:srgbClr val="008000"/>
                </a:solidFill>
                <a:ea typeface="宋体"/>
                <a:cs typeface="Courier New" pitchFamily="49" charset="0"/>
              </a:rPr>
              <a:t>: n &gt;= 0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err="1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int</a:t>
            </a:r>
            <a:r>
              <a:rPr lang="en-SG" sz="1800" b="1" dirty="0" smtClean="0">
                <a:ea typeface="宋体"/>
                <a:cs typeface="Courier New" pitchFamily="49" charset="0"/>
              </a:rPr>
              <a:t> q(</a:t>
            </a:r>
            <a:r>
              <a:rPr lang="en-SG" sz="1800" b="1" dirty="0" err="1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int</a:t>
            </a:r>
            <a:r>
              <a:rPr lang="en-SG" sz="1800" b="1" dirty="0" smtClean="0">
                <a:ea typeface="宋体"/>
                <a:cs typeface="Courier New" pitchFamily="49" charset="0"/>
              </a:rPr>
              <a:t> n)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{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	</a:t>
            </a:r>
            <a:r>
              <a:rPr lang="en-SG" sz="1800" b="1" dirty="0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if</a:t>
            </a:r>
            <a:r>
              <a:rPr lang="en-SG" sz="1800" b="1" dirty="0" smtClean="0">
                <a:ea typeface="宋体"/>
                <a:cs typeface="Courier New" pitchFamily="49" charset="0"/>
              </a:rPr>
              <a:t> (n &lt; 3)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		</a:t>
            </a:r>
            <a:r>
              <a:rPr lang="en-SG" sz="1800" b="1" dirty="0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return</a:t>
            </a:r>
            <a:r>
              <a:rPr lang="en-SG" sz="1800" b="1" dirty="0" smtClean="0">
                <a:ea typeface="宋体"/>
                <a:cs typeface="Courier New" pitchFamily="49" charset="0"/>
              </a:rPr>
              <a:t> n+1;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	</a:t>
            </a:r>
            <a:r>
              <a:rPr lang="en-SG" sz="1800" b="1" dirty="0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else</a:t>
            </a:r>
            <a:endParaRPr lang="en-SG" sz="1800" b="1" dirty="0" smtClean="0">
              <a:ea typeface="宋体"/>
              <a:cs typeface="Courier New" pitchFamily="49" charset="0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		</a:t>
            </a:r>
            <a:r>
              <a:rPr lang="en-SG" sz="1800" b="1" dirty="0" smtClean="0">
                <a:solidFill>
                  <a:srgbClr val="0000FF"/>
                </a:solidFill>
                <a:ea typeface="宋体"/>
                <a:cs typeface="Courier New" pitchFamily="49" charset="0"/>
              </a:rPr>
              <a:t>return</a:t>
            </a:r>
            <a:r>
              <a:rPr lang="en-SG" sz="1800" b="1" dirty="0" smtClean="0">
                <a:ea typeface="宋体"/>
                <a:cs typeface="Courier New" pitchFamily="49" charset="0"/>
              </a:rPr>
              <a:t> q(n-3) + q(n-1);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b="1" dirty="0" smtClean="0">
                <a:ea typeface="宋体"/>
                <a:cs typeface="Courier New" pitchFamily="49" charset="0"/>
              </a:rPr>
              <a:t>}</a:t>
            </a:r>
          </a:p>
          <a:p>
            <a:pPr algn="l">
              <a:defRPr/>
            </a:pPr>
            <a:endParaRPr lang="pt-BR" sz="1800" b="1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000760" y="2071678"/>
            <a:ext cx="271461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Notice the result is the same each time in the function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 bwMode="auto">
          <a:xfrm>
            <a:off x="6215074" y="3071810"/>
            <a:ext cx="243266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can create a table to analyze</a:t>
            </a:r>
            <a:endParaRPr lang="en-SG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57158" y="5072074"/>
          <a:ext cx="73581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44"/>
                <a:gridCol w="451903"/>
                <a:gridCol w="451903"/>
                <a:gridCol w="451903"/>
                <a:gridCol w="451903"/>
                <a:gridCol w="451903"/>
                <a:gridCol w="451903"/>
                <a:gridCol w="451903"/>
                <a:gridCol w="451903"/>
                <a:gridCol w="451903"/>
                <a:gridCol w="451903"/>
                <a:gridCol w="605612"/>
                <a:gridCol w="590318"/>
                <a:gridCol w="6056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 bwMode="auto">
          <a:xfrm>
            <a:off x="1928794" y="6072206"/>
            <a:ext cx="678661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 note that in the actual execution, this recursive version is much slower </a:t>
            </a:r>
            <a:r>
              <a:rPr lang="en-US" dirty="0" err="1" smtClean="0"/>
              <a:t>cuz</a:t>
            </a:r>
            <a:r>
              <a:rPr lang="en-US" dirty="0" smtClean="0"/>
              <a:t> of re-computation.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5139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 animBg="1"/>
      <p:bldP spid="35" grpId="0" build="allAtOnce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292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What does the following function return?</a:t>
            </a:r>
            <a:endParaRPr lang="en-US" altLang="zh-CN" sz="24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Q1 (c)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928802"/>
            <a:ext cx="5143536" cy="3873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err="1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int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mystery(</a:t>
            </a:r>
            <a:r>
              <a:rPr lang="en-SG" sz="1800" dirty="0" err="1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int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x, </a:t>
            </a:r>
            <a:r>
              <a:rPr lang="en-SG" sz="1800" dirty="0" err="1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int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y)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{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if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(x == 0)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return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y;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else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if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(x &lt; 0)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return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mystery(++x, --y);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else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		</a:t>
            </a:r>
            <a:r>
              <a:rPr lang="en-SG" sz="1800" dirty="0" smtClean="0">
                <a:solidFill>
                  <a:srgbClr val="0000FF"/>
                </a:solidFill>
                <a:latin typeface="NSimSun"/>
                <a:ea typeface="宋体"/>
                <a:cs typeface="NSimSun"/>
              </a:rPr>
              <a:t>return</a:t>
            </a:r>
            <a:r>
              <a:rPr lang="en-SG" sz="1800" dirty="0" smtClean="0">
                <a:latin typeface="NSimSun"/>
                <a:ea typeface="宋体"/>
                <a:cs typeface="NSimSun"/>
              </a:rPr>
              <a:t> mystery(--x, ++y);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}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 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SG" sz="1800" dirty="0" smtClean="0">
                <a:latin typeface="NSimSun"/>
                <a:ea typeface="宋体"/>
                <a:cs typeface="NSimSun"/>
              </a:rPr>
              <a:t> </a:t>
            </a:r>
            <a:endParaRPr lang="en-SG" sz="2400" dirty="0" smtClean="0">
              <a:latin typeface="Calibri"/>
              <a:ea typeface="宋体"/>
              <a:cs typeface="Times New Roman"/>
            </a:endParaRPr>
          </a:p>
          <a:p>
            <a:pPr algn="l">
              <a:defRPr/>
            </a:pPr>
            <a:endParaRPr lang="pt-BR" sz="1800" b="1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714612" y="4857760"/>
            <a:ext cx="5143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A.	It returns the value of 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B.	It returns the value of x – 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C.	It returns the value of x + 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D.	It returns the value of x * 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E.	It will give compile-time error.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Notched Right Arrow 12"/>
          <p:cNvSpPr/>
          <p:nvPr/>
        </p:nvSpPr>
        <p:spPr bwMode="auto">
          <a:xfrm>
            <a:off x="2214546" y="5715016"/>
            <a:ext cx="1143008" cy="285752"/>
          </a:xfrm>
          <a:prstGeom prst="notchedRightArrow">
            <a:avLst/>
          </a:prstGeom>
          <a:noFill/>
          <a:ln w="31750">
            <a:solidFill>
              <a:srgbClr val="C00000"/>
            </a:solidFill>
            <a:round/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714480" y="5558869"/>
            <a:ext cx="431529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S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9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Quick review on Recursion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476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sz="2400" dirty="0">
                <a:ea typeface="宋体" pitchFamily="2" charset="-122"/>
                <a:cs typeface="Arial" charset="0"/>
              </a:rPr>
              <a:t>A brand new programming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methodology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Repetitively reduce a </a:t>
            </a:r>
            <a:r>
              <a:rPr lang="en-US" altLang="zh-CN" sz="2000" dirty="0">
                <a:solidFill>
                  <a:srgbClr val="0000FF"/>
                </a:solidFill>
              </a:rPr>
              <a:t>large scale </a:t>
            </a:r>
            <a:r>
              <a:rPr lang="en-US" altLang="zh-CN" sz="2000" dirty="0"/>
              <a:t>problem into </a:t>
            </a:r>
            <a:r>
              <a:rPr lang="en-US" altLang="zh-CN" sz="2000" dirty="0">
                <a:solidFill>
                  <a:srgbClr val="0000FF"/>
                </a:solidFill>
              </a:rPr>
              <a:t>smaller</a:t>
            </a:r>
            <a:r>
              <a:rPr lang="en-US" altLang="zh-CN" sz="2000" dirty="0"/>
              <a:t> yet </a:t>
            </a:r>
            <a:r>
              <a:rPr lang="en-US" altLang="zh-CN" sz="2000" dirty="0">
                <a:solidFill>
                  <a:srgbClr val="0000FF"/>
                </a:solidFill>
              </a:rPr>
              <a:t>similar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problems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/>
              <a:t>Solution for the </a:t>
            </a:r>
            <a:r>
              <a:rPr lang="en-US" altLang="zh-CN" sz="2000" dirty="0">
                <a:solidFill>
                  <a:srgbClr val="0000FF"/>
                </a:solidFill>
              </a:rPr>
              <a:t>smallest scale problem </a:t>
            </a:r>
            <a:r>
              <a:rPr lang="en-US" altLang="zh-CN" sz="2000" dirty="0"/>
              <a:t>is ready.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/>
              <a:t>Therefore, </a:t>
            </a:r>
            <a:r>
              <a:rPr lang="en-US" altLang="zh-CN" sz="2000" dirty="0"/>
              <a:t>we can </a:t>
            </a:r>
            <a:r>
              <a:rPr lang="en-US" altLang="zh-CN" sz="2000" dirty="0" smtClean="0"/>
              <a:t>cumulatively </a:t>
            </a:r>
            <a:r>
              <a:rPr lang="en-US" altLang="zh-CN" sz="2000" dirty="0"/>
              <a:t>build solution for </a:t>
            </a:r>
            <a:r>
              <a:rPr lang="en-US" altLang="zh-CN" sz="2000" dirty="0">
                <a:solidFill>
                  <a:srgbClr val="0000FF"/>
                </a:solidFill>
              </a:rPr>
              <a:t>large scale </a:t>
            </a:r>
            <a:r>
              <a:rPr lang="en-US" altLang="zh-CN" sz="2000" dirty="0"/>
              <a:t>problem</a:t>
            </a:r>
            <a:r>
              <a:rPr lang="en-US" altLang="zh-CN" sz="20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ea typeface="宋体" pitchFamily="2" charset="-122"/>
                <a:cs typeface="Arial" charset="0"/>
              </a:rPr>
              <a:t>Technically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/>
              <a:t>Repetitively invoke the same function, but provide </a:t>
            </a:r>
            <a:r>
              <a:rPr lang="en-US" altLang="zh-CN" sz="2000" dirty="0" smtClean="0">
                <a:solidFill>
                  <a:srgbClr val="0000FF"/>
                </a:solidFill>
              </a:rPr>
              <a:t>smaller and smaller</a:t>
            </a:r>
            <a:r>
              <a:rPr lang="en-US" altLang="zh-CN" sz="2000" dirty="0" smtClean="0"/>
              <a:t> parameters.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/>
              <a:t>When reaching the </a:t>
            </a:r>
            <a:r>
              <a:rPr lang="en-US" altLang="zh-CN" sz="2000" dirty="0" smtClean="0">
                <a:solidFill>
                  <a:srgbClr val="0000FF"/>
                </a:solidFill>
              </a:rPr>
              <a:t>base case</a:t>
            </a:r>
            <a:r>
              <a:rPr lang="en-US" altLang="zh-CN" sz="2000" dirty="0" smtClean="0"/>
              <a:t>, we return the answer back.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1700" dirty="0" smtClean="0"/>
              <a:t>Return value, if any, will be used by caller to build up its answer</a:t>
            </a:r>
            <a:endParaRPr lang="en-US" altLang="zh-CN" sz="1700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19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Q2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6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35" name="Group 43"/>
          <p:cNvGrpSpPr/>
          <p:nvPr/>
        </p:nvGrpSpPr>
        <p:grpSpPr>
          <a:xfrm>
            <a:off x="1619672" y="2625942"/>
            <a:ext cx="3166642" cy="1646197"/>
            <a:chOff x="1619672" y="3312823"/>
            <a:chExt cx="4464498" cy="1646197"/>
          </a:xfrm>
        </p:grpSpPr>
        <p:sp>
          <p:nvSpPr>
            <p:cNvPr id="36" name="Left Brace 35"/>
            <p:cNvSpPr/>
            <p:nvPr/>
          </p:nvSpPr>
          <p:spPr bwMode="auto">
            <a:xfrm rot="16200000">
              <a:off x="3627068" y="1305427"/>
              <a:ext cx="449705" cy="4464498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52620" y="3758691"/>
              <a:ext cx="404550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  <a:latin typeface="Calibri" pitchFamily="34" charset="0"/>
                </a:rPr>
                <a:t>The next term would calculate the sum of this sub-integer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43174" y="5286388"/>
            <a:ext cx="37478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FF"/>
                </a:solidFill>
                <a:latin typeface="Calibri" pitchFamily="34" charset="0"/>
              </a:rPr>
              <a:t>… then, do the sum up of the two term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59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b="1" dirty="0" smtClean="0"/>
              <a:t>Summing digits in an integer.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43042" y="2204864"/>
            <a:ext cx="3830337" cy="379022"/>
            <a:chOff x="1931074" y="2420888"/>
            <a:chExt cx="3830337" cy="379022"/>
          </a:xfrm>
        </p:grpSpPr>
        <p:sp>
          <p:nvSpPr>
            <p:cNvPr id="42" name="TextBox 41"/>
            <p:cNvSpPr txBox="1"/>
            <p:nvPr/>
          </p:nvSpPr>
          <p:spPr>
            <a:xfrm>
              <a:off x="1931074" y="243057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7687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0</a:t>
              </a:r>
              <a:endParaRPr lang="en-SG" sz="1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5</a:t>
              </a:r>
              <a:endParaRPr lang="en-SG" sz="1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</p:grpSp>
      <p:grpSp>
        <p:nvGrpSpPr>
          <p:cNvPr id="30" name="Group 42"/>
          <p:cNvGrpSpPr/>
          <p:nvPr/>
        </p:nvGrpSpPr>
        <p:grpSpPr>
          <a:xfrm>
            <a:off x="4825895" y="2071678"/>
            <a:ext cx="3437442" cy="1688253"/>
            <a:chOff x="6655633" y="2758190"/>
            <a:chExt cx="3437442" cy="168825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rot="10800000">
              <a:off x="7258994" y="3329694"/>
              <a:ext cx="785818" cy="35719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7544746" y="3615446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800000"/>
                  </a:solidFill>
                  <a:latin typeface="Calibri" pitchFamily="34" charset="0"/>
                </a:rPr>
                <a:t>I hold the value of last slot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Q3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1619672" y="2625942"/>
            <a:ext cx="4464498" cy="1238232"/>
            <a:chOff x="1619672" y="3312823"/>
            <a:chExt cx="4464498" cy="1238232"/>
          </a:xfrm>
        </p:grpSpPr>
        <p:sp>
          <p:nvSpPr>
            <p:cNvPr id="36" name="Left Brace 35"/>
            <p:cNvSpPr/>
            <p:nvPr/>
          </p:nvSpPr>
          <p:spPr bwMode="auto">
            <a:xfrm rot="16200000">
              <a:off x="3627068" y="1305427"/>
              <a:ext cx="449705" cy="4464498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8662" y="3720058"/>
              <a:ext cx="358264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  <a:latin typeface="Calibri" pitchFamily="34" charset="0"/>
                </a:rPr>
                <a:t>The next guy will receive the rest of the array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2375" y="4293096"/>
            <a:ext cx="37478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FF"/>
                </a:solidFill>
                <a:latin typeface="Calibri" pitchFamily="34" charset="0"/>
              </a:rPr>
              <a:t>… then, compare my value with next guy’s value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74848" y="1397786"/>
            <a:ext cx="8229600" cy="59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ea typeface="宋体" pitchFamily="2" charset="-122"/>
                <a:cs typeface="Arial" charset="0"/>
              </a:rPr>
              <a:t>Find the </a:t>
            </a:r>
            <a:r>
              <a:rPr lang="en-US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biggest</a:t>
            </a:r>
            <a:r>
              <a:rPr lang="en-US" sz="2400" dirty="0" smtClean="0">
                <a:ea typeface="宋体" pitchFamily="2" charset="-122"/>
                <a:cs typeface="Arial" charset="0"/>
              </a:rPr>
              <a:t> value in a given array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72386" y="5358226"/>
            <a:ext cx="8229600" cy="59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sz="2400" dirty="0" smtClean="0">
                <a:ea typeface="宋体" pitchFamily="2" charset="-122"/>
                <a:cs typeface="Arial" charset="0"/>
              </a:rPr>
              <a:t>How about “find the </a:t>
            </a:r>
            <a:r>
              <a:rPr lang="en-US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smallest</a:t>
            </a:r>
            <a:r>
              <a:rPr lang="en-US" sz="2400" dirty="0" smtClean="0">
                <a:ea typeface="宋体" pitchFamily="2" charset="-122"/>
                <a:cs typeface="Arial" charset="0"/>
              </a:rPr>
              <a:t> value in a given array”?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1619672" y="2204864"/>
            <a:ext cx="5130284" cy="369332"/>
            <a:chOff x="1907704" y="2420888"/>
            <a:chExt cx="5130284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1907704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5219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-2</a:t>
              </a:r>
              <a:endParaRPr lang="en-SG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92273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1</a:t>
              </a:r>
              <a:endParaRPr lang="en-SG" sz="1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3676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6842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3</a:t>
              </a:r>
              <a:endParaRPr lang="en-SG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133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9</a:t>
              </a:r>
              <a:endParaRPr lang="en-SG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61411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-5</a:t>
              </a:r>
              <a:endParaRPr lang="en-SG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97908" y="2420888"/>
              <a:ext cx="64008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7</a:t>
              </a:r>
              <a:endParaRPr lang="en-SG" sz="1800" dirty="0"/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5624071" y="2132856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800000"/>
                  </a:solidFill>
                  <a:latin typeface="Calibri" pitchFamily="34" charset="0"/>
                </a:rPr>
                <a:t>I hold the value of last slot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Practice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21531" y="1374815"/>
            <a:ext cx="7500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34963" algn="l"/>
              </a:tabLst>
            </a:pP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/>
              <a:t>CS1101 </a:t>
            </a:r>
            <a:r>
              <a:rPr lang="en-US" altLang="zh-CN" dirty="0">
                <a:ea typeface="宋体" pitchFamily="2" charset="-122"/>
              </a:rPr>
              <a:t>AY06/07 Sem1 Exam Q14)</a:t>
            </a:r>
            <a:endParaRPr lang="en-US" altLang="zh-CN" b="1" dirty="0">
              <a:ea typeface="宋体" pitchFamily="2" charset="-122"/>
            </a:endParaRPr>
          </a:p>
          <a:p>
            <a:pPr>
              <a:tabLst>
                <a:tab pos="334963" algn="l"/>
              </a:tabLst>
            </a:pPr>
            <a:r>
              <a:rPr lang="en-SG" altLang="zh-CN" sz="2200" b="1" dirty="0"/>
              <a:t>Given the following code, what is </a:t>
            </a:r>
            <a:r>
              <a:rPr lang="en-SG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mystery(987654)</a:t>
            </a:r>
            <a:r>
              <a:rPr lang="en-SG" altLang="zh-CN" sz="2200" b="1" dirty="0"/>
              <a:t>?</a:t>
            </a:r>
            <a:endParaRPr lang="en-US" altLang="zh-CN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2464" y="2143884"/>
            <a:ext cx="6119856" cy="2246769"/>
          </a:xfrm>
          <a:prstGeom prst="rect">
            <a:avLst/>
          </a:prstGeom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mystery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n)</a:t>
            </a:r>
          </a:p>
          <a:p>
            <a:pPr algn="l" eaLnBrk="1" hangingPunct="1"/>
            <a:r>
              <a:rPr lang="en-SG" sz="20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if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(n ==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 eaLnBrk="1" hangingPunct="1"/>
            <a:r>
              <a:rPr lang="en-SG" sz="2000" b="1" dirty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else</a:t>
            </a:r>
          </a:p>
          <a:p>
            <a:pPr algn="l" eaLnBrk="1" hangingPunct="1"/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n%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10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 + mystery(n/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</a:rPr>
              <a:t>100</a:t>
            </a:r>
            <a:r>
              <a:rPr lang="en-SG" sz="2000" b="1" dirty="0">
                <a:latin typeface="Courier New" pitchFamily="49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SG" sz="2000" b="1" dirty="0">
                <a:latin typeface="Courier New" pitchFamily="49" charset="0"/>
                <a:ea typeface="宋体" pitchFamily="2" charset="-122"/>
              </a:rPr>
              <a:t>}</a:t>
            </a:r>
            <a:endParaRPr lang="pt-BR" sz="20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92192" y="4486721"/>
            <a:ext cx="25922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lphaUcParenBoth"/>
              <a:tabLst>
                <a:tab pos="334963" algn="l"/>
              </a:tabLst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18</a:t>
            </a:r>
          </a:p>
          <a:p>
            <a:pPr marL="457200" indent="-457200">
              <a:buFontTx/>
              <a:buAutoNum type="alphaUcParenBoth"/>
              <a:tabLst>
                <a:tab pos="334963" algn="l"/>
              </a:tabLst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21</a:t>
            </a:r>
          </a:p>
          <a:p>
            <a:pPr marL="457200" indent="-457200">
              <a:buFontTx/>
              <a:buAutoNum type="alphaUcParenBoth"/>
              <a:tabLst>
                <a:tab pos="334963" algn="l"/>
              </a:tabLst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39</a:t>
            </a:r>
          </a:p>
          <a:p>
            <a:pPr marL="457200" indent="-457200">
              <a:buFontTx/>
              <a:buAutoNum type="alphaUcParenBoth"/>
              <a:tabLst>
                <a:tab pos="334963" algn="l"/>
              </a:tabLst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54</a:t>
            </a:r>
          </a:p>
          <a:p>
            <a:pPr marL="457200" indent="-457200">
              <a:buFontTx/>
              <a:buAutoNum type="alphaUcParenBoth"/>
              <a:tabLst>
                <a:tab pos="334963" algn="l"/>
              </a:tabLst>
            </a:pP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228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0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Q4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339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Write a </a:t>
            </a:r>
            <a:r>
              <a:rPr lang="en-US" altLang="zh-CN" sz="2400" dirty="0"/>
              <a:t>function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        </a:t>
            </a:r>
            <a:r>
              <a:rPr lang="en-SG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largest_digit_pairs</a:t>
            </a:r>
            <a:r>
              <a:rPr lang="en-SG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n)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GB" sz="2400" dirty="0" smtClean="0">
                <a:latin typeface="Calibri" pitchFamily="34" charset="0"/>
                <a:cs typeface="Calibri" pitchFamily="34" charset="0"/>
              </a:rPr>
            </a:br>
            <a:r>
              <a:rPr lang="en-GB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 smtClean="0"/>
              <a:t>determine the largest pair of digits of a positive integer n starting from the right to the left.</a:t>
            </a:r>
          </a:p>
          <a:p>
            <a:pPr marL="0" lvl="1" indent="0">
              <a:spcBef>
                <a:spcPts val="0"/>
              </a:spcBef>
              <a:buNone/>
              <a:defRPr/>
            </a:pPr>
            <a:endParaRPr lang="en-GB" sz="2400" dirty="0" smtClean="0"/>
          </a:p>
          <a:p>
            <a:pPr marL="0" lvl="1" indent="0">
              <a:spcBef>
                <a:spcPts val="0"/>
              </a:spcBef>
              <a:buNone/>
              <a:defRPr/>
            </a:pPr>
            <a:r>
              <a:rPr lang="en-GB" sz="2400" dirty="0" smtClean="0"/>
              <a:t>For example, for 5064321, the pairs are 21, 43, 06 and 5, hence the answer is 43.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Sample runs:</a:t>
            </a:r>
            <a:endParaRPr lang="en-SG" altLang="zh-CN" sz="24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7944" y="5517232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5064321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43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16"/>
          <p:cNvSpPr txBox="1"/>
          <p:nvPr/>
        </p:nvSpPr>
        <p:spPr>
          <a:xfrm>
            <a:off x="2555776" y="4293096"/>
            <a:ext cx="5112568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~cs1010/discussion/Week11_Q4</a:t>
            </a:r>
            <a:r>
              <a:rPr lang="en-GB" sz="1800" b="1" dirty="0" smtClean="0">
                <a:latin typeface="Courier New" pitchFamily="49" charset="0"/>
              </a:rPr>
              <a:t>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67744" y="5517232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1324</a:t>
            </a:r>
            <a:endParaRPr lang="en-SG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24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12160" y="5517232"/>
            <a:ext cx="109728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US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3B087E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>
          <a:solidFill>
            <a:srgbClr val="C00000"/>
          </a:solidFill>
          <a:round/>
          <a:headEnd/>
          <a:tailEnd type="none" w="med" len="med"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 bwMode="auto">
        <a:solidFill>
          <a:schemeClr val="accent2">
            <a:lumMod val="20000"/>
            <a:lumOff val="80000"/>
          </a:schemeClr>
        </a:solidFill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42F72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3B087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 cap="flat" cmpd="sng" algn="ctr">
          <a:solidFill>
            <a:srgbClr val="A5BBCE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9773</TotalTime>
  <Words>931</Words>
  <Application>Microsoft Office PowerPoint</Application>
  <PresentationFormat>On-screen Show (4:3)</PresentationFormat>
  <Paragraphs>313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Network</vt:lpstr>
      <vt:lpstr>1_L1 - Basic of C++</vt:lpstr>
      <vt:lpstr>CS1010:  Programming Methodology  Discussion Group ? Week 11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 discussion session</dc:title>
  <dc:creator>Zhou Lifeng</dc:creator>
  <cp:lastModifiedBy>Song Yangyu</cp:lastModifiedBy>
  <cp:revision>7051</cp:revision>
  <dcterms:created xsi:type="dcterms:W3CDTF">2008-08-09T10:58:48Z</dcterms:created>
  <dcterms:modified xsi:type="dcterms:W3CDTF">2012-03-25T15:13:08Z</dcterms:modified>
</cp:coreProperties>
</file>