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3" r:id="rId1"/>
    <p:sldMasterId id="2147484045" r:id="rId2"/>
  </p:sldMasterIdLst>
  <p:notesMasterIdLst>
    <p:notesMasterId r:id="rId26"/>
  </p:notesMasterIdLst>
  <p:sldIdLst>
    <p:sldId id="474" r:id="rId3"/>
    <p:sldId id="634" r:id="rId4"/>
    <p:sldId id="629" r:id="rId5"/>
    <p:sldId id="631" r:id="rId6"/>
    <p:sldId id="638" r:id="rId7"/>
    <p:sldId id="637" r:id="rId8"/>
    <p:sldId id="632" r:id="rId9"/>
    <p:sldId id="633" r:id="rId10"/>
    <p:sldId id="578" r:id="rId11"/>
    <p:sldId id="628" r:id="rId12"/>
    <p:sldId id="609" r:id="rId13"/>
    <p:sldId id="635" r:id="rId14"/>
    <p:sldId id="622" r:id="rId15"/>
    <p:sldId id="621" r:id="rId16"/>
    <p:sldId id="623" r:id="rId17"/>
    <p:sldId id="625" r:id="rId18"/>
    <p:sldId id="626" r:id="rId19"/>
    <p:sldId id="627" r:id="rId20"/>
    <p:sldId id="618" r:id="rId21"/>
    <p:sldId id="619" r:id="rId22"/>
    <p:sldId id="624" r:id="rId23"/>
    <p:sldId id="636" r:id="rId24"/>
    <p:sldId id="537" r:id="rId25"/>
  </p:sldIdLst>
  <p:sldSz cx="9144000" cy="6858000" type="screen4x3"/>
  <p:notesSz cx="6883400" cy="9906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6600"/>
    <a:srgbClr val="006600"/>
    <a:srgbClr val="0000FF"/>
    <a:srgbClr val="CC3300"/>
    <a:srgbClr val="7070FF"/>
    <a:srgbClr val="0F6FC6"/>
    <a:srgbClr val="800000"/>
    <a:srgbClr val="8FBA06"/>
    <a:srgbClr val="ABBD03"/>
    <a:srgbClr val="7030A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89376" autoAdjust="0"/>
  </p:normalViewPr>
  <p:slideViewPr>
    <p:cSldViewPr>
      <p:cViewPr varScale="1">
        <p:scale>
          <a:sx n="73" d="100"/>
          <a:sy n="73" d="100"/>
        </p:scale>
        <p:origin x="-60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156" y="-78"/>
      </p:cViewPr>
      <p:guideLst>
        <p:guide orient="horz" pos="3120"/>
        <p:guide pos="216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95300"/>
          </a:xfrm>
          <a:prstGeom prst="rect">
            <a:avLst/>
          </a:prstGeom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l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900" y="0"/>
            <a:ext cx="2982913" cy="495300"/>
          </a:xfrm>
          <a:prstGeom prst="rect">
            <a:avLst/>
          </a:prstGeom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B235C9F0-E8B7-484A-97AA-13E9A8934F57}" type="datetimeFigureOut">
              <a:rPr lang="zh-CN" altLang="en-US"/>
              <a:pPr>
                <a:defRPr/>
              </a:pPr>
              <a:t>2012/4/8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39" tIns="47969" rIns="95939" bIns="47969" rtlCol="0" anchor="ctr"/>
          <a:lstStyle/>
          <a:p>
            <a:pPr lvl="0"/>
            <a:endParaRPr lang="en-SG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705350"/>
            <a:ext cx="5505450" cy="4457700"/>
          </a:xfrm>
          <a:prstGeom prst="rect">
            <a:avLst/>
          </a:prstGeom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en-SG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82913" cy="495300"/>
          </a:xfrm>
          <a:prstGeom prst="rect">
            <a:avLst/>
          </a:prstGeom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l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900" y="9409113"/>
            <a:ext cx="2982913" cy="495300"/>
          </a:xfrm>
          <a:prstGeom prst="rect">
            <a:avLst/>
          </a:prstGeom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B2B68A20-A62B-48E0-AADD-AEA43DB4B934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13054245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742950"/>
            <a:ext cx="4953000" cy="3714750"/>
          </a:xfrm>
          <a:ln/>
        </p:spPr>
      </p:sp>
      <p:sp>
        <p:nvSpPr>
          <p:cNvPr id="901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dirty="0" err="1" smtClean="0">
                <a:solidFill>
                  <a:srgbClr val="CC6600"/>
                </a:solidFill>
                <a:latin typeface="Calibri" pitchFamily="34" charset="0"/>
                <a:cs typeface="Calibri" pitchFamily="34" charset="0"/>
              </a:rPr>
              <a:t>fscanf</a:t>
            </a:r>
            <a:r>
              <a:rPr lang="en-SG" dirty="0" smtClean="0">
                <a:solidFill>
                  <a:schemeClr val="tx1"/>
                </a:solidFill>
              </a:rPr>
              <a:t> returns </a:t>
            </a:r>
            <a:r>
              <a:rPr lang="en-SG" dirty="0" smtClean="0">
                <a:solidFill>
                  <a:srgbClr val="006600"/>
                </a:solidFill>
                <a:latin typeface="Calibri" pitchFamily="34" charset="0"/>
                <a:cs typeface="Calibri" pitchFamily="34" charset="0"/>
              </a:rPr>
              <a:t>EOF</a:t>
            </a:r>
            <a:r>
              <a:rPr lang="en-SG" dirty="0" smtClean="0">
                <a:solidFill>
                  <a:schemeClr val="tx1"/>
                </a:solidFill>
              </a:rPr>
              <a:t> if an input failure occurs before any data items can be read; otherwise, </a:t>
            </a:r>
            <a:r>
              <a:rPr lang="en-SG" dirty="0" smtClean="0"/>
              <a:t>returns the number of data items that were read and stored</a:t>
            </a:r>
            <a:r>
              <a:rPr lang="en-SG" dirty="0" smtClean="0">
                <a:solidFill>
                  <a:schemeClr val="tx1"/>
                </a:solidFill>
              </a:rPr>
              <a:t>.</a:t>
            </a:r>
            <a:endParaRPr lang="en-SG" dirty="0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 anchor="b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r" eaLnBrk="1" hangingPunct="1"/>
            <a:fld id="{C3D280FD-D866-49EA-8F93-9749A5F0E12E}" type="slidenum">
              <a:rPr lang="en-SG" sz="1300">
                <a:latin typeface="Calibri" pitchFamily="34" charset="0"/>
              </a:rPr>
              <a:pPr algn="r" eaLnBrk="1" hangingPunct="1"/>
              <a:t>10</a:t>
            </a:fld>
            <a:endParaRPr lang="en-SG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The number of data in the file is</a:t>
            </a:r>
            <a:r>
              <a:rPr lang="en-US" baseline="0" dirty="0" smtClean="0"/>
              <a:t> known, therefore no need to detect the end of file</a:t>
            </a:r>
            <a:endParaRPr lang="en-SG" dirty="0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 anchor="b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r" eaLnBrk="1" hangingPunct="1"/>
            <a:fld id="{C3D280FD-D866-49EA-8F93-9749A5F0E12E}" type="slidenum">
              <a:rPr lang="en-SG" sz="1300">
                <a:latin typeface="Calibri" pitchFamily="34" charset="0"/>
              </a:rPr>
              <a:pPr algn="r" eaLnBrk="1" hangingPunct="1"/>
              <a:t>11</a:t>
            </a:fld>
            <a:endParaRPr lang="en-SG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The number of data in the file is</a:t>
            </a:r>
            <a:r>
              <a:rPr lang="en-US" baseline="0" dirty="0" smtClean="0"/>
              <a:t> known, therefore no need to detect the end of file</a:t>
            </a:r>
            <a:endParaRPr lang="en-SG" dirty="0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 anchor="b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r" eaLnBrk="1" hangingPunct="1"/>
            <a:fld id="{C3D280FD-D866-49EA-8F93-9749A5F0E12E}" type="slidenum">
              <a:rPr lang="en-SG" sz="1300">
                <a:latin typeface="Calibri" pitchFamily="34" charset="0"/>
              </a:rPr>
              <a:pPr algn="r" eaLnBrk="1" hangingPunct="1"/>
              <a:t>12</a:t>
            </a:fld>
            <a:endParaRPr lang="en-SG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The number of data in the file is</a:t>
            </a:r>
            <a:r>
              <a:rPr lang="en-US" baseline="0" dirty="0" smtClean="0"/>
              <a:t> known, therefore no need to detect the end of file</a:t>
            </a:r>
            <a:endParaRPr lang="en-SG" dirty="0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 anchor="b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r" eaLnBrk="1" hangingPunct="1"/>
            <a:fld id="{C3D280FD-D866-49EA-8F93-9749A5F0E12E}" type="slidenum">
              <a:rPr lang="en-SG" sz="1300">
                <a:latin typeface="Calibri" pitchFamily="34" charset="0"/>
              </a:rPr>
              <a:pPr algn="r" eaLnBrk="1" hangingPunct="1"/>
              <a:t>13</a:t>
            </a:fld>
            <a:endParaRPr lang="en-SG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The number of data in the file is</a:t>
            </a:r>
            <a:r>
              <a:rPr lang="en-US" baseline="0" dirty="0" smtClean="0"/>
              <a:t> unknown, therefore we need to detect the end of file along the way we read data</a:t>
            </a:r>
            <a:endParaRPr lang="en-SG" dirty="0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 anchor="b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r" eaLnBrk="1" hangingPunct="1"/>
            <a:fld id="{C3D280FD-D866-49EA-8F93-9749A5F0E12E}" type="slidenum">
              <a:rPr lang="en-SG" sz="1300">
                <a:latin typeface="Calibri" pitchFamily="34" charset="0"/>
              </a:rPr>
              <a:pPr algn="r" eaLnBrk="1" hangingPunct="1"/>
              <a:t>14</a:t>
            </a:fld>
            <a:endParaRPr lang="en-SG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The number of data in the file is</a:t>
            </a:r>
            <a:r>
              <a:rPr lang="en-US" baseline="0" dirty="0" smtClean="0"/>
              <a:t> unknown, therefore we need to detect the end of file along the way we read data</a:t>
            </a:r>
            <a:endParaRPr lang="en-SG" dirty="0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 anchor="b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r" eaLnBrk="1" hangingPunct="1"/>
            <a:fld id="{C3D280FD-D866-49EA-8F93-9749A5F0E12E}" type="slidenum">
              <a:rPr lang="en-SG" sz="1300">
                <a:latin typeface="Calibri" pitchFamily="34" charset="0"/>
              </a:rPr>
              <a:pPr algn="r" eaLnBrk="1" hangingPunct="1"/>
              <a:t>15</a:t>
            </a:fld>
            <a:endParaRPr lang="en-SG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This</a:t>
            </a:r>
            <a:r>
              <a:rPr lang="en-US" baseline="0" dirty="0" smtClean="0"/>
              <a:t> is a past year CS1101c exam question</a:t>
            </a:r>
            <a:endParaRPr lang="en-SG" dirty="0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 anchor="b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r" eaLnBrk="1" hangingPunct="1"/>
            <a:fld id="{C3D280FD-D866-49EA-8F93-9749A5F0E12E}" type="slidenum">
              <a:rPr lang="en-SG" sz="1300">
                <a:latin typeface="Calibri" pitchFamily="34" charset="0"/>
              </a:rPr>
              <a:pPr algn="r" eaLnBrk="1" hangingPunct="1"/>
              <a:t>16</a:t>
            </a:fld>
            <a:endParaRPr lang="en-SG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SG" dirty="0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 anchor="b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r" eaLnBrk="1" hangingPunct="1"/>
            <a:fld id="{C3D280FD-D866-49EA-8F93-9749A5F0E12E}" type="slidenum">
              <a:rPr lang="en-SG" sz="1300">
                <a:latin typeface="Calibri" pitchFamily="34" charset="0"/>
              </a:rPr>
              <a:pPr algn="r" eaLnBrk="1" hangingPunct="1"/>
              <a:t>17</a:t>
            </a:fld>
            <a:endParaRPr lang="en-SG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</a:t>
            </a:r>
            <a:r>
              <a:rPr lang="en-US" baseline="0" dirty="0" smtClean="0"/>
              <a:t> is a past year CS1101 exam question</a:t>
            </a:r>
            <a:endParaRPr lang="en-SG" dirty="0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 anchor="b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r" eaLnBrk="1" hangingPunct="1"/>
            <a:fld id="{C3D280FD-D866-49EA-8F93-9749A5F0E12E}" type="slidenum">
              <a:rPr lang="en-SG" sz="1300">
                <a:latin typeface="Calibri" pitchFamily="34" charset="0"/>
              </a:rPr>
              <a:pPr algn="r" eaLnBrk="1" hangingPunct="1"/>
              <a:t>18</a:t>
            </a:fld>
            <a:endParaRPr lang="en-SG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SG" dirty="0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 anchor="b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r" eaLnBrk="1" hangingPunct="1"/>
            <a:fld id="{C3D280FD-D866-49EA-8F93-9749A5F0E12E}" type="slidenum">
              <a:rPr lang="en-SG" sz="1300">
                <a:latin typeface="Calibri" pitchFamily="34" charset="0"/>
              </a:rPr>
              <a:pPr algn="r" eaLnBrk="1" hangingPunct="1"/>
              <a:t>19</a:t>
            </a:fld>
            <a:endParaRPr lang="en-SG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SG" dirty="0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 anchor="b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r" eaLnBrk="1" hangingPunct="1"/>
            <a:fld id="{C3D280FD-D866-49EA-8F93-9749A5F0E12E}" type="slidenum">
              <a:rPr lang="en-SG" sz="1300">
                <a:latin typeface="Calibri" pitchFamily="34" charset="0"/>
              </a:rPr>
              <a:pPr algn="r" eaLnBrk="1" hangingPunct="1"/>
              <a:t>2</a:t>
            </a:fld>
            <a:endParaRPr lang="en-SG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part is very tough</a:t>
            </a:r>
            <a:r>
              <a:rPr lang="en-US" baseline="0" dirty="0" smtClean="0"/>
              <a:t> and is meant for strong students only. You may skip it in your class.</a:t>
            </a:r>
            <a:endParaRPr lang="en-SG" dirty="0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 anchor="b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r" eaLnBrk="1" hangingPunct="1"/>
            <a:fld id="{C3D280FD-D866-49EA-8F93-9749A5F0E12E}" type="slidenum">
              <a:rPr lang="en-SG" sz="1300">
                <a:latin typeface="Calibri" pitchFamily="34" charset="0"/>
              </a:rPr>
              <a:pPr algn="r" eaLnBrk="1" hangingPunct="1"/>
              <a:t>20</a:t>
            </a:fld>
            <a:endParaRPr lang="en-SG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SG" dirty="0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 anchor="b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r" eaLnBrk="1" hangingPunct="1"/>
            <a:fld id="{C3D280FD-D866-49EA-8F93-9749A5F0E12E}" type="slidenum">
              <a:rPr lang="en-SG" sz="1300">
                <a:latin typeface="Calibri" pitchFamily="34" charset="0"/>
              </a:rPr>
              <a:pPr algn="r" eaLnBrk="1" hangingPunct="1"/>
              <a:t>21</a:t>
            </a:fld>
            <a:endParaRPr lang="en-SG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 anchor="b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r" eaLnBrk="1" hangingPunct="1"/>
            <a:fld id="{C3D280FD-D866-49EA-8F93-9749A5F0E12E}" type="slidenum">
              <a:rPr lang="en-SG" sz="1300">
                <a:latin typeface="Calibri" pitchFamily="34" charset="0"/>
              </a:rPr>
              <a:pPr algn="r" eaLnBrk="1" hangingPunct="1"/>
              <a:t>23</a:t>
            </a:fld>
            <a:endParaRPr lang="en-SG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SG" dirty="0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 anchor="b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r" eaLnBrk="1" hangingPunct="1"/>
            <a:fld id="{C3D280FD-D866-49EA-8F93-9749A5F0E12E}" type="slidenum">
              <a:rPr lang="en-SG" sz="1300">
                <a:latin typeface="Calibri" pitchFamily="34" charset="0"/>
              </a:rPr>
              <a:pPr algn="r" eaLnBrk="1" hangingPunct="1"/>
              <a:t>3</a:t>
            </a:fld>
            <a:endParaRPr lang="en-SG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5 10</a:t>
            </a:r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 anchor="b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r" eaLnBrk="1" hangingPunct="1"/>
            <a:fld id="{C3D280FD-D866-49EA-8F93-9749A5F0E12E}" type="slidenum">
              <a:rPr lang="en-SG" sz="1300">
                <a:latin typeface="Calibri" pitchFamily="34" charset="0"/>
              </a:rPr>
              <a:pPr algn="r" eaLnBrk="1" hangingPunct="1"/>
              <a:t>4</a:t>
            </a:fld>
            <a:endParaRPr lang="en-SG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Ismail 15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Tamil 23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Potter 34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 anchor="b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r" eaLnBrk="1" hangingPunct="1"/>
            <a:fld id="{C3D280FD-D866-49EA-8F93-9749A5F0E12E}" type="slidenum">
              <a:rPr lang="en-SG" sz="1300">
                <a:latin typeface="Calibri" pitchFamily="34" charset="0"/>
              </a:rPr>
              <a:pPr algn="r" eaLnBrk="1" hangingPunct="1"/>
              <a:t>5</a:t>
            </a:fld>
            <a:endParaRPr lang="en-SG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SG" dirty="0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 anchor="b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r" eaLnBrk="1" hangingPunct="1"/>
            <a:fld id="{C3D280FD-D866-49EA-8F93-9749A5F0E12E}" type="slidenum">
              <a:rPr lang="en-SG" sz="1300">
                <a:latin typeface="Calibri" pitchFamily="34" charset="0"/>
              </a:rPr>
              <a:pPr algn="r" eaLnBrk="1" hangingPunct="1"/>
              <a:t>6</a:t>
            </a:fld>
            <a:endParaRPr lang="en-SG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SG" dirty="0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 anchor="b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r" eaLnBrk="1" hangingPunct="1"/>
            <a:fld id="{C3D280FD-D866-49EA-8F93-9749A5F0E12E}" type="slidenum">
              <a:rPr lang="en-SG" sz="1300">
                <a:latin typeface="Calibri" pitchFamily="34" charset="0"/>
              </a:rPr>
              <a:pPr algn="r" eaLnBrk="1" hangingPunct="1"/>
              <a:t>7</a:t>
            </a:fld>
            <a:endParaRPr lang="en-SG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dirty="0" smtClean="0"/>
              <a:t>If not enough time, skip the detail of this question and leave it as exercise. You may just discuss the general idea of using structure with its member being a structure array.</a:t>
            </a:r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 anchor="b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r" eaLnBrk="1" hangingPunct="1"/>
            <a:fld id="{C3D280FD-D866-49EA-8F93-9749A5F0E12E}" type="slidenum">
              <a:rPr lang="en-SG" sz="1300">
                <a:latin typeface="Calibri" pitchFamily="34" charset="0"/>
              </a:rPr>
              <a:pPr algn="r" eaLnBrk="1" hangingPunct="1"/>
              <a:t>8</a:t>
            </a:fld>
            <a:endParaRPr lang="en-SG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Error</a:t>
            </a:r>
            <a:r>
              <a:rPr lang="en-US" baseline="0" dirty="0" smtClean="0"/>
              <a:t> checking is required for (1) opening a file, (2) detecting end-of-file</a:t>
            </a:r>
            <a:endParaRPr lang="en-SG" dirty="0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39" tIns="47969" rIns="95939" bIns="47969" anchor="b"/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r" eaLnBrk="1" hangingPunct="1"/>
            <a:fld id="{C3D280FD-D866-49EA-8F93-9749A5F0E12E}" type="slidenum">
              <a:rPr lang="en-SG" sz="1300">
                <a:latin typeface="Calibri" pitchFamily="34" charset="0"/>
              </a:rPr>
              <a:pPr algn="r" eaLnBrk="1" hangingPunct="1"/>
              <a:t>9</a:t>
            </a:fld>
            <a:endParaRPr lang="en-SG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SG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6080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Past Year's Papers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6080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6080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A12B55A-0408-4D2E-B3B5-E875241D53D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46080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6080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1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1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1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1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1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1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1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1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1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1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2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2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2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2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2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2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2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2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2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2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3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3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3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3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3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3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3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3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3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083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46084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SG" sz="18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5477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Past Year's Papers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7A3711-D216-4C4E-ACD0-F2F377568CA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432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Past Year's Papers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8F627-1369-48D3-802A-192C057A84A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9975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93167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3399"/>
                </a:solidFill>
              </a:rPr>
              <a:t>[ CS1020 Lecture 4 AY2010/11 S2 ]</a:t>
            </a:r>
            <a:endParaRPr lang="en-US">
              <a:solidFill>
                <a:srgbClr val="003399"/>
              </a:solidFill>
            </a:endParaRP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A2F9D0-0111-4C85-A5D2-98D05839D6A6}" type="slidenum">
              <a:rPr/>
              <a:pPr>
                <a:defRPr/>
              </a:pPr>
              <a:t>‹#›</a:t>
            </a:fld>
            <a:r>
              <a:rPr dirty="0"/>
              <a:t/>
            </a:r>
            <a:br>
              <a:rPr dirty="0"/>
            </a:b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736398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3399"/>
                </a:solidFill>
              </a:rPr>
              <a:t>[ CS1020 Lecture 4 AY2010/11 S2 ]</a:t>
            </a:r>
            <a:endParaRPr lang="en-US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1531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3399"/>
                </a:solidFill>
              </a:rPr>
              <a:t>[ CS1020 Lecture 4 AY2010/11 S2 ]</a:t>
            </a:r>
            <a:endParaRPr lang="en-US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2361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3399"/>
                </a:solidFill>
              </a:rPr>
              <a:t>[ CS1020 Lecture 4 AY2010/11 S2 ]</a:t>
            </a:r>
            <a:endParaRPr lang="en-US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273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3399"/>
                </a:solidFill>
              </a:rPr>
              <a:t>[ CS1020 Lecture 4 AY2010/11 S2 ]</a:t>
            </a:r>
            <a:endParaRPr lang="en-US">
              <a:solidFill>
                <a:srgbClr val="003399"/>
              </a:solidFill>
            </a:endParaRP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B59957-70BC-45C5-B109-FA1554109EFF}" type="slidenum">
              <a:rPr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r>
              <a:rPr smtClean="0">
                <a:solidFill>
                  <a:srgbClr val="000000">
                    <a:tint val="75000"/>
                  </a:srgbClr>
                </a:solidFill>
              </a:rPr>
              <a:t/>
            </a:r>
            <a:br>
              <a:rPr smtClean="0">
                <a:solidFill>
                  <a:srgbClr val="000000">
                    <a:tint val="75000"/>
                  </a:srgbClr>
                </a:solidFill>
              </a:rPr>
            </a:br>
            <a:r>
              <a:rPr smtClean="0">
                <a:solidFill>
                  <a:srgbClr val="000000">
                    <a:tint val="75000"/>
                  </a:srgbClr>
                </a:solidFill>
              </a:rPr>
              <a:t>---</a:t>
            </a:r>
            <a:br>
              <a:rPr smtClean="0">
                <a:solidFill>
                  <a:srgbClr val="000000">
                    <a:tint val="75000"/>
                  </a:srgbClr>
                </a:solidFill>
              </a:rPr>
            </a:br>
            <a:r>
              <a:rPr smtClean="0">
                <a:solidFill>
                  <a:srgbClr val="000000">
                    <a:tint val="75000"/>
                  </a:srgbClr>
                </a:solidFill>
              </a:rPr>
              <a:t>123</a:t>
            </a:r>
            <a:endParaRPr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08179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3399"/>
                </a:solidFill>
              </a:rPr>
              <a:t>[ CS1020 Lecture 4 AY2010/11 S2 ]</a:t>
            </a:r>
            <a:endParaRPr lang="en-US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59466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3399"/>
                </a:solidFill>
              </a:rPr>
              <a:t>[ CS1020 Lecture 4 AY2010/11 S2 ]</a:t>
            </a:r>
            <a:endParaRPr lang="en-US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200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Past Year's Papers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72DA04-69C2-4764-8D10-3A45FE2D16A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1087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3399"/>
                </a:solidFill>
              </a:rPr>
              <a:t>[ CS1020 Lecture 4 AY2010/11 S2 ]</a:t>
            </a:r>
            <a:endParaRPr lang="en-US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0237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3399"/>
                </a:solidFill>
              </a:rPr>
              <a:t>[ CS1020 Lecture 4 AY2010/11 S2 ]</a:t>
            </a:r>
            <a:endParaRPr lang="en-US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37860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3399"/>
                </a:solidFill>
              </a:rPr>
              <a:t>[ CS1020 Lecture 4 AY2010/11 S2 ]</a:t>
            </a:r>
            <a:endParaRPr lang="en-US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061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Past Year's Papers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8F68E3-5CA6-4C83-8BF1-25DBF8B5B4D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955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Past Year's Papers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2960E1-7863-4EEA-97C3-E53A79EAB67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970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Past Year's Papers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95574-BCA2-4A07-8F8D-3658D525BAE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318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Past Year's Papers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970A36-2BA7-4358-BC5B-66440D4E789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78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Past Year's Papers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8898F-BAA4-48AD-8BEC-B1B38DA159A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741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Past Year's Papers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257651-4A31-472F-B095-E3520B0C165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004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Past Year's Papers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1DB016-055A-48F2-A4EB-05B92696601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367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SG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algn="l"/>
            <a:r>
              <a:rPr lang="en-US">
                <a:solidFill>
                  <a:srgbClr val="000000"/>
                </a:solidFill>
                <a:latin typeface="Arial" charset="0"/>
              </a:rPr>
              <a:t>Past Year's Papers</a:t>
            </a:r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4BBEEF8-0D78-47B4-9BB3-87FCCE449CD3}" type="slidenum">
              <a:rPr lang="en-US" altLang="en-US">
                <a:solidFill>
                  <a:srgbClr val="000000"/>
                </a:solidFill>
                <a:latin typeface="Arial" charset="0"/>
              </a:rPr>
              <a:pPr/>
              <a:t>‹#›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SG" sz="18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4387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3399"/>
                </a:solidFill>
              </a:rPr>
              <a:t>[ CS1020 Lecture 4 AY2010/11 S2 ]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4669A6-F55C-496F-A2BB-8F231E1443FD}" type="slidenum">
              <a:rPr/>
              <a:pPr>
                <a:defRPr/>
              </a:pPr>
              <a:t>‹#›</a:t>
            </a:fld>
            <a:r>
              <a:t/>
            </a:r>
            <a:br/>
            <a:r>
              <a:t>---</a:t>
            </a:r>
            <a:br/>
            <a:r>
              <a:t>123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30412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6477000" cy="3505200"/>
          </a:xfrm>
        </p:spPr>
        <p:txBody>
          <a:bodyPr/>
          <a:lstStyle/>
          <a:p>
            <a:r>
              <a:rPr lang="en-GB" sz="4000" kern="1200" dirty="0">
                <a:latin typeface="Calibri" pitchFamily="34" charset="0"/>
                <a:ea typeface="+mn-ea"/>
                <a:cs typeface="Arial" charset="0"/>
              </a:rPr>
              <a:t>CS1010: </a:t>
            </a:r>
            <a:br>
              <a:rPr lang="en-GB" sz="4000" kern="1200" dirty="0">
                <a:latin typeface="Calibri" pitchFamily="34" charset="0"/>
                <a:ea typeface="+mn-ea"/>
                <a:cs typeface="Arial" charset="0"/>
              </a:rPr>
            </a:br>
            <a:r>
              <a:rPr lang="en-GB" sz="4000" kern="1200" dirty="0">
                <a:latin typeface="Calibri" pitchFamily="34" charset="0"/>
                <a:ea typeface="+mn-ea"/>
                <a:cs typeface="Arial" charset="0"/>
              </a:rPr>
              <a:t>Programming Methodology</a:t>
            </a:r>
            <a:br>
              <a:rPr lang="en-GB" sz="4000" kern="1200" dirty="0">
                <a:latin typeface="Calibri" pitchFamily="34" charset="0"/>
                <a:ea typeface="+mn-ea"/>
                <a:cs typeface="Arial" charset="0"/>
              </a:rPr>
            </a:br>
            <a:r>
              <a:rPr lang="en-GB" sz="4000" kern="1200" dirty="0">
                <a:latin typeface="Calibri" pitchFamily="34" charset="0"/>
                <a:ea typeface="+mn-ea"/>
                <a:cs typeface="Arial" charset="0"/>
              </a:rPr>
              <a:t/>
            </a:r>
            <a:br>
              <a:rPr lang="en-GB" sz="4000" kern="1200" dirty="0">
                <a:latin typeface="Calibri" pitchFamily="34" charset="0"/>
                <a:ea typeface="+mn-ea"/>
                <a:cs typeface="Arial" charset="0"/>
              </a:rPr>
            </a:br>
            <a:r>
              <a:rPr lang="en-GB" sz="4000" kern="1200" dirty="0">
                <a:latin typeface="Calibri" pitchFamily="34" charset="0"/>
                <a:ea typeface="+mn-ea"/>
                <a:cs typeface="Arial" charset="0"/>
              </a:rPr>
              <a:t>Discussion Group </a:t>
            </a:r>
            <a:r>
              <a:rPr lang="en-GB" sz="4000" kern="1200" dirty="0" smtClean="0">
                <a:solidFill>
                  <a:srgbClr val="FF0000"/>
                </a:solidFill>
                <a:latin typeface="Calibri" pitchFamily="34" charset="0"/>
                <a:ea typeface="+mn-ea"/>
                <a:cs typeface="Arial" charset="0"/>
              </a:rPr>
              <a:t>?</a:t>
            </a:r>
            <a:r>
              <a:rPr lang="en-GB" sz="4000" kern="1200" dirty="0">
                <a:latin typeface="Calibri" pitchFamily="34" charset="0"/>
                <a:ea typeface="+mn-ea"/>
                <a:cs typeface="Arial" charset="0"/>
              </a:rPr>
              <a:t/>
            </a:r>
            <a:br>
              <a:rPr lang="en-GB" sz="4000" kern="1200" dirty="0">
                <a:latin typeface="Calibri" pitchFamily="34" charset="0"/>
                <a:ea typeface="+mn-ea"/>
                <a:cs typeface="Arial" charset="0"/>
              </a:rPr>
            </a:br>
            <a:r>
              <a:rPr lang="en-GB" sz="3200" kern="1200" dirty="0">
                <a:latin typeface="Calibri" pitchFamily="34" charset="0"/>
                <a:ea typeface="+mn-ea"/>
                <a:cs typeface="Arial" charset="0"/>
              </a:rPr>
              <a:t>Week </a:t>
            </a:r>
            <a:r>
              <a:rPr lang="en-GB" sz="3200" kern="1200" dirty="0" smtClean="0">
                <a:latin typeface="Calibri" pitchFamily="34" charset="0"/>
                <a:ea typeface="+mn-ea"/>
                <a:cs typeface="Arial" charset="0"/>
              </a:rPr>
              <a:t>13</a:t>
            </a:r>
            <a:endParaRPr lang="en-GB" sz="3200" kern="1200" dirty="0">
              <a:latin typeface="Calibri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6975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7889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400" dirty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Quick Review on File and I/O </a:t>
            </a:r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#2</a:t>
            </a:r>
            <a:endParaRPr lang="en-US" altLang="zh-CN" sz="4400" dirty="0">
              <a:solidFill>
                <a:srgbClr val="E46C0A"/>
              </a:solidFill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10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10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1520" y="1268760"/>
            <a:ext cx="7855926" cy="1224136"/>
            <a:chOff x="244466" y="3429000"/>
            <a:chExt cx="7855926" cy="1224136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806896" y="3575918"/>
              <a:ext cx="7293496" cy="1077218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US" b="1" dirty="0">
                  <a:cs typeface="Courier New" pitchFamily="49" charset="0"/>
                </a:rPr>
                <a:t>...</a:t>
              </a:r>
              <a:endParaRPr lang="en-SG" b="1" dirty="0">
                <a:cs typeface="Courier New" pitchFamily="49" charset="0"/>
              </a:endParaRPr>
            </a:p>
            <a:p>
              <a:pPr algn="l"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b="1" dirty="0">
                  <a:solidFill>
                    <a:srgbClr val="0000FF"/>
                  </a:solidFill>
                  <a:ea typeface="宋体" pitchFamily="2" charset="-122"/>
                  <a:cs typeface="Courier New" pitchFamily="49" charset="0"/>
                </a:rPr>
                <a:t>while</a:t>
              </a:r>
              <a:r>
                <a:rPr lang="en-SG" b="1" dirty="0">
                  <a:ea typeface="宋体" pitchFamily="2" charset="-122"/>
                  <a:cs typeface="Courier New" pitchFamily="49" charset="0"/>
                </a:rPr>
                <a:t> </a:t>
              </a:r>
              <a:r>
                <a:rPr lang="en-SG" b="1" dirty="0" smtClean="0">
                  <a:ea typeface="宋体" pitchFamily="2" charset="-122"/>
                  <a:cs typeface="Courier New" pitchFamily="49" charset="0"/>
                </a:rPr>
                <a:t>( </a:t>
              </a:r>
              <a:r>
                <a:rPr lang="en-SG" b="1" dirty="0" err="1" smtClean="0">
                  <a:ea typeface="宋体" pitchFamily="2" charset="-122"/>
                  <a:cs typeface="Courier New" pitchFamily="49" charset="0"/>
                </a:rPr>
                <a:t>fscanf</a:t>
              </a:r>
              <a:r>
                <a:rPr lang="en-SG" b="1" dirty="0" smtClean="0">
                  <a:ea typeface="宋体" pitchFamily="2" charset="-122"/>
                  <a:cs typeface="Courier New" pitchFamily="49" charset="0"/>
                </a:rPr>
                <a:t>(</a:t>
              </a:r>
              <a:r>
                <a:rPr lang="en-SG" b="1" dirty="0" err="1" smtClean="0">
                  <a:ea typeface="宋体" pitchFamily="2" charset="-122"/>
                  <a:cs typeface="Courier New" pitchFamily="49" charset="0"/>
                </a:rPr>
                <a:t>infile</a:t>
              </a:r>
              <a:r>
                <a:rPr lang="en-SG" b="1" dirty="0">
                  <a:ea typeface="宋体" pitchFamily="2" charset="-122"/>
                  <a:cs typeface="Courier New" pitchFamily="49" charset="0"/>
                </a:rPr>
                <a:t>, </a:t>
              </a:r>
              <a:r>
                <a:rPr lang="en-SG" b="1" dirty="0">
                  <a:solidFill>
                    <a:srgbClr val="006600"/>
                  </a:solidFill>
                  <a:cs typeface="Courier New" pitchFamily="49" charset="0"/>
                </a:rPr>
                <a:t>"</a:t>
              </a:r>
              <a:r>
                <a:rPr lang="en-SG" b="1" dirty="0">
                  <a:solidFill>
                    <a:srgbClr val="FF0000"/>
                  </a:solidFill>
                  <a:cs typeface="Courier New" pitchFamily="49" charset="0"/>
                </a:rPr>
                <a:t>%d</a:t>
              </a:r>
              <a:r>
                <a:rPr lang="en-SG" b="1" dirty="0">
                  <a:solidFill>
                    <a:srgbClr val="006600"/>
                  </a:solidFill>
                  <a:cs typeface="Courier New" pitchFamily="49" charset="0"/>
                </a:rPr>
                <a:t>"</a:t>
              </a:r>
              <a:r>
                <a:rPr lang="en-SG" b="1" dirty="0">
                  <a:ea typeface="宋体" pitchFamily="2" charset="-122"/>
                  <a:cs typeface="Courier New" pitchFamily="49" charset="0"/>
                </a:rPr>
                <a:t>, &amp;</a:t>
              </a:r>
              <a:r>
                <a:rPr lang="en-SG" b="1" dirty="0" err="1">
                  <a:ea typeface="宋体" pitchFamily="2" charset="-122"/>
                  <a:cs typeface="Courier New" pitchFamily="49" charset="0"/>
                </a:rPr>
                <a:t>num</a:t>
              </a:r>
              <a:r>
                <a:rPr lang="en-SG" b="1" dirty="0">
                  <a:ea typeface="宋体" pitchFamily="2" charset="-122"/>
                  <a:cs typeface="Courier New" pitchFamily="49" charset="0"/>
                </a:rPr>
                <a:t>) != </a:t>
              </a:r>
              <a:r>
                <a:rPr lang="en-SG" b="1" dirty="0" smtClean="0">
                  <a:solidFill>
                    <a:srgbClr val="006600"/>
                  </a:solidFill>
                  <a:cs typeface="Courier New" pitchFamily="49" charset="0"/>
                </a:rPr>
                <a:t>EOF </a:t>
              </a:r>
              <a:r>
                <a:rPr lang="en-SG" b="1" dirty="0" smtClean="0">
                  <a:ea typeface="宋体" pitchFamily="2" charset="-122"/>
                  <a:cs typeface="Courier New" pitchFamily="49" charset="0"/>
                </a:rPr>
                <a:t>)</a:t>
              </a:r>
              <a:endParaRPr lang="en-SG" b="1" dirty="0">
                <a:ea typeface="宋体" pitchFamily="2" charset="-122"/>
                <a:cs typeface="Courier New" pitchFamily="49" charset="0"/>
              </a:endParaRPr>
            </a:p>
            <a:p>
              <a:pPr algn="l"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b="1" dirty="0">
                  <a:cs typeface="Courier New" pitchFamily="49" charset="0"/>
                </a:rPr>
                <a:t> </a:t>
              </a:r>
              <a:r>
                <a:rPr lang="en-SG" b="1" dirty="0" smtClean="0">
                  <a:cs typeface="Courier New" pitchFamily="49" charset="0"/>
                </a:rPr>
                <a:t>   </a:t>
              </a:r>
              <a:r>
                <a:rPr lang="en-SG" b="1" dirty="0" err="1" smtClean="0">
                  <a:cs typeface="Courier New" pitchFamily="49" charset="0"/>
                </a:rPr>
                <a:t>printf</a:t>
              </a:r>
              <a:r>
                <a:rPr lang="en-SG" b="1" dirty="0">
                  <a:cs typeface="Courier New" pitchFamily="49" charset="0"/>
                </a:rPr>
                <a:t>(</a:t>
              </a:r>
              <a:r>
                <a:rPr lang="en-SG" b="1" dirty="0">
                  <a:solidFill>
                    <a:srgbClr val="006600"/>
                  </a:solidFill>
                  <a:cs typeface="Courier New" pitchFamily="49" charset="0"/>
                </a:rPr>
                <a:t>"Value</a:t>
              </a:r>
              <a:r>
                <a:rPr lang="en-SG" b="1" dirty="0">
                  <a:cs typeface="Courier New" pitchFamily="49" charset="0"/>
                </a:rPr>
                <a:t> </a:t>
              </a:r>
              <a:r>
                <a:rPr lang="en-SG" b="1" dirty="0">
                  <a:solidFill>
                    <a:srgbClr val="006600"/>
                  </a:solidFill>
                  <a:cs typeface="Courier New" pitchFamily="49" charset="0"/>
                </a:rPr>
                <a:t>read:</a:t>
              </a:r>
              <a:r>
                <a:rPr lang="en-SG" b="1" dirty="0">
                  <a:cs typeface="Courier New" pitchFamily="49" charset="0"/>
                </a:rPr>
                <a:t> </a:t>
              </a:r>
              <a:r>
                <a:rPr lang="en-SG" b="1" dirty="0">
                  <a:solidFill>
                    <a:srgbClr val="FF0000"/>
                  </a:solidFill>
                  <a:cs typeface="Courier New" pitchFamily="49" charset="0"/>
                </a:rPr>
                <a:t>%d\n</a:t>
              </a:r>
              <a:r>
                <a:rPr lang="en-SG" b="1" dirty="0">
                  <a:solidFill>
                    <a:srgbClr val="006600"/>
                  </a:solidFill>
                  <a:cs typeface="Courier New" pitchFamily="49" charset="0"/>
                </a:rPr>
                <a:t>"</a:t>
              </a:r>
              <a:r>
                <a:rPr lang="en-SG" b="1" dirty="0">
                  <a:cs typeface="Courier New" pitchFamily="49" charset="0"/>
                </a:rPr>
                <a:t>, </a:t>
              </a:r>
              <a:r>
                <a:rPr lang="en-SG" b="1" dirty="0" err="1">
                  <a:cs typeface="Courier New" pitchFamily="49" charset="0"/>
                </a:rPr>
                <a:t>num</a:t>
              </a:r>
              <a:r>
                <a:rPr lang="en-SG" b="1" dirty="0" smtClean="0">
                  <a:cs typeface="Courier New" pitchFamily="49" charset="0"/>
                </a:rPr>
                <a:t>);</a:t>
              </a:r>
            </a:p>
            <a:p>
              <a:pPr algn="l"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US" b="1" dirty="0" smtClean="0">
                  <a:cs typeface="Courier New" pitchFamily="49" charset="0"/>
                </a:rPr>
                <a:t>...</a:t>
              </a:r>
              <a:endParaRPr lang="en-SG" b="1" dirty="0" smtClean="0"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4466" y="3429000"/>
              <a:ext cx="583814" cy="338554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i="1" dirty="0" smtClean="0">
                  <a:solidFill>
                    <a:srgbClr val="000000"/>
                  </a:solidFill>
                </a:rPr>
                <a:t>ver1</a:t>
              </a:r>
              <a:endParaRPr lang="en-SG" i="1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51520" y="2924944"/>
            <a:ext cx="7848872" cy="1271756"/>
            <a:chOff x="251520" y="4817954"/>
            <a:chExt cx="7848872" cy="1271756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806896" y="5012492"/>
              <a:ext cx="7293496" cy="1077218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US" b="1" dirty="0">
                  <a:cs typeface="Courier New" pitchFamily="49" charset="0"/>
                </a:rPr>
                <a:t>...</a:t>
              </a:r>
              <a:endParaRPr lang="en-SG" b="1" dirty="0">
                <a:cs typeface="Courier New" pitchFamily="49" charset="0"/>
              </a:endParaRPr>
            </a:p>
            <a:p>
              <a:pPr algn="l"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b="1" dirty="0">
                  <a:solidFill>
                    <a:srgbClr val="0000FF"/>
                  </a:solidFill>
                  <a:ea typeface="宋体" pitchFamily="2" charset="-122"/>
                  <a:cs typeface="Courier New" pitchFamily="49" charset="0"/>
                </a:rPr>
                <a:t>while</a:t>
              </a:r>
              <a:r>
                <a:rPr lang="en-SG" b="1" dirty="0">
                  <a:ea typeface="宋体" pitchFamily="2" charset="-122"/>
                  <a:cs typeface="Courier New" pitchFamily="49" charset="0"/>
                </a:rPr>
                <a:t> </a:t>
              </a:r>
              <a:r>
                <a:rPr lang="en-SG" b="1" dirty="0" smtClean="0">
                  <a:ea typeface="宋体" pitchFamily="2" charset="-122"/>
                  <a:cs typeface="Courier New" pitchFamily="49" charset="0"/>
                </a:rPr>
                <a:t>( </a:t>
              </a:r>
              <a:r>
                <a:rPr lang="en-SG" b="1" dirty="0" err="1" smtClean="0">
                  <a:ea typeface="宋体" pitchFamily="2" charset="-122"/>
                  <a:cs typeface="Courier New" pitchFamily="49" charset="0"/>
                </a:rPr>
                <a:t>fscanf</a:t>
              </a:r>
              <a:r>
                <a:rPr lang="en-SG" b="1" dirty="0" smtClean="0">
                  <a:ea typeface="宋体" pitchFamily="2" charset="-122"/>
                  <a:cs typeface="Courier New" pitchFamily="49" charset="0"/>
                </a:rPr>
                <a:t>(</a:t>
              </a:r>
              <a:r>
                <a:rPr lang="en-SG" b="1" dirty="0" err="1" smtClean="0">
                  <a:ea typeface="宋体" pitchFamily="2" charset="-122"/>
                  <a:cs typeface="Courier New" pitchFamily="49" charset="0"/>
                </a:rPr>
                <a:t>infile</a:t>
              </a:r>
              <a:r>
                <a:rPr lang="en-SG" b="1" dirty="0">
                  <a:ea typeface="宋体" pitchFamily="2" charset="-122"/>
                  <a:cs typeface="Courier New" pitchFamily="49" charset="0"/>
                </a:rPr>
                <a:t>, </a:t>
              </a:r>
              <a:r>
                <a:rPr lang="en-SG" b="1" dirty="0">
                  <a:solidFill>
                    <a:srgbClr val="006600"/>
                  </a:solidFill>
                  <a:cs typeface="Courier New" pitchFamily="49" charset="0"/>
                </a:rPr>
                <a:t>"</a:t>
              </a:r>
              <a:r>
                <a:rPr lang="en-SG" b="1" dirty="0">
                  <a:solidFill>
                    <a:srgbClr val="FF0000"/>
                  </a:solidFill>
                  <a:cs typeface="Courier New" pitchFamily="49" charset="0"/>
                </a:rPr>
                <a:t>%d</a:t>
              </a:r>
              <a:r>
                <a:rPr lang="en-SG" b="1" dirty="0">
                  <a:solidFill>
                    <a:srgbClr val="006600"/>
                  </a:solidFill>
                  <a:cs typeface="Courier New" pitchFamily="49" charset="0"/>
                </a:rPr>
                <a:t>"</a:t>
              </a:r>
              <a:r>
                <a:rPr lang="en-SG" b="1" dirty="0">
                  <a:ea typeface="宋体" pitchFamily="2" charset="-122"/>
                  <a:cs typeface="Courier New" pitchFamily="49" charset="0"/>
                </a:rPr>
                <a:t>, &amp;</a:t>
              </a:r>
              <a:r>
                <a:rPr lang="en-SG" b="1" dirty="0" err="1">
                  <a:ea typeface="宋体" pitchFamily="2" charset="-122"/>
                  <a:cs typeface="Courier New" pitchFamily="49" charset="0"/>
                </a:rPr>
                <a:t>num</a:t>
              </a:r>
              <a:r>
                <a:rPr lang="en-SG" b="1" dirty="0">
                  <a:ea typeface="宋体" pitchFamily="2" charset="-122"/>
                  <a:cs typeface="Courier New" pitchFamily="49" charset="0"/>
                </a:rPr>
                <a:t>) </a:t>
              </a:r>
              <a:r>
                <a:rPr lang="en-SG" b="1" dirty="0" smtClean="0">
                  <a:ea typeface="宋体" pitchFamily="2" charset="-122"/>
                  <a:cs typeface="Courier New" pitchFamily="49" charset="0"/>
                </a:rPr>
                <a:t>== </a:t>
              </a:r>
              <a:r>
                <a:rPr lang="en-SG" b="1" dirty="0" smtClean="0">
                  <a:solidFill>
                    <a:srgbClr val="006600"/>
                  </a:solidFill>
                  <a:cs typeface="Courier New" pitchFamily="49" charset="0"/>
                </a:rPr>
                <a:t>1 </a:t>
              </a:r>
              <a:r>
                <a:rPr lang="en-SG" b="1" dirty="0" smtClean="0">
                  <a:ea typeface="宋体" pitchFamily="2" charset="-122"/>
                  <a:cs typeface="Courier New" pitchFamily="49" charset="0"/>
                </a:rPr>
                <a:t>)</a:t>
              </a:r>
              <a:endParaRPr lang="en-SG" b="1" dirty="0">
                <a:ea typeface="宋体" pitchFamily="2" charset="-122"/>
                <a:cs typeface="Courier New" pitchFamily="49" charset="0"/>
              </a:endParaRPr>
            </a:p>
            <a:p>
              <a:pPr algn="l"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b="1" dirty="0">
                  <a:cs typeface="Courier New" pitchFamily="49" charset="0"/>
                </a:rPr>
                <a:t> </a:t>
              </a:r>
              <a:r>
                <a:rPr lang="en-SG" b="1" dirty="0" smtClean="0">
                  <a:cs typeface="Courier New" pitchFamily="49" charset="0"/>
                </a:rPr>
                <a:t>   </a:t>
              </a:r>
              <a:r>
                <a:rPr lang="en-SG" b="1" dirty="0" err="1" smtClean="0">
                  <a:cs typeface="Courier New" pitchFamily="49" charset="0"/>
                </a:rPr>
                <a:t>printf</a:t>
              </a:r>
              <a:r>
                <a:rPr lang="en-SG" b="1" dirty="0">
                  <a:cs typeface="Courier New" pitchFamily="49" charset="0"/>
                </a:rPr>
                <a:t>(</a:t>
              </a:r>
              <a:r>
                <a:rPr lang="en-SG" b="1" dirty="0">
                  <a:solidFill>
                    <a:srgbClr val="006600"/>
                  </a:solidFill>
                  <a:cs typeface="Courier New" pitchFamily="49" charset="0"/>
                </a:rPr>
                <a:t>"Value</a:t>
              </a:r>
              <a:r>
                <a:rPr lang="en-SG" b="1" dirty="0">
                  <a:cs typeface="Courier New" pitchFamily="49" charset="0"/>
                </a:rPr>
                <a:t> </a:t>
              </a:r>
              <a:r>
                <a:rPr lang="en-SG" b="1" dirty="0">
                  <a:solidFill>
                    <a:srgbClr val="006600"/>
                  </a:solidFill>
                  <a:cs typeface="Courier New" pitchFamily="49" charset="0"/>
                </a:rPr>
                <a:t>read:</a:t>
              </a:r>
              <a:r>
                <a:rPr lang="en-SG" b="1" dirty="0">
                  <a:cs typeface="Courier New" pitchFamily="49" charset="0"/>
                </a:rPr>
                <a:t> </a:t>
              </a:r>
              <a:r>
                <a:rPr lang="en-SG" b="1" dirty="0">
                  <a:solidFill>
                    <a:srgbClr val="FF0000"/>
                  </a:solidFill>
                  <a:cs typeface="Courier New" pitchFamily="49" charset="0"/>
                </a:rPr>
                <a:t>%d\n</a:t>
              </a:r>
              <a:r>
                <a:rPr lang="en-SG" b="1" dirty="0">
                  <a:solidFill>
                    <a:srgbClr val="006600"/>
                  </a:solidFill>
                  <a:cs typeface="Courier New" pitchFamily="49" charset="0"/>
                </a:rPr>
                <a:t>"</a:t>
              </a:r>
              <a:r>
                <a:rPr lang="en-SG" b="1" dirty="0">
                  <a:cs typeface="Courier New" pitchFamily="49" charset="0"/>
                </a:rPr>
                <a:t>, </a:t>
              </a:r>
              <a:r>
                <a:rPr lang="en-SG" b="1" dirty="0" err="1">
                  <a:cs typeface="Courier New" pitchFamily="49" charset="0"/>
                </a:rPr>
                <a:t>num</a:t>
              </a:r>
              <a:r>
                <a:rPr lang="en-SG" b="1" dirty="0" smtClean="0">
                  <a:cs typeface="Courier New" pitchFamily="49" charset="0"/>
                </a:rPr>
                <a:t>);</a:t>
              </a:r>
            </a:p>
            <a:p>
              <a:pPr algn="l"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US" b="1" dirty="0" smtClean="0">
                  <a:cs typeface="Courier New" pitchFamily="49" charset="0"/>
                </a:rPr>
                <a:t>...</a:t>
              </a:r>
              <a:endParaRPr lang="en-SG" b="1" dirty="0" smtClean="0"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1520" y="4817954"/>
              <a:ext cx="583814" cy="338554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i="1" smtClean="0">
                  <a:solidFill>
                    <a:srgbClr val="000000"/>
                  </a:solidFill>
                </a:rPr>
                <a:t>ver2</a:t>
              </a:r>
              <a:endParaRPr lang="en-SG" i="1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4" name="Line Callout 2 (Border and Accent Bar) 13"/>
          <p:cNvSpPr/>
          <p:nvPr/>
        </p:nvSpPr>
        <p:spPr bwMode="auto">
          <a:xfrm>
            <a:off x="6228184" y="3573016"/>
            <a:ext cx="2714914" cy="584775"/>
          </a:xfrm>
          <a:prstGeom prst="accentBorderCallout2">
            <a:avLst>
              <a:gd name="adj1" fmla="val 17455"/>
              <a:gd name="adj2" fmla="val -4740"/>
              <a:gd name="adj3" fmla="val 16074"/>
              <a:gd name="adj4" fmla="val -14195"/>
              <a:gd name="adj5" fmla="val -4929"/>
              <a:gd name="adj6" fmla="val -20312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SG" sz="16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 successful</a:t>
            </a:r>
            <a:r>
              <a:rPr lang="en-SG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SG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fscanf</a:t>
            </a:r>
            <a:r>
              <a:rPr lang="en-SG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will return the number of data read</a:t>
            </a:r>
            <a:endParaRPr lang="en-US" sz="16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grpSp>
        <p:nvGrpSpPr>
          <p:cNvPr id="13" name="Group 2"/>
          <p:cNvGrpSpPr/>
          <p:nvPr/>
        </p:nvGrpSpPr>
        <p:grpSpPr>
          <a:xfrm>
            <a:off x="1244206" y="4509120"/>
            <a:ext cx="6569350" cy="381586"/>
            <a:chOff x="1221001" y="5060161"/>
            <a:chExt cx="6569350" cy="381586"/>
          </a:xfrm>
        </p:grpSpPr>
        <p:sp>
          <p:nvSpPr>
            <p:cNvPr id="15" name="TextBox 9"/>
            <p:cNvSpPr txBox="1"/>
            <p:nvPr/>
          </p:nvSpPr>
          <p:spPr bwMode="auto">
            <a:xfrm>
              <a:off x="1221001" y="5072415"/>
              <a:ext cx="3471810" cy="369332"/>
            </a:xfrm>
            <a:prstGeom prst="rect">
              <a:avLst/>
            </a:prstGeom>
            <a:noFill/>
            <a:ln w="9525">
              <a:solidFill>
                <a:srgbClr val="009DD9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dirty="0"/>
                <a:t>fprintf(</a:t>
              </a:r>
              <a:r>
                <a:rPr lang="en-US" dirty="0">
                  <a:solidFill>
                    <a:srgbClr val="006600"/>
                  </a:solidFill>
                </a:rPr>
                <a:t>stdout</a:t>
              </a:r>
              <a:r>
                <a:rPr lang="en-US" dirty="0"/>
                <a:t>, </a:t>
              </a:r>
              <a:r>
                <a:rPr lang="en-US" dirty="0" smtClean="0">
                  <a:solidFill>
                    <a:srgbClr val="006600"/>
                  </a:solidFill>
                </a:rPr>
                <a:t>"out"</a:t>
              </a:r>
              <a:r>
                <a:rPr lang="en-US" dirty="0" smtClean="0"/>
                <a:t>);</a:t>
              </a:r>
              <a:endParaRPr lang="en-US" dirty="0"/>
            </a:p>
          </p:txBody>
        </p:sp>
        <p:sp>
          <p:nvSpPr>
            <p:cNvPr id="18" name="TextBox 8"/>
            <p:cNvSpPr txBox="1"/>
            <p:nvPr/>
          </p:nvSpPr>
          <p:spPr bwMode="auto">
            <a:xfrm>
              <a:off x="5556907" y="5060161"/>
              <a:ext cx="2233444" cy="369332"/>
            </a:xfrm>
            <a:prstGeom prst="rect">
              <a:avLst/>
            </a:prstGeom>
            <a:noFill/>
            <a:ln w="9525">
              <a:solidFill>
                <a:srgbClr val="009DD9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dirty="0"/>
                <a:t>printf</a:t>
              </a:r>
              <a:r>
                <a:rPr lang="en-US" dirty="0" smtClean="0"/>
                <a:t>(</a:t>
              </a:r>
              <a:r>
                <a:rPr lang="en-US" dirty="0" smtClean="0">
                  <a:solidFill>
                    <a:srgbClr val="006600"/>
                  </a:solidFill>
                </a:rPr>
                <a:t>"</a:t>
              </a:r>
              <a:r>
                <a:rPr lang="en-US" dirty="0">
                  <a:solidFill>
                    <a:srgbClr val="006600"/>
                  </a:solidFill>
                </a:rPr>
                <a:t>out"</a:t>
              </a:r>
              <a:r>
                <a:rPr lang="en-US" dirty="0"/>
                <a:t>); </a:t>
              </a:r>
            </a:p>
          </p:txBody>
        </p:sp>
        <p:sp>
          <p:nvSpPr>
            <p:cNvPr id="19" name="TextBox 41"/>
            <p:cNvSpPr txBox="1">
              <a:spLocks noChangeArrowheads="1"/>
            </p:cNvSpPr>
            <p:nvPr/>
          </p:nvSpPr>
          <p:spPr bwMode="auto">
            <a:xfrm>
              <a:off x="4257043" y="5060161"/>
              <a:ext cx="1723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SG" i="1" dirty="0"/>
            </a:p>
          </p:txBody>
        </p:sp>
      </p:grpSp>
      <p:grpSp>
        <p:nvGrpSpPr>
          <p:cNvPr id="21" name="Group 4"/>
          <p:cNvGrpSpPr/>
          <p:nvPr/>
        </p:nvGrpSpPr>
        <p:grpSpPr>
          <a:xfrm>
            <a:off x="942066" y="5373216"/>
            <a:ext cx="7282550" cy="369332"/>
            <a:chOff x="951248" y="5750384"/>
            <a:chExt cx="7282550" cy="369332"/>
          </a:xfrm>
        </p:grpSpPr>
        <p:sp>
          <p:nvSpPr>
            <p:cNvPr id="22" name="TextBox 11"/>
            <p:cNvSpPr txBox="1"/>
            <p:nvPr/>
          </p:nvSpPr>
          <p:spPr bwMode="auto">
            <a:xfrm>
              <a:off x="951248" y="5750384"/>
              <a:ext cx="3754420" cy="369332"/>
            </a:xfrm>
            <a:prstGeom prst="rect">
              <a:avLst/>
            </a:prstGeom>
            <a:noFill/>
            <a:ln w="9525">
              <a:solidFill>
                <a:srgbClr val="009DD9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dirty="0"/>
                <a:t>fscanf(</a:t>
              </a:r>
              <a:r>
                <a:rPr lang="en-US" dirty="0">
                  <a:solidFill>
                    <a:srgbClr val="006600"/>
                  </a:solidFill>
                </a:rPr>
                <a:t>stdin</a:t>
              </a:r>
              <a:r>
                <a:rPr lang="en-US" dirty="0"/>
                <a:t>, </a:t>
              </a:r>
              <a:r>
                <a:rPr lang="en-US" dirty="0">
                  <a:solidFill>
                    <a:srgbClr val="006600"/>
                  </a:solidFill>
                </a:rPr>
                <a:t>"</a:t>
              </a:r>
              <a:r>
                <a:rPr lang="en-US" dirty="0">
                  <a:solidFill>
                    <a:srgbClr val="FF0000"/>
                  </a:solidFill>
                </a:rPr>
                <a:t>%d</a:t>
              </a:r>
              <a:r>
                <a:rPr lang="en-US" dirty="0">
                  <a:solidFill>
                    <a:srgbClr val="006600"/>
                  </a:solidFill>
                </a:rPr>
                <a:t>"</a:t>
              </a:r>
              <a:r>
                <a:rPr lang="en-US" dirty="0"/>
                <a:t>, &amp;</a:t>
              </a:r>
              <a:r>
                <a:rPr lang="en-US" dirty="0" err="1"/>
                <a:t>var</a:t>
              </a:r>
              <a:r>
                <a:rPr lang="en-US" dirty="0" smtClean="0"/>
                <a:t>);</a:t>
              </a:r>
              <a:endParaRPr lang="en-US" dirty="0"/>
            </a:p>
          </p:txBody>
        </p:sp>
        <p:sp>
          <p:nvSpPr>
            <p:cNvPr id="23" name="TextBox 10"/>
            <p:cNvSpPr txBox="1"/>
            <p:nvPr/>
          </p:nvSpPr>
          <p:spPr bwMode="auto">
            <a:xfrm>
              <a:off x="5589294" y="5750384"/>
              <a:ext cx="2644504" cy="369332"/>
            </a:xfrm>
            <a:prstGeom prst="rect">
              <a:avLst/>
            </a:prstGeom>
            <a:noFill/>
            <a:ln w="9525">
              <a:solidFill>
                <a:srgbClr val="009DD9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dirty="0" err="1"/>
                <a:t>scanf</a:t>
              </a:r>
              <a:r>
                <a:rPr lang="en-US" dirty="0" smtClean="0"/>
                <a:t>(</a:t>
              </a:r>
              <a:r>
                <a:rPr lang="en-US" dirty="0" smtClean="0">
                  <a:solidFill>
                    <a:srgbClr val="006600"/>
                  </a:solidFill>
                </a:rPr>
                <a:t>"</a:t>
              </a:r>
              <a:r>
                <a:rPr lang="en-US" dirty="0" smtClean="0">
                  <a:solidFill>
                    <a:srgbClr val="FF0000"/>
                  </a:solidFill>
                </a:rPr>
                <a:t>%d</a:t>
              </a:r>
              <a:r>
                <a:rPr lang="en-US" dirty="0" smtClean="0">
                  <a:solidFill>
                    <a:srgbClr val="006600"/>
                  </a:solidFill>
                </a:rPr>
                <a:t>"</a:t>
              </a:r>
              <a:r>
                <a:rPr lang="en-US" dirty="0" smtClean="0"/>
                <a:t>, &amp;</a:t>
              </a:r>
              <a:r>
                <a:rPr lang="en-US" dirty="0" err="1" smtClean="0"/>
                <a:t>var</a:t>
              </a:r>
              <a:r>
                <a:rPr lang="en-US" dirty="0" smtClean="0"/>
                <a:t>);</a:t>
              </a:r>
              <a:endParaRPr lang="en-US" dirty="0"/>
            </a:p>
          </p:txBody>
        </p:sp>
        <p:sp>
          <p:nvSpPr>
            <p:cNvPr id="24" name="TextBox 41"/>
            <p:cNvSpPr txBox="1">
              <a:spLocks noChangeArrowheads="1"/>
            </p:cNvSpPr>
            <p:nvPr/>
          </p:nvSpPr>
          <p:spPr bwMode="auto">
            <a:xfrm>
              <a:off x="4263924" y="5754162"/>
              <a:ext cx="1723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SG" i="1" dirty="0"/>
            </a:p>
          </p:txBody>
        </p:sp>
      </p:grpSp>
      <p:sp>
        <p:nvSpPr>
          <p:cNvPr id="25" name="左右箭头 24"/>
          <p:cNvSpPr/>
          <p:nvPr/>
        </p:nvSpPr>
        <p:spPr bwMode="auto">
          <a:xfrm>
            <a:off x="4860032" y="4581128"/>
            <a:ext cx="504056" cy="288032"/>
          </a:xfrm>
          <a:prstGeom prst="leftRightArrow">
            <a:avLst/>
          </a:prstGeom>
          <a:ln>
            <a:headEnd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右箭头 25"/>
          <p:cNvSpPr/>
          <p:nvPr/>
        </p:nvSpPr>
        <p:spPr bwMode="auto">
          <a:xfrm>
            <a:off x="4860032" y="5445224"/>
            <a:ext cx="504056" cy="288032"/>
          </a:xfrm>
          <a:prstGeom prst="leftRightArrow">
            <a:avLst/>
          </a:prstGeom>
          <a:ln>
            <a:headEnd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0199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7889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Q6</a:t>
            </a:r>
          </a:p>
        </p:txBody>
      </p:sp>
      <p:sp>
        <p:nvSpPr>
          <p:cNvPr id="9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11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395536" y="1340768"/>
            <a:ext cx="597666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altLang="zh-CN" sz="2400" dirty="0" smtClean="0">
                <a:latin typeface="+mn-ea"/>
              </a:rPr>
              <a:t>Skeleton</a:t>
            </a:r>
            <a:r>
              <a:rPr lang="en-US" altLang="zh-CN" sz="2400" dirty="0" smtClean="0">
                <a:latin typeface="+mn-ea"/>
              </a:rPr>
              <a:t>:</a:t>
            </a:r>
          </a:p>
          <a:p>
            <a:pPr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endParaRPr lang="en-US" altLang="zh-CN" sz="2400" dirty="0" smtClean="0">
              <a:latin typeface="+mn-ea"/>
            </a:endParaRPr>
          </a:p>
          <a:p>
            <a:pPr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altLang="zh-CN" sz="2400" dirty="0" smtClean="0">
                <a:latin typeface="+mn-ea"/>
              </a:rPr>
              <a:t>Input file:</a:t>
            </a:r>
            <a:endParaRPr lang="en-US" altLang="zh-CN" sz="2400" dirty="0" smtClean="0">
              <a:latin typeface="+mn-ea"/>
            </a:endParaRPr>
          </a:p>
          <a:p>
            <a:pPr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endParaRPr lang="en-US" altLang="zh-CN" sz="2400" dirty="0" smtClean="0">
              <a:latin typeface="+mn-ea"/>
            </a:endParaRPr>
          </a:p>
          <a:p>
            <a:pPr marL="342900" lvl="1" indent="-342900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400" dirty="0" smtClean="0">
                <a:solidFill>
                  <a:srgbClr val="C00000"/>
                </a:solidFill>
              </a:rPr>
              <a:t>The </a:t>
            </a:r>
            <a:r>
              <a:rPr lang="en-US" sz="2400" dirty="0" smtClean="0">
                <a:solidFill>
                  <a:srgbClr val="C00000"/>
                </a:solidFill>
              </a:rPr>
              <a:t>first integer of input file “q6.in” is the number of data contained in the file.</a:t>
            </a:r>
          </a:p>
          <a:p>
            <a:pPr marL="342900" lvl="1" indent="-342900">
              <a:spcBef>
                <a:spcPts val="0"/>
              </a:spcBef>
              <a:buFont typeface="Wingdings" pitchFamily="2" charset="2"/>
              <a:buChar char="Ø"/>
              <a:defRPr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342900" lvl="1" indent="-342900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Apply the file processing routine shown previously.</a:t>
            </a:r>
            <a:endParaRPr lang="en-US" altLang="zh-CN" sz="2400" dirty="0">
              <a:solidFill>
                <a:srgbClr val="0000FF"/>
              </a:solidFill>
              <a:latin typeface="+mn-ea"/>
            </a:endParaRPr>
          </a:p>
          <a:p>
            <a:pPr marL="342900" lvl="1" indent="-342900">
              <a:spcBef>
                <a:spcPts val="0"/>
              </a:spcBef>
              <a:buFont typeface="Wingdings" pitchFamily="2" charset="2"/>
              <a:buChar char="Ø"/>
              <a:defRPr/>
            </a:pPr>
            <a:endParaRPr lang="en-US" altLang="zh-CN" sz="2400" dirty="0" smtClean="0">
              <a:latin typeface="+mn-ea"/>
            </a:endParaRPr>
          </a:p>
          <a:p>
            <a:pPr marL="342900" lvl="1" indent="-342900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400" dirty="0" smtClean="0">
                <a:latin typeface="+mn-ea"/>
              </a:rPr>
              <a:t>Your output file “q6.out” should have the following content:</a:t>
            </a:r>
            <a:endParaRPr lang="en-US" altLang="zh-CN" sz="2400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1760" y="1340768"/>
            <a:ext cx="4464496" cy="369332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cs typeface="Courier New" pitchFamily="49" charset="0"/>
              </a:defRPr>
            </a:lvl1pPr>
          </a:lstStyle>
          <a:p>
            <a:pPr algn="l"/>
            <a:r>
              <a:rPr lang="en-US" sz="1800" b="1" dirty="0" smtClean="0">
                <a:latin typeface="Courier New" pitchFamily="49" charset="0"/>
              </a:rPr>
              <a:t>~cs1010/discussion/Week13_Q6</a:t>
            </a:r>
            <a:r>
              <a:rPr lang="en-GB" sz="1800" b="1" dirty="0" smtClean="0">
                <a:latin typeface="Courier New" pitchFamily="49" charset="0"/>
              </a:rPr>
              <a:t>.c</a:t>
            </a:r>
            <a:endParaRPr lang="en-US" sz="1800" b="1" dirty="0" smtClean="0">
              <a:latin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29912" y="4581128"/>
            <a:ext cx="1002940" cy="1569660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tabLst>
                <a:tab pos="334963" algn="l"/>
              </a:tabLst>
            </a:pPr>
            <a:r>
              <a:rPr lang="en-SG" altLang="zh-CN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pPr algn="l">
              <a:tabLst>
                <a:tab pos="334963" algn="l"/>
              </a:tabLst>
            </a:pPr>
            <a:r>
              <a:rPr lang="en-SG" altLang="zh-CN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  <a:p>
            <a:pPr algn="l">
              <a:tabLst>
                <a:tab pos="334963" algn="l"/>
              </a:tabLst>
            </a:pPr>
            <a:r>
              <a:rPr lang="en-SG" altLang="zh-CN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  <a:p>
            <a:pPr algn="l">
              <a:tabLst>
                <a:tab pos="334963" algn="l"/>
              </a:tabLst>
            </a:pPr>
            <a:r>
              <a:rPr lang="en-SG" altLang="zh-CN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65</a:t>
            </a:r>
          </a:p>
          <a:p>
            <a:pPr algn="l">
              <a:tabLst>
                <a:tab pos="334963" algn="l"/>
              </a:tabLst>
            </a:pPr>
            <a:r>
              <a:rPr lang="en-SG" altLang="zh-CN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100</a:t>
            </a:r>
          </a:p>
          <a:p>
            <a:pPr algn="l">
              <a:tabLst>
                <a:tab pos="334963" algn="l"/>
              </a:tabLst>
            </a:pPr>
            <a:r>
              <a:rPr lang="en-SG" altLang="zh-CN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207</a:t>
            </a:r>
          </a:p>
        </p:txBody>
      </p:sp>
      <p:sp>
        <p:nvSpPr>
          <p:cNvPr id="10" name="TextBox 7"/>
          <p:cNvSpPr txBox="1"/>
          <p:nvPr/>
        </p:nvSpPr>
        <p:spPr>
          <a:xfrm>
            <a:off x="6809421" y="2579420"/>
            <a:ext cx="1002939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207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65</a:t>
            </a:r>
            <a:endParaRPr lang="en-SG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2132856"/>
            <a:ext cx="3744416" cy="369332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cs typeface="Courier New" pitchFamily="49" charset="0"/>
              </a:defRPr>
            </a:lvl1pPr>
          </a:lstStyle>
          <a:p>
            <a:pPr algn="l"/>
            <a:r>
              <a:rPr lang="en-US" sz="1800" b="1" dirty="0" smtClean="0">
                <a:latin typeface="Courier New" pitchFamily="49" charset="0"/>
              </a:rPr>
              <a:t>~cs1010/discussion/q6</a:t>
            </a:r>
            <a:r>
              <a:rPr lang="en-GB" sz="1800" b="1" dirty="0" smtClean="0">
                <a:latin typeface="Courier New" pitchFamily="49" charset="0"/>
              </a:rPr>
              <a:t>.in </a:t>
            </a:r>
            <a:r>
              <a:rPr lang="en-US" sz="1800" b="1" dirty="0" smtClean="0">
                <a:latin typeface="Courier New" pitchFamily="49" charset="0"/>
              </a:rPr>
              <a:t>.</a:t>
            </a:r>
            <a:endParaRPr 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96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06896" y="1231006"/>
            <a:ext cx="7293496" cy="5016758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, n;</a:t>
            </a:r>
            <a:endParaRPr lang="zh-CN" altLang="en-US" b="1" dirty="0" smtClean="0"/>
          </a:p>
          <a:p>
            <a:pPr algn="l"/>
            <a:r>
              <a:rPr lang="en-US" altLang="zh-CN" b="1" dirty="0" err="1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err="1" smtClean="0"/>
              <a:t>arr</a:t>
            </a:r>
            <a:r>
              <a:rPr lang="en-US" altLang="zh-CN" b="1" dirty="0" smtClean="0"/>
              <a:t>[NUM];</a:t>
            </a:r>
            <a:endParaRPr lang="pt-BR" altLang="zh-CN" b="1" dirty="0" smtClean="0"/>
          </a:p>
          <a:p>
            <a:pPr algn="l"/>
            <a:r>
              <a:rPr lang="pt-BR" altLang="zh-CN" b="1" dirty="0" smtClean="0">
                <a:solidFill>
                  <a:srgbClr val="0000FF"/>
                </a:solidFill>
              </a:rPr>
              <a:t>char</a:t>
            </a:r>
            <a:r>
              <a:rPr lang="pt-BR" altLang="zh-CN" b="1" dirty="0" smtClean="0"/>
              <a:t> infile[NUM], outfile[NUM];  // input, output file</a:t>
            </a:r>
            <a:endParaRPr lang="zh-CN" altLang="en-US" b="1" dirty="0" smtClean="0"/>
          </a:p>
          <a:p>
            <a:pPr algn="l"/>
            <a:r>
              <a:rPr lang="en-US" altLang="zh-CN" b="1" dirty="0" smtClean="0">
                <a:solidFill>
                  <a:srgbClr val="0000FF"/>
                </a:solidFill>
              </a:rPr>
              <a:t>FILE</a:t>
            </a:r>
            <a:r>
              <a:rPr lang="en-US" altLang="zh-CN" b="1" dirty="0" smtClean="0"/>
              <a:t> *</a:t>
            </a:r>
            <a:r>
              <a:rPr lang="en-US" altLang="zh-CN" b="1" dirty="0" err="1" smtClean="0"/>
              <a:t>ifp</a:t>
            </a:r>
            <a:r>
              <a:rPr lang="en-US" altLang="zh-CN" b="1" dirty="0" smtClean="0"/>
              <a:t>, *</a:t>
            </a:r>
            <a:r>
              <a:rPr lang="en-US" altLang="zh-CN" b="1" dirty="0" err="1" smtClean="0"/>
              <a:t>ofp</a:t>
            </a:r>
            <a:r>
              <a:rPr lang="en-US" altLang="zh-CN" b="1" dirty="0" smtClean="0"/>
              <a:t>;  // input, output pointer</a:t>
            </a:r>
            <a:endParaRPr lang="zh-CN" altLang="en-US" b="1" dirty="0" smtClean="0"/>
          </a:p>
          <a:p>
            <a:pPr algn="l"/>
            <a:endParaRPr lang="en-US" altLang="zh-CN" b="1" dirty="0" smtClean="0"/>
          </a:p>
          <a:p>
            <a:pPr algn="l"/>
            <a:r>
              <a:rPr lang="en-US" altLang="zh-CN" b="1" dirty="0" err="1" smtClean="0"/>
              <a:t>printf</a:t>
            </a:r>
            <a:r>
              <a:rPr lang="en-US" altLang="zh-CN" b="1" dirty="0" smtClean="0"/>
              <a:t>(“</a:t>
            </a:r>
            <a:r>
              <a:rPr lang="en-US" altLang="zh-CN" b="1" dirty="0" smtClean="0">
                <a:solidFill>
                  <a:srgbClr val="006600"/>
                </a:solidFill>
              </a:rPr>
              <a:t>Enter input filename : </a:t>
            </a:r>
            <a:r>
              <a:rPr lang="en-US" altLang="zh-CN" b="1" dirty="0" smtClean="0"/>
              <a:t>”);</a:t>
            </a:r>
            <a:endParaRPr lang="zh-CN" altLang="en-US" b="1" dirty="0" smtClean="0"/>
          </a:p>
          <a:p>
            <a:pPr algn="l"/>
            <a:r>
              <a:rPr lang="en-US" altLang="zh-CN" b="1" dirty="0" err="1" smtClean="0"/>
              <a:t>scanf</a:t>
            </a:r>
            <a:r>
              <a:rPr lang="en-US" altLang="zh-CN" b="1" dirty="0" smtClean="0"/>
              <a:t>(“</a:t>
            </a:r>
            <a:r>
              <a:rPr lang="en-US" altLang="zh-CN" b="1" dirty="0" smtClean="0">
                <a:solidFill>
                  <a:srgbClr val="FF0000"/>
                </a:solidFill>
              </a:rPr>
              <a:t>%s</a:t>
            </a:r>
            <a:r>
              <a:rPr lang="en-US" altLang="zh-CN" b="1" dirty="0" smtClean="0"/>
              <a:t>”, </a:t>
            </a:r>
            <a:r>
              <a:rPr lang="en-US" altLang="zh-CN" b="1" dirty="0" err="1" smtClean="0"/>
              <a:t>infile</a:t>
            </a:r>
            <a:r>
              <a:rPr lang="en-US" altLang="zh-CN" b="1" dirty="0" smtClean="0"/>
              <a:t>);</a:t>
            </a:r>
            <a:endParaRPr lang="zh-CN" altLang="en-US" b="1" dirty="0" smtClean="0"/>
          </a:p>
          <a:p>
            <a:pPr algn="l"/>
            <a:r>
              <a:rPr lang="en-US" altLang="zh-CN" b="1" dirty="0" err="1" smtClean="0"/>
              <a:t>printf</a:t>
            </a:r>
            <a:r>
              <a:rPr lang="en-US" altLang="zh-CN" b="1" dirty="0" smtClean="0"/>
              <a:t>(“</a:t>
            </a:r>
            <a:r>
              <a:rPr lang="en-US" altLang="zh-CN" b="1" dirty="0" smtClean="0">
                <a:solidFill>
                  <a:srgbClr val="006600"/>
                </a:solidFill>
              </a:rPr>
              <a:t>Enter output filename : </a:t>
            </a:r>
            <a:r>
              <a:rPr lang="en-US" altLang="zh-CN" b="1" dirty="0" smtClean="0"/>
              <a:t>”);</a:t>
            </a:r>
            <a:endParaRPr lang="zh-CN" altLang="en-US" b="1" dirty="0" smtClean="0"/>
          </a:p>
          <a:p>
            <a:pPr algn="l"/>
            <a:r>
              <a:rPr lang="en-US" altLang="zh-CN" b="1" dirty="0" err="1" smtClean="0"/>
              <a:t>scanf</a:t>
            </a:r>
            <a:r>
              <a:rPr lang="en-US" altLang="zh-CN" b="1" dirty="0" smtClean="0"/>
              <a:t>("</a:t>
            </a:r>
            <a:r>
              <a:rPr lang="en-US" altLang="zh-CN" b="1" dirty="0" smtClean="0">
                <a:solidFill>
                  <a:srgbClr val="FF0000"/>
                </a:solidFill>
              </a:rPr>
              <a:t>%s</a:t>
            </a:r>
            <a:r>
              <a:rPr lang="en-US" altLang="zh-CN" b="1" dirty="0" smtClean="0"/>
              <a:t>", </a:t>
            </a:r>
            <a:r>
              <a:rPr lang="en-US" altLang="zh-CN" b="1" dirty="0" err="1" smtClean="0"/>
              <a:t>outfile</a:t>
            </a:r>
            <a:r>
              <a:rPr lang="en-US" altLang="zh-CN" b="1" dirty="0" smtClean="0"/>
              <a:t>);</a:t>
            </a:r>
          </a:p>
          <a:p>
            <a:pPr algn="l"/>
            <a:endParaRPr lang="en-US" b="1" dirty="0" smtClean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if</a:t>
            </a:r>
            <a:r>
              <a:rPr lang="en-US" altLang="zh-CN" b="1" dirty="0" smtClean="0">
                <a:cs typeface="Courier New" pitchFamily="49" charset="0"/>
              </a:rPr>
              <a:t> ( (</a:t>
            </a:r>
            <a:r>
              <a:rPr lang="en-US" altLang="zh-CN" b="1" dirty="0" err="1" smtClean="0">
                <a:cs typeface="Courier New" pitchFamily="49" charset="0"/>
              </a:rPr>
              <a:t>ifp</a:t>
            </a:r>
            <a:r>
              <a:rPr lang="en-US" altLang="zh-CN" b="1" dirty="0" smtClean="0">
                <a:cs typeface="Courier New" pitchFamily="49" charset="0"/>
              </a:rPr>
              <a:t> = </a:t>
            </a:r>
            <a:r>
              <a:rPr lang="en-US" altLang="zh-CN" b="1" dirty="0" err="1" smtClean="0">
                <a:cs typeface="Courier New" pitchFamily="49" charset="0"/>
              </a:rPr>
              <a:t>fopen</a:t>
            </a:r>
            <a:r>
              <a:rPr lang="en-US" altLang="zh-CN" b="1" dirty="0" smtClean="0">
                <a:cs typeface="Courier New" pitchFamily="49" charset="0"/>
              </a:rPr>
              <a:t>(</a:t>
            </a:r>
            <a:r>
              <a:rPr lang="en-US" altLang="zh-CN" b="1" dirty="0" err="1" smtClean="0">
                <a:cs typeface="Courier New" pitchFamily="49" charset="0"/>
              </a:rPr>
              <a:t>infile</a:t>
            </a:r>
            <a:r>
              <a:rPr lang="en-US" altLang="zh-CN" b="1" dirty="0" smtClean="0">
                <a:cs typeface="Courier New" pitchFamily="49" charset="0"/>
              </a:rPr>
              <a:t>, </a:t>
            </a:r>
            <a:r>
              <a:rPr lang="en-US" altLang="zh-CN" b="1" dirty="0" smtClean="0">
                <a:solidFill>
                  <a:srgbClr val="006600"/>
                </a:solidFill>
                <a:cs typeface="Courier New" pitchFamily="49" charset="0"/>
              </a:rPr>
              <a:t>"r"</a:t>
            </a:r>
            <a:r>
              <a:rPr lang="en-US" altLang="zh-CN" b="1" dirty="0" smtClean="0">
                <a:cs typeface="Courier New" pitchFamily="49" charset="0"/>
              </a:rPr>
              <a:t>)) == </a:t>
            </a:r>
            <a:r>
              <a:rPr lang="en-US" altLang="zh-CN" b="1" dirty="0" smtClean="0">
                <a:solidFill>
                  <a:srgbClr val="006600"/>
                </a:solidFill>
                <a:cs typeface="Courier New" pitchFamily="49" charset="0"/>
              </a:rPr>
              <a:t>NULL</a:t>
            </a:r>
            <a:r>
              <a:rPr lang="en-US" altLang="zh-CN" b="1" dirty="0" smtClean="0">
                <a:cs typeface="Courier New" pitchFamily="49" charset="0"/>
              </a:rPr>
              <a:t> )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altLang="zh-CN" b="1" dirty="0" smtClean="0">
                <a:cs typeface="Courier New" pitchFamily="49" charset="0"/>
              </a:rPr>
              <a:t>{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altLang="zh-CN" b="1" dirty="0" smtClean="0">
                <a:cs typeface="Courier New" pitchFamily="49" charset="0"/>
              </a:rPr>
              <a:t>    </a:t>
            </a:r>
            <a:r>
              <a:rPr lang="en-US" altLang="zh-CN" b="1" dirty="0" err="1" smtClean="0">
                <a:cs typeface="Courier New" pitchFamily="49" charset="0"/>
              </a:rPr>
              <a:t>printf</a:t>
            </a:r>
            <a:r>
              <a:rPr lang="en-US" altLang="zh-CN" b="1" dirty="0" smtClean="0">
                <a:cs typeface="Courier New" pitchFamily="49" charset="0"/>
              </a:rPr>
              <a:t>(</a:t>
            </a:r>
            <a:r>
              <a:rPr lang="en-US" altLang="zh-CN" b="1" dirty="0" smtClean="0">
                <a:solidFill>
                  <a:srgbClr val="006600"/>
                </a:solidFill>
                <a:cs typeface="Courier New" pitchFamily="49" charset="0"/>
              </a:rPr>
              <a:t>"Cannot</a:t>
            </a:r>
            <a:r>
              <a:rPr lang="en-US" altLang="zh-CN" b="1" dirty="0" smtClean="0">
                <a:cs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cs typeface="Courier New" pitchFamily="49" charset="0"/>
              </a:rPr>
              <a:t>open file </a:t>
            </a:r>
            <a:r>
              <a:rPr lang="en-US" altLang="zh-CN" b="1" dirty="0" smtClean="0">
                <a:solidFill>
                  <a:srgbClr val="FF0000"/>
                </a:solidFill>
                <a:cs typeface="Courier New" pitchFamily="49" charset="0"/>
              </a:rPr>
              <a:t>%s\n</a:t>
            </a:r>
            <a:r>
              <a:rPr lang="en-US" altLang="zh-CN" b="1" dirty="0" smtClean="0">
                <a:solidFill>
                  <a:srgbClr val="006600"/>
                </a:solidFill>
                <a:cs typeface="Courier New" pitchFamily="49" charset="0"/>
              </a:rPr>
              <a:t>"</a:t>
            </a:r>
            <a:r>
              <a:rPr lang="en-US" altLang="zh-CN" b="1" dirty="0" smtClean="0">
                <a:cs typeface="Courier New" pitchFamily="49" charset="0"/>
              </a:rPr>
              <a:t>, </a:t>
            </a:r>
            <a:r>
              <a:rPr lang="en-US" altLang="zh-CN" b="1" dirty="0" err="1" smtClean="0">
                <a:cs typeface="Courier New" pitchFamily="49" charset="0"/>
              </a:rPr>
              <a:t>infile</a:t>
            </a:r>
            <a:r>
              <a:rPr lang="en-US" altLang="zh-CN" b="1" dirty="0" smtClean="0">
                <a:cs typeface="Courier New" pitchFamily="49" charset="0"/>
              </a:rPr>
              <a:t>);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altLang="zh-CN" b="1" dirty="0" smtClean="0">
                <a:cs typeface="Courier New" pitchFamily="49" charset="0"/>
              </a:rPr>
              <a:t>    exit(</a:t>
            </a:r>
            <a:r>
              <a:rPr lang="en-US" altLang="zh-CN" b="1" dirty="0" smtClean="0">
                <a:solidFill>
                  <a:srgbClr val="006600"/>
                </a:solidFill>
                <a:cs typeface="Courier New" pitchFamily="49" charset="0"/>
              </a:rPr>
              <a:t>1</a:t>
            </a:r>
            <a:r>
              <a:rPr lang="en-US" altLang="zh-CN" b="1" dirty="0" smtClean="0">
                <a:cs typeface="Courier New" pitchFamily="49" charset="0"/>
              </a:rPr>
              <a:t>);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altLang="zh-CN" b="1" dirty="0" smtClean="0">
                <a:cs typeface="Courier New" pitchFamily="49" charset="0"/>
              </a:rPr>
              <a:t>}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if</a:t>
            </a:r>
            <a:r>
              <a:rPr lang="en-US" altLang="zh-CN" b="1" dirty="0" smtClean="0">
                <a:cs typeface="Courier New" pitchFamily="49" charset="0"/>
              </a:rPr>
              <a:t> ( (</a:t>
            </a:r>
            <a:r>
              <a:rPr lang="en-US" altLang="zh-CN" b="1" dirty="0" err="1" smtClean="0">
                <a:cs typeface="Courier New" pitchFamily="49" charset="0"/>
              </a:rPr>
              <a:t>ofp</a:t>
            </a:r>
            <a:r>
              <a:rPr lang="en-US" altLang="zh-CN" b="1" dirty="0" smtClean="0">
                <a:cs typeface="Courier New" pitchFamily="49" charset="0"/>
              </a:rPr>
              <a:t> = </a:t>
            </a:r>
            <a:r>
              <a:rPr lang="en-US" altLang="zh-CN" b="1" dirty="0" err="1" smtClean="0">
                <a:cs typeface="Courier New" pitchFamily="49" charset="0"/>
              </a:rPr>
              <a:t>fopen</a:t>
            </a:r>
            <a:r>
              <a:rPr lang="en-US" altLang="zh-CN" b="1" dirty="0" smtClean="0">
                <a:cs typeface="Courier New" pitchFamily="49" charset="0"/>
              </a:rPr>
              <a:t>(</a:t>
            </a:r>
            <a:r>
              <a:rPr lang="en-US" altLang="zh-CN" b="1" dirty="0" err="1" smtClean="0">
                <a:cs typeface="Courier New" pitchFamily="49" charset="0"/>
              </a:rPr>
              <a:t>outfile</a:t>
            </a:r>
            <a:r>
              <a:rPr lang="en-US" altLang="zh-CN" b="1" dirty="0" smtClean="0">
                <a:cs typeface="Courier New" pitchFamily="49" charset="0"/>
              </a:rPr>
              <a:t>, </a:t>
            </a:r>
            <a:r>
              <a:rPr lang="en-US" altLang="zh-CN" b="1" dirty="0" smtClean="0">
                <a:solidFill>
                  <a:srgbClr val="006600"/>
                </a:solidFill>
                <a:cs typeface="Courier New" pitchFamily="49" charset="0"/>
              </a:rPr>
              <a:t>"w"</a:t>
            </a:r>
            <a:r>
              <a:rPr lang="en-US" altLang="zh-CN" b="1" dirty="0" smtClean="0">
                <a:cs typeface="Courier New" pitchFamily="49" charset="0"/>
              </a:rPr>
              <a:t>)) == </a:t>
            </a:r>
            <a:r>
              <a:rPr lang="en-US" altLang="zh-CN" b="1" dirty="0" smtClean="0">
                <a:solidFill>
                  <a:srgbClr val="006600"/>
                </a:solidFill>
                <a:cs typeface="Courier New" pitchFamily="49" charset="0"/>
              </a:rPr>
              <a:t>NULL</a:t>
            </a:r>
            <a:r>
              <a:rPr lang="en-US" altLang="zh-CN" b="1" dirty="0" smtClean="0">
                <a:cs typeface="Courier New" pitchFamily="49" charset="0"/>
              </a:rPr>
              <a:t> )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altLang="zh-CN" b="1" dirty="0" smtClean="0">
                <a:cs typeface="Courier New" pitchFamily="49" charset="0"/>
              </a:rPr>
              <a:t>{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altLang="zh-CN" b="1" dirty="0" smtClean="0">
                <a:cs typeface="Courier New" pitchFamily="49" charset="0"/>
              </a:rPr>
              <a:t>    </a:t>
            </a:r>
            <a:r>
              <a:rPr lang="en-US" altLang="zh-CN" b="1" dirty="0" err="1" smtClean="0">
                <a:cs typeface="Courier New" pitchFamily="49" charset="0"/>
              </a:rPr>
              <a:t>printf</a:t>
            </a:r>
            <a:r>
              <a:rPr lang="en-US" altLang="zh-CN" b="1" dirty="0" smtClean="0">
                <a:cs typeface="Courier New" pitchFamily="49" charset="0"/>
              </a:rPr>
              <a:t>(</a:t>
            </a:r>
            <a:r>
              <a:rPr lang="en-US" altLang="zh-CN" b="1" dirty="0" smtClean="0">
                <a:solidFill>
                  <a:srgbClr val="006600"/>
                </a:solidFill>
                <a:cs typeface="Courier New" pitchFamily="49" charset="0"/>
              </a:rPr>
              <a:t>"Cannot open file </a:t>
            </a:r>
            <a:r>
              <a:rPr lang="en-US" altLang="zh-CN" b="1" dirty="0" smtClean="0">
                <a:solidFill>
                  <a:srgbClr val="FF0000"/>
                </a:solidFill>
                <a:cs typeface="Courier New" pitchFamily="49" charset="0"/>
              </a:rPr>
              <a:t>%s\n</a:t>
            </a:r>
            <a:r>
              <a:rPr lang="en-US" altLang="zh-CN" b="1" dirty="0" smtClean="0">
                <a:solidFill>
                  <a:srgbClr val="006600"/>
                </a:solidFill>
                <a:cs typeface="Courier New" pitchFamily="49" charset="0"/>
              </a:rPr>
              <a:t>"</a:t>
            </a:r>
            <a:r>
              <a:rPr lang="en-US" altLang="zh-CN" b="1" dirty="0" smtClean="0">
                <a:cs typeface="Courier New" pitchFamily="49" charset="0"/>
              </a:rPr>
              <a:t>, </a:t>
            </a:r>
            <a:r>
              <a:rPr lang="en-US" altLang="zh-CN" b="1" dirty="0" err="1" smtClean="0">
                <a:cs typeface="Courier New" pitchFamily="49" charset="0"/>
              </a:rPr>
              <a:t>outfile</a:t>
            </a:r>
            <a:r>
              <a:rPr lang="en-US" altLang="zh-CN" b="1" dirty="0" smtClean="0">
                <a:cs typeface="Courier New" pitchFamily="49" charset="0"/>
              </a:rPr>
              <a:t>);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altLang="zh-CN" b="1" dirty="0" smtClean="0">
                <a:cs typeface="Courier New" pitchFamily="49" charset="0"/>
              </a:rPr>
              <a:t>    exit(</a:t>
            </a:r>
            <a:r>
              <a:rPr lang="en-US" altLang="zh-CN" b="1" dirty="0" smtClean="0">
                <a:solidFill>
                  <a:srgbClr val="006600"/>
                </a:solidFill>
                <a:cs typeface="Courier New" pitchFamily="49" charset="0"/>
              </a:rPr>
              <a:t>1</a:t>
            </a:r>
            <a:r>
              <a:rPr lang="en-US" altLang="zh-CN" b="1" dirty="0" smtClean="0">
                <a:cs typeface="Courier New" pitchFamily="49" charset="0"/>
              </a:rPr>
              <a:t>);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altLang="zh-CN" b="1" dirty="0" smtClean="0">
                <a:cs typeface="Courier New" pitchFamily="49" charset="0"/>
              </a:rPr>
              <a:t>}</a:t>
            </a:r>
            <a:endParaRPr lang="en-US" altLang="zh-CN" b="1" dirty="0" smtClean="0">
              <a:cs typeface="Courier New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7889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Q6 Solution</a:t>
            </a:r>
          </a:p>
        </p:txBody>
      </p:sp>
      <p:sp>
        <p:nvSpPr>
          <p:cNvPr id="9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12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740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83568" y="1596856"/>
            <a:ext cx="7293496" cy="341632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sz="1800" b="1" dirty="0" err="1" smtClean="0">
                <a:cs typeface="Courier New" pitchFamily="49" charset="0"/>
              </a:rPr>
              <a:t>fscanf</a:t>
            </a:r>
            <a:r>
              <a:rPr lang="en-US" sz="1800" b="1" dirty="0" smtClean="0">
                <a:cs typeface="Courier New" pitchFamily="49" charset="0"/>
              </a:rPr>
              <a:t>(</a:t>
            </a:r>
            <a:r>
              <a:rPr lang="en-US" sz="1800" b="1" dirty="0" err="1" smtClean="0">
                <a:cs typeface="Courier New" pitchFamily="49" charset="0"/>
              </a:rPr>
              <a:t>ifp</a:t>
            </a:r>
            <a:r>
              <a:rPr lang="en-US" sz="1800" b="1" dirty="0">
                <a:cs typeface="Courier New" pitchFamily="49" charset="0"/>
              </a:rPr>
              <a:t>, </a:t>
            </a:r>
            <a:r>
              <a:rPr lang="en-US" sz="1800" b="1" dirty="0">
                <a:solidFill>
                  <a:srgbClr val="006600"/>
                </a:solidFill>
                <a:cs typeface="Courier New" pitchFamily="49" charset="0"/>
              </a:rPr>
              <a:t>"</a:t>
            </a:r>
            <a:r>
              <a:rPr lang="en-US" sz="1800" b="1" dirty="0">
                <a:solidFill>
                  <a:srgbClr val="FF0000"/>
                </a:solidFill>
                <a:cs typeface="Courier New" pitchFamily="49" charset="0"/>
              </a:rPr>
              <a:t>%d</a:t>
            </a:r>
            <a:r>
              <a:rPr lang="en-US" sz="1800" b="1" dirty="0">
                <a:solidFill>
                  <a:srgbClr val="006600"/>
                </a:solidFill>
                <a:cs typeface="Courier New" pitchFamily="49" charset="0"/>
              </a:rPr>
              <a:t>"</a:t>
            </a:r>
            <a:r>
              <a:rPr lang="en-US" sz="1800" b="1" dirty="0">
                <a:cs typeface="Courier New" pitchFamily="49" charset="0"/>
              </a:rPr>
              <a:t>, &amp;n);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sz="1800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for</a:t>
            </a:r>
            <a:r>
              <a:rPr lang="en-US" sz="1800" b="1" dirty="0">
                <a:cs typeface="Courier New" pitchFamily="49" charset="0"/>
              </a:rPr>
              <a:t> (</a:t>
            </a:r>
            <a:r>
              <a:rPr lang="en-US" sz="1800" b="1" dirty="0" err="1">
                <a:cs typeface="Courier New" pitchFamily="49" charset="0"/>
              </a:rPr>
              <a:t>i</a:t>
            </a:r>
            <a:r>
              <a:rPr lang="en-US" sz="1800" b="1" dirty="0">
                <a:cs typeface="Courier New" pitchFamily="49" charset="0"/>
              </a:rPr>
              <a:t>=</a:t>
            </a:r>
            <a:r>
              <a:rPr lang="en-US" sz="1800" b="1" dirty="0">
                <a:solidFill>
                  <a:srgbClr val="006600"/>
                </a:solidFill>
                <a:cs typeface="Courier New" pitchFamily="49" charset="0"/>
              </a:rPr>
              <a:t>0</a:t>
            </a:r>
            <a:r>
              <a:rPr lang="en-US" sz="1800" b="1" dirty="0">
                <a:cs typeface="Courier New" pitchFamily="49" charset="0"/>
              </a:rPr>
              <a:t>; </a:t>
            </a:r>
            <a:r>
              <a:rPr lang="en-US" sz="1800" b="1" dirty="0" err="1">
                <a:cs typeface="Courier New" pitchFamily="49" charset="0"/>
              </a:rPr>
              <a:t>i</a:t>
            </a:r>
            <a:r>
              <a:rPr lang="en-US" sz="1800" b="1" dirty="0">
                <a:cs typeface="Courier New" pitchFamily="49" charset="0"/>
              </a:rPr>
              <a:t>&lt;n; </a:t>
            </a:r>
            <a:r>
              <a:rPr lang="en-US" sz="1800" b="1" dirty="0" err="1">
                <a:cs typeface="Courier New" pitchFamily="49" charset="0"/>
              </a:rPr>
              <a:t>i</a:t>
            </a:r>
            <a:r>
              <a:rPr lang="en-US" sz="1800" b="1" dirty="0">
                <a:cs typeface="Courier New" pitchFamily="49" charset="0"/>
              </a:rPr>
              <a:t>++)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sz="1800" b="1" dirty="0">
                <a:cs typeface="Courier New" pitchFamily="49" charset="0"/>
              </a:rPr>
              <a:t>    </a:t>
            </a:r>
            <a:r>
              <a:rPr lang="en-US" sz="1800" b="1" dirty="0" err="1">
                <a:cs typeface="Courier New" pitchFamily="49" charset="0"/>
              </a:rPr>
              <a:t>fscanf</a:t>
            </a:r>
            <a:r>
              <a:rPr lang="en-US" sz="1800" b="1" dirty="0">
                <a:cs typeface="Courier New" pitchFamily="49" charset="0"/>
              </a:rPr>
              <a:t>(</a:t>
            </a:r>
            <a:r>
              <a:rPr lang="en-US" sz="1800" b="1" dirty="0" err="1">
                <a:cs typeface="Courier New" pitchFamily="49" charset="0"/>
              </a:rPr>
              <a:t>ifp</a:t>
            </a:r>
            <a:r>
              <a:rPr lang="en-US" sz="1800" b="1" dirty="0">
                <a:cs typeface="Courier New" pitchFamily="49" charset="0"/>
              </a:rPr>
              <a:t>, </a:t>
            </a:r>
            <a:r>
              <a:rPr lang="en-US" sz="1800" b="1" dirty="0">
                <a:solidFill>
                  <a:srgbClr val="006600"/>
                </a:solidFill>
                <a:cs typeface="Courier New" pitchFamily="49" charset="0"/>
              </a:rPr>
              <a:t>"</a:t>
            </a:r>
            <a:r>
              <a:rPr lang="en-US" sz="1800" b="1" dirty="0">
                <a:solidFill>
                  <a:srgbClr val="FF0000"/>
                </a:solidFill>
                <a:cs typeface="Courier New" pitchFamily="49" charset="0"/>
              </a:rPr>
              <a:t>%d</a:t>
            </a:r>
            <a:r>
              <a:rPr lang="en-US" sz="1800" b="1" dirty="0">
                <a:solidFill>
                  <a:srgbClr val="006600"/>
                </a:solidFill>
                <a:cs typeface="Courier New" pitchFamily="49" charset="0"/>
              </a:rPr>
              <a:t>"</a:t>
            </a:r>
            <a:r>
              <a:rPr lang="en-US" sz="1800" b="1" dirty="0">
                <a:cs typeface="Courier New" pitchFamily="49" charset="0"/>
              </a:rPr>
              <a:t>, &amp;</a:t>
            </a:r>
            <a:r>
              <a:rPr lang="en-US" sz="1800" b="1" dirty="0" err="1">
                <a:cs typeface="Courier New" pitchFamily="49" charset="0"/>
              </a:rPr>
              <a:t>arr</a:t>
            </a:r>
            <a:r>
              <a:rPr lang="en-US" sz="1800" b="1" dirty="0">
                <a:cs typeface="Courier New" pitchFamily="49" charset="0"/>
              </a:rPr>
              <a:t>[</a:t>
            </a:r>
            <a:r>
              <a:rPr lang="en-US" sz="1800" b="1" dirty="0" err="1">
                <a:cs typeface="Courier New" pitchFamily="49" charset="0"/>
              </a:rPr>
              <a:t>i</a:t>
            </a:r>
            <a:r>
              <a:rPr lang="en-US" sz="1800" b="1" dirty="0">
                <a:cs typeface="Courier New" pitchFamily="49" charset="0"/>
              </a:rPr>
              <a:t>]);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en-US" sz="1800" b="1" dirty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sz="1800" b="1" dirty="0" err="1">
                <a:cs typeface="Courier New" pitchFamily="49" charset="0"/>
              </a:rPr>
              <a:t>selection_sort</a:t>
            </a:r>
            <a:r>
              <a:rPr lang="en-US" sz="1800" b="1" dirty="0">
                <a:cs typeface="Courier New" pitchFamily="49" charset="0"/>
              </a:rPr>
              <a:t>(</a:t>
            </a:r>
            <a:r>
              <a:rPr lang="en-US" sz="1800" b="1" dirty="0" err="1">
                <a:cs typeface="Courier New" pitchFamily="49" charset="0"/>
              </a:rPr>
              <a:t>arr</a:t>
            </a:r>
            <a:r>
              <a:rPr lang="en-US" sz="1800" b="1" dirty="0">
                <a:cs typeface="Courier New" pitchFamily="49" charset="0"/>
              </a:rPr>
              <a:t>, n);  </a:t>
            </a:r>
            <a:r>
              <a:rPr lang="en-US" sz="1800" b="1" dirty="0">
                <a:solidFill>
                  <a:srgbClr val="800000"/>
                </a:solidFill>
                <a:cs typeface="Courier New" pitchFamily="49" charset="0"/>
              </a:rPr>
              <a:t>// sort data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en-US" sz="1800" b="1" dirty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sz="1800" b="1" dirty="0" err="1" smtClean="0">
                <a:cs typeface="Courier New" pitchFamily="49" charset="0"/>
              </a:rPr>
              <a:t>fprintf</a:t>
            </a:r>
            <a:r>
              <a:rPr lang="en-US" sz="1800" b="1" dirty="0" smtClean="0">
                <a:cs typeface="Courier New" pitchFamily="49" charset="0"/>
              </a:rPr>
              <a:t>(</a:t>
            </a:r>
            <a:r>
              <a:rPr lang="en-US" sz="1800" b="1" dirty="0" err="1" smtClean="0">
                <a:cs typeface="Courier New" pitchFamily="49" charset="0"/>
              </a:rPr>
              <a:t>ofp</a:t>
            </a:r>
            <a:r>
              <a:rPr lang="en-US" sz="1800" b="1" dirty="0">
                <a:cs typeface="Courier New" pitchFamily="49" charset="0"/>
              </a:rPr>
              <a:t>, </a:t>
            </a:r>
            <a:r>
              <a:rPr lang="en-US" sz="1800" b="1" dirty="0">
                <a:solidFill>
                  <a:srgbClr val="006600"/>
                </a:solidFill>
                <a:cs typeface="Courier New" pitchFamily="49" charset="0"/>
              </a:rPr>
              <a:t>"</a:t>
            </a:r>
            <a:r>
              <a:rPr lang="en-US" sz="1800" b="1" dirty="0">
                <a:solidFill>
                  <a:srgbClr val="FF0000"/>
                </a:solidFill>
                <a:cs typeface="Courier New" pitchFamily="49" charset="0"/>
              </a:rPr>
              <a:t>%d\n</a:t>
            </a:r>
            <a:r>
              <a:rPr lang="en-US" sz="1800" b="1" dirty="0">
                <a:solidFill>
                  <a:srgbClr val="006600"/>
                </a:solidFill>
                <a:cs typeface="Courier New" pitchFamily="49" charset="0"/>
              </a:rPr>
              <a:t>"</a:t>
            </a:r>
            <a:r>
              <a:rPr lang="en-US" sz="1800" b="1" dirty="0">
                <a:cs typeface="Courier New" pitchFamily="49" charset="0"/>
              </a:rPr>
              <a:t>, n);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sz="1800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for</a:t>
            </a:r>
            <a:r>
              <a:rPr lang="en-US" sz="1800" b="1" dirty="0">
                <a:cs typeface="Courier New" pitchFamily="49" charset="0"/>
              </a:rPr>
              <a:t> (</a:t>
            </a:r>
            <a:r>
              <a:rPr lang="en-US" sz="1800" b="1" dirty="0" err="1">
                <a:cs typeface="Courier New" pitchFamily="49" charset="0"/>
              </a:rPr>
              <a:t>i</a:t>
            </a:r>
            <a:r>
              <a:rPr lang="en-US" sz="1800" b="1" dirty="0">
                <a:cs typeface="Courier New" pitchFamily="49" charset="0"/>
              </a:rPr>
              <a:t>=</a:t>
            </a:r>
            <a:r>
              <a:rPr lang="en-US" sz="1800" b="1" dirty="0">
                <a:solidFill>
                  <a:srgbClr val="006600"/>
                </a:solidFill>
                <a:cs typeface="Courier New" pitchFamily="49" charset="0"/>
              </a:rPr>
              <a:t>0</a:t>
            </a:r>
            <a:r>
              <a:rPr lang="en-US" sz="1800" b="1" dirty="0">
                <a:cs typeface="Courier New" pitchFamily="49" charset="0"/>
              </a:rPr>
              <a:t>; </a:t>
            </a:r>
            <a:r>
              <a:rPr lang="en-US" sz="1800" b="1" dirty="0" err="1">
                <a:cs typeface="Courier New" pitchFamily="49" charset="0"/>
              </a:rPr>
              <a:t>i</a:t>
            </a:r>
            <a:r>
              <a:rPr lang="en-US" sz="1800" b="1" dirty="0">
                <a:cs typeface="Courier New" pitchFamily="49" charset="0"/>
              </a:rPr>
              <a:t>&lt;n; </a:t>
            </a:r>
            <a:r>
              <a:rPr lang="en-US" sz="1800" b="1" dirty="0" err="1">
                <a:cs typeface="Courier New" pitchFamily="49" charset="0"/>
              </a:rPr>
              <a:t>i</a:t>
            </a:r>
            <a:r>
              <a:rPr lang="en-US" sz="1800" b="1" dirty="0">
                <a:cs typeface="Courier New" pitchFamily="49" charset="0"/>
              </a:rPr>
              <a:t>++)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sz="1800" b="1" dirty="0">
                <a:cs typeface="Courier New" pitchFamily="49" charset="0"/>
              </a:rPr>
              <a:t>    </a:t>
            </a:r>
            <a:r>
              <a:rPr lang="en-US" sz="1800" b="1" dirty="0" err="1">
                <a:cs typeface="Courier New" pitchFamily="49" charset="0"/>
              </a:rPr>
              <a:t>fprintf</a:t>
            </a:r>
            <a:r>
              <a:rPr lang="en-US" sz="1800" b="1" dirty="0">
                <a:cs typeface="Courier New" pitchFamily="49" charset="0"/>
              </a:rPr>
              <a:t>(</a:t>
            </a:r>
            <a:r>
              <a:rPr lang="en-US" sz="1800" b="1" dirty="0" err="1">
                <a:cs typeface="Courier New" pitchFamily="49" charset="0"/>
              </a:rPr>
              <a:t>ofp</a:t>
            </a:r>
            <a:r>
              <a:rPr lang="en-US" sz="1800" b="1" dirty="0">
                <a:cs typeface="Courier New" pitchFamily="49" charset="0"/>
              </a:rPr>
              <a:t>, </a:t>
            </a:r>
            <a:r>
              <a:rPr lang="en-US" sz="1800" b="1" dirty="0">
                <a:solidFill>
                  <a:srgbClr val="006600"/>
                </a:solidFill>
                <a:cs typeface="Courier New" pitchFamily="49" charset="0"/>
              </a:rPr>
              <a:t>"</a:t>
            </a:r>
            <a:r>
              <a:rPr lang="en-US" sz="1800" b="1" dirty="0">
                <a:solidFill>
                  <a:srgbClr val="FF0000"/>
                </a:solidFill>
                <a:cs typeface="Courier New" pitchFamily="49" charset="0"/>
              </a:rPr>
              <a:t>%d\n</a:t>
            </a:r>
            <a:r>
              <a:rPr lang="en-US" sz="1800" b="1" dirty="0">
                <a:solidFill>
                  <a:srgbClr val="006600"/>
                </a:solidFill>
                <a:cs typeface="Courier New" pitchFamily="49" charset="0"/>
              </a:rPr>
              <a:t>"</a:t>
            </a:r>
            <a:r>
              <a:rPr lang="en-US" sz="1800" b="1" dirty="0">
                <a:cs typeface="Courier New" pitchFamily="49" charset="0"/>
              </a:rPr>
              <a:t>, </a:t>
            </a:r>
            <a:r>
              <a:rPr lang="en-US" sz="1800" b="1" dirty="0" err="1">
                <a:cs typeface="Courier New" pitchFamily="49" charset="0"/>
              </a:rPr>
              <a:t>arr</a:t>
            </a:r>
            <a:r>
              <a:rPr lang="en-US" sz="1800" b="1" dirty="0">
                <a:cs typeface="Courier New" pitchFamily="49" charset="0"/>
              </a:rPr>
              <a:t>[</a:t>
            </a:r>
            <a:r>
              <a:rPr lang="en-US" sz="1800" b="1" dirty="0" err="1">
                <a:cs typeface="Courier New" pitchFamily="49" charset="0"/>
              </a:rPr>
              <a:t>i</a:t>
            </a:r>
            <a:r>
              <a:rPr lang="en-US" sz="1800" b="1" dirty="0">
                <a:cs typeface="Courier New" pitchFamily="49" charset="0"/>
              </a:rPr>
              <a:t>]);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en-US" sz="1800" b="1" dirty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sz="1800" b="1" dirty="0" err="1">
                <a:cs typeface="Courier New" pitchFamily="49" charset="0"/>
              </a:rPr>
              <a:t>fclose</a:t>
            </a:r>
            <a:r>
              <a:rPr lang="en-US" sz="1800" b="1" dirty="0">
                <a:cs typeface="Courier New" pitchFamily="49" charset="0"/>
              </a:rPr>
              <a:t>(</a:t>
            </a:r>
            <a:r>
              <a:rPr lang="en-US" sz="1800" b="1" dirty="0" err="1">
                <a:cs typeface="Courier New" pitchFamily="49" charset="0"/>
              </a:rPr>
              <a:t>ifp</a:t>
            </a:r>
            <a:r>
              <a:rPr lang="en-US" sz="1800" b="1" dirty="0" smtClean="0">
                <a:cs typeface="Courier New" pitchFamily="49" charset="0"/>
              </a:rPr>
              <a:t>); </a:t>
            </a:r>
            <a:r>
              <a:rPr lang="en-US" sz="1800" b="1" dirty="0">
                <a:solidFill>
                  <a:srgbClr val="800000"/>
                </a:solidFill>
                <a:cs typeface="Courier New" pitchFamily="49" charset="0"/>
              </a:rPr>
              <a:t>// </a:t>
            </a:r>
            <a:r>
              <a:rPr lang="en-US" sz="1800" b="1" dirty="0" smtClean="0">
                <a:solidFill>
                  <a:srgbClr val="800000"/>
                </a:solidFill>
                <a:cs typeface="Courier New" pitchFamily="49" charset="0"/>
              </a:rPr>
              <a:t>close files</a:t>
            </a:r>
            <a:endParaRPr lang="en-US" sz="1800" b="1" dirty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sz="1800" b="1" dirty="0" err="1">
                <a:cs typeface="Courier New" pitchFamily="49" charset="0"/>
              </a:rPr>
              <a:t>fclose</a:t>
            </a:r>
            <a:r>
              <a:rPr lang="en-US" sz="1800" b="1" dirty="0">
                <a:cs typeface="Courier New" pitchFamily="49" charset="0"/>
              </a:rPr>
              <a:t>(</a:t>
            </a:r>
            <a:r>
              <a:rPr lang="en-US" sz="1800" b="1" dirty="0" err="1">
                <a:cs typeface="Courier New" pitchFamily="49" charset="0"/>
              </a:rPr>
              <a:t>ofp</a:t>
            </a:r>
            <a:r>
              <a:rPr lang="en-US" sz="1800" b="1" dirty="0" smtClean="0">
                <a:cs typeface="Courier New" pitchFamily="49" charset="0"/>
              </a:rPr>
              <a:t>);</a:t>
            </a:r>
            <a:endParaRPr lang="en-US" sz="1800" b="1" dirty="0" smtClean="0">
              <a:cs typeface="Courier New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7889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Q6 Solution</a:t>
            </a:r>
          </a:p>
        </p:txBody>
      </p:sp>
      <p:sp>
        <p:nvSpPr>
          <p:cNvPr id="9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13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508104" y="1772816"/>
            <a:ext cx="2456688" cy="576064"/>
            <a:chOff x="4401619" y="3481188"/>
            <a:chExt cx="2456688" cy="576064"/>
          </a:xfrm>
        </p:grpSpPr>
        <p:sp>
          <p:nvSpPr>
            <p:cNvPr id="13" name="Right Brace 9"/>
            <p:cNvSpPr>
              <a:spLocks/>
            </p:cNvSpPr>
            <p:nvPr/>
          </p:nvSpPr>
          <p:spPr bwMode="auto">
            <a:xfrm>
              <a:off x="4401619" y="3481188"/>
              <a:ext cx="152810" cy="576064"/>
            </a:xfrm>
            <a:prstGeom prst="rightBrace">
              <a:avLst>
                <a:gd name="adj1" fmla="val 8336"/>
                <a:gd name="adj2" fmla="val 51247"/>
              </a:avLst>
            </a:prstGeom>
            <a:noFill/>
            <a:ln w="127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4659604" y="3625204"/>
              <a:ext cx="2198703" cy="3385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SG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read </a:t>
              </a:r>
              <a:r>
                <a:rPr lang="en-SG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data from input file</a:t>
              </a:r>
              <a:endParaRPr lang="en-US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508104" y="3429000"/>
            <a:ext cx="2456688" cy="576064"/>
            <a:chOff x="4401619" y="3481188"/>
            <a:chExt cx="2456688" cy="576064"/>
          </a:xfrm>
        </p:grpSpPr>
        <p:sp>
          <p:nvSpPr>
            <p:cNvPr id="22" name="Right Brace 9"/>
            <p:cNvSpPr>
              <a:spLocks/>
            </p:cNvSpPr>
            <p:nvPr/>
          </p:nvSpPr>
          <p:spPr bwMode="auto">
            <a:xfrm>
              <a:off x="4401619" y="3481188"/>
              <a:ext cx="152810" cy="576064"/>
            </a:xfrm>
            <a:prstGeom prst="rightBrace">
              <a:avLst>
                <a:gd name="adj1" fmla="val 8336"/>
                <a:gd name="adj2" fmla="val 51247"/>
              </a:avLst>
            </a:prstGeom>
            <a:noFill/>
            <a:ln w="127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4659604" y="3625204"/>
              <a:ext cx="2198703" cy="3385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SG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write data to output </a:t>
              </a:r>
              <a:r>
                <a:rPr lang="en-SG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file</a:t>
              </a:r>
              <a:endParaRPr lang="en-US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755576" y="5445224"/>
            <a:ext cx="7560840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/>
              <a:t>The number of data in the file is </a:t>
            </a:r>
            <a:r>
              <a:rPr lang="en-US" altLang="zh-CN" sz="1800" dirty="0" smtClean="0">
                <a:solidFill>
                  <a:srgbClr val="C00000"/>
                </a:solidFill>
              </a:rPr>
              <a:t>known</a:t>
            </a:r>
            <a:r>
              <a:rPr lang="en-US" altLang="zh-CN" sz="1800" dirty="0" smtClean="0"/>
              <a:t>, therefore no need to detect the end of file</a:t>
            </a:r>
            <a:endParaRPr lang="en-SG" altLang="zh-CN" sz="1800" dirty="0" smtClean="0"/>
          </a:p>
        </p:txBody>
      </p:sp>
    </p:spTree>
    <p:extLst>
      <p:ext uri="{BB962C8B-B14F-4D97-AF65-F5344CB8AC3E}">
        <p14:creationId xmlns="" xmlns:p14="http://schemas.microsoft.com/office/powerpoint/2010/main" val="263740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7889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Q7</a:t>
            </a:r>
          </a:p>
        </p:txBody>
      </p:sp>
      <p:sp>
        <p:nvSpPr>
          <p:cNvPr id="9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14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374848" y="1397786"/>
            <a:ext cx="64294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lvl="1" indent="-342900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400" dirty="0" smtClean="0">
                <a:solidFill>
                  <a:srgbClr val="C00000"/>
                </a:solidFill>
              </a:rPr>
              <a:t>Let’s assume that the first line of the input file is also part of user data (i.e., you are not aware the number of data contained in the file). </a:t>
            </a:r>
          </a:p>
          <a:p>
            <a:pPr marL="342900" lvl="1" indent="-342900">
              <a:spcBef>
                <a:spcPts val="0"/>
              </a:spcBef>
              <a:buFont typeface="Wingdings" pitchFamily="2" charset="2"/>
              <a:buChar char="Ø"/>
              <a:defRPr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342900" lvl="1" indent="-342900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Apply the file processing routine shown previously.</a:t>
            </a:r>
            <a:endParaRPr lang="en-US" altLang="zh-CN" sz="2400" dirty="0">
              <a:solidFill>
                <a:srgbClr val="0000FF"/>
              </a:solidFill>
              <a:latin typeface="+mn-ea"/>
            </a:endParaRPr>
          </a:p>
          <a:p>
            <a:pPr marL="342900" lvl="1" indent="-342900">
              <a:spcBef>
                <a:spcPts val="0"/>
              </a:spcBef>
              <a:buFont typeface="Wingdings" pitchFamily="2" charset="2"/>
              <a:buChar char="Ø"/>
              <a:defRPr/>
            </a:pPr>
            <a:endParaRPr lang="en-US" altLang="zh-CN" sz="2400" dirty="0" smtClean="0">
              <a:latin typeface="+mn-ea"/>
            </a:endParaRPr>
          </a:p>
          <a:p>
            <a:pPr marL="342900" lvl="1" indent="-342900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400" dirty="0" smtClean="0">
                <a:latin typeface="+mn-ea"/>
              </a:rPr>
              <a:t>Your output file “q7.out” should have the following content:</a:t>
            </a:r>
            <a:endParaRPr lang="en-US" altLang="zh-CN" sz="2400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09420" y="4523636"/>
            <a:ext cx="1002940" cy="1569660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tabLst>
                <a:tab pos="334963" algn="l"/>
              </a:tabLst>
            </a:pPr>
            <a:r>
              <a:rPr lang="en-SG" altLang="zh-CN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SG" altLang="zh-CN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 algn="l">
              <a:tabLst>
                <a:tab pos="334963" algn="l"/>
              </a:tabLst>
            </a:pPr>
            <a:r>
              <a:rPr lang="en-SG" altLang="zh-CN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5 </a:t>
            </a:r>
            <a:endParaRPr lang="en-SG" altLang="zh-CN" b="1" dirty="0" smtClean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334963" algn="l"/>
              </a:tabLst>
            </a:pPr>
            <a:r>
              <a:rPr lang="en-SG" altLang="zh-CN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8</a:t>
            </a:r>
            <a:endParaRPr lang="en-SG" altLang="zh-CN" b="1" dirty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334963" algn="l"/>
              </a:tabLst>
            </a:pPr>
            <a:r>
              <a:rPr lang="en-SG" altLang="zh-CN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65</a:t>
            </a:r>
          </a:p>
          <a:p>
            <a:pPr algn="l">
              <a:tabLst>
                <a:tab pos="334963" algn="l"/>
              </a:tabLst>
            </a:pPr>
            <a:r>
              <a:rPr lang="en-SG" altLang="zh-CN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100</a:t>
            </a:r>
          </a:p>
          <a:p>
            <a:pPr algn="l">
              <a:tabLst>
                <a:tab pos="334963" algn="l"/>
              </a:tabLst>
            </a:pPr>
            <a:r>
              <a:rPr lang="en-SG" altLang="zh-CN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207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804248" y="1556792"/>
            <a:ext cx="1002939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207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65</a:t>
            </a:r>
            <a:endParaRPr lang="en-SG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621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90872" y="1474906"/>
            <a:ext cx="7293496" cy="3970318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altLang="zh-CN" sz="1800" b="1" dirty="0" smtClean="0">
                <a:cs typeface="Courier New" pitchFamily="49" charset="0"/>
              </a:rPr>
              <a:t>n </a:t>
            </a:r>
            <a:r>
              <a:rPr lang="en-US" altLang="zh-CN" sz="1800" b="1" dirty="0" smtClean="0">
                <a:cs typeface="Courier New" pitchFamily="49" charset="0"/>
              </a:rPr>
              <a:t>= </a:t>
            </a:r>
            <a:r>
              <a:rPr lang="en-US" altLang="zh-CN" sz="1800" b="1" dirty="0" smtClean="0">
                <a:solidFill>
                  <a:srgbClr val="006600"/>
                </a:solidFill>
                <a:cs typeface="Courier New" pitchFamily="49" charset="0"/>
              </a:rPr>
              <a:t>0</a:t>
            </a:r>
            <a:r>
              <a:rPr lang="en-US" altLang="zh-CN" sz="1800" b="1" dirty="0" smtClean="0">
                <a:cs typeface="Courier New" pitchFamily="49" charset="0"/>
              </a:rPr>
              <a:t>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en-US" altLang="zh-CN" sz="1800" b="1" dirty="0" smtClean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altLang="zh-CN" sz="1800" b="1" dirty="0" smtClean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while</a:t>
            </a:r>
            <a:r>
              <a:rPr lang="en-US" altLang="zh-CN" sz="1800" b="1" dirty="0" smtClean="0">
                <a:cs typeface="Courier New" pitchFamily="49" charset="0"/>
              </a:rPr>
              <a:t> ( </a:t>
            </a:r>
            <a:r>
              <a:rPr lang="en-US" altLang="zh-CN" sz="1800" b="1" dirty="0" err="1" smtClean="0">
                <a:cs typeface="Courier New" pitchFamily="49" charset="0"/>
              </a:rPr>
              <a:t>fscanf</a:t>
            </a:r>
            <a:r>
              <a:rPr lang="en-US" altLang="zh-CN" sz="1800" b="1" dirty="0" smtClean="0">
                <a:cs typeface="Courier New" pitchFamily="49" charset="0"/>
              </a:rPr>
              <a:t>(</a:t>
            </a:r>
            <a:r>
              <a:rPr lang="en-US" altLang="zh-CN" sz="1800" b="1" dirty="0" err="1" smtClean="0">
                <a:cs typeface="Courier New" pitchFamily="49" charset="0"/>
              </a:rPr>
              <a:t>ifp</a:t>
            </a:r>
            <a:r>
              <a:rPr lang="en-US" altLang="zh-CN" sz="1800" b="1" dirty="0" smtClean="0">
                <a:cs typeface="Courier New" pitchFamily="49" charset="0"/>
              </a:rPr>
              <a:t>, </a:t>
            </a:r>
            <a:r>
              <a:rPr lang="en-US" altLang="zh-CN" sz="1800" b="1" dirty="0" smtClean="0">
                <a:solidFill>
                  <a:srgbClr val="006600"/>
                </a:solidFill>
                <a:cs typeface="Courier New" pitchFamily="49" charset="0"/>
              </a:rPr>
              <a:t>"</a:t>
            </a:r>
            <a:r>
              <a:rPr lang="en-US" altLang="zh-CN" sz="1800" b="1" dirty="0" smtClean="0">
                <a:solidFill>
                  <a:srgbClr val="FF0000"/>
                </a:solidFill>
                <a:cs typeface="Courier New" pitchFamily="49" charset="0"/>
              </a:rPr>
              <a:t>%d</a:t>
            </a:r>
            <a:r>
              <a:rPr lang="en-US" altLang="zh-CN" sz="1800" b="1" dirty="0" smtClean="0">
                <a:solidFill>
                  <a:srgbClr val="006600"/>
                </a:solidFill>
                <a:cs typeface="Courier New" pitchFamily="49" charset="0"/>
              </a:rPr>
              <a:t>"</a:t>
            </a:r>
            <a:r>
              <a:rPr lang="en-US" altLang="zh-CN" sz="1800" b="1" dirty="0" smtClean="0">
                <a:cs typeface="Courier New" pitchFamily="49" charset="0"/>
              </a:rPr>
              <a:t>, &amp;</a:t>
            </a:r>
            <a:r>
              <a:rPr lang="en-US" altLang="zh-CN" sz="1800" b="1" dirty="0" err="1" smtClean="0">
                <a:cs typeface="Courier New" pitchFamily="49" charset="0"/>
              </a:rPr>
              <a:t>i</a:t>
            </a:r>
            <a:r>
              <a:rPr lang="en-US" altLang="zh-CN" sz="1800" b="1" dirty="0" smtClean="0">
                <a:cs typeface="Courier New" pitchFamily="49" charset="0"/>
              </a:rPr>
              <a:t>) == </a:t>
            </a:r>
            <a:r>
              <a:rPr lang="en-US" altLang="zh-CN" sz="1800" b="1" dirty="0" smtClean="0">
                <a:solidFill>
                  <a:srgbClr val="006600"/>
                </a:solidFill>
                <a:cs typeface="Courier New" pitchFamily="49" charset="0"/>
              </a:rPr>
              <a:t>1</a:t>
            </a:r>
            <a:r>
              <a:rPr lang="en-US" altLang="zh-CN" sz="1800" b="1" dirty="0" smtClean="0">
                <a:cs typeface="Courier New" pitchFamily="49" charset="0"/>
              </a:rPr>
              <a:t> )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altLang="zh-CN" sz="1800" b="1" dirty="0" smtClean="0">
                <a:cs typeface="Courier New" pitchFamily="49" charset="0"/>
              </a:rPr>
              <a:t>{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altLang="zh-CN" sz="1800" b="1" dirty="0" smtClean="0">
                <a:cs typeface="Courier New" pitchFamily="49" charset="0"/>
              </a:rPr>
              <a:t>    </a:t>
            </a:r>
            <a:r>
              <a:rPr lang="en-US" altLang="zh-CN" sz="1800" b="1" dirty="0" err="1" smtClean="0">
                <a:cs typeface="Courier New" pitchFamily="49" charset="0"/>
              </a:rPr>
              <a:t>arr</a:t>
            </a:r>
            <a:r>
              <a:rPr lang="en-US" altLang="zh-CN" sz="1800" b="1" dirty="0" smtClean="0">
                <a:cs typeface="Courier New" pitchFamily="49" charset="0"/>
              </a:rPr>
              <a:t>[n++] = </a:t>
            </a:r>
            <a:r>
              <a:rPr lang="en-US" altLang="zh-CN" sz="1800" b="1" dirty="0" err="1" smtClean="0">
                <a:cs typeface="Courier New" pitchFamily="49" charset="0"/>
              </a:rPr>
              <a:t>i</a:t>
            </a:r>
            <a:r>
              <a:rPr lang="en-US" altLang="zh-CN" sz="1800" b="1" dirty="0" smtClean="0">
                <a:cs typeface="Courier New" pitchFamily="49" charset="0"/>
              </a:rPr>
              <a:t>;  </a:t>
            </a:r>
            <a:r>
              <a:rPr lang="en-US" altLang="zh-CN" sz="1800" b="1" dirty="0" smtClean="0">
                <a:solidFill>
                  <a:srgbClr val="800000"/>
                </a:solidFill>
                <a:cs typeface="Courier New" pitchFamily="49" charset="0"/>
              </a:rPr>
              <a:t>// n indicates the number of data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altLang="zh-CN" sz="1800" b="1" dirty="0" smtClean="0">
                <a:cs typeface="Courier New" pitchFamily="49" charset="0"/>
              </a:rPr>
              <a:t>}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en-US" sz="1800" b="1" dirty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sz="1800" b="1" dirty="0" err="1" smtClean="0">
                <a:cs typeface="Courier New" pitchFamily="49" charset="0"/>
              </a:rPr>
              <a:t>selection_sort</a:t>
            </a:r>
            <a:r>
              <a:rPr lang="en-US" sz="1800" b="1" dirty="0" smtClean="0">
                <a:cs typeface="Courier New" pitchFamily="49" charset="0"/>
              </a:rPr>
              <a:t>(</a:t>
            </a:r>
            <a:r>
              <a:rPr lang="en-US" sz="1800" b="1" dirty="0" err="1" smtClean="0">
                <a:cs typeface="Courier New" pitchFamily="49" charset="0"/>
              </a:rPr>
              <a:t>arr</a:t>
            </a:r>
            <a:r>
              <a:rPr lang="en-US" sz="1800" b="1" dirty="0">
                <a:cs typeface="Courier New" pitchFamily="49" charset="0"/>
              </a:rPr>
              <a:t>, n);  </a:t>
            </a:r>
            <a:r>
              <a:rPr lang="en-US" sz="1800" b="1" dirty="0">
                <a:solidFill>
                  <a:srgbClr val="800000"/>
                </a:solidFill>
                <a:cs typeface="Courier New" pitchFamily="49" charset="0"/>
              </a:rPr>
              <a:t>// sort data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en-US" sz="1800" b="1" dirty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altLang="zh-CN" sz="1800" b="1" dirty="0" smtClean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for</a:t>
            </a:r>
            <a:r>
              <a:rPr lang="en-US" altLang="zh-CN" sz="1800" b="1" dirty="0" smtClean="0">
                <a:cs typeface="Courier New" pitchFamily="49" charset="0"/>
              </a:rPr>
              <a:t> (</a:t>
            </a:r>
            <a:r>
              <a:rPr lang="en-US" altLang="zh-CN" sz="1800" b="1" dirty="0" err="1" smtClean="0">
                <a:cs typeface="Courier New" pitchFamily="49" charset="0"/>
              </a:rPr>
              <a:t>i</a:t>
            </a:r>
            <a:r>
              <a:rPr lang="en-US" altLang="zh-CN" sz="1800" b="1" dirty="0" smtClean="0">
                <a:cs typeface="Courier New" pitchFamily="49" charset="0"/>
              </a:rPr>
              <a:t>=</a:t>
            </a:r>
            <a:r>
              <a:rPr lang="en-US" altLang="zh-CN" sz="1800" b="1" dirty="0" smtClean="0">
                <a:solidFill>
                  <a:srgbClr val="006600"/>
                </a:solidFill>
                <a:cs typeface="Courier New" pitchFamily="49" charset="0"/>
              </a:rPr>
              <a:t>0</a:t>
            </a:r>
            <a:r>
              <a:rPr lang="en-US" altLang="zh-CN" sz="1800" b="1" dirty="0" smtClean="0">
                <a:cs typeface="Courier New" pitchFamily="49" charset="0"/>
              </a:rPr>
              <a:t>; </a:t>
            </a:r>
            <a:r>
              <a:rPr lang="en-US" altLang="zh-CN" sz="1800" b="1" dirty="0" err="1" smtClean="0">
                <a:cs typeface="Courier New" pitchFamily="49" charset="0"/>
              </a:rPr>
              <a:t>i</a:t>
            </a:r>
            <a:r>
              <a:rPr lang="en-US" altLang="zh-CN" sz="1800" b="1" dirty="0" smtClean="0">
                <a:cs typeface="Courier New" pitchFamily="49" charset="0"/>
              </a:rPr>
              <a:t>&lt;n; n++)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altLang="zh-CN" sz="1800" b="1" dirty="0" smtClean="0">
                <a:cs typeface="Courier New" pitchFamily="49" charset="0"/>
              </a:rPr>
              <a:t>    </a:t>
            </a:r>
            <a:r>
              <a:rPr lang="en-US" altLang="zh-CN" sz="1800" b="1" dirty="0" err="1" smtClean="0">
                <a:cs typeface="Courier New" pitchFamily="49" charset="0"/>
              </a:rPr>
              <a:t>fprintf</a:t>
            </a:r>
            <a:r>
              <a:rPr lang="en-US" altLang="zh-CN" sz="1800" b="1" dirty="0" smtClean="0">
                <a:cs typeface="Courier New" pitchFamily="49" charset="0"/>
              </a:rPr>
              <a:t>(</a:t>
            </a:r>
            <a:r>
              <a:rPr lang="en-US" altLang="zh-CN" sz="1800" b="1" dirty="0" err="1" smtClean="0">
                <a:cs typeface="Courier New" pitchFamily="49" charset="0"/>
              </a:rPr>
              <a:t>ofp</a:t>
            </a:r>
            <a:r>
              <a:rPr lang="en-US" altLang="zh-CN" sz="1800" b="1" dirty="0" smtClean="0">
                <a:cs typeface="Courier New" pitchFamily="49" charset="0"/>
              </a:rPr>
              <a:t>, </a:t>
            </a:r>
            <a:r>
              <a:rPr lang="en-US" altLang="zh-CN" sz="1800" b="1" dirty="0" smtClean="0">
                <a:solidFill>
                  <a:srgbClr val="006600"/>
                </a:solidFill>
                <a:cs typeface="Courier New" pitchFamily="49" charset="0"/>
              </a:rPr>
              <a:t>"</a:t>
            </a:r>
            <a:r>
              <a:rPr lang="en-US" altLang="zh-CN" sz="1800" b="1" dirty="0" smtClean="0">
                <a:solidFill>
                  <a:srgbClr val="FF0000"/>
                </a:solidFill>
                <a:cs typeface="Courier New" pitchFamily="49" charset="0"/>
              </a:rPr>
              <a:t>%d\n</a:t>
            </a:r>
            <a:r>
              <a:rPr lang="en-US" altLang="zh-CN" sz="1800" b="1" dirty="0" smtClean="0">
                <a:solidFill>
                  <a:srgbClr val="006600"/>
                </a:solidFill>
                <a:cs typeface="Courier New" pitchFamily="49" charset="0"/>
              </a:rPr>
              <a:t>"</a:t>
            </a:r>
            <a:r>
              <a:rPr lang="en-US" altLang="zh-CN" sz="1800" b="1" dirty="0" smtClean="0">
                <a:cs typeface="Courier New" pitchFamily="49" charset="0"/>
              </a:rPr>
              <a:t>, </a:t>
            </a:r>
            <a:r>
              <a:rPr lang="en-US" altLang="zh-CN" sz="1800" b="1" dirty="0" err="1" smtClean="0">
                <a:cs typeface="Courier New" pitchFamily="49" charset="0"/>
              </a:rPr>
              <a:t>arr</a:t>
            </a:r>
            <a:r>
              <a:rPr lang="en-US" altLang="zh-CN" sz="1800" b="1" dirty="0" smtClean="0">
                <a:cs typeface="Courier New" pitchFamily="49" charset="0"/>
              </a:rPr>
              <a:t>[</a:t>
            </a:r>
            <a:r>
              <a:rPr lang="en-US" altLang="zh-CN" sz="1800" b="1" dirty="0" err="1" smtClean="0">
                <a:cs typeface="Courier New" pitchFamily="49" charset="0"/>
              </a:rPr>
              <a:t>i</a:t>
            </a:r>
            <a:r>
              <a:rPr lang="en-US" altLang="zh-CN" sz="1800" b="1" dirty="0" smtClean="0">
                <a:cs typeface="Courier New" pitchFamily="49" charset="0"/>
              </a:rPr>
              <a:t>]);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en-US" sz="1800" b="1" dirty="0" smtClean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sz="1800" b="1" dirty="0" err="1" smtClean="0">
                <a:cs typeface="Courier New" pitchFamily="49" charset="0"/>
              </a:rPr>
              <a:t>fclose</a:t>
            </a:r>
            <a:r>
              <a:rPr lang="en-US" sz="1800" b="1" dirty="0" smtClean="0">
                <a:cs typeface="Courier New" pitchFamily="49" charset="0"/>
              </a:rPr>
              <a:t>(</a:t>
            </a:r>
            <a:r>
              <a:rPr lang="en-US" sz="1800" b="1" dirty="0" err="1" smtClean="0">
                <a:cs typeface="Courier New" pitchFamily="49" charset="0"/>
              </a:rPr>
              <a:t>ifp</a:t>
            </a:r>
            <a:r>
              <a:rPr lang="en-US" sz="1800" b="1" dirty="0" smtClean="0">
                <a:cs typeface="Courier New" pitchFamily="49" charset="0"/>
              </a:rPr>
              <a:t>);  </a:t>
            </a:r>
            <a:r>
              <a:rPr lang="en-US" sz="1800" b="1" dirty="0" smtClean="0">
                <a:solidFill>
                  <a:srgbClr val="800000"/>
                </a:solidFill>
                <a:cs typeface="Courier New" pitchFamily="49" charset="0"/>
              </a:rPr>
              <a:t>// </a:t>
            </a:r>
            <a:r>
              <a:rPr lang="en-US" sz="1800" b="1" dirty="0">
                <a:solidFill>
                  <a:srgbClr val="800000"/>
                </a:solidFill>
                <a:cs typeface="Courier New" pitchFamily="49" charset="0"/>
              </a:rPr>
              <a:t>close files</a:t>
            </a:r>
            <a:endParaRPr lang="en-US" sz="1800" b="1" dirty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sz="1800" b="1" dirty="0" err="1" smtClean="0">
                <a:cs typeface="Courier New" pitchFamily="49" charset="0"/>
              </a:rPr>
              <a:t>fclose</a:t>
            </a:r>
            <a:r>
              <a:rPr lang="en-US" sz="1800" b="1" dirty="0" smtClean="0">
                <a:cs typeface="Courier New" pitchFamily="49" charset="0"/>
              </a:rPr>
              <a:t>(</a:t>
            </a:r>
            <a:r>
              <a:rPr lang="en-US" sz="1800" b="1" dirty="0" err="1" smtClean="0">
                <a:cs typeface="Courier New" pitchFamily="49" charset="0"/>
              </a:rPr>
              <a:t>ofp</a:t>
            </a:r>
            <a:r>
              <a:rPr lang="en-US" sz="1800" b="1" dirty="0" smtClean="0">
                <a:cs typeface="Courier New" pitchFamily="49" charset="0"/>
              </a:rPr>
              <a:t>);</a:t>
            </a:r>
            <a:endParaRPr lang="en-SG" sz="1400" b="1" dirty="0" smtClean="0">
              <a:cs typeface="Courier New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7889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Q7 Reference Solution</a:t>
            </a:r>
          </a:p>
        </p:txBody>
      </p:sp>
      <p:sp>
        <p:nvSpPr>
          <p:cNvPr id="9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15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880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7889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Q8 (a) &amp; (b)</a:t>
            </a:r>
            <a:endParaRPr lang="en-US" altLang="zh-CN" sz="4400" dirty="0" smtClean="0">
              <a:solidFill>
                <a:srgbClr val="E46C0A"/>
              </a:solidFill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9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16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74848" y="1397786"/>
            <a:ext cx="83736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lvl="1" indent="-342900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400" dirty="0" smtClean="0"/>
              <a:t>(a)</a:t>
            </a:r>
            <a:endParaRPr lang="en-US" altLang="zh-CN" sz="2400" dirty="0">
              <a:latin typeface="+mn-ea"/>
            </a:endParaRPr>
          </a:p>
        </p:txBody>
      </p:sp>
      <p:sp>
        <p:nvSpPr>
          <p:cNvPr id="14" name="Text Box 111"/>
          <p:cNvSpPr txBox="1">
            <a:spLocks noChangeArrowheads="1"/>
          </p:cNvSpPr>
          <p:nvPr/>
        </p:nvSpPr>
        <p:spPr bwMode="auto">
          <a:xfrm>
            <a:off x="899592" y="1916832"/>
            <a:ext cx="66247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SG" altLang="zh-CN" sz="24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foo(30</a:t>
            </a:r>
            <a:r>
              <a:rPr lang="en-SG" altLang="zh-CN" sz="24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) -&gt; </a:t>
            </a:r>
            <a:r>
              <a:rPr lang="en-SG" altLang="zh-CN" sz="24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foo(15</a:t>
            </a:r>
            <a:r>
              <a:rPr lang="en-SG" altLang="zh-CN" sz="24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) -&gt; </a:t>
            </a:r>
            <a:r>
              <a:rPr lang="en-SG" altLang="zh-CN" sz="24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foo </a:t>
            </a:r>
            <a:r>
              <a:rPr lang="en-SG" altLang="zh-CN" sz="24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(5) -&gt; </a:t>
            </a:r>
            <a:r>
              <a:rPr lang="en-SG" altLang="zh-CN" sz="24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foo(1);</a:t>
            </a:r>
          </a:p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SG" altLang="zh-CN" sz="24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return </a:t>
            </a:r>
            <a:r>
              <a:rPr lang="en-SG" altLang="zh-CN" sz="24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value: </a:t>
            </a:r>
            <a:r>
              <a:rPr lang="en-SG" altLang="zh-CN" sz="24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sz="2400" b="1" dirty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 Box 111"/>
          <p:cNvSpPr txBox="1">
            <a:spLocks noChangeArrowheads="1"/>
          </p:cNvSpPr>
          <p:nvPr/>
        </p:nvSpPr>
        <p:spPr bwMode="auto">
          <a:xfrm>
            <a:off x="899592" y="2780928"/>
            <a:ext cx="7587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SG" altLang="zh-CN" sz="24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foo(840) -&gt; foo(420) -&gt; foo(210) -&gt; foo(105) -&gt; foo(35) -&gt; foo(7);</a:t>
            </a:r>
          </a:p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SG" altLang="zh-CN" sz="24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return value: 0</a:t>
            </a:r>
            <a:endParaRPr lang="en-US" sz="2400" dirty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374848" y="4143270"/>
            <a:ext cx="83736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lvl="1" indent="-342900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400" dirty="0" smtClean="0"/>
              <a:t>(b)</a:t>
            </a:r>
            <a:endParaRPr lang="en-US" altLang="zh-CN" sz="2400" dirty="0">
              <a:latin typeface="+mn-ea"/>
            </a:endParaRPr>
          </a:p>
        </p:txBody>
      </p:sp>
      <p:sp>
        <p:nvSpPr>
          <p:cNvPr id="17" name="Text Box 111"/>
          <p:cNvSpPr txBox="1">
            <a:spLocks noChangeArrowheads="1"/>
          </p:cNvSpPr>
          <p:nvPr/>
        </p:nvSpPr>
        <p:spPr bwMode="auto">
          <a:xfrm>
            <a:off x="971599" y="4676943"/>
            <a:ext cx="712879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SG" altLang="zh-CN" sz="24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Exhaustively divide a given number by 2 first, then 3 and finally 5. Return 1 if the given number is </a:t>
            </a:r>
            <a:r>
              <a:rPr lang="en-SG" altLang="zh-CN" sz="24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just composed </a:t>
            </a:r>
            <a:r>
              <a:rPr lang="en-SG" altLang="zh-CN" sz="24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of </a:t>
            </a:r>
            <a:r>
              <a:rPr lang="en-SG" altLang="zh-CN" sz="24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factors 2</a:t>
            </a:r>
            <a:r>
              <a:rPr lang="en-SG" altLang="zh-CN" sz="24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, 3 and 5, return 0 otherwise.</a:t>
            </a:r>
            <a:endParaRPr lang="en-US" sz="2400" b="1" dirty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735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7889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Q8 </a:t>
            </a:r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(c)</a:t>
            </a:r>
            <a:endParaRPr lang="en-US" altLang="zh-CN" sz="4400" dirty="0" smtClean="0">
              <a:solidFill>
                <a:srgbClr val="E46C0A"/>
              </a:solidFill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9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17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74848" y="1397786"/>
            <a:ext cx="83736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lvl="1" indent="-342900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400" dirty="0" smtClean="0"/>
              <a:t>(c)</a:t>
            </a:r>
            <a:endParaRPr lang="en-US" altLang="zh-CN" sz="2400" dirty="0">
              <a:latin typeface="+mn-ea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06896" y="2060848"/>
            <a:ext cx="7293496" cy="347787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pt-BR" sz="2000" b="1" dirty="0" smtClean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int</a:t>
            </a:r>
            <a:r>
              <a:rPr lang="pt-BR" sz="2000" b="1" dirty="0" smtClean="0">
                <a:cs typeface="Courier New" pitchFamily="49" charset="0"/>
              </a:rPr>
              <a:t> </a:t>
            </a:r>
            <a:r>
              <a:rPr lang="pt-BR" sz="2000" b="1" dirty="0">
                <a:cs typeface="Courier New" pitchFamily="49" charset="0"/>
              </a:rPr>
              <a:t>foo_iter(</a:t>
            </a:r>
            <a:r>
              <a:rPr lang="pt-BR" sz="2000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int</a:t>
            </a:r>
            <a:r>
              <a:rPr lang="pt-BR" sz="2000" b="1" dirty="0">
                <a:cs typeface="Courier New" pitchFamily="49" charset="0"/>
              </a:rPr>
              <a:t> n)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pt-BR" sz="2000" b="1" dirty="0">
                <a:cs typeface="Courier New" pitchFamily="49" charset="0"/>
              </a:rPr>
              <a:t>{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pt-BR" sz="2000" b="1" dirty="0">
                <a:cs typeface="Courier New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int</a:t>
            </a:r>
            <a:r>
              <a:rPr lang="pt-BR" sz="2000" b="1" dirty="0">
                <a:cs typeface="Courier New" pitchFamily="49" charset="0"/>
              </a:rPr>
              <a:t> a[</a:t>
            </a:r>
            <a:r>
              <a:rPr lang="pt-BR" sz="2000" b="1" dirty="0">
                <a:solidFill>
                  <a:srgbClr val="006600"/>
                </a:solidFill>
                <a:cs typeface="Courier New" pitchFamily="49" charset="0"/>
              </a:rPr>
              <a:t>3</a:t>
            </a:r>
            <a:r>
              <a:rPr lang="pt-BR" sz="2000" b="1" dirty="0">
                <a:cs typeface="Courier New" pitchFamily="49" charset="0"/>
              </a:rPr>
              <a:t>] = {</a:t>
            </a:r>
            <a:r>
              <a:rPr lang="pt-BR" sz="2000" b="1" dirty="0">
                <a:solidFill>
                  <a:srgbClr val="006600"/>
                </a:solidFill>
                <a:cs typeface="Courier New" pitchFamily="49" charset="0"/>
              </a:rPr>
              <a:t>2</a:t>
            </a:r>
            <a:r>
              <a:rPr lang="pt-BR" sz="2000" b="1" dirty="0" smtClean="0">
                <a:cs typeface="Courier New" pitchFamily="49" charset="0"/>
              </a:rPr>
              <a:t>, </a:t>
            </a:r>
            <a:r>
              <a:rPr lang="pt-BR" sz="2000" b="1" dirty="0">
                <a:solidFill>
                  <a:srgbClr val="006600"/>
                </a:solidFill>
                <a:cs typeface="Courier New" pitchFamily="49" charset="0"/>
              </a:rPr>
              <a:t>3</a:t>
            </a:r>
            <a:r>
              <a:rPr lang="pt-BR" sz="2000" b="1" dirty="0">
                <a:cs typeface="Courier New" pitchFamily="49" charset="0"/>
              </a:rPr>
              <a:t>,</a:t>
            </a:r>
            <a:r>
              <a:rPr lang="pt-BR" sz="2000" b="1" dirty="0" smtClean="0">
                <a:cs typeface="Courier New" pitchFamily="49" charset="0"/>
              </a:rPr>
              <a:t> </a:t>
            </a:r>
            <a:r>
              <a:rPr lang="pt-BR" sz="2000" b="1" dirty="0">
                <a:solidFill>
                  <a:srgbClr val="006600"/>
                </a:solidFill>
                <a:cs typeface="Courier New" pitchFamily="49" charset="0"/>
              </a:rPr>
              <a:t>5</a:t>
            </a:r>
            <a:r>
              <a:rPr lang="pt-BR" sz="2000" b="1" dirty="0">
                <a:cs typeface="Courier New" pitchFamily="49" charset="0"/>
              </a:rPr>
              <a:t>}, i;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pt-BR" sz="2000" b="1" dirty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pt-BR" sz="2000" b="1" dirty="0">
                <a:cs typeface="Courier New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for</a:t>
            </a:r>
            <a:r>
              <a:rPr lang="pt-BR" sz="2000" b="1" dirty="0">
                <a:cs typeface="Courier New" pitchFamily="49" charset="0"/>
              </a:rPr>
              <a:t> (i = </a:t>
            </a:r>
            <a:r>
              <a:rPr lang="pt-BR" sz="2000" b="1" dirty="0">
                <a:solidFill>
                  <a:srgbClr val="006600"/>
                </a:solidFill>
                <a:cs typeface="Courier New" pitchFamily="49" charset="0"/>
              </a:rPr>
              <a:t>0</a:t>
            </a:r>
            <a:r>
              <a:rPr lang="pt-BR" sz="2000" b="1" dirty="0">
                <a:cs typeface="Courier New" pitchFamily="49" charset="0"/>
              </a:rPr>
              <a:t>; i &lt; </a:t>
            </a:r>
            <a:r>
              <a:rPr lang="pt-BR" sz="2000" b="1" dirty="0">
                <a:solidFill>
                  <a:srgbClr val="006600"/>
                </a:solidFill>
                <a:cs typeface="Courier New" pitchFamily="49" charset="0"/>
              </a:rPr>
              <a:t>3</a:t>
            </a:r>
            <a:r>
              <a:rPr lang="pt-BR" sz="2000" b="1" dirty="0">
                <a:cs typeface="Courier New" pitchFamily="49" charset="0"/>
              </a:rPr>
              <a:t>; i++) {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pt-BR" sz="2000" b="1" dirty="0" smtClean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pt-BR" sz="2000" b="1" dirty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pt-BR" sz="2000" b="1" dirty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pt-BR" sz="2000" b="1" dirty="0">
                <a:cs typeface="Courier New" pitchFamily="49" charset="0"/>
              </a:rPr>
              <a:t>    }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pt-BR" sz="2000" b="1" dirty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pt-BR" sz="2000" b="1" dirty="0">
                <a:cs typeface="Courier New" pitchFamily="49" charset="0"/>
              </a:rPr>
              <a:t>}</a:t>
            </a:r>
            <a:endParaRPr lang="en-US" sz="2000" b="1" dirty="0" smtClean="0">
              <a:cs typeface="Courier New" pitchFamily="49" charset="0"/>
            </a:endParaRPr>
          </a:p>
        </p:txBody>
      </p:sp>
      <p:sp>
        <p:nvSpPr>
          <p:cNvPr id="11" name="Text Box 111"/>
          <p:cNvSpPr txBox="1">
            <a:spLocks noChangeArrowheads="1"/>
          </p:cNvSpPr>
          <p:nvPr/>
        </p:nvSpPr>
        <p:spPr bwMode="auto">
          <a:xfrm>
            <a:off x="1907704" y="3717032"/>
            <a:ext cx="407781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pt-BR" sz="2000" b="1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while</a:t>
            </a:r>
            <a:r>
              <a:rPr lang="pt-BR" sz="200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pt-BR" sz="2000" b="1" dirty="0">
                <a:solidFill>
                  <a:srgbClr val="C00000"/>
                </a:solidFill>
                <a:latin typeface="Courier New" pitchFamily="49" charset="0"/>
              </a:rPr>
              <a:t>(n % a[i] == </a:t>
            </a:r>
            <a:r>
              <a:rPr lang="pt-BR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2000" b="1" dirty="0">
                <a:solidFill>
                  <a:srgbClr val="C00000"/>
                </a:solidFill>
                <a:latin typeface="Courier New" pitchFamily="49" charset="0"/>
              </a:rPr>
              <a:t>)</a:t>
            </a:r>
          </a:p>
          <a:p>
            <a:pPr algn="l" eaLnBrk="1" hangingPunct="1"/>
            <a:r>
              <a:rPr lang="pt-BR" sz="2000" b="1" dirty="0">
                <a:solidFill>
                  <a:srgbClr val="C00000"/>
                </a:solidFill>
                <a:latin typeface="Courier New" pitchFamily="49" charset="0"/>
              </a:rPr>
              <a:t>    </a:t>
            </a:r>
            <a:r>
              <a:rPr lang="pt-BR" sz="2000" b="1" dirty="0" smtClean="0">
                <a:solidFill>
                  <a:srgbClr val="C00000"/>
                </a:solidFill>
                <a:latin typeface="Courier New" pitchFamily="49" charset="0"/>
              </a:rPr>
              <a:t>n </a:t>
            </a:r>
            <a:r>
              <a:rPr lang="pt-BR" sz="2000" b="1" dirty="0">
                <a:solidFill>
                  <a:srgbClr val="C00000"/>
                </a:solidFill>
                <a:latin typeface="Courier New" pitchFamily="49" charset="0"/>
              </a:rPr>
              <a:t>/= a[i];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18" name="Text Box 111"/>
          <p:cNvSpPr txBox="1">
            <a:spLocks noChangeArrowheads="1"/>
          </p:cNvSpPr>
          <p:nvPr/>
        </p:nvSpPr>
        <p:spPr bwMode="auto">
          <a:xfrm>
            <a:off x="1403648" y="4941168"/>
            <a:ext cx="23762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pt-BR" sz="2000" b="1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return </a:t>
            </a:r>
            <a:r>
              <a:rPr lang="pt-BR" sz="2000" b="1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 == </a:t>
            </a:r>
            <a:r>
              <a:rPr lang="pt-BR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000" b="1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917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745232" y="1052736"/>
            <a:ext cx="7427168" cy="5262979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 err="1" smtClean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int</a:t>
            </a:r>
            <a:r>
              <a:rPr lang="en-SG" b="1" dirty="0" smtClean="0">
                <a:cs typeface="Courier New" pitchFamily="49" charset="0"/>
              </a:rPr>
              <a:t> </a:t>
            </a:r>
            <a:r>
              <a:rPr lang="en-SG" b="1" dirty="0" err="1">
                <a:cs typeface="Courier New" pitchFamily="49" charset="0"/>
              </a:rPr>
              <a:t>i</a:t>
            </a:r>
            <a:r>
              <a:rPr lang="en-SG" b="1" dirty="0">
                <a:cs typeface="Courier New" pitchFamily="49" charset="0"/>
              </a:rPr>
              <a:t>, j, </a:t>
            </a:r>
            <a:r>
              <a:rPr lang="en-SG" b="1" dirty="0" err="1">
                <a:cs typeface="Courier New" pitchFamily="49" charset="0"/>
              </a:rPr>
              <a:t>tempNumber</a:t>
            </a:r>
            <a:r>
              <a:rPr lang="en-SG" b="1" dirty="0">
                <a:cs typeface="Courier New" pitchFamily="49" charset="0"/>
              </a:rPr>
              <a:t>[</a:t>
            </a:r>
            <a:r>
              <a:rPr lang="en-SG" b="1" dirty="0">
                <a:solidFill>
                  <a:srgbClr val="006600"/>
                </a:solidFill>
                <a:cs typeface="Courier New" pitchFamily="49" charset="0"/>
              </a:rPr>
              <a:t>6</a:t>
            </a:r>
            <a:r>
              <a:rPr lang="en-SG" b="1" dirty="0" smtClean="0">
                <a:cs typeface="Courier New" pitchFamily="49" charset="0"/>
              </a:rPr>
              <a:t>];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en-SG" b="1" dirty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for</a:t>
            </a:r>
            <a:r>
              <a:rPr lang="en-SG" b="1" dirty="0" smtClean="0">
                <a:cs typeface="Courier New" pitchFamily="49" charset="0"/>
              </a:rPr>
              <a:t> </a:t>
            </a:r>
            <a:r>
              <a:rPr lang="en-SG" b="1" dirty="0">
                <a:cs typeface="Courier New" pitchFamily="49" charset="0"/>
              </a:rPr>
              <a:t>(</a:t>
            </a:r>
            <a:r>
              <a:rPr lang="en-SG" b="1" dirty="0" err="1">
                <a:cs typeface="Courier New" pitchFamily="49" charset="0"/>
              </a:rPr>
              <a:t>i</a:t>
            </a:r>
            <a:r>
              <a:rPr lang="en-SG" b="1" dirty="0">
                <a:cs typeface="Courier New" pitchFamily="49" charset="0"/>
              </a:rPr>
              <a:t> = </a:t>
            </a:r>
            <a:r>
              <a:rPr lang="en-SG" b="1" dirty="0">
                <a:solidFill>
                  <a:srgbClr val="006600"/>
                </a:solidFill>
                <a:cs typeface="Courier New" pitchFamily="49" charset="0"/>
              </a:rPr>
              <a:t>0</a:t>
            </a:r>
            <a:r>
              <a:rPr lang="en-SG" b="1" dirty="0">
                <a:cs typeface="Courier New" pitchFamily="49" charset="0"/>
              </a:rPr>
              <a:t>; </a:t>
            </a:r>
            <a:r>
              <a:rPr lang="en-SG" b="1" dirty="0" err="1">
                <a:cs typeface="Courier New" pitchFamily="49" charset="0"/>
              </a:rPr>
              <a:t>i</a:t>
            </a:r>
            <a:r>
              <a:rPr lang="en-SG" b="1" dirty="0">
                <a:cs typeface="Courier New" pitchFamily="49" charset="0"/>
              </a:rPr>
              <a:t> &lt; </a:t>
            </a:r>
            <a:r>
              <a:rPr lang="en-SG" b="1" dirty="0">
                <a:solidFill>
                  <a:srgbClr val="006600"/>
                </a:solidFill>
                <a:cs typeface="Courier New" pitchFamily="49" charset="0"/>
              </a:rPr>
              <a:t>6</a:t>
            </a:r>
            <a:r>
              <a:rPr lang="en-SG" b="1" dirty="0">
                <a:cs typeface="Courier New" pitchFamily="49" charset="0"/>
              </a:rPr>
              <a:t>; </a:t>
            </a:r>
            <a:r>
              <a:rPr lang="en-SG" b="1" dirty="0" err="1">
                <a:cs typeface="Courier New" pitchFamily="49" charset="0"/>
              </a:rPr>
              <a:t>i</a:t>
            </a:r>
            <a:r>
              <a:rPr lang="en-SG" b="1" dirty="0">
                <a:cs typeface="Courier New" pitchFamily="49" charset="0"/>
              </a:rPr>
              <a:t>++)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 smtClean="0">
                <a:cs typeface="Courier New" pitchFamily="49" charset="0"/>
              </a:rPr>
              <a:t>   </a:t>
            </a:r>
            <a:r>
              <a:rPr lang="en-SG" b="1" dirty="0" err="1" smtClean="0">
                <a:cs typeface="Courier New" pitchFamily="49" charset="0"/>
              </a:rPr>
              <a:t>selectionSort</a:t>
            </a:r>
            <a:r>
              <a:rPr lang="en-SG" b="1" dirty="0">
                <a:cs typeface="Courier New" pitchFamily="49" charset="0"/>
              </a:rPr>
              <a:t>( number[</a:t>
            </a:r>
            <a:r>
              <a:rPr lang="en-SG" b="1" dirty="0" err="1">
                <a:cs typeface="Courier New" pitchFamily="49" charset="0"/>
              </a:rPr>
              <a:t>i</a:t>
            </a:r>
            <a:r>
              <a:rPr lang="en-SG" b="1" dirty="0" smtClean="0">
                <a:cs typeface="Courier New" pitchFamily="49" charset="0"/>
              </a:rPr>
              <a:t>], </a:t>
            </a:r>
            <a:r>
              <a:rPr lang="en-SG" b="1" dirty="0">
                <a:solidFill>
                  <a:srgbClr val="006600"/>
                </a:solidFill>
                <a:cs typeface="Courier New" pitchFamily="49" charset="0"/>
              </a:rPr>
              <a:t>6</a:t>
            </a:r>
            <a:r>
              <a:rPr lang="en-SG" b="1" dirty="0" smtClean="0">
                <a:cs typeface="Courier New" pitchFamily="49" charset="0"/>
              </a:rPr>
              <a:t> </a:t>
            </a:r>
            <a:r>
              <a:rPr lang="en-SG" b="1" dirty="0">
                <a:cs typeface="Courier New" pitchFamily="49" charset="0"/>
              </a:rPr>
              <a:t>);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en-SG" b="1" dirty="0" smtClean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solidFill>
                  <a:srgbClr val="800000"/>
                </a:solidFill>
                <a:cs typeface="Courier New" pitchFamily="49" charset="0"/>
              </a:rPr>
              <a:t> // At this point, fill in Table(a) on the content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solidFill>
                  <a:srgbClr val="800000"/>
                </a:solidFill>
                <a:cs typeface="Courier New" pitchFamily="49" charset="0"/>
              </a:rPr>
              <a:t> // in the number array.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en-SG" b="1" dirty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 </a:t>
            </a:r>
            <a:r>
              <a:rPr lang="en-SG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for</a:t>
            </a:r>
            <a:r>
              <a:rPr lang="en-SG" b="1" dirty="0">
                <a:cs typeface="Courier New" pitchFamily="49" charset="0"/>
              </a:rPr>
              <a:t> (j = </a:t>
            </a:r>
            <a:r>
              <a:rPr lang="en-SG" b="1" dirty="0">
                <a:solidFill>
                  <a:srgbClr val="006600"/>
                </a:solidFill>
                <a:cs typeface="Courier New" pitchFamily="49" charset="0"/>
              </a:rPr>
              <a:t>0</a:t>
            </a:r>
            <a:r>
              <a:rPr lang="en-SG" b="1" dirty="0">
                <a:cs typeface="Courier New" pitchFamily="49" charset="0"/>
              </a:rPr>
              <a:t>; j &lt; </a:t>
            </a:r>
            <a:r>
              <a:rPr lang="en-SG" b="1" dirty="0">
                <a:solidFill>
                  <a:srgbClr val="006600"/>
                </a:solidFill>
                <a:cs typeface="Courier New" pitchFamily="49" charset="0"/>
              </a:rPr>
              <a:t>6</a:t>
            </a:r>
            <a:r>
              <a:rPr lang="en-SG" b="1" dirty="0">
                <a:cs typeface="Courier New" pitchFamily="49" charset="0"/>
              </a:rPr>
              <a:t>; j++)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{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for</a:t>
            </a:r>
            <a:r>
              <a:rPr lang="en-SG" b="1" dirty="0">
                <a:cs typeface="Courier New" pitchFamily="49" charset="0"/>
              </a:rPr>
              <a:t> (</a:t>
            </a:r>
            <a:r>
              <a:rPr lang="en-SG" b="1" dirty="0" err="1">
                <a:cs typeface="Courier New" pitchFamily="49" charset="0"/>
              </a:rPr>
              <a:t>i</a:t>
            </a:r>
            <a:r>
              <a:rPr lang="en-SG" b="1" dirty="0">
                <a:cs typeface="Courier New" pitchFamily="49" charset="0"/>
              </a:rPr>
              <a:t> = </a:t>
            </a:r>
            <a:r>
              <a:rPr lang="en-SG" b="1" dirty="0">
                <a:solidFill>
                  <a:srgbClr val="006600"/>
                </a:solidFill>
                <a:cs typeface="Courier New" pitchFamily="49" charset="0"/>
              </a:rPr>
              <a:t>0</a:t>
            </a:r>
            <a:r>
              <a:rPr lang="en-SG" b="1" dirty="0">
                <a:cs typeface="Courier New" pitchFamily="49" charset="0"/>
              </a:rPr>
              <a:t>; </a:t>
            </a:r>
            <a:r>
              <a:rPr lang="en-SG" b="1" dirty="0" err="1">
                <a:cs typeface="Courier New" pitchFamily="49" charset="0"/>
              </a:rPr>
              <a:t>i</a:t>
            </a:r>
            <a:r>
              <a:rPr lang="en-SG" b="1" dirty="0">
                <a:cs typeface="Courier New" pitchFamily="49" charset="0"/>
              </a:rPr>
              <a:t> &lt; </a:t>
            </a:r>
            <a:r>
              <a:rPr lang="en-SG" b="1" dirty="0">
                <a:solidFill>
                  <a:srgbClr val="006600"/>
                </a:solidFill>
                <a:cs typeface="Courier New" pitchFamily="49" charset="0"/>
              </a:rPr>
              <a:t>6</a:t>
            </a:r>
            <a:r>
              <a:rPr lang="en-SG" b="1" dirty="0">
                <a:cs typeface="Courier New" pitchFamily="49" charset="0"/>
              </a:rPr>
              <a:t>; </a:t>
            </a:r>
            <a:r>
              <a:rPr lang="en-SG" b="1" dirty="0" err="1">
                <a:cs typeface="Courier New" pitchFamily="49" charset="0"/>
              </a:rPr>
              <a:t>i</a:t>
            </a:r>
            <a:r>
              <a:rPr lang="en-SG" b="1" dirty="0">
                <a:cs typeface="Courier New" pitchFamily="49" charset="0"/>
              </a:rPr>
              <a:t>++)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       </a:t>
            </a:r>
            <a:r>
              <a:rPr lang="en-SG" b="1" dirty="0" err="1">
                <a:cs typeface="Courier New" pitchFamily="49" charset="0"/>
              </a:rPr>
              <a:t>tempNumber</a:t>
            </a:r>
            <a:r>
              <a:rPr lang="en-SG" b="1" dirty="0">
                <a:cs typeface="Courier New" pitchFamily="49" charset="0"/>
              </a:rPr>
              <a:t>[</a:t>
            </a:r>
            <a:r>
              <a:rPr lang="en-SG" b="1" dirty="0" err="1">
                <a:cs typeface="Courier New" pitchFamily="49" charset="0"/>
              </a:rPr>
              <a:t>i</a:t>
            </a:r>
            <a:r>
              <a:rPr lang="en-SG" b="1" dirty="0">
                <a:cs typeface="Courier New" pitchFamily="49" charset="0"/>
              </a:rPr>
              <a:t>] = number[</a:t>
            </a:r>
            <a:r>
              <a:rPr lang="en-SG" b="1" dirty="0" err="1">
                <a:cs typeface="Courier New" pitchFamily="49" charset="0"/>
              </a:rPr>
              <a:t>i</a:t>
            </a:r>
            <a:r>
              <a:rPr lang="en-SG" b="1" dirty="0">
                <a:cs typeface="Courier New" pitchFamily="49" charset="0"/>
              </a:rPr>
              <a:t>][j];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en-SG" b="1" dirty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    </a:t>
            </a:r>
            <a:r>
              <a:rPr lang="en-SG" b="1" dirty="0" err="1">
                <a:cs typeface="Courier New" pitchFamily="49" charset="0"/>
              </a:rPr>
              <a:t>selectionSort</a:t>
            </a:r>
            <a:r>
              <a:rPr lang="en-SG" b="1" dirty="0">
                <a:cs typeface="Courier New" pitchFamily="49" charset="0"/>
              </a:rPr>
              <a:t>( </a:t>
            </a:r>
            <a:r>
              <a:rPr lang="en-SG" b="1" dirty="0" err="1" smtClean="0">
                <a:cs typeface="Courier New" pitchFamily="49" charset="0"/>
              </a:rPr>
              <a:t>tempNumber</a:t>
            </a:r>
            <a:r>
              <a:rPr lang="en-SG" b="1" dirty="0" smtClean="0">
                <a:cs typeface="Courier New" pitchFamily="49" charset="0"/>
              </a:rPr>
              <a:t>, </a:t>
            </a:r>
            <a:r>
              <a:rPr lang="en-SG" b="1" dirty="0">
                <a:solidFill>
                  <a:srgbClr val="006600"/>
                </a:solidFill>
                <a:cs typeface="Courier New" pitchFamily="49" charset="0"/>
              </a:rPr>
              <a:t>6</a:t>
            </a:r>
            <a:r>
              <a:rPr lang="en-SG" b="1" dirty="0" smtClean="0">
                <a:cs typeface="Courier New" pitchFamily="49" charset="0"/>
              </a:rPr>
              <a:t> </a:t>
            </a:r>
            <a:r>
              <a:rPr lang="en-SG" b="1" dirty="0">
                <a:cs typeface="Courier New" pitchFamily="49" charset="0"/>
              </a:rPr>
              <a:t>);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 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for</a:t>
            </a:r>
            <a:r>
              <a:rPr lang="en-SG" b="1" dirty="0">
                <a:cs typeface="Courier New" pitchFamily="49" charset="0"/>
              </a:rPr>
              <a:t> (</a:t>
            </a:r>
            <a:r>
              <a:rPr lang="en-SG" b="1" dirty="0" err="1">
                <a:cs typeface="Courier New" pitchFamily="49" charset="0"/>
              </a:rPr>
              <a:t>i</a:t>
            </a:r>
            <a:r>
              <a:rPr lang="en-SG" b="1" dirty="0">
                <a:cs typeface="Courier New" pitchFamily="49" charset="0"/>
              </a:rPr>
              <a:t> =</a:t>
            </a:r>
            <a:r>
              <a:rPr lang="en-SG" b="1" dirty="0">
                <a:solidFill>
                  <a:srgbClr val="006600"/>
                </a:solidFill>
                <a:cs typeface="Courier New" pitchFamily="49" charset="0"/>
              </a:rPr>
              <a:t> 0</a:t>
            </a:r>
            <a:r>
              <a:rPr lang="en-SG" b="1" dirty="0">
                <a:cs typeface="Courier New" pitchFamily="49" charset="0"/>
              </a:rPr>
              <a:t>; </a:t>
            </a:r>
            <a:r>
              <a:rPr lang="en-SG" b="1" dirty="0" err="1">
                <a:cs typeface="Courier New" pitchFamily="49" charset="0"/>
              </a:rPr>
              <a:t>i</a:t>
            </a:r>
            <a:r>
              <a:rPr lang="en-SG" b="1" dirty="0">
                <a:cs typeface="Courier New" pitchFamily="49" charset="0"/>
              </a:rPr>
              <a:t> &lt; </a:t>
            </a:r>
            <a:r>
              <a:rPr lang="en-SG" b="1" dirty="0">
                <a:solidFill>
                  <a:srgbClr val="006600"/>
                </a:solidFill>
                <a:cs typeface="Courier New" pitchFamily="49" charset="0"/>
              </a:rPr>
              <a:t>6</a:t>
            </a:r>
            <a:r>
              <a:rPr lang="en-SG" b="1" dirty="0">
                <a:cs typeface="Courier New" pitchFamily="49" charset="0"/>
              </a:rPr>
              <a:t>; </a:t>
            </a:r>
            <a:r>
              <a:rPr lang="en-SG" b="1" dirty="0" err="1">
                <a:cs typeface="Courier New" pitchFamily="49" charset="0"/>
              </a:rPr>
              <a:t>i</a:t>
            </a:r>
            <a:r>
              <a:rPr lang="en-SG" b="1" dirty="0">
                <a:cs typeface="Courier New" pitchFamily="49" charset="0"/>
              </a:rPr>
              <a:t>++)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       number[</a:t>
            </a:r>
            <a:r>
              <a:rPr lang="en-SG" b="1" dirty="0" err="1">
                <a:cs typeface="Courier New" pitchFamily="49" charset="0"/>
              </a:rPr>
              <a:t>i</a:t>
            </a:r>
            <a:r>
              <a:rPr lang="en-SG" b="1" dirty="0">
                <a:cs typeface="Courier New" pitchFamily="49" charset="0"/>
              </a:rPr>
              <a:t>][j] = </a:t>
            </a:r>
            <a:r>
              <a:rPr lang="en-SG" b="1" dirty="0" err="1">
                <a:cs typeface="Courier New" pitchFamily="49" charset="0"/>
              </a:rPr>
              <a:t>tempNumber</a:t>
            </a:r>
            <a:r>
              <a:rPr lang="en-SG" b="1" dirty="0">
                <a:cs typeface="Courier New" pitchFamily="49" charset="0"/>
              </a:rPr>
              <a:t>[</a:t>
            </a:r>
            <a:r>
              <a:rPr lang="en-SG" b="1" dirty="0" err="1">
                <a:cs typeface="Courier New" pitchFamily="49" charset="0"/>
              </a:rPr>
              <a:t>i</a:t>
            </a:r>
            <a:r>
              <a:rPr lang="en-SG" b="1" dirty="0">
                <a:cs typeface="Courier New" pitchFamily="49" charset="0"/>
              </a:rPr>
              <a:t>];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 </a:t>
            </a:r>
            <a:r>
              <a:rPr lang="en-SG" b="1" dirty="0" smtClean="0">
                <a:cs typeface="Courier New" pitchFamily="49" charset="0"/>
              </a:rPr>
              <a:t>}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en-SG" b="1" dirty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solidFill>
                  <a:srgbClr val="800000"/>
                </a:solidFill>
                <a:cs typeface="Courier New" pitchFamily="49" charset="0"/>
              </a:rPr>
              <a:t> // At this point, fill in Table(b) on the content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solidFill>
                  <a:srgbClr val="800000"/>
                </a:solidFill>
                <a:cs typeface="Courier New" pitchFamily="49" charset="0"/>
              </a:rPr>
              <a:t> // in the number array.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7889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Q9 (a)</a:t>
            </a:r>
          </a:p>
        </p:txBody>
      </p:sp>
      <p:sp>
        <p:nvSpPr>
          <p:cNvPr id="10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18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5795714" y="3722717"/>
            <a:ext cx="19445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tabLst>
                <a:tab pos="334963" algn="l"/>
              </a:tabLst>
            </a:pPr>
            <a:r>
              <a:rPr lang="en-US" altLang="zh-CN" sz="1800" b="1" dirty="0">
                <a:solidFill>
                  <a:srgbClr val="CC3300"/>
                </a:solidFill>
                <a:latin typeface="Calibri" pitchFamily="34" charset="0"/>
                <a:cs typeface="Calibri" pitchFamily="34" charset="0"/>
              </a:rPr>
              <a:t>take values of col </a:t>
            </a:r>
            <a:r>
              <a:rPr lang="en-US" altLang="zh-CN" sz="1800" b="1" i="1" dirty="0">
                <a:solidFill>
                  <a:srgbClr val="CC3300"/>
                </a:solidFill>
                <a:latin typeface="Calibri" pitchFamily="34" charset="0"/>
                <a:cs typeface="Calibri" pitchFamily="34" charset="0"/>
              </a:rPr>
              <a:t>j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795714" y="4256118"/>
            <a:ext cx="1457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tabLst>
                <a:tab pos="334963" algn="l"/>
              </a:tabLst>
            </a:pPr>
            <a:r>
              <a:rPr lang="en-US" altLang="zh-CN" sz="1800" b="1" dirty="0" smtClean="0">
                <a:solidFill>
                  <a:srgbClr val="CC3300"/>
                </a:solidFill>
                <a:latin typeface="Calibri" pitchFamily="34" charset="0"/>
                <a:cs typeface="Calibri" pitchFamily="34" charset="0"/>
              </a:rPr>
              <a:t>sort numbers</a:t>
            </a:r>
            <a:endParaRPr lang="en-US" altLang="zh-CN" sz="1800" b="1" i="1" dirty="0">
              <a:solidFill>
                <a:srgbClr val="CC33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5795714" y="4890676"/>
            <a:ext cx="19606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tabLst>
                <a:tab pos="334963" algn="l"/>
              </a:tabLst>
            </a:pPr>
            <a:r>
              <a:rPr lang="en-US" altLang="zh-CN" sz="1800" b="1" dirty="0">
                <a:solidFill>
                  <a:srgbClr val="CC3300"/>
                </a:solidFill>
                <a:latin typeface="Calibri" pitchFamily="34" charset="0"/>
                <a:cs typeface="Calibri" pitchFamily="34" charset="0"/>
              </a:rPr>
              <a:t>assign back to col </a:t>
            </a:r>
            <a:r>
              <a:rPr lang="en-US" altLang="zh-CN" sz="1800" b="1" i="1" dirty="0">
                <a:solidFill>
                  <a:srgbClr val="CC3300"/>
                </a:solidFill>
                <a:latin typeface="Calibri" pitchFamily="34" charset="0"/>
                <a:cs typeface="Calibri" pitchFamily="34" charset="0"/>
              </a:rPr>
              <a:t>j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5795714" y="1752766"/>
            <a:ext cx="11320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tabLst>
                <a:tab pos="334963" algn="l"/>
              </a:tabLst>
            </a:pPr>
            <a:r>
              <a:rPr lang="en-US" altLang="zh-CN" sz="1800" b="1" dirty="0" smtClean="0">
                <a:solidFill>
                  <a:srgbClr val="CC3300"/>
                </a:solidFill>
                <a:latin typeface="Calibri" pitchFamily="34" charset="0"/>
                <a:cs typeface="Calibri" pitchFamily="34" charset="0"/>
              </a:rPr>
              <a:t>sort a line</a:t>
            </a:r>
            <a:endParaRPr lang="en-US" altLang="zh-CN" sz="1800" b="1" dirty="0">
              <a:solidFill>
                <a:srgbClr val="CC33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444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7889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Q9 </a:t>
            </a:r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(a)</a:t>
            </a:r>
          </a:p>
        </p:txBody>
      </p:sp>
      <p:sp>
        <p:nvSpPr>
          <p:cNvPr id="10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19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9" name="Rectangle 109"/>
          <p:cNvSpPr>
            <a:spLocks noChangeArrowheads="1"/>
          </p:cNvSpPr>
          <p:nvPr/>
        </p:nvSpPr>
        <p:spPr bwMode="auto">
          <a:xfrm>
            <a:off x="1219200" y="167005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50875" indent="-457200">
              <a:spcBef>
                <a:spcPct val="20000"/>
              </a:spcBef>
              <a:spcAft>
                <a:spcPct val="3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altLang="zh-CN" sz="2400" dirty="0">
                <a:cs typeface="Times New Roman" pitchFamily="18" charset="0"/>
              </a:rPr>
              <a:t>Table (a)</a:t>
            </a:r>
          </a:p>
        </p:txBody>
      </p:sp>
      <p:graphicFrame>
        <p:nvGraphicFramePr>
          <p:cNvPr id="11" name="Group 1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2108508"/>
              </p:ext>
            </p:extLst>
          </p:nvPr>
        </p:nvGraphicFramePr>
        <p:xfrm>
          <a:off x="539750" y="2279650"/>
          <a:ext cx="3589338" cy="2819400"/>
        </p:xfrm>
        <a:graphic>
          <a:graphicData uri="http://schemas.openxmlformats.org/drawingml/2006/table">
            <a:tbl>
              <a:tblPr/>
              <a:tblGrid>
                <a:gridCol w="598488"/>
                <a:gridCol w="598487"/>
                <a:gridCol w="598488"/>
                <a:gridCol w="596900"/>
                <a:gridCol w="598487"/>
                <a:gridCol w="598488"/>
              </a:tblGrid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44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59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17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57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86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98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36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45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82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41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58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Rectangle 162"/>
          <p:cNvSpPr>
            <a:spLocks noChangeArrowheads="1"/>
          </p:cNvSpPr>
          <p:nvPr/>
        </p:nvSpPr>
        <p:spPr bwMode="auto">
          <a:xfrm>
            <a:off x="5486400" y="167005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50875" indent="-457200">
              <a:spcBef>
                <a:spcPct val="20000"/>
              </a:spcBef>
              <a:spcAft>
                <a:spcPct val="3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altLang="zh-CN" sz="2400" dirty="0">
                <a:cs typeface="Times New Roman" pitchFamily="18" charset="0"/>
              </a:rPr>
              <a:t>Table (b)</a:t>
            </a:r>
          </a:p>
        </p:txBody>
      </p:sp>
      <p:graphicFrame>
        <p:nvGraphicFramePr>
          <p:cNvPr id="13" name="Group 16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18570923"/>
              </p:ext>
            </p:extLst>
          </p:nvPr>
        </p:nvGraphicFramePr>
        <p:xfrm>
          <a:off x="4500563" y="2279650"/>
          <a:ext cx="3652837" cy="2819400"/>
        </p:xfrm>
        <a:graphic>
          <a:graphicData uri="http://schemas.openxmlformats.org/drawingml/2006/table">
            <a:tbl>
              <a:tblPr/>
              <a:tblGrid>
                <a:gridCol w="609600"/>
                <a:gridCol w="608012"/>
                <a:gridCol w="609600"/>
                <a:gridCol w="608013"/>
                <a:gridCol w="609600"/>
                <a:gridCol w="608012"/>
              </a:tblGrid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44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59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45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82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36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57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17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41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58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86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Calibri" pitchFamily="34" charset="0"/>
                        </a:rPr>
                        <a:t>98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1474788" y="5314950"/>
            <a:ext cx="1873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334963" algn="l"/>
              </a:tabLst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</a:rPr>
              <a:t>sort rows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5219700" y="5314950"/>
            <a:ext cx="237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334963" algn="l"/>
              </a:tabLst>
            </a:pP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sort columns</a:t>
            </a:r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414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74848" y="1371657"/>
            <a:ext cx="8229600" cy="3808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SG" altLang="zh-CN" sz="2800" dirty="0" smtClean="0">
                <a:latin typeface="Arial" pitchFamily="34" charset="0"/>
                <a:cs typeface="Arial" pitchFamily="34" charset="0"/>
              </a:rPr>
              <a:t>Structure Definition</a:t>
            </a:r>
          </a:p>
          <a:p>
            <a:pPr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endParaRPr lang="en-SG" altLang="zh-CN" sz="28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endParaRPr lang="en-SG" altLang="zh-CN" sz="28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endParaRPr lang="en-SG" altLang="zh-CN" sz="28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endParaRPr lang="en-SG" altLang="zh-CN" sz="28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endParaRPr lang="en-SG" altLang="zh-CN" sz="28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endParaRPr lang="en-SG" altLang="zh-CN" sz="28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SG" altLang="zh-CN" sz="2800" dirty="0" smtClean="0">
                <a:latin typeface="Arial" pitchFamily="34" charset="0"/>
                <a:cs typeface="Arial" pitchFamily="34" charset="0"/>
              </a:rPr>
              <a:t>Structure Declaration</a:t>
            </a:r>
            <a:endParaRPr lang="en-SG" altLang="zh-CN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7544" y="404664"/>
            <a:ext cx="8229600" cy="7889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400" dirty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Quick Review on </a:t>
            </a:r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Structure</a:t>
            </a:r>
            <a:endParaRPr lang="en-US" altLang="zh-CN" sz="4400" dirty="0">
              <a:solidFill>
                <a:srgbClr val="E46C0A"/>
              </a:solidFill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10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2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half" idx="1"/>
          </p:nvPr>
        </p:nvSpPr>
        <p:spPr>
          <a:xfrm>
            <a:off x="749424" y="2007295"/>
            <a:ext cx="3246512" cy="2357809"/>
          </a:xfrm>
          <a:ln>
            <a:solidFill>
              <a:srgbClr val="00B050"/>
            </a:solidFill>
          </a:ln>
        </p:spPr>
        <p:txBody>
          <a:bodyPr/>
          <a:lstStyle/>
          <a:p>
            <a:pPr>
              <a:buNone/>
              <a:tabLst>
                <a:tab pos="358775" algn="l"/>
                <a:tab pos="715963" algn="l"/>
                <a:tab pos="1074738" algn="l"/>
              </a:tabLst>
            </a:pPr>
            <a:r>
              <a:rPr lang="en-US" altLang="zh-CN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zh-CN" sz="2000" b="1" dirty="0" smtClean="0">
                <a:latin typeface="Courier New" pitchFamily="49" charset="0"/>
              </a:rPr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altLang="zh-CN" sz="20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  <a:tabLst>
                <a:tab pos="358775" algn="l"/>
                <a:tab pos="715963" algn="l"/>
                <a:tab pos="1074738" algn="l"/>
              </a:tabLst>
            </a:pPr>
            <a:r>
              <a:rPr lang="en-US" altLang="zh-CN" sz="2000" b="1" dirty="0" smtClean="0">
                <a:latin typeface="Courier New" pitchFamily="49" charset="0"/>
              </a:rPr>
              <a:t>{</a:t>
            </a:r>
          </a:p>
          <a:p>
            <a:pPr>
              <a:buNone/>
              <a:tabLst>
                <a:tab pos="358775" algn="l"/>
                <a:tab pos="715963" algn="l"/>
                <a:tab pos="1074738" algn="l"/>
              </a:tabLst>
            </a:pPr>
            <a:r>
              <a:rPr lang="en-US" altLang="zh-CN" sz="2000" b="1" dirty="0" smtClean="0">
                <a:latin typeface="Courier New" pitchFamily="49" charset="0"/>
              </a:rPr>
              <a:t>	</a:t>
            </a:r>
            <a:r>
              <a:rPr lang="en-US" altLang="zh-CN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000" b="1" dirty="0" smtClean="0">
                <a:latin typeface="Courier New" pitchFamily="49" charset="0"/>
              </a:rPr>
              <a:t> name[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 pitchFamily="49" charset="0"/>
              </a:rPr>
              <a:t>12</a:t>
            </a:r>
            <a:r>
              <a:rPr lang="en-US" altLang="zh-CN" sz="2000" b="1" dirty="0" smtClean="0">
                <a:latin typeface="Courier New" pitchFamily="49" charset="0"/>
              </a:rPr>
              <a:t>];</a:t>
            </a:r>
          </a:p>
          <a:p>
            <a:pPr>
              <a:buNone/>
              <a:tabLst>
                <a:tab pos="358775" algn="l"/>
                <a:tab pos="715963" algn="l"/>
                <a:tab pos="1074738" algn="l"/>
              </a:tabLst>
            </a:pPr>
            <a:r>
              <a:rPr lang="en-US" altLang="zh-CN" sz="2000" b="1" dirty="0" smtClean="0">
                <a:latin typeface="Courier New" pitchFamily="49" charset="0"/>
              </a:rPr>
              <a:t>	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 smtClean="0">
                <a:latin typeface="Courier New" pitchFamily="49" charset="0"/>
              </a:rPr>
              <a:t>  age;</a:t>
            </a:r>
          </a:p>
          <a:p>
            <a:pPr>
              <a:buNone/>
              <a:tabLst>
                <a:tab pos="358775" algn="l"/>
                <a:tab pos="715963" algn="l"/>
                <a:tab pos="1074738" algn="l"/>
              </a:tabLst>
            </a:pPr>
            <a:r>
              <a:rPr lang="en-US" altLang="zh-CN" sz="2000" b="1" dirty="0" smtClean="0">
                <a:latin typeface="Courier New" pitchFamily="49" charset="0"/>
              </a:rPr>
              <a:t>	</a:t>
            </a:r>
            <a:r>
              <a:rPr lang="en-US" altLang="zh-CN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000" b="1" dirty="0" smtClean="0">
                <a:latin typeface="Courier New" pitchFamily="49" charset="0"/>
              </a:rPr>
              <a:t> gender;</a:t>
            </a:r>
          </a:p>
          <a:p>
            <a:pPr>
              <a:buNone/>
              <a:tabLst>
                <a:tab pos="358775" algn="l"/>
                <a:tab pos="715963" algn="l"/>
                <a:tab pos="1074738" algn="l"/>
              </a:tabLst>
            </a:pPr>
            <a:r>
              <a:rPr lang="en-US" altLang="zh-CN" sz="2000" b="1" dirty="0" smtClean="0">
                <a:latin typeface="Courier New" pitchFamily="49" charset="0"/>
              </a:rPr>
              <a:t>} </a:t>
            </a:r>
            <a:r>
              <a:rPr lang="en-US" altLang="zh-CN" sz="2000" b="1" dirty="0" smtClean="0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player;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4427984" y="2007295"/>
            <a:ext cx="2808312" cy="2285801"/>
          </a:xfrm>
          <a:ln>
            <a:solidFill>
              <a:srgbClr val="00B050"/>
            </a:solidFill>
          </a:ln>
        </p:spPr>
        <p:txBody>
          <a:bodyPr/>
          <a:lstStyle/>
          <a:p>
            <a:pPr>
              <a:buNone/>
              <a:tabLst>
                <a:tab pos="358775" algn="l"/>
                <a:tab pos="715963" algn="l"/>
                <a:tab pos="1074738" algn="l"/>
              </a:tabLst>
            </a:pPr>
            <a:r>
              <a:rPr lang="en-US" altLang="zh-CN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sz="2000" b="1" dirty="0" smtClean="0"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rgbClr val="CC6600"/>
                </a:solidFill>
                <a:latin typeface="Courier New" pitchFamily="49" charset="0"/>
              </a:rPr>
              <a:t>player</a:t>
            </a:r>
          </a:p>
          <a:p>
            <a:pPr>
              <a:buNone/>
              <a:tabLst>
                <a:tab pos="358775" algn="l"/>
                <a:tab pos="715963" algn="l"/>
                <a:tab pos="1074738" algn="l"/>
              </a:tabLst>
            </a:pPr>
            <a:r>
              <a:rPr lang="en-US" altLang="zh-CN" sz="2000" b="1" dirty="0" smtClean="0">
                <a:latin typeface="Courier New" pitchFamily="49" charset="0"/>
              </a:rPr>
              <a:t>{</a:t>
            </a:r>
          </a:p>
          <a:p>
            <a:pPr>
              <a:buNone/>
              <a:tabLst>
                <a:tab pos="358775" algn="l"/>
                <a:tab pos="715963" algn="l"/>
                <a:tab pos="1074738" algn="l"/>
              </a:tabLst>
            </a:pPr>
            <a:r>
              <a:rPr lang="en-US" altLang="zh-CN" sz="2000" b="1" dirty="0" smtClean="0">
                <a:latin typeface="Courier New" pitchFamily="49" charset="0"/>
              </a:rPr>
              <a:t>	</a:t>
            </a:r>
            <a:r>
              <a:rPr lang="en-US" altLang="zh-CN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000" b="1" dirty="0" smtClean="0">
                <a:latin typeface="Courier New" pitchFamily="49" charset="0"/>
              </a:rPr>
              <a:t> name[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 pitchFamily="49" charset="0"/>
              </a:rPr>
              <a:t>12</a:t>
            </a:r>
            <a:r>
              <a:rPr lang="en-US" altLang="zh-CN" sz="2000" b="1" dirty="0" smtClean="0">
                <a:latin typeface="Courier New" pitchFamily="49" charset="0"/>
              </a:rPr>
              <a:t>];</a:t>
            </a:r>
          </a:p>
          <a:p>
            <a:pPr>
              <a:buNone/>
              <a:tabLst>
                <a:tab pos="358775" algn="l"/>
                <a:tab pos="715963" algn="l"/>
                <a:tab pos="1074738" algn="l"/>
              </a:tabLst>
            </a:pPr>
            <a:r>
              <a:rPr lang="en-US" altLang="zh-CN" sz="2000" b="1" dirty="0" smtClean="0">
                <a:latin typeface="Courier New" pitchFamily="49" charset="0"/>
              </a:rPr>
              <a:t>	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 smtClean="0">
                <a:latin typeface="Courier New" pitchFamily="49" charset="0"/>
              </a:rPr>
              <a:t>  age;</a:t>
            </a:r>
          </a:p>
          <a:p>
            <a:pPr>
              <a:buNone/>
              <a:tabLst>
                <a:tab pos="358775" algn="l"/>
                <a:tab pos="715963" algn="l"/>
                <a:tab pos="1074738" algn="l"/>
              </a:tabLst>
            </a:pPr>
            <a:r>
              <a:rPr lang="en-US" altLang="zh-CN" sz="2000" b="1" dirty="0" smtClean="0">
                <a:latin typeface="Courier New" pitchFamily="49" charset="0"/>
              </a:rPr>
              <a:t>	</a:t>
            </a:r>
            <a:r>
              <a:rPr lang="en-US" altLang="zh-CN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000" b="1" dirty="0" smtClean="0">
                <a:latin typeface="Courier New" pitchFamily="49" charset="0"/>
              </a:rPr>
              <a:t> gender;</a:t>
            </a:r>
          </a:p>
          <a:p>
            <a:pPr>
              <a:buNone/>
              <a:tabLst>
                <a:tab pos="358775" algn="l"/>
                <a:tab pos="715963" algn="l"/>
                <a:tab pos="1074738" algn="l"/>
              </a:tabLst>
            </a:pPr>
            <a:r>
              <a:rPr lang="en-US" altLang="zh-CN" sz="2000" b="1" dirty="0" smtClean="0">
                <a:latin typeface="Courier New" pitchFamily="49" charset="0"/>
              </a:rPr>
              <a:t>};</a:t>
            </a:r>
          </a:p>
          <a:p>
            <a:pPr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 bwMode="auto">
          <a:xfrm>
            <a:off x="827584" y="5229200"/>
            <a:ext cx="6408712" cy="40011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l">
              <a:tabLst>
                <a:tab pos="358775" algn="l"/>
                <a:tab pos="715963" algn="l"/>
                <a:tab pos="1074738" algn="l"/>
              </a:tabLst>
            </a:pPr>
            <a:r>
              <a:rPr lang="en-US" altLang="zh-CN" sz="2000" b="1" dirty="0" err="1" smtClean="0">
                <a:solidFill>
                  <a:srgbClr val="0000FF"/>
                </a:solidFill>
                <a:cs typeface="Courier New" pitchFamily="49" charset="0"/>
              </a:rPr>
              <a:t>struct</a:t>
            </a:r>
            <a:r>
              <a:rPr lang="en-US" altLang="zh-CN" sz="2000" b="1" dirty="0" smtClean="0"/>
              <a:t> </a:t>
            </a:r>
            <a:r>
              <a:rPr lang="en-US" altLang="zh-CN" sz="2000" b="1" dirty="0" smtClean="0">
                <a:solidFill>
                  <a:srgbClr val="CC6600"/>
                </a:solidFill>
              </a:rPr>
              <a:t>player</a:t>
            </a:r>
            <a:r>
              <a:rPr lang="en-US" altLang="zh-CN" sz="2000" b="1" dirty="0" smtClean="0"/>
              <a:t> player1, player2;</a:t>
            </a:r>
            <a:endParaRPr lang="en-US" altLang="zh-CN" sz="2000" b="1" dirty="0"/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179512" y="6436568"/>
            <a:ext cx="2514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© </a:t>
            </a:r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CS1010 (AY2011/12 Semester 2)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E46C0A"/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287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7889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Q9 </a:t>
            </a:r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(b)</a:t>
            </a:r>
          </a:p>
        </p:txBody>
      </p:sp>
      <p:sp>
        <p:nvSpPr>
          <p:cNvPr id="10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20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374848" y="1397786"/>
            <a:ext cx="837361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SG" altLang="zh-CN" sz="2400" dirty="0">
                <a:latin typeface="+mn-ea"/>
              </a:rPr>
              <a:t>The following table has been sorted by rows first, by column </a:t>
            </a:r>
            <a:r>
              <a:rPr lang="en-SG" altLang="zh-CN" sz="2400" dirty="0" smtClean="0">
                <a:latin typeface="+mn-ea"/>
              </a:rPr>
              <a:t>secondly (due to part (a)).</a:t>
            </a:r>
            <a:endParaRPr lang="en-SG" altLang="zh-CN" sz="2400" dirty="0">
              <a:latin typeface="+mn-ea"/>
            </a:endParaRPr>
          </a:p>
        </p:txBody>
      </p:sp>
      <p:graphicFrame>
        <p:nvGraphicFramePr>
          <p:cNvPr id="11" name="Group 1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63590716"/>
              </p:ext>
            </p:extLst>
          </p:nvPr>
        </p:nvGraphicFramePr>
        <p:xfrm>
          <a:off x="2352923" y="2581598"/>
          <a:ext cx="4191000" cy="3276600"/>
        </p:xfrm>
        <a:graphic>
          <a:graphicData uri="http://schemas.openxmlformats.org/drawingml/2006/table">
            <a:tbl>
              <a:tblPr/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44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59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45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82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36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57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41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58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86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98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1726084" y="2454532"/>
            <a:ext cx="417620" cy="3621177"/>
            <a:chOff x="1582961" y="2616134"/>
            <a:chExt cx="417620" cy="3621177"/>
          </a:xfrm>
        </p:grpSpPr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 flipV="1">
              <a:off x="1998994" y="2616134"/>
              <a:ext cx="1587" cy="360541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arrow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SG" sz="160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1582961" y="5840436"/>
              <a:ext cx="2889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Courier New" pitchFamily="49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Courier New" pitchFamily="49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Courier New" pitchFamily="49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Courier New" pitchFamily="49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Courier New" pitchFamily="49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pitchFamily="49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pitchFamily="49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pitchFamily="49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pitchFamily="49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22835" y="2276872"/>
            <a:ext cx="5185469" cy="396875"/>
            <a:chOff x="1979712" y="2438474"/>
            <a:chExt cx="5185469" cy="396875"/>
          </a:xfrm>
        </p:grpSpPr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1979712" y="2636912"/>
              <a:ext cx="4752528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SG" sz="160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6876256" y="2438474"/>
              <a:ext cx="2889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Courier New" pitchFamily="49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Courier New" pitchFamily="49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Courier New" pitchFamily="49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Courier New" pitchFamily="49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Courier New" pitchFamily="49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pitchFamily="49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pitchFamily="49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pitchFamily="49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urier New" pitchFamily="49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0000FF"/>
                  </a:solidFill>
                </a:rPr>
                <a:t>x</a:t>
              </a:r>
              <a:endParaRPr lang="en-US" altLang="zh-CN" sz="2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3851027" y="3699131"/>
            <a:ext cx="463252" cy="521957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2473484" y="2622529"/>
            <a:ext cx="3970724" cy="972000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 rot="5400000">
            <a:off x="2044348" y="4165417"/>
            <a:ext cx="2051396" cy="1193125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</a:endParaRPr>
          </a:p>
        </p:txBody>
      </p:sp>
      <p:sp>
        <p:nvSpPr>
          <p:cNvPr id="2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462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7889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Q9 </a:t>
            </a:r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(b) Reference Solution</a:t>
            </a:r>
          </a:p>
        </p:txBody>
      </p:sp>
      <p:sp>
        <p:nvSpPr>
          <p:cNvPr id="10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21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251520" y="1196752"/>
            <a:ext cx="8380328" cy="5262979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b="1" dirty="0" err="1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int</a:t>
            </a:r>
            <a:r>
              <a:rPr lang="en-US" b="1" dirty="0">
                <a:cs typeface="Courier New" pitchFamily="49" charset="0"/>
              </a:rPr>
              <a:t> search (</a:t>
            </a:r>
            <a:r>
              <a:rPr lang="en-US" b="1" dirty="0" err="1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int</a:t>
            </a:r>
            <a:r>
              <a:rPr lang="en-US" b="1" dirty="0">
                <a:cs typeface="Courier New" pitchFamily="49" charset="0"/>
              </a:rPr>
              <a:t> key, </a:t>
            </a:r>
            <a:r>
              <a:rPr lang="en-US" b="1" dirty="0" err="1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int</a:t>
            </a:r>
            <a:r>
              <a:rPr lang="en-US" b="1" dirty="0">
                <a:cs typeface="Courier New" pitchFamily="49" charset="0"/>
              </a:rPr>
              <a:t> table[][</a:t>
            </a:r>
            <a:r>
              <a:rPr lang="en-US" b="1" dirty="0">
                <a:solidFill>
                  <a:srgbClr val="006600"/>
                </a:solidFill>
                <a:cs typeface="Courier New" pitchFamily="49" charset="0"/>
              </a:rPr>
              <a:t>6</a:t>
            </a:r>
            <a:r>
              <a:rPr lang="en-US" b="1" dirty="0">
                <a:cs typeface="Courier New" pitchFamily="49" charset="0"/>
              </a:rPr>
              <a:t>],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b="1" dirty="0">
                <a:cs typeface="Courier New" pitchFamily="49" charset="0"/>
              </a:rPr>
              <a:t>            </a:t>
            </a:r>
            <a:r>
              <a:rPr lang="en-US" b="1" dirty="0" err="1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int</a:t>
            </a:r>
            <a:r>
              <a:rPr lang="en-US" b="1" dirty="0">
                <a:cs typeface="Courier New" pitchFamily="49" charset="0"/>
              </a:rPr>
              <a:t> </a:t>
            </a:r>
            <a:r>
              <a:rPr lang="en-US" b="1" dirty="0" err="1">
                <a:cs typeface="Courier New" pitchFamily="49" charset="0"/>
              </a:rPr>
              <a:t>startX</a:t>
            </a:r>
            <a:r>
              <a:rPr lang="en-US" b="1" dirty="0"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int</a:t>
            </a:r>
            <a:r>
              <a:rPr lang="en-US" b="1" dirty="0">
                <a:cs typeface="Courier New" pitchFamily="49" charset="0"/>
              </a:rPr>
              <a:t> </a:t>
            </a:r>
            <a:r>
              <a:rPr lang="en-US" b="1" dirty="0" err="1">
                <a:cs typeface="Courier New" pitchFamily="49" charset="0"/>
              </a:rPr>
              <a:t>startY</a:t>
            </a:r>
            <a:r>
              <a:rPr lang="en-US" b="1" dirty="0"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int</a:t>
            </a:r>
            <a:r>
              <a:rPr lang="en-US" b="1" dirty="0">
                <a:cs typeface="Courier New" pitchFamily="49" charset="0"/>
              </a:rPr>
              <a:t> </a:t>
            </a:r>
            <a:r>
              <a:rPr lang="en-US" b="1" dirty="0" err="1">
                <a:cs typeface="Courier New" pitchFamily="49" charset="0"/>
              </a:rPr>
              <a:t>endX</a:t>
            </a:r>
            <a:r>
              <a:rPr lang="en-US" b="1" dirty="0"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int</a:t>
            </a:r>
            <a:r>
              <a:rPr lang="en-US" b="1" dirty="0">
                <a:cs typeface="Courier New" pitchFamily="49" charset="0"/>
              </a:rPr>
              <a:t> </a:t>
            </a:r>
            <a:r>
              <a:rPr lang="en-US" b="1" dirty="0" err="1">
                <a:cs typeface="Courier New" pitchFamily="49" charset="0"/>
              </a:rPr>
              <a:t>endY</a:t>
            </a:r>
            <a:r>
              <a:rPr lang="en-US" b="1" dirty="0">
                <a:cs typeface="Courier New" pitchFamily="49" charset="0"/>
              </a:rPr>
              <a:t>) {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en-US" b="1" dirty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b="1" dirty="0"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int</a:t>
            </a:r>
            <a:r>
              <a:rPr lang="en-US" b="1" dirty="0">
                <a:cs typeface="Courier New" pitchFamily="49" charset="0"/>
              </a:rPr>
              <a:t> </a:t>
            </a:r>
            <a:r>
              <a:rPr lang="en-US" b="1" dirty="0" err="1">
                <a:cs typeface="Courier New" pitchFamily="49" charset="0"/>
              </a:rPr>
              <a:t>midX</a:t>
            </a:r>
            <a:r>
              <a:rPr lang="en-US" b="1" dirty="0">
                <a:cs typeface="Courier New" pitchFamily="49" charset="0"/>
              </a:rPr>
              <a:t> = (</a:t>
            </a:r>
            <a:r>
              <a:rPr lang="en-US" b="1" dirty="0" err="1">
                <a:cs typeface="Courier New" pitchFamily="49" charset="0"/>
              </a:rPr>
              <a:t>startX+endX</a:t>
            </a:r>
            <a:r>
              <a:rPr lang="en-US" b="1" dirty="0">
                <a:cs typeface="Courier New" pitchFamily="49" charset="0"/>
              </a:rPr>
              <a:t>) / </a:t>
            </a:r>
            <a:r>
              <a:rPr lang="en-US" b="1" dirty="0">
                <a:solidFill>
                  <a:srgbClr val="006600"/>
                </a:solidFill>
                <a:cs typeface="Courier New" pitchFamily="49" charset="0"/>
              </a:rPr>
              <a:t>2</a:t>
            </a:r>
            <a:r>
              <a:rPr lang="en-US" b="1" dirty="0">
                <a:cs typeface="Courier New" pitchFamily="49" charset="0"/>
              </a:rPr>
              <a:t>,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b="1" dirty="0">
                <a:cs typeface="Courier New" pitchFamily="49" charset="0"/>
              </a:rPr>
              <a:t>        </a:t>
            </a:r>
            <a:r>
              <a:rPr lang="en-US" b="1" dirty="0" err="1">
                <a:cs typeface="Courier New" pitchFamily="49" charset="0"/>
              </a:rPr>
              <a:t>midY</a:t>
            </a:r>
            <a:r>
              <a:rPr lang="en-US" b="1" dirty="0">
                <a:cs typeface="Courier New" pitchFamily="49" charset="0"/>
              </a:rPr>
              <a:t> = (</a:t>
            </a:r>
            <a:r>
              <a:rPr lang="en-US" b="1" dirty="0" err="1">
                <a:cs typeface="Courier New" pitchFamily="49" charset="0"/>
              </a:rPr>
              <a:t>startY+endY</a:t>
            </a:r>
            <a:r>
              <a:rPr lang="en-US" b="1" dirty="0">
                <a:cs typeface="Courier New" pitchFamily="49" charset="0"/>
              </a:rPr>
              <a:t>) / </a:t>
            </a:r>
            <a:r>
              <a:rPr lang="en-US" b="1" dirty="0">
                <a:solidFill>
                  <a:srgbClr val="006600"/>
                </a:solidFill>
                <a:cs typeface="Courier New" pitchFamily="49" charset="0"/>
              </a:rPr>
              <a:t>2</a:t>
            </a:r>
            <a:r>
              <a:rPr lang="en-US" b="1" dirty="0">
                <a:cs typeface="Courier New" pitchFamily="49" charset="0"/>
              </a:rPr>
              <a:t>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en-US" b="1" dirty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b="1" dirty="0"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if</a:t>
            </a:r>
            <a:r>
              <a:rPr lang="en-US" b="1" dirty="0">
                <a:cs typeface="Courier New" pitchFamily="49" charset="0"/>
              </a:rPr>
              <a:t> (</a:t>
            </a:r>
            <a:r>
              <a:rPr lang="en-US" b="1" dirty="0" err="1">
                <a:cs typeface="Courier New" pitchFamily="49" charset="0"/>
              </a:rPr>
              <a:t>startX</a:t>
            </a:r>
            <a:r>
              <a:rPr lang="en-US" b="1" dirty="0">
                <a:cs typeface="Courier New" pitchFamily="49" charset="0"/>
              </a:rPr>
              <a:t> &gt; </a:t>
            </a:r>
            <a:r>
              <a:rPr lang="en-US" b="1" dirty="0" err="1">
                <a:cs typeface="Courier New" pitchFamily="49" charset="0"/>
              </a:rPr>
              <a:t>endX</a:t>
            </a:r>
            <a:r>
              <a:rPr lang="en-US" b="1" dirty="0">
                <a:cs typeface="Courier New" pitchFamily="49" charset="0"/>
              </a:rPr>
              <a:t> || </a:t>
            </a:r>
            <a:r>
              <a:rPr lang="en-US" b="1" dirty="0" err="1">
                <a:cs typeface="Courier New" pitchFamily="49" charset="0"/>
              </a:rPr>
              <a:t>startY</a:t>
            </a:r>
            <a:r>
              <a:rPr lang="en-US" b="1" dirty="0">
                <a:cs typeface="Courier New" pitchFamily="49" charset="0"/>
              </a:rPr>
              <a:t> &gt; </a:t>
            </a:r>
            <a:r>
              <a:rPr lang="en-US" b="1" dirty="0" err="1">
                <a:cs typeface="Courier New" pitchFamily="49" charset="0"/>
              </a:rPr>
              <a:t>endY</a:t>
            </a:r>
            <a:r>
              <a:rPr lang="en-US" b="1" dirty="0">
                <a:cs typeface="Courier New" pitchFamily="49" charset="0"/>
              </a:rPr>
              <a:t>) </a:t>
            </a:r>
            <a:r>
              <a:rPr lang="en-US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return</a:t>
            </a:r>
            <a:r>
              <a:rPr lang="en-US" b="1" dirty="0">
                <a:cs typeface="Courier New" pitchFamily="49" charset="0"/>
              </a:rPr>
              <a:t> _________ 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en-US" b="1" dirty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en-US" b="1" dirty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b="1" dirty="0"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if</a:t>
            </a:r>
            <a:r>
              <a:rPr lang="en-US" b="1" dirty="0">
                <a:cs typeface="Courier New" pitchFamily="49" charset="0"/>
              </a:rPr>
              <a:t> (key == table[</a:t>
            </a:r>
            <a:r>
              <a:rPr lang="en-US" b="1" dirty="0" err="1">
                <a:cs typeface="Courier New" pitchFamily="49" charset="0"/>
              </a:rPr>
              <a:t>midX</a:t>
            </a:r>
            <a:r>
              <a:rPr lang="en-US" b="1" dirty="0">
                <a:cs typeface="Courier New" pitchFamily="49" charset="0"/>
              </a:rPr>
              <a:t>][</a:t>
            </a:r>
            <a:r>
              <a:rPr lang="en-US" b="1" dirty="0" err="1">
                <a:cs typeface="Courier New" pitchFamily="49" charset="0"/>
              </a:rPr>
              <a:t>midY</a:t>
            </a:r>
            <a:r>
              <a:rPr lang="en-US" b="1" dirty="0">
                <a:cs typeface="Courier New" pitchFamily="49" charset="0"/>
              </a:rPr>
              <a:t>])       </a:t>
            </a:r>
            <a:r>
              <a:rPr lang="en-US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return</a:t>
            </a:r>
            <a:r>
              <a:rPr lang="en-US" b="1" dirty="0">
                <a:cs typeface="Courier New" pitchFamily="49" charset="0"/>
              </a:rPr>
              <a:t> _________ 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en-US" b="1" dirty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b="1" dirty="0"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if</a:t>
            </a:r>
            <a:r>
              <a:rPr lang="en-US" b="1" dirty="0">
                <a:cs typeface="Courier New" pitchFamily="49" charset="0"/>
              </a:rPr>
              <a:t> (key &lt; table[</a:t>
            </a:r>
            <a:r>
              <a:rPr lang="en-US" b="1" dirty="0" err="1">
                <a:cs typeface="Courier New" pitchFamily="49" charset="0"/>
              </a:rPr>
              <a:t>midX</a:t>
            </a:r>
            <a:r>
              <a:rPr lang="en-US" b="1" dirty="0">
                <a:cs typeface="Courier New" pitchFamily="49" charset="0"/>
              </a:rPr>
              <a:t>][</a:t>
            </a:r>
            <a:r>
              <a:rPr lang="en-US" b="1" dirty="0" err="1">
                <a:cs typeface="Courier New" pitchFamily="49" charset="0"/>
              </a:rPr>
              <a:t>midY</a:t>
            </a:r>
            <a:r>
              <a:rPr lang="en-US" b="1" dirty="0">
                <a:cs typeface="Courier New" pitchFamily="49" charset="0"/>
              </a:rPr>
              <a:t>])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en-US" b="1" dirty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b="1" dirty="0">
                <a:cs typeface="Courier New" pitchFamily="49" charset="0"/>
              </a:rPr>
              <a:t>       </a:t>
            </a:r>
            <a:r>
              <a:rPr lang="en-US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return</a:t>
            </a:r>
            <a:r>
              <a:rPr lang="en-US" b="1" dirty="0">
                <a:cs typeface="Courier New" pitchFamily="49" charset="0"/>
              </a:rPr>
              <a:t> 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b="1" dirty="0">
                <a:cs typeface="Courier New" pitchFamily="49" charset="0"/>
              </a:rPr>
              <a:t>              _______________________________________________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b="1" dirty="0">
                <a:cs typeface="Courier New" pitchFamily="49" charset="0"/>
              </a:rPr>
              <a:t> 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b="1" dirty="0"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else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b="1" dirty="0">
                <a:cs typeface="Courier New" pitchFamily="49" charset="0"/>
              </a:rPr>
              <a:t> 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b="1" dirty="0">
                <a:cs typeface="Courier New" pitchFamily="49" charset="0"/>
              </a:rPr>
              <a:t>       </a:t>
            </a:r>
            <a:r>
              <a:rPr lang="en-US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return</a:t>
            </a:r>
            <a:r>
              <a:rPr lang="en-US" b="1" dirty="0">
                <a:cs typeface="Courier New" pitchFamily="49" charset="0"/>
              </a:rPr>
              <a:t> 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b="1" dirty="0">
                <a:cs typeface="Courier New" pitchFamily="49" charset="0"/>
              </a:rPr>
              <a:t>               _______________________________________________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b="1" dirty="0">
                <a:cs typeface="Courier New" pitchFamily="49" charset="0"/>
              </a:rPr>
              <a:t> }</a:t>
            </a:r>
          </a:p>
        </p:txBody>
      </p:sp>
      <p:sp>
        <p:nvSpPr>
          <p:cNvPr id="22" name="Text Box 109"/>
          <p:cNvSpPr txBox="1">
            <a:spLocks noChangeArrowheads="1"/>
          </p:cNvSpPr>
          <p:nvPr/>
        </p:nvSpPr>
        <p:spPr bwMode="auto">
          <a:xfrm>
            <a:off x="6516216" y="2564904"/>
            <a:ext cx="30809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0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23" name="Text Box 110"/>
          <p:cNvSpPr txBox="1">
            <a:spLocks noChangeArrowheads="1"/>
          </p:cNvSpPr>
          <p:nvPr/>
        </p:nvSpPr>
        <p:spPr bwMode="auto">
          <a:xfrm>
            <a:off x="6516216" y="3356992"/>
            <a:ext cx="30809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1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24" name="Text Box 112"/>
          <p:cNvSpPr txBox="1">
            <a:spLocks noChangeArrowheads="1"/>
          </p:cNvSpPr>
          <p:nvPr/>
        </p:nvSpPr>
        <p:spPr bwMode="auto">
          <a:xfrm>
            <a:off x="2123728" y="5517232"/>
            <a:ext cx="65081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search( key, table,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midX+1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startY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endX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midY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 )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||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search( key, table,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startX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, midY+1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endX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endY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 );</a:t>
            </a:r>
            <a:endParaRPr lang="en-US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25" name="Text Box 111"/>
          <p:cNvSpPr txBox="1">
            <a:spLocks noChangeArrowheads="1"/>
          </p:cNvSpPr>
          <p:nvPr/>
        </p:nvSpPr>
        <p:spPr bwMode="auto">
          <a:xfrm>
            <a:off x="1979712" y="4293096"/>
            <a:ext cx="65527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search( key, table,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</a:rPr>
              <a:t>startX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</a:rPr>
              <a:t>startY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</a:rPr>
              <a:t>endX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, midY-1)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||</a:t>
            </a:r>
          </a:p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search( key, table,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startX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midY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, midX-1,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endY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);</a:t>
            </a:r>
            <a:endParaRPr lang="en-US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68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3" grpId="0" autoUpdateAnimBg="0"/>
      <p:bldP spid="24" grpId="0" autoUpdateAnimBg="0"/>
      <p:bldP spid="2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1371600"/>
            <a:ext cx="8229600" cy="41319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Details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cs"/>
              </a:rPr>
              <a:t>23 Apr. 2012 (Monday), 9am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Venue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to be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announced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Open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book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Format	</a:t>
            </a:r>
          </a:p>
          <a:p>
            <a:pPr marL="1149350" lvl="2" indent="-347663" algn="l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70000"/>
              <a:buFont typeface="Wingdings" pitchFamily="2" charset="2"/>
              <a:buChar char="Ø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5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MCQ questions</a:t>
            </a:r>
          </a:p>
          <a:p>
            <a:pPr marL="1149350" lvl="2" indent="-347663" algn="l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70000"/>
              <a:buFont typeface="Wingdings" pitchFamily="2" charset="2"/>
              <a:buChar char="Ø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3 tracing question</a:t>
            </a:r>
          </a:p>
          <a:p>
            <a:pPr marL="1149350" lvl="2" indent="-347663" algn="l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70000"/>
              <a:buFont typeface="Wingdings" pitchFamily="2" charset="2"/>
              <a:buChar char="Ø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5 programming questions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70000"/>
              <a:buFont typeface="Wingdings" pitchFamily="2" charset="2"/>
              <a:buChar char="Ø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Grading of CS1010 is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bell-curve-based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457200"/>
            <a:ext cx="81534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i="0" u="none" strike="noStrike" kern="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Final</a:t>
            </a:r>
            <a:r>
              <a:rPr kumimoji="0" lang="en-GB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</a:t>
            </a:r>
            <a:r>
              <a:rPr kumimoji="0" lang="en-GB" sz="4400" i="0" u="none" strike="noStrike" kern="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Exam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8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22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539552" y="479772"/>
            <a:ext cx="6912768" cy="172509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400" dirty="0" smtClean="0">
                <a:solidFill>
                  <a:srgbClr val="CC6600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End of Discussion Session!</a:t>
            </a:r>
          </a:p>
          <a:p>
            <a:pPr algn="l">
              <a:lnSpc>
                <a:spcPct val="150000"/>
              </a:lnSpc>
            </a:pPr>
            <a:endParaRPr lang="en-US" altLang="zh-CN" sz="100" b="1" dirty="0" smtClean="0">
              <a:solidFill>
                <a:srgbClr val="E46C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  <a:ea typeface="GungsuhChe" pitchFamily="49" charset="-127"/>
              <a:cs typeface="Calibri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5400" b="1" dirty="0" smtClean="0">
                <a:solidFill>
                  <a:srgbClr val="E46C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  <a:ea typeface="GungsuhChe" pitchFamily="49" charset="-127"/>
                <a:cs typeface="Calibri" pitchFamily="34" charset="0"/>
              </a:rPr>
              <a:t>Thank </a:t>
            </a:r>
            <a:r>
              <a:rPr lang="en-US" altLang="zh-CN" sz="5400" b="1" dirty="0" smtClean="0">
                <a:solidFill>
                  <a:srgbClr val="E46C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  <a:ea typeface="GungsuhChe" pitchFamily="49" charset="-127"/>
                <a:cs typeface="Calibri" pitchFamily="34" charset="0"/>
              </a:rPr>
              <a:t>You All!</a:t>
            </a:r>
          </a:p>
        </p:txBody>
      </p:sp>
      <p:sp>
        <p:nvSpPr>
          <p:cNvPr id="9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23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74848" y="2564904"/>
            <a:ext cx="8229600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SG" altLang="zh-CN" sz="2400" dirty="0" smtClean="0">
                <a:ea typeface="宋体" pitchFamily="2" charset="-122"/>
                <a:cs typeface="Arial" charset="0"/>
              </a:rPr>
              <a:t>Practice makes perfect.</a:t>
            </a:r>
          </a:p>
          <a:p>
            <a:pPr>
              <a:buClr>
                <a:schemeClr val="accent2"/>
              </a:buClr>
              <a:buFont typeface="Wingdings" pitchFamily="2" charset="2"/>
              <a:buChar char="Ø"/>
              <a:defRPr/>
            </a:pPr>
            <a:endParaRPr lang="en-SG" altLang="zh-CN" sz="2800" dirty="0" smtClean="0">
              <a:ea typeface="宋体" pitchFamily="2" charset="-122"/>
              <a:cs typeface="Arial" charset="0"/>
            </a:endParaRPr>
          </a:p>
          <a:p>
            <a:pPr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SG" altLang="zh-CN" sz="2400" dirty="0" smtClean="0">
                <a:ea typeface="宋体" pitchFamily="2" charset="-122"/>
                <a:cs typeface="Arial" charset="0"/>
              </a:rPr>
              <a:t>Email me for your questions.</a:t>
            </a:r>
            <a:endParaRPr lang="en-SG" altLang="zh-CN" sz="2000" b="1" dirty="0">
              <a:solidFill>
                <a:srgbClr val="0000FF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pic>
        <p:nvPicPr>
          <p:cNvPr id="6" name="Picture 2" descr="C:\CS1010\discussion\week13\goodlu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207" y="1916832"/>
            <a:ext cx="3782281" cy="43140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25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74848" y="1371657"/>
            <a:ext cx="8229600" cy="41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SG" altLang="zh-CN" sz="2800" dirty="0">
                <a:latin typeface="Arial" pitchFamily="34" charset="0"/>
                <a:cs typeface="Arial" pitchFamily="34" charset="0"/>
              </a:rPr>
              <a:t>Dot operator (</a:t>
            </a:r>
            <a:r>
              <a:rPr lang="en-SG" altLang="zh-CN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SG" altLang="zh-CN" sz="2800" dirty="0">
                <a:latin typeface="Arial" pitchFamily="34" charset="0"/>
                <a:cs typeface="Arial" pitchFamily="34" charset="0"/>
              </a:rPr>
              <a:t>): </a:t>
            </a:r>
            <a:r>
              <a:rPr lang="en-SG" altLang="zh-CN" sz="28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variable.member</a:t>
            </a:r>
            <a:endParaRPr lang="en-SG" altLang="zh-CN" sz="2800" dirty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Ø"/>
              <a:defRPr/>
            </a:pPr>
            <a:r>
              <a:rPr lang="en-US" altLang="zh-CN" sz="20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variable</a:t>
            </a:r>
            <a:r>
              <a:rPr lang="en-US" altLang="zh-CN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2000" dirty="0">
                <a:cs typeface="Calibri" pitchFamily="34" charset="0"/>
              </a:rPr>
              <a:t>must be a structure variable</a:t>
            </a:r>
            <a:endParaRPr lang="en-SG" altLang="zh-CN" sz="2000" dirty="0">
              <a:cs typeface="Calibri" pitchFamily="34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Arrow </a:t>
            </a:r>
            <a:r>
              <a:rPr lang="en-US" altLang="zh-CN" sz="2800" dirty="0">
                <a:latin typeface="Arial" pitchFamily="34" charset="0"/>
                <a:cs typeface="Arial" pitchFamily="34" charset="0"/>
              </a:rPr>
              <a:t>operator (</a:t>
            </a:r>
            <a:r>
              <a:rPr lang="en-US" altLang="zh-CN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altLang="zh-CN" sz="2800" dirty="0">
                <a:latin typeface="Arial" pitchFamily="34" charset="0"/>
                <a:cs typeface="Arial" pitchFamily="34" charset="0"/>
              </a:rPr>
              <a:t>): </a:t>
            </a:r>
            <a:r>
              <a:rPr lang="en-US" altLang="zh-CN" sz="28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pointer-&gt;member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Ø"/>
              <a:defRPr/>
            </a:pP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pointer</a:t>
            </a:r>
            <a:r>
              <a:rPr lang="en-US" altLang="zh-CN" sz="2000" dirty="0">
                <a:cs typeface="Calibri" pitchFamily="34" charset="0"/>
              </a:rPr>
              <a:t> must be a pointer for </a:t>
            </a:r>
            <a:r>
              <a:rPr lang="en-US" altLang="zh-CN" sz="2000" dirty="0" smtClean="0">
                <a:cs typeface="Calibri" pitchFamily="34" charset="0"/>
              </a:rPr>
              <a:t>structure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Ø"/>
              <a:defRPr/>
            </a:pPr>
            <a:r>
              <a:rPr lang="en-US" altLang="zh-CN" sz="2000" dirty="0" smtClean="0">
                <a:cs typeface="Calibri" pitchFamily="34" charset="0"/>
              </a:rPr>
              <a:t>Equivalent to </a:t>
            </a:r>
            <a:r>
              <a:rPr lang="en-US" altLang="zh-CN" sz="2000" dirty="0" smtClean="0">
                <a:solidFill>
                  <a:srgbClr val="0000FF"/>
                </a:solidFill>
                <a:cs typeface="Calibri" pitchFamily="34" charset="0"/>
              </a:rPr>
              <a:t>(*pointer).member</a:t>
            </a:r>
          </a:p>
          <a:p>
            <a:pPr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endParaRPr lang="en-SG" altLang="zh-CN" sz="28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SG" altLang="zh-CN" sz="2800" dirty="0" smtClean="0">
                <a:latin typeface="Arial" pitchFamily="34" charset="0"/>
                <a:cs typeface="Arial" pitchFamily="34" charset="0"/>
              </a:rPr>
              <a:t>Pass a </a:t>
            </a:r>
            <a:r>
              <a:rPr lang="en-SG" altLang="zh-CN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structure</a:t>
            </a:r>
            <a:r>
              <a:rPr lang="en-SG" altLang="zh-CN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SG" altLang="zh-CN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en-SG" altLang="zh-CN" sz="2800" dirty="0" smtClean="0">
                <a:latin typeface="Arial" pitchFamily="34" charset="0"/>
                <a:cs typeface="Arial" pitchFamily="34" charset="0"/>
              </a:rPr>
              <a:t> to </a:t>
            </a:r>
            <a:r>
              <a:rPr lang="en-SG" altLang="zh-CN" sz="2800" dirty="0">
                <a:latin typeface="Arial" pitchFamily="34" charset="0"/>
                <a:cs typeface="Arial" pitchFamily="34" charset="0"/>
              </a:rPr>
              <a:t>function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Ø"/>
              <a:defRPr/>
            </a:pPr>
            <a:r>
              <a:rPr lang="en-SG" sz="2000" b="1" i="1" dirty="0" smtClean="0">
                <a:solidFill>
                  <a:srgbClr val="C00000"/>
                </a:solidFill>
                <a:latin typeface="Arial" charset="0"/>
              </a:rPr>
              <a:t>Call-by-value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Ø"/>
              <a:defRPr/>
            </a:pPr>
            <a:r>
              <a:rPr lang="en-US" altLang="zh-CN" sz="2000" dirty="0">
                <a:cs typeface="Calibri" pitchFamily="34" charset="0"/>
              </a:rPr>
              <a:t>A </a:t>
            </a:r>
            <a:r>
              <a:rPr lang="en-US" altLang="zh-CN" sz="2000" dirty="0" smtClean="0">
                <a:cs typeface="Calibri" pitchFamily="34" charset="0"/>
              </a:rPr>
              <a:t>local </a:t>
            </a:r>
            <a:r>
              <a:rPr lang="en-US" altLang="zh-CN" sz="2000" dirty="0" smtClean="0">
                <a:solidFill>
                  <a:srgbClr val="C00000"/>
                </a:solidFill>
                <a:cs typeface="Calibri" pitchFamily="34" charset="0"/>
              </a:rPr>
              <a:t>copy</a:t>
            </a:r>
            <a:r>
              <a:rPr lang="en-US" altLang="zh-CN" sz="2000" dirty="0" smtClean="0">
                <a:cs typeface="Calibri" pitchFamily="34" charset="0"/>
              </a:rPr>
              <a:t> </a:t>
            </a:r>
            <a:r>
              <a:rPr lang="en-US" altLang="zh-CN" sz="2000" dirty="0">
                <a:cs typeface="Calibri" pitchFamily="34" charset="0"/>
              </a:rPr>
              <a:t>of </a:t>
            </a:r>
            <a:r>
              <a:rPr lang="en-US" altLang="zh-CN" sz="2000" dirty="0" smtClean="0">
                <a:cs typeface="Calibri" pitchFamily="34" charset="0"/>
              </a:rPr>
              <a:t>structure variable will be made</a:t>
            </a:r>
            <a:endParaRPr lang="en-US" altLang="zh-CN" sz="2000" dirty="0">
              <a:cs typeface="Calibri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7889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400" dirty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Quick Review on </a:t>
            </a:r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Structure</a:t>
            </a:r>
            <a:endParaRPr lang="en-US" altLang="zh-CN" sz="4400" dirty="0">
              <a:solidFill>
                <a:srgbClr val="E46C0A"/>
              </a:solidFill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10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3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287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7889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Q1</a:t>
            </a:r>
            <a:endParaRPr lang="en-US" altLang="zh-CN" sz="4400" dirty="0" smtClean="0">
              <a:solidFill>
                <a:srgbClr val="E46C0A"/>
              </a:solidFill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10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4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113" name="Text Box 4"/>
          <p:cNvSpPr txBox="1">
            <a:spLocks noChangeArrowheads="1"/>
          </p:cNvSpPr>
          <p:nvPr/>
        </p:nvSpPr>
        <p:spPr bwMode="auto">
          <a:xfrm>
            <a:off x="827584" y="2103234"/>
            <a:ext cx="4536504" cy="353943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FF"/>
                </a:solidFill>
              </a:rPr>
              <a:t>typedef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struct</a:t>
            </a:r>
            <a:endParaRPr lang="en-US" dirty="0" smtClean="0">
              <a:solidFill>
                <a:srgbClr val="0000FF"/>
              </a:solidFill>
            </a:endParaRPr>
          </a:p>
          <a:p>
            <a:pPr algn="l"/>
            <a:r>
              <a:rPr lang="en-US" b="1" dirty="0" smtClean="0"/>
              <a:t>{</a:t>
            </a:r>
            <a:endParaRPr lang="en-US" dirty="0" smtClean="0"/>
          </a:p>
          <a:p>
            <a:pPr algn="l"/>
            <a:r>
              <a:rPr lang="en-US" b="1" dirty="0" smtClean="0"/>
              <a:t>    </a:t>
            </a:r>
            <a:r>
              <a:rPr lang="en-US" b="1" dirty="0" err="1" smtClean="0">
                <a:solidFill>
                  <a:srgbClr val="0000FF"/>
                </a:solidFill>
              </a:rPr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, a[</a:t>
            </a:r>
            <a:r>
              <a:rPr lang="en-US" b="1" dirty="0" smtClean="0">
                <a:solidFill>
                  <a:srgbClr val="006600"/>
                </a:solidFill>
              </a:rPr>
              <a:t>4</a:t>
            </a:r>
            <a:r>
              <a:rPr lang="en-US" b="1" dirty="0" smtClean="0"/>
              <a:t>];</a:t>
            </a:r>
            <a:endParaRPr lang="en-US" dirty="0" smtClean="0"/>
          </a:p>
          <a:p>
            <a:pPr algn="l"/>
            <a:r>
              <a:rPr lang="en-US" b="1" dirty="0" smtClean="0"/>
              <a:t>} </a:t>
            </a:r>
            <a:r>
              <a:rPr lang="en-US" b="1" dirty="0" err="1" smtClean="0">
                <a:solidFill>
                  <a:srgbClr val="CC6600"/>
                </a:solidFill>
              </a:rPr>
              <a:t>mystruct_t</a:t>
            </a:r>
            <a:r>
              <a:rPr lang="en-US" b="1" dirty="0" smtClean="0"/>
              <a:t>;</a:t>
            </a:r>
            <a:endParaRPr lang="en-US" dirty="0" smtClean="0"/>
          </a:p>
          <a:p>
            <a:pPr algn="l"/>
            <a:r>
              <a:rPr lang="en-US" b="1" dirty="0" smtClean="0"/>
              <a:t> </a:t>
            </a:r>
            <a:endParaRPr lang="en-US" dirty="0" smtClean="0"/>
          </a:p>
          <a:p>
            <a:pPr algn="l"/>
            <a:r>
              <a:rPr lang="en-US" b="1" dirty="0" err="1" smtClean="0">
                <a:solidFill>
                  <a:srgbClr val="0000FF"/>
                </a:solidFill>
              </a:rPr>
              <a:t>int</a:t>
            </a:r>
            <a:r>
              <a:rPr lang="en-US" b="1" dirty="0" smtClean="0"/>
              <a:t> main(void)</a:t>
            </a:r>
            <a:endParaRPr lang="en-US" dirty="0" smtClean="0"/>
          </a:p>
          <a:p>
            <a:pPr algn="l"/>
            <a:r>
              <a:rPr lang="en-US" b="1" dirty="0" smtClean="0"/>
              <a:t>{</a:t>
            </a:r>
            <a:endParaRPr lang="en-US" dirty="0" smtClean="0"/>
          </a:p>
          <a:p>
            <a:pPr algn="l"/>
            <a:r>
              <a:rPr lang="en-US" b="1" dirty="0" smtClean="0"/>
              <a:t>    </a:t>
            </a:r>
            <a:r>
              <a:rPr lang="en-US" b="1" dirty="0" err="1" smtClean="0"/>
              <a:t>mystruct_t</a:t>
            </a:r>
            <a:r>
              <a:rPr lang="en-US" b="1" dirty="0" smtClean="0"/>
              <a:t> </a:t>
            </a:r>
            <a:r>
              <a:rPr lang="en-US" b="1" dirty="0" smtClean="0"/>
              <a:t>s, t;</a:t>
            </a:r>
            <a:endParaRPr lang="en-US" dirty="0" smtClean="0"/>
          </a:p>
          <a:p>
            <a:pPr algn="l"/>
            <a:r>
              <a:rPr lang="en-US" b="1" dirty="0" smtClean="0"/>
              <a:t>    </a:t>
            </a:r>
            <a:r>
              <a:rPr lang="en-US" b="1" dirty="0" err="1" smtClean="0"/>
              <a:t>s.i</a:t>
            </a:r>
            <a:r>
              <a:rPr lang="en-US" b="1" dirty="0" smtClean="0"/>
              <a:t> </a:t>
            </a:r>
            <a:r>
              <a:rPr lang="en-US" b="1" dirty="0" smtClean="0"/>
              <a:t>= </a:t>
            </a:r>
            <a:r>
              <a:rPr lang="en-US" b="1" dirty="0" smtClean="0">
                <a:solidFill>
                  <a:srgbClr val="006600"/>
                </a:solidFill>
              </a:rPr>
              <a:t>5</a:t>
            </a:r>
            <a:r>
              <a:rPr lang="en-US" b="1" dirty="0" smtClean="0"/>
              <a:t>;</a:t>
            </a:r>
            <a:endParaRPr lang="en-US" dirty="0" smtClean="0"/>
          </a:p>
          <a:p>
            <a:pPr algn="l"/>
            <a:r>
              <a:rPr lang="en-US" b="1" dirty="0" smtClean="0"/>
              <a:t>    </a:t>
            </a:r>
            <a:r>
              <a:rPr lang="en-US" b="1" dirty="0" err="1" smtClean="0"/>
              <a:t>s.a</a:t>
            </a:r>
            <a:r>
              <a:rPr lang="en-US" b="1" dirty="0" smtClean="0"/>
              <a:t>[</a:t>
            </a:r>
            <a:r>
              <a:rPr lang="en-US" b="1" dirty="0" smtClean="0">
                <a:solidFill>
                  <a:srgbClr val="006600"/>
                </a:solidFill>
              </a:rPr>
              <a:t>3</a:t>
            </a:r>
            <a:r>
              <a:rPr lang="en-US" b="1" dirty="0" smtClean="0"/>
              <a:t>] = </a:t>
            </a:r>
            <a:r>
              <a:rPr lang="en-US" b="1" dirty="0" smtClean="0">
                <a:solidFill>
                  <a:srgbClr val="006600"/>
                </a:solidFill>
              </a:rPr>
              <a:t>10</a:t>
            </a:r>
            <a:r>
              <a:rPr lang="en-US" b="1" dirty="0" smtClean="0"/>
              <a:t>;</a:t>
            </a:r>
            <a:r>
              <a:rPr lang="en-US" dirty="0" smtClean="0"/>
              <a:t> </a:t>
            </a:r>
          </a:p>
          <a:p>
            <a:pPr algn="l"/>
            <a:r>
              <a:rPr lang="en-US" b="1" dirty="0" smtClean="0"/>
              <a:t>    t </a:t>
            </a:r>
            <a:r>
              <a:rPr lang="en-US" b="1" dirty="0" smtClean="0"/>
              <a:t>= s;</a:t>
            </a:r>
            <a:endParaRPr lang="en-US" dirty="0" smtClean="0"/>
          </a:p>
          <a:p>
            <a:pPr algn="l"/>
            <a:r>
              <a:rPr lang="en-US" b="1" dirty="0" smtClean="0"/>
              <a:t>    </a:t>
            </a:r>
            <a:r>
              <a:rPr lang="en-US" b="1" dirty="0" err="1" smtClean="0"/>
              <a:t>printf</a:t>
            </a:r>
            <a:r>
              <a:rPr lang="en-US" b="1" dirty="0" smtClean="0"/>
              <a:t>("</a:t>
            </a:r>
            <a:r>
              <a:rPr lang="en-US" b="1" dirty="0" smtClean="0">
                <a:solidFill>
                  <a:srgbClr val="FF0000"/>
                </a:solidFill>
              </a:rPr>
              <a:t>%d %d\n</a:t>
            </a:r>
            <a:r>
              <a:rPr lang="en-US" b="1" dirty="0" smtClean="0"/>
              <a:t>", </a:t>
            </a:r>
            <a:r>
              <a:rPr lang="en-US" b="1" dirty="0" err="1" smtClean="0"/>
              <a:t>t.i</a:t>
            </a:r>
            <a:r>
              <a:rPr lang="en-US" b="1" dirty="0" smtClean="0"/>
              <a:t>, </a:t>
            </a:r>
            <a:r>
              <a:rPr lang="en-US" b="1" dirty="0" err="1" smtClean="0"/>
              <a:t>t.a</a:t>
            </a:r>
            <a:r>
              <a:rPr lang="en-US" b="1" dirty="0" smtClean="0"/>
              <a:t>[</a:t>
            </a:r>
            <a:r>
              <a:rPr lang="en-US" b="1" dirty="0" smtClean="0">
                <a:solidFill>
                  <a:srgbClr val="006600"/>
                </a:solidFill>
              </a:rPr>
              <a:t>3</a:t>
            </a:r>
            <a:r>
              <a:rPr lang="en-US" b="1" dirty="0" smtClean="0"/>
              <a:t>]);</a:t>
            </a:r>
            <a:endParaRPr lang="en-US" dirty="0" smtClean="0"/>
          </a:p>
          <a:p>
            <a:pPr algn="l"/>
            <a:r>
              <a:rPr lang="en-US" b="1" dirty="0" smtClean="0"/>
              <a:t>    </a:t>
            </a:r>
            <a:r>
              <a:rPr lang="en-US" b="1" dirty="0" smtClean="0">
                <a:solidFill>
                  <a:srgbClr val="0000FF"/>
                </a:solidFill>
              </a:rPr>
              <a:t>return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6600"/>
                </a:solidFill>
              </a:rPr>
              <a:t>0</a:t>
            </a:r>
            <a:r>
              <a:rPr lang="en-US" b="1" dirty="0" smtClean="0"/>
              <a:t>;</a:t>
            </a:r>
            <a:endParaRPr lang="en-US" dirty="0" smtClean="0"/>
          </a:p>
          <a:p>
            <a:pPr algn="l"/>
            <a:r>
              <a:rPr lang="en-US" b="1" dirty="0" smtClean="0"/>
              <a:t>}</a:t>
            </a:r>
            <a:endParaRPr lang="en-US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374848" y="1397786"/>
            <a:ext cx="83736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altLang="zh-CN" sz="2400" dirty="0" smtClean="0">
                <a:latin typeface="+mn-ea"/>
              </a:rPr>
              <a:t>Write down the output of the following program</a:t>
            </a:r>
            <a:endParaRPr lang="en-US" altLang="zh-CN" sz="2800" dirty="0" smtClean="0">
              <a:latin typeface="+mn-ea"/>
            </a:endParaRP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940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7889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Q2</a:t>
            </a:r>
            <a:endParaRPr lang="en-US" altLang="zh-CN" sz="4400" dirty="0" smtClean="0">
              <a:solidFill>
                <a:srgbClr val="E46C0A"/>
              </a:solidFill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10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5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113" name="Text Box 4"/>
          <p:cNvSpPr txBox="1">
            <a:spLocks noChangeArrowheads="1"/>
          </p:cNvSpPr>
          <p:nvPr/>
        </p:nvSpPr>
        <p:spPr bwMode="auto">
          <a:xfrm>
            <a:off x="683568" y="1672347"/>
            <a:ext cx="4320480" cy="4708981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500" b="1" dirty="0" err="1" smtClean="0">
                <a:solidFill>
                  <a:srgbClr val="0000FF"/>
                </a:solidFill>
              </a:rPr>
              <a:t>typedef</a:t>
            </a:r>
            <a:r>
              <a:rPr lang="en-US" sz="1500" b="1" dirty="0" smtClean="0">
                <a:solidFill>
                  <a:srgbClr val="0000FF"/>
                </a:solidFill>
              </a:rPr>
              <a:t> </a:t>
            </a:r>
            <a:r>
              <a:rPr lang="en-US" sz="1500" b="1" dirty="0" err="1" smtClean="0">
                <a:solidFill>
                  <a:srgbClr val="0000FF"/>
                </a:solidFill>
              </a:rPr>
              <a:t>struct</a:t>
            </a:r>
            <a:r>
              <a:rPr lang="en-US" sz="1500" b="1" dirty="0" smtClean="0"/>
              <a:t>{</a:t>
            </a:r>
          </a:p>
          <a:p>
            <a:pPr algn="l"/>
            <a:r>
              <a:rPr lang="en-US" sz="1500" b="1" dirty="0" smtClean="0"/>
              <a:t> </a:t>
            </a:r>
            <a:r>
              <a:rPr lang="en-US" sz="1500" b="1" dirty="0" smtClean="0"/>
              <a:t>   </a:t>
            </a:r>
            <a:r>
              <a:rPr lang="en-US" sz="1500" b="1" dirty="0" smtClean="0">
                <a:solidFill>
                  <a:srgbClr val="0000FF"/>
                </a:solidFill>
              </a:rPr>
              <a:t>char</a:t>
            </a:r>
            <a:r>
              <a:rPr lang="en-US" sz="1500" b="1" dirty="0" smtClean="0"/>
              <a:t> </a:t>
            </a:r>
            <a:r>
              <a:rPr lang="en-US" sz="1500" b="1" dirty="0" smtClean="0"/>
              <a:t>name[</a:t>
            </a:r>
            <a:r>
              <a:rPr lang="en-US" sz="1500" b="1" dirty="0" smtClean="0">
                <a:solidFill>
                  <a:srgbClr val="006600"/>
                </a:solidFill>
              </a:rPr>
              <a:t>10</a:t>
            </a:r>
            <a:r>
              <a:rPr lang="en-US" sz="1500" b="1" dirty="0" smtClean="0"/>
              <a:t>];</a:t>
            </a:r>
          </a:p>
          <a:p>
            <a:pPr algn="l"/>
            <a:r>
              <a:rPr lang="en-US" sz="1500" b="1" dirty="0" smtClean="0"/>
              <a:t>    </a:t>
            </a:r>
            <a:r>
              <a:rPr lang="en-US" sz="1500" b="1" dirty="0" err="1" smtClean="0">
                <a:solidFill>
                  <a:srgbClr val="0000FF"/>
                </a:solidFill>
              </a:rPr>
              <a:t>int</a:t>
            </a:r>
            <a:r>
              <a:rPr lang="en-US" sz="1500" b="1" dirty="0" smtClean="0"/>
              <a:t> </a:t>
            </a:r>
            <a:r>
              <a:rPr lang="en-US" sz="1500" b="1" dirty="0" smtClean="0"/>
              <a:t>age; </a:t>
            </a:r>
          </a:p>
          <a:p>
            <a:pPr algn="l"/>
            <a:r>
              <a:rPr lang="en-US" sz="1500" b="1" dirty="0" smtClean="0"/>
              <a:t>} </a:t>
            </a:r>
            <a:r>
              <a:rPr lang="en-US" sz="1500" b="1" dirty="0" smtClean="0">
                <a:solidFill>
                  <a:srgbClr val="CC6600"/>
                </a:solidFill>
              </a:rPr>
              <a:t>person</a:t>
            </a:r>
            <a:r>
              <a:rPr lang="en-US" sz="1500" b="1" dirty="0" smtClean="0"/>
              <a:t>;</a:t>
            </a:r>
          </a:p>
          <a:p>
            <a:pPr algn="l"/>
            <a:r>
              <a:rPr lang="en-US" sz="1500" b="1" dirty="0" smtClean="0"/>
              <a:t> </a:t>
            </a:r>
          </a:p>
          <a:p>
            <a:pPr algn="l"/>
            <a:r>
              <a:rPr lang="en-US" sz="1500" b="1" dirty="0" err="1" smtClean="0">
                <a:solidFill>
                  <a:srgbClr val="0000FF"/>
                </a:solidFill>
              </a:rPr>
              <a:t>int</a:t>
            </a:r>
            <a:r>
              <a:rPr lang="en-US" sz="1500" b="1" dirty="0" smtClean="0"/>
              <a:t> </a:t>
            </a:r>
            <a:r>
              <a:rPr lang="en-US" sz="1500" b="1" dirty="0" smtClean="0"/>
              <a:t>main(void</a:t>
            </a:r>
            <a:r>
              <a:rPr lang="en-US" sz="1500" b="1" dirty="0" smtClean="0"/>
              <a:t>){</a:t>
            </a:r>
            <a:endParaRPr lang="en-US" sz="1500" b="1" dirty="0" smtClean="0"/>
          </a:p>
          <a:p>
            <a:pPr algn="l"/>
            <a:r>
              <a:rPr lang="en-US" sz="1500" b="1" dirty="0" smtClean="0"/>
              <a:t>    </a:t>
            </a:r>
            <a:r>
              <a:rPr lang="en-US" sz="1500" b="1" dirty="0" smtClean="0">
                <a:solidFill>
                  <a:srgbClr val="CC6600"/>
                </a:solidFill>
              </a:rPr>
              <a:t>person</a:t>
            </a:r>
            <a:r>
              <a:rPr lang="en-US" sz="1500" b="1" dirty="0" smtClean="0"/>
              <a:t> </a:t>
            </a:r>
            <a:r>
              <a:rPr lang="en-US" sz="1500" b="1" dirty="0" smtClean="0"/>
              <a:t>data[] = {{"</a:t>
            </a:r>
            <a:r>
              <a:rPr lang="en-US" sz="1500" b="1" dirty="0" smtClean="0">
                <a:solidFill>
                  <a:srgbClr val="FF0000"/>
                </a:solidFill>
              </a:rPr>
              <a:t>Zhou</a:t>
            </a:r>
            <a:r>
              <a:rPr lang="en-US" sz="1500" b="1" dirty="0" smtClean="0"/>
              <a:t>", </a:t>
            </a:r>
            <a:r>
              <a:rPr lang="en-US" sz="1500" b="1" dirty="0" smtClean="0">
                <a:solidFill>
                  <a:srgbClr val="006600"/>
                </a:solidFill>
              </a:rPr>
              <a:t>25</a:t>
            </a:r>
            <a:r>
              <a:rPr lang="en-US" sz="1500" b="1" dirty="0" smtClean="0"/>
              <a:t>}, </a:t>
            </a:r>
            <a:r>
              <a:rPr lang="en-US" sz="1500" b="1" dirty="0" smtClean="0"/>
              <a:t>  </a:t>
            </a:r>
          </a:p>
          <a:p>
            <a:pPr algn="l"/>
            <a:r>
              <a:rPr lang="en-US" sz="1500" b="1" dirty="0" smtClean="0"/>
              <a:t> </a:t>
            </a:r>
            <a:r>
              <a:rPr lang="en-US" sz="1500" b="1" dirty="0" smtClean="0"/>
              <a:t>       {"</a:t>
            </a:r>
            <a:r>
              <a:rPr lang="en-US" sz="1500" b="1" dirty="0" smtClean="0">
                <a:solidFill>
                  <a:srgbClr val="FF0000"/>
                </a:solidFill>
              </a:rPr>
              <a:t>Tamil</a:t>
            </a:r>
            <a:r>
              <a:rPr lang="en-US" sz="1500" b="1" dirty="0" smtClean="0"/>
              <a:t>", </a:t>
            </a:r>
            <a:r>
              <a:rPr lang="en-US" sz="1500" b="1" dirty="0" smtClean="0">
                <a:solidFill>
                  <a:srgbClr val="006600"/>
                </a:solidFill>
              </a:rPr>
              <a:t>22</a:t>
            </a:r>
            <a:r>
              <a:rPr lang="en-US" sz="1500" b="1" dirty="0" smtClean="0"/>
              <a:t>},{"</a:t>
            </a:r>
            <a:r>
              <a:rPr lang="en-US" sz="1500" b="1" dirty="0" smtClean="0">
                <a:solidFill>
                  <a:srgbClr val="FF0000"/>
                </a:solidFill>
              </a:rPr>
              <a:t>Potter</a:t>
            </a:r>
            <a:r>
              <a:rPr lang="en-US" sz="1500" b="1" dirty="0" smtClean="0"/>
              <a:t>", </a:t>
            </a:r>
            <a:r>
              <a:rPr lang="en-US" sz="1500" b="1" dirty="0" smtClean="0">
                <a:solidFill>
                  <a:srgbClr val="006600"/>
                </a:solidFill>
              </a:rPr>
              <a:t>33</a:t>
            </a:r>
            <a:r>
              <a:rPr lang="en-US" sz="1500" b="1" dirty="0" smtClean="0"/>
              <a:t>}};</a:t>
            </a:r>
            <a:endParaRPr lang="en-US" sz="1500" b="1" dirty="0" smtClean="0"/>
          </a:p>
          <a:p>
            <a:pPr algn="l"/>
            <a:r>
              <a:rPr lang="en-US" sz="1500" b="1" dirty="0" smtClean="0"/>
              <a:t>    func1(&amp;data[</a:t>
            </a:r>
            <a:r>
              <a:rPr lang="en-US" sz="1500" b="1" dirty="0" smtClean="0">
                <a:solidFill>
                  <a:srgbClr val="006600"/>
                </a:solidFill>
              </a:rPr>
              <a:t>0</a:t>
            </a:r>
            <a:r>
              <a:rPr lang="en-US" sz="1500" b="1" dirty="0" smtClean="0"/>
              <a:t>], "</a:t>
            </a:r>
            <a:r>
              <a:rPr lang="en-US" sz="1500" b="1" dirty="0" smtClean="0">
                <a:solidFill>
                  <a:srgbClr val="CC6600"/>
                </a:solidFill>
              </a:rPr>
              <a:t>Ismail</a:t>
            </a:r>
            <a:r>
              <a:rPr lang="en-US" sz="1500" b="1" dirty="0" smtClean="0"/>
              <a:t>", </a:t>
            </a:r>
            <a:r>
              <a:rPr lang="en-US" sz="1500" b="1" dirty="0" smtClean="0">
                <a:solidFill>
                  <a:srgbClr val="006600"/>
                </a:solidFill>
              </a:rPr>
              <a:t>15</a:t>
            </a:r>
            <a:r>
              <a:rPr lang="en-US" sz="1500" b="1" dirty="0" smtClean="0"/>
              <a:t>);</a:t>
            </a:r>
          </a:p>
          <a:p>
            <a:pPr algn="l"/>
            <a:r>
              <a:rPr lang="en-US" sz="1500" b="1" dirty="0" smtClean="0"/>
              <a:t>    </a:t>
            </a:r>
            <a:r>
              <a:rPr lang="en-US" sz="1500" b="1" dirty="0" err="1" smtClean="0"/>
              <a:t>printf</a:t>
            </a:r>
            <a:r>
              <a:rPr lang="en-US" sz="1500" b="1" dirty="0" smtClean="0"/>
              <a:t>("</a:t>
            </a:r>
            <a:r>
              <a:rPr lang="en-US" sz="1500" b="1" dirty="0" smtClean="0">
                <a:solidFill>
                  <a:srgbClr val="FF0000"/>
                </a:solidFill>
              </a:rPr>
              <a:t>%s %d\n</a:t>
            </a:r>
            <a:r>
              <a:rPr lang="en-US" sz="1500" b="1" dirty="0" smtClean="0"/>
              <a:t>", data[</a:t>
            </a:r>
            <a:r>
              <a:rPr lang="en-US" sz="1500" b="1" dirty="0" smtClean="0">
                <a:solidFill>
                  <a:srgbClr val="006600"/>
                </a:solidFill>
              </a:rPr>
              <a:t>0</a:t>
            </a:r>
            <a:r>
              <a:rPr lang="en-US" sz="1500" b="1" dirty="0" smtClean="0"/>
              <a:t>].name, </a:t>
            </a:r>
            <a:endParaRPr lang="en-US" sz="1500" b="1" dirty="0" smtClean="0"/>
          </a:p>
          <a:p>
            <a:pPr algn="l"/>
            <a:r>
              <a:rPr lang="en-US" sz="1500" b="1" dirty="0" smtClean="0"/>
              <a:t> </a:t>
            </a:r>
            <a:r>
              <a:rPr lang="en-US" sz="1500" b="1" dirty="0" smtClean="0"/>
              <a:t>       data[</a:t>
            </a:r>
            <a:r>
              <a:rPr lang="en-US" sz="1500" b="1" dirty="0" smtClean="0">
                <a:solidFill>
                  <a:srgbClr val="006600"/>
                </a:solidFill>
              </a:rPr>
              <a:t>0</a:t>
            </a:r>
            <a:r>
              <a:rPr lang="en-US" sz="1500" b="1" dirty="0" smtClean="0"/>
              <a:t>].age);</a:t>
            </a:r>
          </a:p>
          <a:p>
            <a:pPr algn="l"/>
            <a:r>
              <a:rPr lang="en-US" sz="1500" b="1" dirty="0" smtClean="0"/>
              <a:t>    func2(data);</a:t>
            </a:r>
          </a:p>
          <a:p>
            <a:pPr algn="l"/>
            <a:r>
              <a:rPr lang="en-US" sz="1500" b="1" dirty="0" smtClean="0"/>
              <a:t>    </a:t>
            </a:r>
            <a:r>
              <a:rPr lang="en-US" sz="1500" b="1" dirty="0" err="1" smtClean="0"/>
              <a:t>printf</a:t>
            </a:r>
            <a:r>
              <a:rPr lang="en-US" sz="1500" b="1" dirty="0" smtClean="0"/>
              <a:t>("</a:t>
            </a:r>
            <a:r>
              <a:rPr lang="en-US" sz="1500" b="1" dirty="0" smtClean="0">
                <a:solidFill>
                  <a:srgbClr val="FF0000"/>
                </a:solidFill>
              </a:rPr>
              <a:t>%s %d\n</a:t>
            </a:r>
            <a:r>
              <a:rPr lang="en-US" sz="1500" b="1" dirty="0" smtClean="0"/>
              <a:t>", data[</a:t>
            </a:r>
            <a:r>
              <a:rPr lang="en-US" sz="1500" b="1" dirty="0" smtClean="0">
                <a:solidFill>
                  <a:srgbClr val="006600"/>
                </a:solidFill>
              </a:rPr>
              <a:t>1</a:t>
            </a:r>
            <a:r>
              <a:rPr lang="en-US" sz="1500" b="1" dirty="0" smtClean="0"/>
              <a:t>].name, </a:t>
            </a:r>
            <a:endParaRPr lang="en-US" sz="1500" b="1" dirty="0" smtClean="0"/>
          </a:p>
          <a:p>
            <a:pPr algn="l"/>
            <a:r>
              <a:rPr lang="en-US" sz="1500" b="1" dirty="0" smtClean="0"/>
              <a:t> </a:t>
            </a:r>
            <a:r>
              <a:rPr lang="en-US" sz="1500" b="1" dirty="0" smtClean="0"/>
              <a:t>       data[</a:t>
            </a:r>
            <a:r>
              <a:rPr lang="en-US" sz="1500" b="1" dirty="0" smtClean="0">
                <a:solidFill>
                  <a:srgbClr val="006600"/>
                </a:solidFill>
              </a:rPr>
              <a:t>1</a:t>
            </a:r>
            <a:r>
              <a:rPr lang="en-US" sz="1500" b="1" dirty="0" smtClean="0"/>
              <a:t>].age);</a:t>
            </a:r>
          </a:p>
          <a:p>
            <a:pPr algn="l"/>
            <a:r>
              <a:rPr lang="en-US" sz="1500" b="1" dirty="0" smtClean="0"/>
              <a:t>    func3(data[</a:t>
            </a:r>
            <a:r>
              <a:rPr lang="en-US" sz="1500" b="1" dirty="0" smtClean="0">
                <a:solidFill>
                  <a:srgbClr val="006600"/>
                </a:solidFill>
              </a:rPr>
              <a:t>2</a:t>
            </a:r>
            <a:r>
              <a:rPr lang="en-US" sz="1500" b="1" dirty="0" smtClean="0"/>
              <a:t>]);</a:t>
            </a:r>
          </a:p>
          <a:p>
            <a:pPr algn="l"/>
            <a:r>
              <a:rPr lang="en-US" sz="1500" b="1" dirty="0" smtClean="0"/>
              <a:t>    </a:t>
            </a:r>
            <a:r>
              <a:rPr lang="en-US" sz="1500" b="1" dirty="0" err="1" smtClean="0"/>
              <a:t>printf</a:t>
            </a:r>
            <a:r>
              <a:rPr lang="en-US" sz="1500" b="1" dirty="0" smtClean="0"/>
              <a:t>("</a:t>
            </a:r>
            <a:r>
              <a:rPr lang="en-US" sz="1500" b="1" dirty="0" smtClean="0">
                <a:solidFill>
                  <a:srgbClr val="FF0000"/>
                </a:solidFill>
              </a:rPr>
              <a:t>%s %d\n</a:t>
            </a:r>
            <a:r>
              <a:rPr lang="en-US" sz="1500" b="1" dirty="0" smtClean="0"/>
              <a:t>", data[</a:t>
            </a:r>
            <a:r>
              <a:rPr lang="en-US" sz="1500" b="1" dirty="0" smtClean="0">
                <a:solidFill>
                  <a:srgbClr val="006600"/>
                </a:solidFill>
              </a:rPr>
              <a:t>2</a:t>
            </a:r>
            <a:r>
              <a:rPr lang="en-US" sz="1500" b="1" dirty="0" smtClean="0"/>
              <a:t>].name, </a:t>
            </a:r>
            <a:endParaRPr lang="en-US" sz="1500" b="1" dirty="0" smtClean="0"/>
          </a:p>
          <a:p>
            <a:pPr algn="l"/>
            <a:r>
              <a:rPr lang="en-US" sz="1500" b="1" dirty="0" smtClean="0"/>
              <a:t> </a:t>
            </a:r>
            <a:r>
              <a:rPr lang="en-US" sz="1500" b="1" dirty="0" smtClean="0"/>
              <a:t>       data[</a:t>
            </a:r>
            <a:r>
              <a:rPr lang="en-US" sz="1500" b="1" dirty="0" smtClean="0">
                <a:solidFill>
                  <a:srgbClr val="006600"/>
                </a:solidFill>
              </a:rPr>
              <a:t>2</a:t>
            </a:r>
            <a:r>
              <a:rPr lang="en-US" sz="1500" b="1" dirty="0" smtClean="0"/>
              <a:t>].age);</a:t>
            </a:r>
          </a:p>
          <a:p>
            <a:pPr algn="l"/>
            <a:r>
              <a:rPr lang="en-US" sz="1500" b="1" dirty="0" smtClean="0"/>
              <a:t>    </a:t>
            </a:r>
            <a:r>
              <a:rPr lang="en-US" sz="1500" b="1" dirty="0" smtClean="0">
                <a:solidFill>
                  <a:srgbClr val="0000FF"/>
                </a:solidFill>
              </a:rPr>
              <a:t>return</a:t>
            </a:r>
            <a:r>
              <a:rPr lang="en-US" sz="1500" b="1" dirty="0" smtClean="0"/>
              <a:t> </a:t>
            </a:r>
            <a:r>
              <a:rPr lang="en-US" sz="1500" b="1" dirty="0" smtClean="0">
                <a:solidFill>
                  <a:srgbClr val="006600"/>
                </a:solidFill>
              </a:rPr>
              <a:t>0</a:t>
            </a:r>
            <a:r>
              <a:rPr lang="en-US" sz="1500" b="1" dirty="0" smtClean="0"/>
              <a:t>;</a:t>
            </a:r>
          </a:p>
          <a:p>
            <a:pPr algn="l"/>
            <a:r>
              <a:rPr lang="en-US" sz="1500" b="1" dirty="0" smtClean="0"/>
              <a:t>}</a:t>
            </a:r>
            <a:endParaRPr lang="en-US" sz="1500" b="1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395536" y="1196752"/>
            <a:ext cx="83736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altLang="zh-CN" sz="2400" dirty="0" smtClean="0">
                <a:latin typeface="+mn-ea"/>
              </a:rPr>
              <a:t>Write down the output of the following program</a:t>
            </a:r>
            <a:endParaRPr lang="en-US" altLang="zh-CN" sz="2800" dirty="0" smtClean="0">
              <a:latin typeface="+mn-ea"/>
            </a:endParaRP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111552" y="1903179"/>
            <a:ext cx="3420888" cy="4478149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500" b="1" dirty="0" smtClean="0">
                <a:solidFill>
                  <a:srgbClr val="0000FF"/>
                </a:solidFill>
              </a:rPr>
              <a:t>void</a:t>
            </a:r>
            <a:r>
              <a:rPr lang="en-US" sz="1500" b="1" dirty="0" smtClean="0"/>
              <a:t> func1(</a:t>
            </a:r>
            <a:r>
              <a:rPr lang="en-US" sz="1500" b="1" dirty="0" smtClean="0">
                <a:solidFill>
                  <a:srgbClr val="CC6600"/>
                </a:solidFill>
              </a:rPr>
              <a:t>person</a:t>
            </a:r>
            <a:r>
              <a:rPr lang="en-US" sz="1500" b="1" dirty="0" smtClean="0"/>
              <a:t> *</a:t>
            </a:r>
            <a:r>
              <a:rPr lang="en-US" sz="1500" b="1" dirty="0" err="1" smtClean="0"/>
              <a:t>ptr</a:t>
            </a:r>
            <a:r>
              <a:rPr lang="en-US" sz="1500" b="1" dirty="0" smtClean="0"/>
              <a:t>, </a:t>
            </a:r>
            <a:r>
              <a:rPr lang="en-US" sz="1500" b="1" dirty="0" smtClean="0">
                <a:solidFill>
                  <a:srgbClr val="0000FF"/>
                </a:solidFill>
              </a:rPr>
              <a:t>char</a:t>
            </a:r>
            <a:r>
              <a:rPr lang="en-US" sz="1500" b="1" dirty="0" smtClean="0"/>
              <a:t> name[</a:t>
            </a:r>
            <a:r>
              <a:rPr lang="en-US" sz="1500" b="1" dirty="0" smtClean="0">
                <a:solidFill>
                  <a:srgbClr val="006600"/>
                </a:solidFill>
              </a:rPr>
              <a:t>10</a:t>
            </a:r>
            <a:r>
              <a:rPr lang="en-US" sz="1500" b="1" dirty="0" smtClean="0"/>
              <a:t>], </a:t>
            </a:r>
            <a:r>
              <a:rPr lang="en-US" sz="1500" b="1" dirty="0" err="1" smtClean="0">
                <a:solidFill>
                  <a:srgbClr val="0000FF"/>
                </a:solidFill>
              </a:rPr>
              <a:t>int</a:t>
            </a:r>
            <a:r>
              <a:rPr lang="en-US" sz="1500" b="1" dirty="0" smtClean="0"/>
              <a:t> age)</a:t>
            </a:r>
          </a:p>
          <a:p>
            <a:pPr algn="l"/>
            <a:r>
              <a:rPr lang="en-US" sz="1500" b="1" dirty="0" smtClean="0"/>
              <a:t>{</a:t>
            </a:r>
          </a:p>
          <a:p>
            <a:pPr algn="l"/>
            <a:r>
              <a:rPr lang="en-US" sz="1500" b="1" dirty="0" smtClean="0"/>
              <a:t>    </a:t>
            </a:r>
            <a:r>
              <a:rPr lang="en-US" sz="1500" b="1" dirty="0" err="1" smtClean="0"/>
              <a:t>strcpy</a:t>
            </a:r>
            <a:r>
              <a:rPr lang="en-US" sz="1500" b="1" dirty="0" smtClean="0"/>
              <a:t>(</a:t>
            </a:r>
            <a:r>
              <a:rPr lang="en-US" sz="1500" b="1" dirty="0" err="1" smtClean="0"/>
              <a:t>ptr</a:t>
            </a:r>
            <a:r>
              <a:rPr lang="en-US" sz="1500" b="1" dirty="0" smtClean="0"/>
              <a:t>-&gt;name, name);</a:t>
            </a:r>
          </a:p>
          <a:p>
            <a:pPr algn="l"/>
            <a:r>
              <a:rPr lang="en-US" sz="1500" b="1" dirty="0" smtClean="0"/>
              <a:t>    </a:t>
            </a:r>
            <a:r>
              <a:rPr lang="en-US" sz="1500" b="1" dirty="0" err="1" smtClean="0"/>
              <a:t>ptr</a:t>
            </a:r>
            <a:r>
              <a:rPr lang="en-US" sz="1500" b="1" dirty="0" smtClean="0"/>
              <a:t>-&gt;age = age;</a:t>
            </a:r>
          </a:p>
          <a:p>
            <a:pPr algn="l"/>
            <a:r>
              <a:rPr lang="en-US" sz="1500" b="1" dirty="0" smtClean="0"/>
              <a:t>}</a:t>
            </a:r>
          </a:p>
          <a:p>
            <a:pPr algn="l"/>
            <a:r>
              <a:rPr lang="en-US" sz="1500" b="1" dirty="0" smtClean="0"/>
              <a:t> </a:t>
            </a:r>
          </a:p>
          <a:p>
            <a:pPr algn="l"/>
            <a:r>
              <a:rPr lang="en-US" sz="1500" b="1" dirty="0" smtClean="0">
                <a:solidFill>
                  <a:srgbClr val="0000FF"/>
                </a:solidFill>
              </a:rPr>
              <a:t>void</a:t>
            </a:r>
            <a:r>
              <a:rPr lang="en-US" sz="1500" b="1" dirty="0" smtClean="0"/>
              <a:t> func2(</a:t>
            </a:r>
            <a:r>
              <a:rPr lang="en-US" sz="1500" b="1" dirty="0" smtClean="0">
                <a:solidFill>
                  <a:srgbClr val="CC6600"/>
                </a:solidFill>
              </a:rPr>
              <a:t>person</a:t>
            </a:r>
            <a:r>
              <a:rPr lang="en-US" sz="1500" b="1" dirty="0" smtClean="0"/>
              <a:t> per[])</a:t>
            </a:r>
          </a:p>
          <a:p>
            <a:pPr algn="l"/>
            <a:r>
              <a:rPr lang="en-US" sz="1500" b="1" dirty="0" smtClean="0"/>
              <a:t>{</a:t>
            </a:r>
          </a:p>
          <a:p>
            <a:pPr algn="l"/>
            <a:r>
              <a:rPr lang="en-US" sz="1500" b="1" dirty="0" smtClean="0"/>
              <a:t>    </a:t>
            </a:r>
            <a:r>
              <a:rPr lang="en-US" sz="1500" b="1" dirty="0" err="1" smtClean="0"/>
              <a:t>int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i</a:t>
            </a:r>
            <a:r>
              <a:rPr lang="en-US" sz="1500" b="1" dirty="0" smtClean="0"/>
              <a:t>;</a:t>
            </a:r>
          </a:p>
          <a:p>
            <a:pPr algn="l"/>
            <a:r>
              <a:rPr lang="en-US" sz="1500" b="1" dirty="0" smtClean="0"/>
              <a:t>    </a:t>
            </a:r>
            <a:r>
              <a:rPr lang="en-US" sz="1500" b="1" dirty="0" smtClean="0">
                <a:solidFill>
                  <a:srgbClr val="0000FF"/>
                </a:solidFill>
              </a:rPr>
              <a:t>for</a:t>
            </a:r>
            <a:r>
              <a:rPr lang="en-US" sz="1500" b="1" dirty="0" smtClean="0"/>
              <a:t> (</a:t>
            </a:r>
            <a:r>
              <a:rPr lang="en-US" sz="1500" b="1" dirty="0" err="1" smtClean="0"/>
              <a:t>i</a:t>
            </a:r>
            <a:r>
              <a:rPr lang="en-US" sz="1500" b="1" dirty="0" smtClean="0"/>
              <a:t>=</a:t>
            </a:r>
            <a:r>
              <a:rPr lang="en-US" sz="1500" b="1" dirty="0" smtClean="0">
                <a:solidFill>
                  <a:srgbClr val="006600"/>
                </a:solidFill>
              </a:rPr>
              <a:t>0</a:t>
            </a:r>
            <a:r>
              <a:rPr lang="en-US" sz="1500" b="1" dirty="0" smtClean="0"/>
              <a:t>; </a:t>
            </a:r>
            <a:r>
              <a:rPr lang="en-US" sz="1500" b="1" dirty="0" err="1" smtClean="0"/>
              <a:t>i</a:t>
            </a:r>
            <a:r>
              <a:rPr lang="en-US" sz="1500" b="1" dirty="0" smtClean="0"/>
              <a:t>&lt;</a:t>
            </a:r>
            <a:r>
              <a:rPr lang="en-US" sz="1500" b="1" dirty="0" smtClean="0">
                <a:solidFill>
                  <a:srgbClr val="006600"/>
                </a:solidFill>
              </a:rPr>
              <a:t>3</a:t>
            </a:r>
            <a:r>
              <a:rPr lang="en-US" sz="1500" b="1" dirty="0" smtClean="0"/>
              <a:t>; </a:t>
            </a:r>
            <a:r>
              <a:rPr lang="en-US" sz="1500" b="1" dirty="0" err="1" smtClean="0"/>
              <a:t>i</a:t>
            </a:r>
            <a:r>
              <a:rPr lang="en-US" sz="1500" b="1" dirty="0" smtClean="0"/>
              <a:t>++)</a:t>
            </a:r>
          </a:p>
          <a:p>
            <a:pPr algn="l"/>
            <a:r>
              <a:rPr lang="en-US" sz="1500" b="1" dirty="0" smtClean="0"/>
              <a:t>        per[</a:t>
            </a:r>
            <a:r>
              <a:rPr lang="en-US" sz="1500" b="1" dirty="0" err="1" smtClean="0"/>
              <a:t>i</a:t>
            </a:r>
            <a:r>
              <a:rPr lang="en-US" sz="1500" b="1" dirty="0" smtClean="0"/>
              <a:t>].age++;</a:t>
            </a:r>
          </a:p>
          <a:p>
            <a:pPr algn="l"/>
            <a:r>
              <a:rPr lang="en-US" sz="1500" b="1" dirty="0" smtClean="0"/>
              <a:t>}</a:t>
            </a:r>
          </a:p>
          <a:p>
            <a:pPr algn="l"/>
            <a:r>
              <a:rPr lang="en-US" sz="1500" b="1" dirty="0" smtClean="0"/>
              <a:t> </a:t>
            </a:r>
          </a:p>
          <a:p>
            <a:pPr algn="l"/>
            <a:r>
              <a:rPr lang="en-US" sz="1500" b="1" dirty="0" smtClean="0">
                <a:solidFill>
                  <a:srgbClr val="0000FF"/>
                </a:solidFill>
              </a:rPr>
              <a:t>void</a:t>
            </a:r>
            <a:r>
              <a:rPr lang="en-US" sz="1500" b="1" dirty="0" smtClean="0"/>
              <a:t> func3(</a:t>
            </a:r>
            <a:r>
              <a:rPr lang="en-US" sz="1500" b="1" dirty="0" smtClean="0">
                <a:solidFill>
                  <a:srgbClr val="CC6600"/>
                </a:solidFill>
              </a:rPr>
              <a:t>person</a:t>
            </a:r>
            <a:r>
              <a:rPr lang="en-US" sz="1500" b="1" dirty="0" smtClean="0"/>
              <a:t> per)</a:t>
            </a:r>
          </a:p>
          <a:p>
            <a:pPr algn="l"/>
            <a:r>
              <a:rPr lang="en-US" sz="1500" b="1" dirty="0" smtClean="0"/>
              <a:t>{</a:t>
            </a:r>
          </a:p>
          <a:p>
            <a:pPr algn="l"/>
            <a:r>
              <a:rPr lang="en-US" sz="1500" b="1" dirty="0" smtClean="0"/>
              <a:t>    </a:t>
            </a:r>
            <a:r>
              <a:rPr lang="en-US" sz="1500" b="1" dirty="0" err="1" smtClean="0"/>
              <a:t>strcpy</a:t>
            </a:r>
            <a:r>
              <a:rPr lang="en-US" sz="1500" b="1" dirty="0" smtClean="0"/>
              <a:t>(per.name, "</a:t>
            </a:r>
            <a:r>
              <a:rPr lang="en-US" sz="1500" b="1" dirty="0" smtClean="0">
                <a:solidFill>
                  <a:srgbClr val="FF0000"/>
                </a:solidFill>
              </a:rPr>
              <a:t>Ace</a:t>
            </a:r>
            <a:r>
              <a:rPr lang="en-US" sz="1500" b="1" dirty="0" smtClean="0"/>
              <a:t>");</a:t>
            </a:r>
          </a:p>
          <a:p>
            <a:pPr algn="l"/>
            <a:r>
              <a:rPr lang="en-US" sz="1500" b="1" dirty="0" smtClean="0"/>
              <a:t>    </a:t>
            </a:r>
            <a:r>
              <a:rPr lang="en-US" sz="1500" b="1" dirty="0" err="1" smtClean="0"/>
              <a:t>per.age</a:t>
            </a:r>
            <a:r>
              <a:rPr lang="en-US" sz="1500" b="1" dirty="0" smtClean="0"/>
              <a:t>--;</a:t>
            </a:r>
          </a:p>
          <a:p>
            <a:pPr algn="l"/>
            <a:r>
              <a:rPr lang="en-US" sz="1500" b="1" dirty="0" smtClean="0"/>
              <a:t>}</a:t>
            </a:r>
            <a:endParaRPr lang="en-US" sz="15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44940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7889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Q3</a:t>
            </a:r>
          </a:p>
        </p:txBody>
      </p:sp>
      <p:sp>
        <p:nvSpPr>
          <p:cNvPr id="10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6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113" name="Text Box 4"/>
          <p:cNvSpPr txBox="1">
            <a:spLocks noChangeArrowheads="1"/>
          </p:cNvSpPr>
          <p:nvPr/>
        </p:nvSpPr>
        <p:spPr bwMode="auto">
          <a:xfrm>
            <a:off x="374848" y="2103234"/>
            <a:ext cx="8373616" cy="4278094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 smtClean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float</a:t>
            </a:r>
            <a:r>
              <a:rPr lang="en-SG" b="1" dirty="0" smtClean="0">
                <a:cs typeface="Courier New" pitchFamily="49" charset="0"/>
              </a:rPr>
              <a:t> </a:t>
            </a:r>
            <a:r>
              <a:rPr lang="en-SG" b="1" dirty="0">
                <a:cs typeface="Courier New" pitchFamily="49" charset="0"/>
              </a:rPr>
              <a:t>difference(</a:t>
            </a:r>
            <a:r>
              <a:rPr lang="en-SG" b="1" dirty="0" err="1">
                <a:cs typeface="Courier New" pitchFamily="49" charset="0"/>
              </a:rPr>
              <a:t>tile_t</a:t>
            </a:r>
            <a:r>
              <a:rPr lang="en-SG" b="1" dirty="0">
                <a:cs typeface="Courier New" pitchFamily="49" charset="0"/>
              </a:rPr>
              <a:t> tiles[], </a:t>
            </a:r>
            <a:r>
              <a:rPr lang="en-SG" b="1" dirty="0" err="1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int</a:t>
            </a:r>
            <a:r>
              <a:rPr lang="en-SG" b="1" dirty="0">
                <a:cs typeface="Courier New" pitchFamily="49" charset="0"/>
              </a:rPr>
              <a:t> </a:t>
            </a:r>
            <a:r>
              <a:rPr lang="en-SG" b="1" dirty="0" err="1">
                <a:cs typeface="Courier New" pitchFamily="49" charset="0"/>
              </a:rPr>
              <a:t>numTiles</a:t>
            </a:r>
            <a:r>
              <a:rPr lang="en-SG" b="1" dirty="0">
                <a:cs typeface="Courier New" pitchFamily="49" charset="0"/>
              </a:rPr>
              <a:t>)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{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    </a:t>
            </a:r>
            <a:r>
              <a:rPr lang="en-SG" b="1" dirty="0" err="1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int</a:t>
            </a:r>
            <a:r>
              <a:rPr lang="en-SG" b="1" dirty="0">
                <a:cs typeface="Courier New" pitchFamily="49" charset="0"/>
              </a:rPr>
              <a:t> </a:t>
            </a:r>
            <a:r>
              <a:rPr lang="en-SG" b="1" dirty="0" err="1">
                <a:cs typeface="Courier New" pitchFamily="49" charset="0"/>
              </a:rPr>
              <a:t>i</a:t>
            </a:r>
            <a:r>
              <a:rPr lang="en-SG" b="1" dirty="0">
                <a:cs typeface="Courier New" pitchFamily="49" charset="0"/>
              </a:rPr>
              <a:t>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float</a:t>
            </a:r>
            <a:r>
              <a:rPr lang="en-SG" b="1" dirty="0">
                <a:cs typeface="Courier New" pitchFamily="49" charset="0"/>
              </a:rPr>
              <a:t> price, min, max;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    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    min = max = tiles[</a:t>
            </a:r>
            <a:r>
              <a:rPr lang="en-SG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0</a:t>
            </a:r>
            <a:r>
              <a:rPr lang="en-SG" b="1" dirty="0">
                <a:cs typeface="Courier New" pitchFamily="49" charset="0"/>
              </a:rPr>
              <a:t>].length * tiles[</a:t>
            </a:r>
            <a:r>
              <a:rPr lang="en-SG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0</a:t>
            </a:r>
            <a:r>
              <a:rPr lang="en-SG" b="1" dirty="0">
                <a:cs typeface="Courier New" pitchFamily="49" charset="0"/>
              </a:rPr>
              <a:t>].width * tiles[</a:t>
            </a:r>
            <a:r>
              <a:rPr lang="en-SG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0</a:t>
            </a:r>
            <a:r>
              <a:rPr lang="en-SG" b="1" dirty="0">
                <a:cs typeface="Courier New" pitchFamily="49" charset="0"/>
              </a:rPr>
              <a:t>].price;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en-SG" b="1" dirty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for</a:t>
            </a:r>
            <a:r>
              <a:rPr lang="en-SG" b="1" dirty="0">
                <a:cs typeface="Courier New" pitchFamily="49" charset="0"/>
              </a:rPr>
              <a:t> (</a:t>
            </a:r>
            <a:r>
              <a:rPr lang="en-SG" b="1" dirty="0" err="1">
                <a:cs typeface="Courier New" pitchFamily="49" charset="0"/>
              </a:rPr>
              <a:t>i</a:t>
            </a:r>
            <a:r>
              <a:rPr lang="en-SG" b="1" dirty="0">
                <a:cs typeface="Courier New" pitchFamily="49" charset="0"/>
              </a:rPr>
              <a:t>=</a:t>
            </a:r>
            <a:r>
              <a:rPr lang="en-SG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1</a:t>
            </a:r>
            <a:r>
              <a:rPr lang="en-SG" b="1" dirty="0">
                <a:cs typeface="Courier New" pitchFamily="49" charset="0"/>
              </a:rPr>
              <a:t>; </a:t>
            </a:r>
            <a:r>
              <a:rPr lang="en-SG" b="1" dirty="0" err="1">
                <a:cs typeface="Courier New" pitchFamily="49" charset="0"/>
              </a:rPr>
              <a:t>i</a:t>
            </a:r>
            <a:r>
              <a:rPr lang="en-SG" b="1" dirty="0">
                <a:cs typeface="Courier New" pitchFamily="49" charset="0"/>
              </a:rPr>
              <a:t>&lt;</a:t>
            </a:r>
            <a:r>
              <a:rPr lang="en-SG" b="1" dirty="0" err="1">
                <a:cs typeface="Courier New" pitchFamily="49" charset="0"/>
              </a:rPr>
              <a:t>numTiles</a:t>
            </a:r>
            <a:r>
              <a:rPr lang="en-SG" b="1" dirty="0">
                <a:cs typeface="Courier New" pitchFamily="49" charset="0"/>
              </a:rPr>
              <a:t>; </a:t>
            </a:r>
            <a:r>
              <a:rPr lang="en-SG" b="1" dirty="0" err="1">
                <a:cs typeface="Courier New" pitchFamily="49" charset="0"/>
              </a:rPr>
              <a:t>i</a:t>
            </a:r>
            <a:r>
              <a:rPr lang="en-SG" b="1" dirty="0">
                <a:cs typeface="Courier New" pitchFamily="49" charset="0"/>
              </a:rPr>
              <a:t>++)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    {   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        price = tiles[</a:t>
            </a:r>
            <a:r>
              <a:rPr lang="en-SG" b="1" dirty="0" err="1">
                <a:cs typeface="Courier New" pitchFamily="49" charset="0"/>
              </a:rPr>
              <a:t>i</a:t>
            </a:r>
            <a:r>
              <a:rPr lang="en-SG" b="1" dirty="0">
                <a:cs typeface="Courier New" pitchFamily="49" charset="0"/>
              </a:rPr>
              <a:t>].length * tiles[</a:t>
            </a:r>
            <a:r>
              <a:rPr lang="en-SG" b="1" dirty="0" err="1">
                <a:cs typeface="Courier New" pitchFamily="49" charset="0"/>
              </a:rPr>
              <a:t>i</a:t>
            </a:r>
            <a:r>
              <a:rPr lang="en-SG" b="1" dirty="0">
                <a:cs typeface="Courier New" pitchFamily="49" charset="0"/>
              </a:rPr>
              <a:t>].width * tiles[</a:t>
            </a:r>
            <a:r>
              <a:rPr lang="en-SG" b="1" dirty="0" err="1">
                <a:cs typeface="Courier New" pitchFamily="49" charset="0"/>
              </a:rPr>
              <a:t>i</a:t>
            </a:r>
            <a:r>
              <a:rPr lang="en-SG" b="1" dirty="0">
                <a:cs typeface="Courier New" pitchFamily="49" charset="0"/>
              </a:rPr>
              <a:t>].price;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        </a:t>
            </a:r>
            <a:r>
              <a:rPr lang="en-SG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if</a:t>
            </a:r>
            <a:r>
              <a:rPr lang="en-SG" b="1" dirty="0">
                <a:cs typeface="Courier New" pitchFamily="49" charset="0"/>
              </a:rPr>
              <a:t> (min &gt; price)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            min = price;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        </a:t>
            </a:r>
            <a:r>
              <a:rPr lang="en-SG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if</a:t>
            </a:r>
            <a:r>
              <a:rPr lang="en-SG" b="1" dirty="0">
                <a:cs typeface="Courier New" pitchFamily="49" charset="0"/>
              </a:rPr>
              <a:t> (max &lt; price)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            max = price;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    </a:t>
            </a:r>
            <a:r>
              <a:rPr lang="en-SG" b="1" dirty="0" smtClean="0">
                <a:cs typeface="Courier New" pitchFamily="49" charset="0"/>
              </a:rPr>
              <a:t>}</a:t>
            </a:r>
            <a:endParaRPr lang="en-SG" b="1" dirty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return</a:t>
            </a:r>
            <a:r>
              <a:rPr lang="en-SG" b="1" dirty="0">
                <a:cs typeface="Courier New" pitchFamily="49" charset="0"/>
              </a:rPr>
              <a:t> max - min;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}</a:t>
            </a:r>
            <a:endParaRPr lang="en-SG" b="1" dirty="0" smtClean="0">
              <a:cs typeface="Courier New" pitchFamily="49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374848" y="1397786"/>
            <a:ext cx="83736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altLang="zh-CN" sz="2400" dirty="0" smtClean="0">
                <a:latin typeface="+mn-ea"/>
              </a:rPr>
              <a:t>Skeleton:</a:t>
            </a:r>
            <a:endParaRPr lang="en-US" altLang="zh-CN" sz="2800" dirty="0" smtClean="0">
              <a:latin typeface="+mn-ea"/>
            </a:endParaRPr>
          </a:p>
        </p:txBody>
      </p:sp>
      <p:sp>
        <p:nvSpPr>
          <p:cNvPr id="38" name="TextBox 16"/>
          <p:cNvSpPr txBox="1"/>
          <p:nvPr/>
        </p:nvSpPr>
        <p:spPr>
          <a:xfrm>
            <a:off x="2483768" y="1444714"/>
            <a:ext cx="4320480" cy="369332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cs typeface="Courier New" pitchFamily="49" charset="0"/>
              </a:defRPr>
            </a:lvl1pPr>
          </a:lstStyle>
          <a:p>
            <a:pPr algn="l"/>
            <a:r>
              <a:rPr lang="en-US" sz="1800" b="1" dirty="0" smtClean="0">
                <a:latin typeface="Courier New" pitchFamily="49" charset="0"/>
              </a:rPr>
              <a:t>~</a:t>
            </a:r>
            <a:r>
              <a:rPr lang="en-US" sz="1800" b="1" dirty="0" smtClean="0">
                <a:latin typeface="Courier New" pitchFamily="49" charset="0"/>
              </a:rPr>
              <a:t>cs1010/discussion/Week13_Q3</a:t>
            </a:r>
            <a:r>
              <a:rPr lang="en-GB" sz="1800" b="1" dirty="0" smtClean="0">
                <a:latin typeface="Courier New" pitchFamily="49" charset="0"/>
              </a:rPr>
              <a:t>.c</a:t>
            </a:r>
            <a:endParaRPr lang="en-US" sz="1800" b="1" dirty="0" smtClean="0">
              <a:latin typeface="Courier New" pitchFamily="49" charset="0"/>
            </a:endParaRP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940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7889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Q4</a:t>
            </a:r>
          </a:p>
        </p:txBody>
      </p:sp>
      <p:sp>
        <p:nvSpPr>
          <p:cNvPr id="10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7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113" name="Text Box 4"/>
          <p:cNvSpPr txBox="1">
            <a:spLocks noChangeArrowheads="1"/>
          </p:cNvSpPr>
          <p:nvPr/>
        </p:nvSpPr>
        <p:spPr bwMode="auto">
          <a:xfrm>
            <a:off x="374848" y="2103234"/>
            <a:ext cx="7941568" cy="353943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 smtClean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double</a:t>
            </a:r>
            <a:r>
              <a:rPr lang="en-SG" b="1" dirty="0" smtClean="0">
                <a:cs typeface="Courier New" pitchFamily="49" charset="0"/>
              </a:rPr>
              <a:t> </a:t>
            </a:r>
            <a:r>
              <a:rPr lang="en-SG" b="1" dirty="0" err="1">
                <a:cs typeface="Courier New" pitchFamily="49" charset="0"/>
              </a:rPr>
              <a:t>circle_area</a:t>
            </a:r>
            <a:r>
              <a:rPr lang="en-SG" b="1" dirty="0">
                <a:cs typeface="Courier New" pitchFamily="49" charset="0"/>
              </a:rPr>
              <a:t>(</a:t>
            </a:r>
            <a:r>
              <a:rPr lang="en-SG" b="1" dirty="0" err="1">
                <a:cs typeface="Courier New" pitchFamily="49" charset="0"/>
              </a:rPr>
              <a:t>point_t</a:t>
            </a:r>
            <a:r>
              <a:rPr lang="en-SG" b="1" dirty="0">
                <a:cs typeface="Courier New" pitchFamily="49" charset="0"/>
              </a:rPr>
              <a:t> </a:t>
            </a:r>
            <a:r>
              <a:rPr lang="en-SG" b="1" dirty="0" err="1">
                <a:cs typeface="Courier New" pitchFamily="49" charset="0"/>
              </a:rPr>
              <a:t>pts</a:t>
            </a:r>
            <a:r>
              <a:rPr lang="en-SG" b="1" dirty="0">
                <a:cs typeface="Courier New" pitchFamily="49" charset="0"/>
              </a:rPr>
              <a:t>[], </a:t>
            </a:r>
            <a:r>
              <a:rPr lang="en-SG" b="1" dirty="0" err="1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int</a:t>
            </a:r>
            <a:r>
              <a:rPr lang="en-SG" b="1" dirty="0">
                <a:cs typeface="Courier New" pitchFamily="49" charset="0"/>
              </a:rPr>
              <a:t> </a:t>
            </a:r>
            <a:r>
              <a:rPr lang="en-SG" b="1" dirty="0" err="1">
                <a:cs typeface="Courier New" pitchFamily="49" charset="0"/>
              </a:rPr>
              <a:t>numPts</a:t>
            </a:r>
            <a:r>
              <a:rPr lang="en-SG" b="1" dirty="0">
                <a:cs typeface="Courier New" pitchFamily="49" charset="0"/>
              </a:rPr>
              <a:t>)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{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    </a:t>
            </a:r>
            <a:r>
              <a:rPr lang="en-SG" b="1" dirty="0" err="1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int</a:t>
            </a:r>
            <a:r>
              <a:rPr lang="en-SG" b="1" dirty="0">
                <a:cs typeface="Courier New" pitchFamily="49" charset="0"/>
              </a:rPr>
              <a:t> </a:t>
            </a:r>
            <a:r>
              <a:rPr lang="en-SG" b="1" dirty="0" err="1">
                <a:cs typeface="Courier New" pitchFamily="49" charset="0"/>
              </a:rPr>
              <a:t>i</a:t>
            </a:r>
            <a:r>
              <a:rPr lang="en-SG" b="1" dirty="0">
                <a:cs typeface="Courier New" pitchFamily="49" charset="0"/>
              </a:rPr>
              <a:t>, temp;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    </a:t>
            </a:r>
            <a:r>
              <a:rPr lang="en-SG" b="1" dirty="0" err="1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int</a:t>
            </a:r>
            <a:r>
              <a:rPr lang="en-SG" b="1" dirty="0">
                <a:cs typeface="Courier New" pitchFamily="49" charset="0"/>
              </a:rPr>
              <a:t> max = distance(</a:t>
            </a:r>
            <a:r>
              <a:rPr lang="en-SG" b="1" dirty="0" err="1">
                <a:cs typeface="Courier New" pitchFamily="49" charset="0"/>
              </a:rPr>
              <a:t>pts</a:t>
            </a:r>
            <a:r>
              <a:rPr lang="en-SG" b="1" dirty="0">
                <a:cs typeface="Courier New" pitchFamily="49" charset="0"/>
              </a:rPr>
              <a:t>[</a:t>
            </a:r>
            <a:r>
              <a:rPr lang="en-SG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0</a:t>
            </a:r>
            <a:r>
              <a:rPr lang="en-SG" b="1" dirty="0" smtClean="0">
                <a:cs typeface="Courier New" pitchFamily="49" charset="0"/>
              </a:rPr>
              <a:t>]); </a:t>
            </a:r>
            <a:r>
              <a:rPr lang="en-SG" b="1" dirty="0">
                <a:solidFill>
                  <a:srgbClr val="800000"/>
                </a:solidFill>
                <a:cs typeface="Courier New" pitchFamily="49" charset="0"/>
              </a:rPr>
              <a:t>// return square </a:t>
            </a:r>
            <a:r>
              <a:rPr lang="en-SG" b="1" dirty="0" err="1">
                <a:solidFill>
                  <a:srgbClr val="800000"/>
                </a:solidFill>
                <a:cs typeface="Courier New" pitchFamily="49" charset="0"/>
              </a:rPr>
              <a:t>dist</a:t>
            </a:r>
            <a:endParaRPr lang="en-SG" b="1" dirty="0">
              <a:solidFill>
                <a:srgbClr val="800000"/>
              </a:solidFill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en-SG" b="1" dirty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for</a:t>
            </a:r>
            <a:r>
              <a:rPr lang="en-SG" b="1" dirty="0">
                <a:cs typeface="Courier New" pitchFamily="49" charset="0"/>
              </a:rPr>
              <a:t> (</a:t>
            </a:r>
            <a:r>
              <a:rPr lang="en-SG" b="1" dirty="0" err="1">
                <a:cs typeface="Courier New" pitchFamily="49" charset="0"/>
              </a:rPr>
              <a:t>i</a:t>
            </a:r>
            <a:r>
              <a:rPr lang="en-SG" b="1" dirty="0">
                <a:cs typeface="Courier New" pitchFamily="49" charset="0"/>
              </a:rPr>
              <a:t>=</a:t>
            </a:r>
            <a:r>
              <a:rPr lang="en-SG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1</a:t>
            </a:r>
            <a:r>
              <a:rPr lang="en-SG" b="1" dirty="0">
                <a:cs typeface="Courier New" pitchFamily="49" charset="0"/>
              </a:rPr>
              <a:t>; </a:t>
            </a:r>
            <a:r>
              <a:rPr lang="en-SG" b="1" dirty="0" err="1">
                <a:cs typeface="Courier New" pitchFamily="49" charset="0"/>
              </a:rPr>
              <a:t>i</a:t>
            </a:r>
            <a:r>
              <a:rPr lang="en-SG" b="1" dirty="0">
                <a:cs typeface="Courier New" pitchFamily="49" charset="0"/>
              </a:rPr>
              <a:t>&lt;</a:t>
            </a:r>
            <a:r>
              <a:rPr lang="en-SG" b="1" dirty="0" err="1">
                <a:cs typeface="Courier New" pitchFamily="49" charset="0"/>
              </a:rPr>
              <a:t>numPts</a:t>
            </a:r>
            <a:r>
              <a:rPr lang="en-SG" b="1" dirty="0">
                <a:cs typeface="Courier New" pitchFamily="49" charset="0"/>
              </a:rPr>
              <a:t>; </a:t>
            </a:r>
            <a:r>
              <a:rPr lang="en-SG" b="1" dirty="0" err="1">
                <a:cs typeface="Courier New" pitchFamily="49" charset="0"/>
              </a:rPr>
              <a:t>i</a:t>
            </a:r>
            <a:r>
              <a:rPr lang="en-SG" b="1" dirty="0">
                <a:cs typeface="Courier New" pitchFamily="49" charset="0"/>
              </a:rPr>
              <a:t>++)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    {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        temp = distance(</a:t>
            </a:r>
            <a:r>
              <a:rPr lang="en-SG" b="1" dirty="0" err="1">
                <a:cs typeface="Courier New" pitchFamily="49" charset="0"/>
              </a:rPr>
              <a:t>pts</a:t>
            </a:r>
            <a:r>
              <a:rPr lang="en-SG" b="1" dirty="0">
                <a:cs typeface="Courier New" pitchFamily="49" charset="0"/>
              </a:rPr>
              <a:t>[</a:t>
            </a:r>
            <a:r>
              <a:rPr lang="en-SG" b="1" dirty="0" err="1">
                <a:cs typeface="Courier New" pitchFamily="49" charset="0"/>
              </a:rPr>
              <a:t>i</a:t>
            </a:r>
            <a:r>
              <a:rPr lang="en-SG" b="1" dirty="0">
                <a:cs typeface="Courier New" pitchFamily="49" charset="0"/>
              </a:rPr>
              <a:t>]);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        </a:t>
            </a:r>
            <a:r>
              <a:rPr lang="en-SG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if</a:t>
            </a:r>
            <a:r>
              <a:rPr lang="en-SG" b="1" dirty="0">
                <a:cs typeface="Courier New" pitchFamily="49" charset="0"/>
              </a:rPr>
              <a:t> (max &lt; temp)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            max = temp;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    }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en-SG" b="1" dirty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return</a:t>
            </a:r>
            <a:r>
              <a:rPr lang="en-SG" b="1" dirty="0">
                <a:cs typeface="Courier New" pitchFamily="49" charset="0"/>
              </a:rPr>
              <a:t> PI * max</a:t>
            </a:r>
            <a:r>
              <a:rPr lang="en-SG" b="1" dirty="0" smtClean="0">
                <a:cs typeface="Courier New" pitchFamily="49" charset="0"/>
              </a:rPr>
              <a:t>;  </a:t>
            </a:r>
            <a:r>
              <a:rPr lang="en-SG" b="1" dirty="0">
                <a:solidFill>
                  <a:srgbClr val="800000"/>
                </a:solidFill>
                <a:cs typeface="Courier New" pitchFamily="49" charset="0"/>
              </a:rPr>
              <a:t>// pi * r * r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}</a:t>
            </a:r>
            <a:endParaRPr lang="en-SG" b="1" dirty="0" smtClean="0">
              <a:cs typeface="Courier New" pitchFamily="49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374848" y="1397786"/>
            <a:ext cx="83736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altLang="zh-CN" sz="2400" dirty="0" smtClean="0">
                <a:latin typeface="+mn-ea"/>
              </a:rPr>
              <a:t>Skeleton:</a:t>
            </a:r>
            <a:endParaRPr lang="en-US" altLang="zh-CN" sz="2800" dirty="0" smtClean="0">
              <a:latin typeface="+mn-ea"/>
            </a:endParaRPr>
          </a:p>
        </p:txBody>
      </p:sp>
      <p:sp>
        <p:nvSpPr>
          <p:cNvPr id="38" name="TextBox 16"/>
          <p:cNvSpPr txBox="1"/>
          <p:nvPr/>
        </p:nvSpPr>
        <p:spPr>
          <a:xfrm>
            <a:off x="2483768" y="1444714"/>
            <a:ext cx="5040560" cy="369332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cs typeface="Courier New" pitchFamily="49" charset="0"/>
              </a:defRPr>
            </a:lvl1pPr>
          </a:lstStyle>
          <a:p>
            <a:pPr algn="l"/>
            <a:r>
              <a:rPr lang="en-US" sz="1800" b="1" dirty="0" smtClean="0">
                <a:latin typeface="Courier New" pitchFamily="49" charset="0"/>
              </a:rPr>
              <a:t>~</a:t>
            </a:r>
            <a:r>
              <a:rPr lang="en-US" sz="1800" b="1" dirty="0" smtClean="0">
                <a:latin typeface="Courier New" pitchFamily="49" charset="0"/>
              </a:rPr>
              <a:t>cs1010/discussion/Week13_Q4</a:t>
            </a:r>
            <a:r>
              <a:rPr lang="en-GB" sz="1800" b="1" dirty="0" smtClean="0">
                <a:latin typeface="Courier New" pitchFamily="49" charset="0"/>
              </a:rPr>
              <a:t>.c</a:t>
            </a:r>
            <a:endParaRPr lang="en-US" sz="1800" b="1" dirty="0" smtClean="0">
              <a:latin typeface="Courier New" pitchFamily="49" charset="0"/>
            </a:endParaRP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931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7889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Q5</a:t>
            </a:r>
          </a:p>
        </p:txBody>
      </p:sp>
      <p:sp>
        <p:nvSpPr>
          <p:cNvPr id="10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8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113" name="Text Box 4"/>
          <p:cNvSpPr txBox="1">
            <a:spLocks noChangeArrowheads="1"/>
          </p:cNvSpPr>
          <p:nvPr/>
        </p:nvSpPr>
        <p:spPr bwMode="auto">
          <a:xfrm>
            <a:off x="374848" y="2103234"/>
            <a:ext cx="7343677" cy="353943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 smtClean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double</a:t>
            </a:r>
            <a:r>
              <a:rPr lang="en-SG" b="1" dirty="0" smtClean="0">
                <a:cs typeface="Courier New" pitchFamily="49" charset="0"/>
              </a:rPr>
              <a:t> </a:t>
            </a:r>
            <a:r>
              <a:rPr lang="en-SG" b="1" dirty="0" err="1">
                <a:cs typeface="Courier New" pitchFamily="49" charset="0"/>
              </a:rPr>
              <a:t>compute_cap</a:t>
            </a:r>
            <a:r>
              <a:rPr lang="en-SG" b="1" dirty="0">
                <a:cs typeface="Courier New" pitchFamily="49" charset="0"/>
              </a:rPr>
              <a:t>(</a:t>
            </a:r>
            <a:r>
              <a:rPr lang="en-SG" b="1" dirty="0" err="1">
                <a:cs typeface="Courier New" pitchFamily="49" charset="0"/>
              </a:rPr>
              <a:t>student_t</a:t>
            </a:r>
            <a:r>
              <a:rPr lang="en-SG" b="1" dirty="0">
                <a:cs typeface="Courier New" pitchFamily="49" charset="0"/>
              </a:rPr>
              <a:t> </a:t>
            </a:r>
            <a:r>
              <a:rPr lang="en-SG" b="1" dirty="0" err="1">
                <a:cs typeface="Courier New" pitchFamily="49" charset="0"/>
              </a:rPr>
              <a:t>stu</a:t>
            </a:r>
            <a:r>
              <a:rPr lang="en-SG" b="1" dirty="0">
                <a:cs typeface="Courier New" pitchFamily="49" charset="0"/>
              </a:rPr>
              <a:t>, </a:t>
            </a:r>
            <a:r>
              <a:rPr lang="en-SG" b="1" dirty="0" err="1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int</a:t>
            </a:r>
            <a:r>
              <a:rPr lang="en-SG" b="1" dirty="0">
                <a:cs typeface="Courier New" pitchFamily="49" charset="0"/>
              </a:rPr>
              <a:t> </a:t>
            </a:r>
            <a:r>
              <a:rPr lang="en-SG" b="1" dirty="0" err="1">
                <a:cs typeface="Courier New" pitchFamily="49" charset="0"/>
              </a:rPr>
              <a:t>num</a:t>
            </a:r>
            <a:r>
              <a:rPr lang="en-SG" b="1" dirty="0">
                <a:cs typeface="Courier New" pitchFamily="49" charset="0"/>
              </a:rPr>
              <a:t>)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{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    </a:t>
            </a:r>
            <a:r>
              <a:rPr lang="en-SG" b="1" dirty="0" err="1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int</a:t>
            </a:r>
            <a:r>
              <a:rPr lang="en-SG" b="1" dirty="0">
                <a:cs typeface="Courier New" pitchFamily="49" charset="0"/>
              </a:rPr>
              <a:t> </a:t>
            </a:r>
            <a:r>
              <a:rPr lang="en-SG" b="1" dirty="0" err="1">
                <a:cs typeface="Courier New" pitchFamily="49" charset="0"/>
              </a:rPr>
              <a:t>i</a:t>
            </a:r>
            <a:r>
              <a:rPr lang="en-SG" b="1" dirty="0">
                <a:cs typeface="Courier New" pitchFamily="49" charset="0"/>
              </a:rPr>
              <a:t>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double</a:t>
            </a:r>
            <a:r>
              <a:rPr lang="en-SG" b="1" dirty="0">
                <a:cs typeface="Courier New" pitchFamily="49" charset="0"/>
              </a:rPr>
              <a:t> points, </a:t>
            </a:r>
            <a:r>
              <a:rPr lang="en-SG" b="1" dirty="0" err="1">
                <a:cs typeface="Courier New" pitchFamily="49" charset="0"/>
              </a:rPr>
              <a:t>mcs</a:t>
            </a:r>
            <a:r>
              <a:rPr lang="en-SG" b="1" dirty="0">
                <a:cs typeface="Courier New" pitchFamily="49" charset="0"/>
              </a:rPr>
              <a:t>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en-SG" b="1" dirty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    points = </a:t>
            </a:r>
            <a:r>
              <a:rPr lang="en-SG" b="1" dirty="0" err="1">
                <a:cs typeface="Courier New" pitchFamily="49" charset="0"/>
              </a:rPr>
              <a:t>mcs</a:t>
            </a:r>
            <a:r>
              <a:rPr lang="en-SG" b="1" dirty="0">
                <a:cs typeface="Courier New" pitchFamily="49" charset="0"/>
              </a:rPr>
              <a:t> = </a:t>
            </a:r>
            <a:r>
              <a:rPr lang="en-SG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0</a:t>
            </a:r>
            <a:r>
              <a:rPr lang="en-SG" b="1" dirty="0">
                <a:cs typeface="Courier New" pitchFamily="49" charset="0"/>
              </a:rPr>
              <a:t>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for</a:t>
            </a:r>
            <a:r>
              <a:rPr lang="en-SG" b="1" dirty="0">
                <a:cs typeface="Courier New" pitchFamily="49" charset="0"/>
              </a:rPr>
              <a:t> (</a:t>
            </a:r>
            <a:r>
              <a:rPr lang="en-SG" b="1" dirty="0" err="1">
                <a:cs typeface="Courier New" pitchFamily="49" charset="0"/>
              </a:rPr>
              <a:t>i</a:t>
            </a:r>
            <a:r>
              <a:rPr lang="en-SG" b="1" dirty="0">
                <a:cs typeface="Courier New" pitchFamily="49" charset="0"/>
              </a:rPr>
              <a:t>=</a:t>
            </a:r>
            <a:r>
              <a:rPr lang="en-SG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0</a:t>
            </a:r>
            <a:r>
              <a:rPr lang="en-SG" b="1" dirty="0">
                <a:cs typeface="Courier New" pitchFamily="49" charset="0"/>
              </a:rPr>
              <a:t>; </a:t>
            </a:r>
            <a:r>
              <a:rPr lang="en-SG" b="1" dirty="0" err="1">
                <a:cs typeface="Courier New" pitchFamily="49" charset="0"/>
              </a:rPr>
              <a:t>i</a:t>
            </a:r>
            <a:r>
              <a:rPr lang="en-SG" b="1" dirty="0">
                <a:cs typeface="Courier New" pitchFamily="49" charset="0"/>
              </a:rPr>
              <a:t>&lt;</a:t>
            </a:r>
            <a:r>
              <a:rPr lang="en-SG" b="1" dirty="0" err="1">
                <a:cs typeface="Courier New" pitchFamily="49" charset="0"/>
              </a:rPr>
              <a:t>num</a:t>
            </a:r>
            <a:r>
              <a:rPr lang="en-SG" b="1" dirty="0">
                <a:cs typeface="Courier New" pitchFamily="49" charset="0"/>
              </a:rPr>
              <a:t>; </a:t>
            </a:r>
            <a:r>
              <a:rPr lang="en-SG" b="1" dirty="0" err="1">
                <a:cs typeface="Courier New" pitchFamily="49" charset="0"/>
              </a:rPr>
              <a:t>i</a:t>
            </a:r>
            <a:r>
              <a:rPr lang="en-SG" b="1" dirty="0">
                <a:cs typeface="Courier New" pitchFamily="49" charset="0"/>
              </a:rPr>
              <a:t>++)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    {   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        points += convert(</a:t>
            </a:r>
            <a:r>
              <a:rPr lang="en-SG" b="1" dirty="0" err="1">
                <a:cs typeface="Courier New" pitchFamily="49" charset="0"/>
              </a:rPr>
              <a:t>stu.rt</a:t>
            </a:r>
            <a:r>
              <a:rPr lang="en-SG" b="1" dirty="0">
                <a:cs typeface="Courier New" pitchFamily="49" charset="0"/>
              </a:rPr>
              <a:t>[</a:t>
            </a:r>
            <a:r>
              <a:rPr lang="en-SG" b="1" dirty="0" err="1">
                <a:cs typeface="Courier New" pitchFamily="49" charset="0"/>
              </a:rPr>
              <a:t>i</a:t>
            </a:r>
            <a:r>
              <a:rPr lang="en-SG" b="1" dirty="0">
                <a:cs typeface="Courier New" pitchFamily="49" charset="0"/>
              </a:rPr>
              <a:t>].grade) * </a:t>
            </a:r>
            <a:r>
              <a:rPr lang="en-SG" b="1" dirty="0" err="1">
                <a:cs typeface="Courier New" pitchFamily="49" charset="0"/>
              </a:rPr>
              <a:t>stu.rt</a:t>
            </a:r>
            <a:r>
              <a:rPr lang="en-SG" b="1" dirty="0">
                <a:cs typeface="Courier New" pitchFamily="49" charset="0"/>
              </a:rPr>
              <a:t>[</a:t>
            </a:r>
            <a:r>
              <a:rPr lang="en-SG" b="1" dirty="0" err="1">
                <a:cs typeface="Courier New" pitchFamily="49" charset="0"/>
              </a:rPr>
              <a:t>i</a:t>
            </a:r>
            <a:r>
              <a:rPr lang="en-SG" b="1" dirty="0">
                <a:cs typeface="Courier New" pitchFamily="49" charset="0"/>
              </a:rPr>
              <a:t>].mc;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        </a:t>
            </a:r>
            <a:r>
              <a:rPr lang="en-SG" b="1" dirty="0" err="1">
                <a:cs typeface="Courier New" pitchFamily="49" charset="0"/>
              </a:rPr>
              <a:t>mcs</a:t>
            </a:r>
            <a:r>
              <a:rPr lang="en-SG" b="1" dirty="0">
                <a:cs typeface="Courier New" pitchFamily="49" charset="0"/>
              </a:rPr>
              <a:t> += </a:t>
            </a:r>
            <a:r>
              <a:rPr lang="en-SG" b="1" dirty="0" err="1">
                <a:cs typeface="Courier New" pitchFamily="49" charset="0"/>
              </a:rPr>
              <a:t>stu.rt</a:t>
            </a:r>
            <a:r>
              <a:rPr lang="en-SG" b="1" dirty="0">
                <a:cs typeface="Courier New" pitchFamily="49" charset="0"/>
              </a:rPr>
              <a:t>[</a:t>
            </a:r>
            <a:r>
              <a:rPr lang="en-SG" b="1" dirty="0" err="1">
                <a:cs typeface="Courier New" pitchFamily="49" charset="0"/>
              </a:rPr>
              <a:t>i</a:t>
            </a:r>
            <a:r>
              <a:rPr lang="en-SG" b="1" dirty="0">
                <a:cs typeface="Courier New" pitchFamily="49" charset="0"/>
              </a:rPr>
              <a:t>].mc;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    }   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en-SG" b="1" dirty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return</a:t>
            </a:r>
            <a:r>
              <a:rPr lang="en-SG" b="1" dirty="0">
                <a:cs typeface="Courier New" pitchFamily="49" charset="0"/>
              </a:rPr>
              <a:t> points/</a:t>
            </a:r>
            <a:r>
              <a:rPr lang="en-SG" b="1" dirty="0" err="1">
                <a:cs typeface="Courier New" pitchFamily="49" charset="0"/>
              </a:rPr>
              <a:t>mcs</a:t>
            </a:r>
            <a:r>
              <a:rPr lang="en-SG" b="1" dirty="0">
                <a:cs typeface="Courier New" pitchFamily="49" charset="0"/>
              </a:rPr>
              <a:t>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cs typeface="Courier New" pitchFamily="49" charset="0"/>
              </a:rPr>
              <a:t>}</a:t>
            </a:r>
            <a:endParaRPr lang="en-SG" b="1" dirty="0" smtClean="0">
              <a:cs typeface="Courier New" pitchFamily="49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374848" y="1397786"/>
            <a:ext cx="83736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altLang="zh-CN" sz="2400" dirty="0" smtClean="0">
                <a:latin typeface="+mn-ea"/>
              </a:rPr>
              <a:t>Skeleton:</a:t>
            </a:r>
            <a:endParaRPr lang="en-US" altLang="zh-CN" sz="2800" dirty="0" smtClean="0">
              <a:latin typeface="+mn-ea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096753" y="4581128"/>
            <a:ext cx="4504759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double</a:t>
            </a:r>
            <a:r>
              <a:rPr lang="en-SG" b="1" dirty="0">
                <a:ea typeface="宋体" pitchFamily="2" charset="-122"/>
                <a:cs typeface="Courier New" pitchFamily="49" charset="0"/>
              </a:rPr>
              <a:t> convert(</a:t>
            </a:r>
            <a:r>
              <a:rPr lang="en-SG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char</a:t>
            </a:r>
            <a:r>
              <a:rPr lang="en-SG" b="1" dirty="0">
                <a:ea typeface="宋体" pitchFamily="2" charset="-122"/>
                <a:cs typeface="Courier New" pitchFamily="49" charset="0"/>
              </a:rPr>
              <a:t> *grade)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ea typeface="宋体" pitchFamily="2" charset="-122"/>
                <a:cs typeface="Courier New" pitchFamily="49" charset="0"/>
              </a:rPr>
              <a:t>{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ea typeface="宋体" pitchFamily="2" charset="-122"/>
                <a:cs typeface="Courier New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if</a:t>
            </a:r>
            <a:r>
              <a:rPr lang="en-SG" b="1" dirty="0">
                <a:ea typeface="宋体" pitchFamily="2" charset="-122"/>
                <a:cs typeface="Courier New" pitchFamily="49" charset="0"/>
              </a:rPr>
              <a:t> ( </a:t>
            </a:r>
            <a:r>
              <a:rPr lang="en-SG" b="1" dirty="0" err="1">
                <a:ea typeface="宋体" pitchFamily="2" charset="-122"/>
                <a:cs typeface="Courier New" pitchFamily="49" charset="0"/>
              </a:rPr>
              <a:t>strcmp</a:t>
            </a:r>
            <a:r>
              <a:rPr lang="en-SG" b="1" dirty="0">
                <a:ea typeface="宋体" pitchFamily="2" charset="-122"/>
                <a:cs typeface="Courier New" pitchFamily="49" charset="0"/>
              </a:rPr>
              <a:t>(grade, </a:t>
            </a:r>
            <a:r>
              <a:rPr lang="en-SG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"A+"</a:t>
            </a:r>
            <a:r>
              <a:rPr lang="en-SG" b="1" dirty="0">
                <a:ea typeface="宋体" pitchFamily="2" charset="-122"/>
                <a:cs typeface="Courier New" pitchFamily="49" charset="0"/>
              </a:rPr>
              <a:t>) == </a:t>
            </a:r>
            <a:r>
              <a:rPr lang="en-SG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0</a:t>
            </a:r>
            <a:r>
              <a:rPr lang="en-SG" b="1" dirty="0">
                <a:ea typeface="宋体" pitchFamily="2" charset="-122"/>
                <a:cs typeface="Courier New" pitchFamily="49" charset="0"/>
              </a:rPr>
              <a:t> )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ea typeface="宋体" pitchFamily="2" charset="-122"/>
                <a:cs typeface="Courier New" pitchFamily="49" charset="0"/>
              </a:rPr>
              <a:t>        </a:t>
            </a:r>
            <a:r>
              <a:rPr lang="en-SG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return</a:t>
            </a:r>
            <a:r>
              <a:rPr lang="en-SG" b="1" dirty="0">
                <a:ea typeface="宋体" pitchFamily="2" charset="-122"/>
                <a:cs typeface="Courier New" pitchFamily="49" charset="0"/>
              </a:rPr>
              <a:t> </a:t>
            </a:r>
            <a:r>
              <a:rPr lang="en-SG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5</a:t>
            </a:r>
            <a:r>
              <a:rPr lang="en-SG" b="1" dirty="0">
                <a:ea typeface="宋体" pitchFamily="2" charset="-122"/>
                <a:cs typeface="Courier New" pitchFamily="49" charset="0"/>
              </a:rPr>
              <a:t>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ea typeface="宋体" pitchFamily="2" charset="-122"/>
                <a:cs typeface="Courier New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if</a:t>
            </a:r>
            <a:r>
              <a:rPr lang="en-SG" b="1" dirty="0">
                <a:ea typeface="宋体" pitchFamily="2" charset="-122"/>
                <a:cs typeface="Courier New" pitchFamily="49" charset="0"/>
              </a:rPr>
              <a:t> ( </a:t>
            </a:r>
            <a:r>
              <a:rPr lang="en-SG" b="1" dirty="0" err="1">
                <a:ea typeface="宋体" pitchFamily="2" charset="-122"/>
                <a:cs typeface="Courier New" pitchFamily="49" charset="0"/>
              </a:rPr>
              <a:t>strcmp</a:t>
            </a:r>
            <a:r>
              <a:rPr lang="en-SG" b="1" dirty="0">
                <a:ea typeface="宋体" pitchFamily="2" charset="-122"/>
                <a:cs typeface="Courier New" pitchFamily="49" charset="0"/>
              </a:rPr>
              <a:t>(grade, </a:t>
            </a:r>
            <a:r>
              <a:rPr lang="en-SG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"A"</a:t>
            </a:r>
            <a:r>
              <a:rPr lang="en-SG" b="1" dirty="0">
                <a:ea typeface="宋体" pitchFamily="2" charset="-122"/>
                <a:cs typeface="Courier New" pitchFamily="49" charset="0"/>
              </a:rPr>
              <a:t>) == </a:t>
            </a:r>
            <a:r>
              <a:rPr lang="en-SG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0</a:t>
            </a:r>
            <a:r>
              <a:rPr lang="en-SG" b="1" dirty="0">
                <a:ea typeface="宋体" pitchFamily="2" charset="-122"/>
                <a:cs typeface="Courier New" pitchFamily="49" charset="0"/>
              </a:rPr>
              <a:t> )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b="1" dirty="0">
                <a:ea typeface="宋体" pitchFamily="2" charset="-122"/>
                <a:cs typeface="Courier New" pitchFamily="49" charset="0"/>
              </a:rPr>
              <a:t>        </a:t>
            </a:r>
            <a:r>
              <a:rPr lang="en-SG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return</a:t>
            </a:r>
            <a:r>
              <a:rPr lang="en-SG" b="1" dirty="0">
                <a:ea typeface="宋体" pitchFamily="2" charset="-122"/>
                <a:cs typeface="Courier New" pitchFamily="49" charset="0"/>
              </a:rPr>
              <a:t> </a:t>
            </a:r>
            <a:r>
              <a:rPr lang="en-SG" b="1" dirty="0">
                <a:solidFill>
                  <a:srgbClr val="006600"/>
                </a:solidFill>
                <a:ea typeface="宋体" pitchFamily="2" charset="-122"/>
                <a:cs typeface="Courier New" pitchFamily="49" charset="0"/>
              </a:rPr>
              <a:t>5</a:t>
            </a:r>
            <a:r>
              <a:rPr lang="en-SG" b="1" dirty="0" smtClean="0">
                <a:ea typeface="宋体" pitchFamily="2" charset="-122"/>
                <a:cs typeface="Courier New" pitchFamily="49" charset="0"/>
              </a:rPr>
              <a:t>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b="1" dirty="0">
                <a:ea typeface="宋体" pitchFamily="2" charset="-122"/>
                <a:cs typeface="Courier New" pitchFamily="49" charset="0"/>
              </a:rPr>
              <a:t> </a:t>
            </a:r>
            <a:r>
              <a:rPr lang="en-US" b="1" dirty="0" smtClean="0">
                <a:ea typeface="宋体" pitchFamily="2" charset="-122"/>
                <a:cs typeface="Courier New" pitchFamily="49" charset="0"/>
              </a:rPr>
              <a:t>   ...</a:t>
            </a:r>
            <a:endParaRPr lang="en-SG" b="1" dirty="0" smtClean="0">
              <a:cs typeface="Courier New" pitchFamily="49" charset="0"/>
            </a:endParaRPr>
          </a:p>
        </p:txBody>
      </p:sp>
      <p:sp>
        <p:nvSpPr>
          <p:cNvPr id="11" name="TextBox 16"/>
          <p:cNvSpPr txBox="1"/>
          <p:nvPr/>
        </p:nvSpPr>
        <p:spPr>
          <a:xfrm>
            <a:off x="2483768" y="1444714"/>
            <a:ext cx="5040560" cy="369332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cs typeface="Courier New" pitchFamily="49" charset="0"/>
              </a:defRPr>
            </a:lvl1pPr>
          </a:lstStyle>
          <a:p>
            <a:pPr algn="l"/>
            <a:r>
              <a:rPr lang="en-US" sz="1800" b="1" dirty="0" smtClean="0">
                <a:latin typeface="Courier New" pitchFamily="49" charset="0"/>
              </a:rPr>
              <a:t>~</a:t>
            </a:r>
            <a:r>
              <a:rPr lang="en-US" sz="1800" b="1" dirty="0" smtClean="0">
                <a:latin typeface="Courier New" pitchFamily="49" charset="0"/>
              </a:rPr>
              <a:t>cs1010/discussion/Week13_Q5</a:t>
            </a:r>
            <a:r>
              <a:rPr lang="en-GB" sz="1800" b="1" dirty="0" smtClean="0">
                <a:latin typeface="Courier New" pitchFamily="49" charset="0"/>
              </a:rPr>
              <a:t>.c</a:t>
            </a:r>
            <a:endParaRPr lang="en-US" sz="1800" b="1" dirty="0" smtClean="0">
              <a:latin typeface="Courier New" pitchFamily="49" charset="0"/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049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806896" y="1118349"/>
            <a:ext cx="7293496" cy="5262979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1400" b="1" dirty="0">
                <a:solidFill>
                  <a:srgbClr val="7030A0"/>
                </a:solidFill>
                <a:cs typeface="Courier New" pitchFamily="49" charset="0"/>
              </a:rPr>
              <a:t>#include </a:t>
            </a:r>
            <a:r>
              <a:rPr lang="en-SG" sz="1400" b="1" dirty="0">
                <a:solidFill>
                  <a:srgbClr val="006600"/>
                </a:solidFill>
                <a:cs typeface="Courier New" pitchFamily="49" charset="0"/>
              </a:rPr>
              <a:t>&lt;</a:t>
            </a:r>
            <a:r>
              <a:rPr lang="en-SG" sz="1400" b="1" dirty="0" err="1">
                <a:solidFill>
                  <a:srgbClr val="006600"/>
                </a:solidFill>
                <a:cs typeface="Courier New" pitchFamily="49" charset="0"/>
              </a:rPr>
              <a:t>stdio.h</a:t>
            </a:r>
            <a:r>
              <a:rPr lang="en-SG" sz="1400" b="1" dirty="0">
                <a:solidFill>
                  <a:srgbClr val="006600"/>
                </a:solidFill>
                <a:cs typeface="Courier New" pitchFamily="49" charset="0"/>
              </a:rPr>
              <a:t>&gt;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1400" b="1" dirty="0">
                <a:solidFill>
                  <a:srgbClr val="7030A0"/>
                </a:solidFill>
                <a:cs typeface="Courier New" pitchFamily="49" charset="0"/>
              </a:rPr>
              <a:t>#include </a:t>
            </a:r>
            <a:r>
              <a:rPr lang="en-SG" sz="1400" b="1" dirty="0">
                <a:solidFill>
                  <a:srgbClr val="006600"/>
                </a:solidFill>
                <a:cs typeface="Courier New" pitchFamily="49" charset="0"/>
              </a:rPr>
              <a:t>&lt;</a:t>
            </a:r>
            <a:r>
              <a:rPr lang="en-SG" sz="1400" b="1" dirty="0" err="1">
                <a:solidFill>
                  <a:srgbClr val="006600"/>
                </a:solidFill>
                <a:cs typeface="Courier New" pitchFamily="49" charset="0"/>
              </a:rPr>
              <a:t>stdlib.h</a:t>
            </a:r>
            <a:r>
              <a:rPr lang="en-SG" sz="1400" b="1" dirty="0">
                <a:solidFill>
                  <a:srgbClr val="006600"/>
                </a:solidFill>
                <a:cs typeface="Courier New" pitchFamily="49" charset="0"/>
              </a:rPr>
              <a:t>&gt;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en-SG" sz="1400" b="1" dirty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1400" b="1" dirty="0" err="1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int</a:t>
            </a:r>
            <a:r>
              <a:rPr lang="en-SG" sz="1400" b="1" dirty="0">
                <a:cs typeface="Courier New" pitchFamily="49" charset="0"/>
              </a:rPr>
              <a:t> main(</a:t>
            </a:r>
            <a:r>
              <a:rPr lang="en-SG" sz="1400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void</a:t>
            </a:r>
            <a:r>
              <a:rPr lang="en-SG" sz="1400" b="1" dirty="0" smtClean="0">
                <a:cs typeface="Courier New" pitchFamily="49" charset="0"/>
              </a:rPr>
              <a:t>)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1400" b="1" dirty="0" smtClean="0">
                <a:cs typeface="Courier New" pitchFamily="49" charset="0"/>
              </a:rPr>
              <a:t>{</a:t>
            </a:r>
            <a:endParaRPr lang="en-SG" sz="1400" b="1" dirty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1400" b="1" dirty="0" smtClean="0">
                <a:cs typeface="Courier New" pitchFamily="49" charset="0"/>
              </a:rPr>
              <a:t>   </a:t>
            </a:r>
            <a:r>
              <a:rPr lang="en-SG" sz="1400" b="1" dirty="0" smtClean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FILE</a:t>
            </a:r>
            <a:r>
              <a:rPr lang="en-SG" sz="1400" b="1" dirty="0" smtClean="0">
                <a:cs typeface="Courier New" pitchFamily="49" charset="0"/>
              </a:rPr>
              <a:t> </a:t>
            </a:r>
            <a:r>
              <a:rPr lang="en-SG" sz="1400" b="1" dirty="0">
                <a:cs typeface="Courier New" pitchFamily="49" charset="0"/>
              </a:rPr>
              <a:t>*</a:t>
            </a:r>
            <a:r>
              <a:rPr lang="en-SG" sz="1400" b="1" dirty="0" err="1">
                <a:cs typeface="Courier New" pitchFamily="49" charset="0"/>
              </a:rPr>
              <a:t>infile</a:t>
            </a:r>
            <a:r>
              <a:rPr lang="en-SG" sz="1400" b="1" dirty="0">
                <a:cs typeface="Courier New" pitchFamily="49" charset="0"/>
              </a:rPr>
              <a:t>, *</a:t>
            </a:r>
            <a:r>
              <a:rPr lang="en-SG" sz="1400" b="1" dirty="0" err="1">
                <a:cs typeface="Courier New" pitchFamily="49" charset="0"/>
              </a:rPr>
              <a:t>outfile</a:t>
            </a:r>
            <a:r>
              <a:rPr lang="en-SG" sz="1400" b="1" dirty="0" smtClean="0">
                <a:cs typeface="Courier New" pitchFamily="49" charset="0"/>
              </a:rPr>
              <a:t>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1400" b="1" dirty="0">
                <a:cs typeface="Courier New" pitchFamily="49" charset="0"/>
              </a:rPr>
              <a:t> </a:t>
            </a:r>
            <a:r>
              <a:rPr lang="en-SG" sz="1400" b="1" dirty="0" smtClean="0">
                <a:cs typeface="Courier New" pitchFamily="49" charset="0"/>
              </a:rPr>
              <a:t>  </a:t>
            </a:r>
            <a:r>
              <a:rPr lang="en-SG" sz="1400" b="1" dirty="0" err="1" smtClean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int</a:t>
            </a:r>
            <a:r>
              <a:rPr lang="en-SG" sz="1400" b="1" dirty="0" smtClean="0">
                <a:cs typeface="Courier New" pitchFamily="49" charset="0"/>
              </a:rPr>
              <a:t> </a:t>
            </a:r>
            <a:r>
              <a:rPr lang="en-SG" sz="1400" b="1" dirty="0" err="1">
                <a:cs typeface="Courier New" pitchFamily="49" charset="0"/>
              </a:rPr>
              <a:t>num</a:t>
            </a:r>
            <a:r>
              <a:rPr lang="en-SG" sz="1400" b="1" dirty="0">
                <a:cs typeface="Courier New" pitchFamily="49" charset="0"/>
              </a:rPr>
              <a:t>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en-SG" sz="1400" b="1" dirty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1400" b="1" dirty="0" smtClean="0">
                <a:cs typeface="Courier New" pitchFamily="49" charset="0"/>
              </a:rPr>
              <a:t>   </a:t>
            </a:r>
            <a:r>
              <a:rPr lang="en-SG" sz="1400" b="1" dirty="0" smtClean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if</a:t>
            </a:r>
            <a:r>
              <a:rPr lang="en-SG" sz="1400" b="1" dirty="0" smtClean="0">
                <a:cs typeface="Courier New" pitchFamily="49" charset="0"/>
              </a:rPr>
              <a:t> </a:t>
            </a:r>
            <a:r>
              <a:rPr lang="en-SG" sz="1400" b="1" dirty="0">
                <a:cs typeface="Courier New" pitchFamily="49" charset="0"/>
              </a:rPr>
              <a:t>((</a:t>
            </a:r>
            <a:r>
              <a:rPr lang="en-SG" sz="1400" b="1" dirty="0" err="1">
                <a:cs typeface="Courier New" pitchFamily="49" charset="0"/>
              </a:rPr>
              <a:t>infile</a:t>
            </a:r>
            <a:r>
              <a:rPr lang="en-SG" sz="1400" b="1" dirty="0">
                <a:cs typeface="Courier New" pitchFamily="49" charset="0"/>
              </a:rPr>
              <a:t> = </a:t>
            </a:r>
            <a:r>
              <a:rPr lang="en-SG" sz="1400" b="1" dirty="0" err="1">
                <a:solidFill>
                  <a:srgbClr val="CC6600"/>
                </a:solidFill>
              </a:rPr>
              <a:t>fopen</a:t>
            </a:r>
            <a:r>
              <a:rPr lang="en-SG" sz="1400" b="1" dirty="0">
                <a:cs typeface="Courier New" pitchFamily="49" charset="0"/>
              </a:rPr>
              <a:t>(</a:t>
            </a:r>
            <a:r>
              <a:rPr lang="en-SG" sz="1400" b="1" dirty="0">
                <a:solidFill>
                  <a:srgbClr val="006600"/>
                </a:solidFill>
                <a:cs typeface="Courier New" pitchFamily="49" charset="0"/>
              </a:rPr>
              <a:t>"demo2.in"</a:t>
            </a:r>
            <a:r>
              <a:rPr lang="en-SG" sz="1400" b="1" dirty="0">
                <a:cs typeface="Courier New" pitchFamily="49" charset="0"/>
              </a:rPr>
              <a:t>, </a:t>
            </a:r>
            <a:r>
              <a:rPr lang="en-SG" sz="1400" b="1" dirty="0">
                <a:solidFill>
                  <a:srgbClr val="006600"/>
                </a:solidFill>
                <a:cs typeface="Courier New" pitchFamily="49" charset="0"/>
              </a:rPr>
              <a:t>"r"</a:t>
            </a:r>
            <a:r>
              <a:rPr lang="en-SG" sz="1400" b="1" dirty="0">
                <a:cs typeface="Courier New" pitchFamily="49" charset="0"/>
              </a:rPr>
              <a:t>)) == </a:t>
            </a:r>
            <a:r>
              <a:rPr lang="en-SG" sz="1400" b="1" dirty="0">
                <a:solidFill>
                  <a:srgbClr val="006600"/>
                </a:solidFill>
                <a:cs typeface="Courier New" pitchFamily="49" charset="0"/>
              </a:rPr>
              <a:t>NULL</a:t>
            </a:r>
            <a:r>
              <a:rPr lang="en-SG" sz="1400" b="1" dirty="0" smtClean="0">
                <a:cs typeface="Courier New" pitchFamily="49" charset="0"/>
              </a:rPr>
              <a:t>) {</a:t>
            </a:r>
            <a:endParaRPr lang="en-SG" sz="1400" b="1" dirty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1400" b="1" dirty="0" smtClean="0">
                <a:cs typeface="Courier New" pitchFamily="49" charset="0"/>
              </a:rPr>
              <a:t>      </a:t>
            </a:r>
            <a:r>
              <a:rPr lang="en-SG" sz="1400" b="1" dirty="0" err="1" smtClean="0">
                <a:cs typeface="Courier New" pitchFamily="49" charset="0"/>
              </a:rPr>
              <a:t>printf</a:t>
            </a:r>
            <a:r>
              <a:rPr lang="en-SG" sz="1400" b="1" dirty="0">
                <a:cs typeface="Courier New" pitchFamily="49" charset="0"/>
              </a:rPr>
              <a:t>(</a:t>
            </a:r>
            <a:r>
              <a:rPr lang="en-SG" sz="1400" b="1" dirty="0">
                <a:solidFill>
                  <a:srgbClr val="006600"/>
                </a:solidFill>
                <a:cs typeface="Courier New" pitchFamily="49" charset="0"/>
              </a:rPr>
              <a:t>"Cannot</a:t>
            </a:r>
            <a:r>
              <a:rPr lang="en-SG" sz="1400" b="1" dirty="0">
                <a:cs typeface="Courier New" pitchFamily="49" charset="0"/>
              </a:rPr>
              <a:t> </a:t>
            </a:r>
            <a:r>
              <a:rPr lang="en-SG" sz="1400" b="1" dirty="0">
                <a:solidFill>
                  <a:srgbClr val="006600"/>
                </a:solidFill>
                <a:cs typeface="Courier New" pitchFamily="49" charset="0"/>
              </a:rPr>
              <a:t>open</a:t>
            </a:r>
            <a:r>
              <a:rPr lang="en-SG" sz="1400" b="1" dirty="0">
                <a:cs typeface="Courier New" pitchFamily="49" charset="0"/>
              </a:rPr>
              <a:t> </a:t>
            </a:r>
            <a:r>
              <a:rPr lang="en-SG" sz="1400" b="1" dirty="0">
                <a:solidFill>
                  <a:srgbClr val="006600"/>
                </a:solidFill>
                <a:cs typeface="Courier New" pitchFamily="49" charset="0"/>
              </a:rPr>
              <a:t>file</a:t>
            </a:r>
            <a:r>
              <a:rPr lang="en-SG" sz="1400" b="1" dirty="0">
                <a:cs typeface="Courier New" pitchFamily="49" charset="0"/>
              </a:rPr>
              <a:t> </a:t>
            </a:r>
            <a:r>
              <a:rPr lang="en-SG" sz="1400" b="1" dirty="0">
                <a:solidFill>
                  <a:srgbClr val="006600"/>
                </a:solidFill>
                <a:cs typeface="Courier New" pitchFamily="49" charset="0"/>
              </a:rPr>
              <a:t>demo2.in</a:t>
            </a:r>
            <a:r>
              <a:rPr lang="en-SG" sz="1400" b="1" dirty="0">
                <a:solidFill>
                  <a:srgbClr val="FF0000"/>
                </a:solidFill>
                <a:cs typeface="Courier New" pitchFamily="49" charset="0"/>
              </a:rPr>
              <a:t>\n</a:t>
            </a:r>
            <a:r>
              <a:rPr lang="en-SG" sz="1400" b="1" dirty="0">
                <a:solidFill>
                  <a:srgbClr val="006600"/>
                </a:solidFill>
                <a:cs typeface="Courier New" pitchFamily="49" charset="0"/>
              </a:rPr>
              <a:t>"</a:t>
            </a:r>
            <a:r>
              <a:rPr lang="en-SG" sz="1400" b="1" dirty="0">
                <a:cs typeface="Courier New" pitchFamily="49" charset="0"/>
              </a:rPr>
              <a:t>);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1400" b="1" dirty="0" smtClean="0">
                <a:cs typeface="Courier New" pitchFamily="49" charset="0"/>
              </a:rPr>
              <a:t>      </a:t>
            </a:r>
            <a:r>
              <a:rPr lang="en-SG" sz="1400" b="1" dirty="0">
                <a:solidFill>
                  <a:srgbClr val="CC6600"/>
                </a:solidFill>
              </a:rPr>
              <a:t>exit</a:t>
            </a:r>
            <a:r>
              <a:rPr lang="en-SG" sz="1400" b="1" dirty="0" smtClean="0">
                <a:cs typeface="Courier New" pitchFamily="49" charset="0"/>
              </a:rPr>
              <a:t>(</a:t>
            </a:r>
            <a:r>
              <a:rPr lang="en-SG" sz="1400" b="1" dirty="0" smtClean="0">
                <a:solidFill>
                  <a:srgbClr val="006600"/>
                </a:solidFill>
                <a:cs typeface="Courier New" pitchFamily="49" charset="0"/>
              </a:rPr>
              <a:t>1</a:t>
            </a:r>
            <a:r>
              <a:rPr lang="en-SG" sz="1400" b="1" dirty="0">
                <a:cs typeface="Courier New" pitchFamily="49" charset="0"/>
              </a:rPr>
              <a:t>);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1400" b="1" dirty="0" smtClean="0">
                <a:cs typeface="Courier New" pitchFamily="49" charset="0"/>
              </a:rPr>
              <a:t>   }</a:t>
            </a:r>
            <a:endParaRPr lang="en-SG" sz="1400" b="1" dirty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1400" b="1" dirty="0" smtClean="0">
                <a:cs typeface="Courier New" pitchFamily="49" charset="0"/>
              </a:rPr>
              <a:t>   </a:t>
            </a:r>
            <a:r>
              <a:rPr lang="en-SG" sz="1400" b="1" dirty="0" smtClean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if</a:t>
            </a:r>
            <a:r>
              <a:rPr lang="en-SG" sz="1400" b="1" dirty="0" smtClean="0">
                <a:cs typeface="Courier New" pitchFamily="49" charset="0"/>
              </a:rPr>
              <a:t> </a:t>
            </a:r>
            <a:r>
              <a:rPr lang="en-SG" sz="1400" b="1" dirty="0">
                <a:cs typeface="Courier New" pitchFamily="49" charset="0"/>
              </a:rPr>
              <a:t>((</a:t>
            </a:r>
            <a:r>
              <a:rPr lang="en-SG" sz="1400" b="1" dirty="0" err="1">
                <a:cs typeface="Courier New" pitchFamily="49" charset="0"/>
              </a:rPr>
              <a:t>outfile</a:t>
            </a:r>
            <a:r>
              <a:rPr lang="en-SG" sz="1400" b="1" dirty="0">
                <a:cs typeface="Courier New" pitchFamily="49" charset="0"/>
              </a:rPr>
              <a:t> = </a:t>
            </a:r>
            <a:r>
              <a:rPr lang="en-SG" sz="1400" b="1" dirty="0" err="1">
                <a:solidFill>
                  <a:srgbClr val="CC6600"/>
                </a:solidFill>
              </a:rPr>
              <a:t>fopen</a:t>
            </a:r>
            <a:r>
              <a:rPr lang="en-SG" sz="1400" b="1" dirty="0">
                <a:cs typeface="Courier New" pitchFamily="49" charset="0"/>
              </a:rPr>
              <a:t>(</a:t>
            </a:r>
            <a:r>
              <a:rPr lang="en-SG" sz="1400" b="1" dirty="0">
                <a:solidFill>
                  <a:srgbClr val="006600"/>
                </a:solidFill>
                <a:cs typeface="Courier New" pitchFamily="49" charset="0"/>
              </a:rPr>
              <a:t>"demo2.out"</a:t>
            </a:r>
            <a:r>
              <a:rPr lang="en-SG" sz="1400" b="1" dirty="0">
                <a:cs typeface="Courier New" pitchFamily="49" charset="0"/>
              </a:rPr>
              <a:t>, </a:t>
            </a:r>
            <a:r>
              <a:rPr lang="en-SG" sz="1400" b="1" dirty="0">
                <a:solidFill>
                  <a:srgbClr val="006600"/>
                </a:solidFill>
                <a:cs typeface="Courier New" pitchFamily="49" charset="0"/>
              </a:rPr>
              <a:t>"w"</a:t>
            </a:r>
            <a:r>
              <a:rPr lang="en-SG" sz="1400" b="1" dirty="0">
                <a:cs typeface="Courier New" pitchFamily="49" charset="0"/>
              </a:rPr>
              <a:t>)) == </a:t>
            </a:r>
            <a:r>
              <a:rPr lang="en-SG" sz="1400" b="1" dirty="0">
                <a:solidFill>
                  <a:srgbClr val="006600"/>
                </a:solidFill>
                <a:cs typeface="Courier New" pitchFamily="49" charset="0"/>
              </a:rPr>
              <a:t>NULL</a:t>
            </a:r>
            <a:r>
              <a:rPr lang="en-SG" sz="1400" b="1" dirty="0" smtClean="0">
                <a:cs typeface="Courier New" pitchFamily="49" charset="0"/>
              </a:rPr>
              <a:t>) {</a:t>
            </a:r>
            <a:endParaRPr lang="en-SG" sz="1400" b="1" dirty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1400" b="1" dirty="0" smtClean="0">
                <a:cs typeface="Courier New" pitchFamily="49" charset="0"/>
              </a:rPr>
              <a:t>      </a:t>
            </a:r>
            <a:r>
              <a:rPr lang="en-SG" sz="1400" b="1" dirty="0" err="1" smtClean="0">
                <a:cs typeface="Courier New" pitchFamily="49" charset="0"/>
              </a:rPr>
              <a:t>printf</a:t>
            </a:r>
            <a:r>
              <a:rPr lang="en-SG" sz="1400" b="1" dirty="0">
                <a:cs typeface="Courier New" pitchFamily="49" charset="0"/>
              </a:rPr>
              <a:t>(</a:t>
            </a:r>
            <a:r>
              <a:rPr lang="en-SG" sz="1400" b="1" dirty="0">
                <a:solidFill>
                  <a:srgbClr val="006600"/>
                </a:solidFill>
                <a:cs typeface="Courier New" pitchFamily="49" charset="0"/>
              </a:rPr>
              <a:t>"Cannot</a:t>
            </a:r>
            <a:r>
              <a:rPr lang="en-SG" sz="1400" b="1" dirty="0">
                <a:cs typeface="Courier New" pitchFamily="49" charset="0"/>
              </a:rPr>
              <a:t> </a:t>
            </a:r>
            <a:r>
              <a:rPr lang="en-SG" sz="1400" b="1" dirty="0">
                <a:solidFill>
                  <a:srgbClr val="006600"/>
                </a:solidFill>
                <a:cs typeface="Courier New" pitchFamily="49" charset="0"/>
              </a:rPr>
              <a:t>open</a:t>
            </a:r>
            <a:r>
              <a:rPr lang="en-SG" sz="1400" b="1" dirty="0">
                <a:cs typeface="Courier New" pitchFamily="49" charset="0"/>
              </a:rPr>
              <a:t> </a:t>
            </a:r>
            <a:r>
              <a:rPr lang="en-SG" sz="1400" b="1" dirty="0">
                <a:solidFill>
                  <a:srgbClr val="006600"/>
                </a:solidFill>
                <a:cs typeface="Courier New" pitchFamily="49" charset="0"/>
              </a:rPr>
              <a:t>file</a:t>
            </a:r>
            <a:r>
              <a:rPr lang="en-SG" sz="1400" b="1" dirty="0">
                <a:cs typeface="Courier New" pitchFamily="49" charset="0"/>
              </a:rPr>
              <a:t> </a:t>
            </a:r>
            <a:r>
              <a:rPr lang="en-SG" sz="1400" b="1" dirty="0">
                <a:solidFill>
                  <a:srgbClr val="006600"/>
                </a:solidFill>
                <a:cs typeface="Courier New" pitchFamily="49" charset="0"/>
              </a:rPr>
              <a:t>demo2.out</a:t>
            </a:r>
            <a:r>
              <a:rPr lang="en-SG" sz="1400" b="1" dirty="0">
                <a:solidFill>
                  <a:srgbClr val="FF0000"/>
                </a:solidFill>
                <a:cs typeface="Courier New" pitchFamily="49" charset="0"/>
              </a:rPr>
              <a:t>\n</a:t>
            </a:r>
            <a:r>
              <a:rPr lang="en-SG" sz="1400" b="1" dirty="0">
                <a:solidFill>
                  <a:srgbClr val="006600"/>
                </a:solidFill>
                <a:cs typeface="Courier New" pitchFamily="49" charset="0"/>
              </a:rPr>
              <a:t>"</a:t>
            </a:r>
            <a:r>
              <a:rPr lang="en-SG" sz="1400" b="1" dirty="0">
                <a:cs typeface="Courier New" pitchFamily="49" charset="0"/>
              </a:rPr>
              <a:t>);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1400" b="1" dirty="0" smtClean="0">
                <a:cs typeface="Courier New" pitchFamily="49" charset="0"/>
              </a:rPr>
              <a:t>      </a:t>
            </a:r>
            <a:r>
              <a:rPr lang="en-SG" sz="1400" b="1" dirty="0">
                <a:solidFill>
                  <a:srgbClr val="CC6600"/>
                </a:solidFill>
              </a:rPr>
              <a:t>exit</a:t>
            </a:r>
            <a:r>
              <a:rPr lang="en-SG" sz="1400" b="1" dirty="0" smtClean="0">
                <a:cs typeface="Courier New" pitchFamily="49" charset="0"/>
              </a:rPr>
              <a:t>(</a:t>
            </a:r>
            <a:r>
              <a:rPr lang="en-SG" sz="1400" b="1" dirty="0" smtClean="0">
                <a:solidFill>
                  <a:srgbClr val="006600"/>
                </a:solidFill>
                <a:cs typeface="Courier New" pitchFamily="49" charset="0"/>
              </a:rPr>
              <a:t>2</a:t>
            </a:r>
            <a:r>
              <a:rPr lang="en-SG" sz="1400" b="1" dirty="0">
                <a:cs typeface="Courier New" pitchFamily="49" charset="0"/>
              </a:rPr>
              <a:t>);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1400" b="1" dirty="0" smtClean="0">
                <a:cs typeface="Courier New" pitchFamily="49" charset="0"/>
              </a:rPr>
              <a:t>   }</a:t>
            </a:r>
            <a:endParaRPr lang="en-SG" sz="1400" b="1" dirty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en-SG" sz="1400" b="1" dirty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1400" b="1" dirty="0" smtClean="0">
                <a:cs typeface="Courier New" pitchFamily="49" charset="0"/>
              </a:rPr>
              <a:t>   </a:t>
            </a:r>
            <a:r>
              <a:rPr lang="en-SG" sz="1400" b="1" dirty="0" smtClean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while</a:t>
            </a:r>
            <a:r>
              <a:rPr lang="en-SG" sz="1400" b="1" dirty="0" smtClean="0">
                <a:cs typeface="Courier New" pitchFamily="49" charset="0"/>
              </a:rPr>
              <a:t> </a:t>
            </a:r>
            <a:r>
              <a:rPr lang="en-SG" sz="1400" b="1" dirty="0">
                <a:cs typeface="Courier New" pitchFamily="49" charset="0"/>
              </a:rPr>
              <a:t>( </a:t>
            </a:r>
            <a:r>
              <a:rPr lang="en-SG" sz="1400" b="1" dirty="0" err="1">
                <a:solidFill>
                  <a:srgbClr val="CC6600"/>
                </a:solidFill>
              </a:rPr>
              <a:t>fscanf</a:t>
            </a:r>
            <a:r>
              <a:rPr lang="en-SG" sz="1400" b="1" dirty="0">
                <a:cs typeface="Courier New" pitchFamily="49" charset="0"/>
              </a:rPr>
              <a:t>(</a:t>
            </a:r>
            <a:r>
              <a:rPr lang="en-SG" sz="1400" b="1" dirty="0" err="1">
                <a:cs typeface="Courier New" pitchFamily="49" charset="0"/>
              </a:rPr>
              <a:t>infile</a:t>
            </a:r>
            <a:r>
              <a:rPr lang="en-SG" sz="1400" b="1" dirty="0">
                <a:cs typeface="Courier New" pitchFamily="49" charset="0"/>
              </a:rPr>
              <a:t>, </a:t>
            </a:r>
            <a:r>
              <a:rPr lang="en-SG" sz="1400" b="1" dirty="0">
                <a:solidFill>
                  <a:srgbClr val="006600"/>
                </a:solidFill>
                <a:cs typeface="Courier New" pitchFamily="49" charset="0"/>
              </a:rPr>
              <a:t>"</a:t>
            </a:r>
            <a:r>
              <a:rPr lang="en-SG" sz="1400" b="1" dirty="0">
                <a:solidFill>
                  <a:srgbClr val="FF0000"/>
                </a:solidFill>
                <a:cs typeface="Courier New" pitchFamily="49" charset="0"/>
              </a:rPr>
              <a:t>%d</a:t>
            </a:r>
            <a:r>
              <a:rPr lang="en-SG" sz="1400" b="1" dirty="0">
                <a:solidFill>
                  <a:srgbClr val="006600"/>
                </a:solidFill>
                <a:cs typeface="Courier New" pitchFamily="49" charset="0"/>
              </a:rPr>
              <a:t>"</a:t>
            </a:r>
            <a:r>
              <a:rPr lang="en-SG" sz="1400" b="1" dirty="0">
                <a:cs typeface="Courier New" pitchFamily="49" charset="0"/>
              </a:rPr>
              <a:t>, &amp;</a:t>
            </a:r>
            <a:r>
              <a:rPr lang="en-SG" sz="1400" b="1" dirty="0" err="1">
                <a:cs typeface="Courier New" pitchFamily="49" charset="0"/>
              </a:rPr>
              <a:t>num</a:t>
            </a:r>
            <a:r>
              <a:rPr lang="en-SG" sz="1400" b="1" dirty="0">
                <a:cs typeface="Courier New" pitchFamily="49" charset="0"/>
              </a:rPr>
              <a:t>) == </a:t>
            </a:r>
            <a:r>
              <a:rPr lang="en-SG" sz="1400" b="1" dirty="0">
                <a:solidFill>
                  <a:srgbClr val="006600"/>
                </a:solidFill>
                <a:cs typeface="Courier New" pitchFamily="49" charset="0"/>
              </a:rPr>
              <a:t>1 </a:t>
            </a:r>
            <a:r>
              <a:rPr lang="en-SG" sz="1400" b="1" dirty="0">
                <a:cs typeface="Courier New" pitchFamily="49" charset="0"/>
              </a:rPr>
              <a:t>)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1400" b="1" dirty="0" smtClean="0">
                <a:cs typeface="Courier New" pitchFamily="49" charset="0"/>
              </a:rPr>
              <a:t>      </a:t>
            </a:r>
            <a:r>
              <a:rPr lang="en-SG" sz="1400" b="1" dirty="0" err="1">
                <a:solidFill>
                  <a:srgbClr val="CC6600"/>
                </a:solidFill>
              </a:rPr>
              <a:t>fprintf</a:t>
            </a:r>
            <a:r>
              <a:rPr lang="en-SG" sz="1400" b="1" dirty="0" smtClean="0">
                <a:cs typeface="Courier New" pitchFamily="49" charset="0"/>
              </a:rPr>
              <a:t>(</a:t>
            </a:r>
            <a:r>
              <a:rPr lang="en-SG" sz="1400" b="1" dirty="0" err="1" smtClean="0">
                <a:cs typeface="Courier New" pitchFamily="49" charset="0"/>
              </a:rPr>
              <a:t>outfile</a:t>
            </a:r>
            <a:r>
              <a:rPr lang="en-SG" sz="1400" b="1" dirty="0" smtClean="0">
                <a:cs typeface="Courier New" pitchFamily="49" charset="0"/>
              </a:rPr>
              <a:t>, </a:t>
            </a:r>
            <a:r>
              <a:rPr lang="en-SG" sz="1400" b="1" dirty="0" smtClean="0">
                <a:solidFill>
                  <a:srgbClr val="006600"/>
                </a:solidFill>
                <a:cs typeface="Courier New" pitchFamily="49" charset="0"/>
              </a:rPr>
              <a:t>"Value</a:t>
            </a:r>
            <a:r>
              <a:rPr lang="en-SG" sz="1400" b="1" dirty="0" smtClean="0">
                <a:cs typeface="Courier New" pitchFamily="49" charset="0"/>
              </a:rPr>
              <a:t> </a:t>
            </a:r>
            <a:r>
              <a:rPr lang="en-SG" sz="1400" b="1" dirty="0">
                <a:solidFill>
                  <a:srgbClr val="006600"/>
                </a:solidFill>
                <a:cs typeface="Courier New" pitchFamily="49" charset="0"/>
              </a:rPr>
              <a:t>read:</a:t>
            </a:r>
            <a:r>
              <a:rPr lang="en-SG" sz="1400" b="1" dirty="0">
                <a:cs typeface="Courier New" pitchFamily="49" charset="0"/>
              </a:rPr>
              <a:t> </a:t>
            </a:r>
            <a:r>
              <a:rPr lang="en-SG" sz="1400" b="1" dirty="0">
                <a:solidFill>
                  <a:srgbClr val="FF0000"/>
                </a:solidFill>
                <a:cs typeface="Courier New" pitchFamily="49" charset="0"/>
              </a:rPr>
              <a:t>%d\n</a:t>
            </a:r>
            <a:r>
              <a:rPr lang="en-SG" sz="1400" b="1" dirty="0">
                <a:solidFill>
                  <a:srgbClr val="006600"/>
                </a:solidFill>
                <a:cs typeface="Courier New" pitchFamily="49" charset="0"/>
              </a:rPr>
              <a:t>"</a:t>
            </a:r>
            <a:r>
              <a:rPr lang="en-SG" sz="1400" b="1" dirty="0">
                <a:cs typeface="Courier New" pitchFamily="49" charset="0"/>
              </a:rPr>
              <a:t>, </a:t>
            </a:r>
            <a:r>
              <a:rPr lang="en-SG" sz="1400" b="1" dirty="0" err="1">
                <a:cs typeface="Courier New" pitchFamily="49" charset="0"/>
              </a:rPr>
              <a:t>num</a:t>
            </a:r>
            <a:r>
              <a:rPr lang="en-SG" sz="1400" b="1" dirty="0">
                <a:cs typeface="Courier New" pitchFamily="49" charset="0"/>
              </a:rPr>
              <a:t>);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en-SG" sz="1400" b="1" dirty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1400" b="1" dirty="0" smtClean="0">
                <a:cs typeface="Courier New" pitchFamily="49" charset="0"/>
              </a:rPr>
              <a:t>   </a:t>
            </a:r>
            <a:r>
              <a:rPr lang="en-SG" sz="1400" b="1" dirty="0" err="1" smtClean="0">
                <a:solidFill>
                  <a:srgbClr val="CC6600"/>
                </a:solidFill>
              </a:rPr>
              <a:t>fclose</a:t>
            </a:r>
            <a:r>
              <a:rPr lang="en-SG" sz="1400" b="1" dirty="0" smtClean="0">
                <a:cs typeface="Courier New" pitchFamily="49" charset="0"/>
              </a:rPr>
              <a:t>(</a:t>
            </a:r>
            <a:r>
              <a:rPr lang="en-SG" sz="1400" b="1" dirty="0" err="1" smtClean="0">
                <a:cs typeface="Courier New" pitchFamily="49" charset="0"/>
              </a:rPr>
              <a:t>infile</a:t>
            </a:r>
            <a:r>
              <a:rPr lang="en-SG" sz="1400" b="1" dirty="0">
                <a:cs typeface="Courier New" pitchFamily="49" charset="0"/>
              </a:rPr>
              <a:t>); </a:t>
            </a:r>
            <a:r>
              <a:rPr lang="en-SG" sz="1400" b="1" dirty="0" err="1">
                <a:solidFill>
                  <a:srgbClr val="CC6600"/>
                </a:solidFill>
              </a:rPr>
              <a:t>fclose</a:t>
            </a:r>
            <a:r>
              <a:rPr lang="en-SG" sz="1400" b="1" dirty="0">
                <a:cs typeface="Courier New" pitchFamily="49" charset="0"/>
              </a:rPr>
              <a:t>(</a:t>
            </a:r>
            <a:r>
              <a:rPr lang="en-SG" sz="1400" b="1" dirty="0" err="1">
                <a:cs typeface="Courier New" pitchFamily="49" charset="0"/>
              </a:rPr>
              <a:t>outfile</a:t>
            </a:r>
            <a:r>
              <a:rPr lang="en-SG" sz="1400" b="1" dirty="0" smtClean="0">
                <a:cs typeface="Courier New" pitchFamily="49" charset="0"/>
              </a:rPr>
              <a:t>);</a:t>
            </a:r>
            <a:endParaRPr lang="en-SG" sz="1400" b="1" dirty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en-SG" sz="1400" b="1" dirty="0">
              <a:cs typeface="Courier New" pitchFamily="49" charset="0"/>
            </a:endParaRP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1400" b="1" dirty="0">
                <a:cs typeface="Courier New" pitchFamily="49" charset="0"/>
              </a:rPr>
              <a:t>	</a:t>
            </a:r>
            <a:r>
              <a:rPr lang="en-SG" sz="1400" b="1" dirty="0">
                <a:solidFill>
                  <a:srgbClr val="0000FF"/>
                </a:solidFill>
                <a:ea typeface="宋体" pitchFamily="2" charset="-122"/>
                <a:cs typeface="Courier New" pitchFamily="49" charset="0"/>
              </a:rPr>
              <a:t>return</a:t>
            </a:r>
            <a:r>
              <a:rPr lang="en-SG" sz="1400" b="1" dirty="0">
                <a:cs typeface="Courier New" pitchFamily="49" charset="0"/>
              </a:rPr>
              <a:t> </a:t>
            </a:r>
            <a:r>
              <a:rPr lang="en-SG" sz="1400" b="1" dirty="0">
                <a:solidFill>
                  <a:srgbClr val="006600"/>
                </a:solidFill>
                <a:cs typeface="Courier New" pitchFamily="49" charset="0"/>
              </a:rPr>
              <a:t>0</a:t>
            </a:r>
            <a:r>
              <a:rPr lang="en-SG" sz="1400" b="1" dirty="0">
                <a:cs typeface="Courier New" pitchFamily="49" charset="0"/>
              </a:rPr>
              <a:t>;</a:t>
            </a:r>
          </a:p>
          <a:p>
            <a:pPr algn="l"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1400" b="1" dirty="0">
                <a:cs typeface="Courier New" pitchFamily="49" charset="0"/>
              </a:rPr>
              <a:t>}</a:t>
            </a:r>
            <a:endParaRPr lang="en-SG" sz="1400" b="1" dirty="0" smtClean="0">
              <a:cs typeface="Courier New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7889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4400" dirty="0" smtClean="0">
                <a:solidFill>
                  <a:srgbClr val="E46C0A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Quick Review on File and I/O #1</a:t>
            </a:r>
          </a:p>
        </p:txBody>
      </p:sp>
      <p:sp>
        <p:nvSpPr>
          <p:cNvPr id="9" name="Slide Number Placeholder 3"/>
          <p:cNvSpPr txBox="1">
            <a:spLocks noGrp="1"/>
          </p:cNvSpPr>
          <p:nvPr/>
        </p:nvSpPr>
        <p:spPr bwMode="auto">
          <a:xfrm>
            <a:off x="8225680" y="6425713"/>
            <a:ext cx="52278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7E0D310-E243-4863-86A5-9F988E56BD2C}" type="slidenum">
              <a:rPr lang="en-SG" altLang="zh-CN" sz="800" dirty="0">
                <a:solidFill>
                  <a:srgbClr val="E46C0A"/>
                </a:solidFill>
                <a:latin typeface="Arial Black" pitchFamily="34" charset="0"/>
              </a:rPr>
              <a:pPr algn="r" eaLnBrk="1" hangingPunct="1"/>
              <a:t>9</a:t>
            </a:fld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 </a:t>
            </a:r>
            <a:r>
              <a:rPr lang="en-US" altLang="zh-CN" sz="800" dirty="0" smtClean="0">
                <a:solidFill>
                  <a:srgbClr val="E46C0A"/>
                </a:solidFill>
                <a:latin typeface="Arial Black" pitchFamily="34" charset="0"/>
              </a:rPr>
              <a:t> </a:t>
            </a:r>
            <a:endParaRPr lang="en-SG" altLang="zh-CN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  <p:sp>
        <p:nvSpPr>
          <p:cNvPr id="14" name="Line Callout 2 (Border and Accent Bar) 13"/>
          <p:cNvSpPr/>
          <p:nvPr/>
        </p:nvSpPr>
        <p:spPr bwMode="auto">
          <a:xfrm>
            <a:off x="4292258" y="1283884"/>
            <a:ext cx="1728192" cy="338554"/>
          </a:xfrm>
          <a:prstGeom prst="accentBorderCallout2">
            <a:avLst>
              <a:gd name="adj1" fmla="val 17455"/>
              <a:gd name="adj2" fmla="val -4740"/>
              <a:gd name="adj3" fmla="val 15573"/>
              <a:gd name="adj4" fmla="val -25136"/>
              <a:gd name="adj5" fmla="val 44909"/>
              <a:gd name="adj6" fmla="val -70414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sz="16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for exit() function</a:t>
            </a:r>
            <a:endParaRPr lang="en-US" sz="16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Line Callout 2 (Border and Accent Bar) 21"/>
          <p:cNvSpPr/>
          <p:nvPr/>
        </p:nvSpPr>
        <p:spPr bwMode="auto">
          <a:xfrm>
            <a:off x="6804248" y="4509120"/>
            <a:ext cx="1899588" cy="584775"/>
          </a:xfrm>
          <a:prstGeom prst="accentBorderCallout2">
            <a:avLst>
              <a:gd name="adj1" fmla="val 17455"/>
              <a:gd name="adj2" fmla="val -4740"/>
              <a:gd name="adj3" fmla="val 18750"/>
              <a:gd name="adj4" fmla="val -28067"/>
              <a:gd name="adj5" fmla="val 47751"/>
              <a:gd name="adj6" fmla="val -60824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SG" sz="16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ead data while detecting end of file</a:t>
            </a:r>
            <a:endParaRPr lang="en-US" sz="16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Line Callout 2 (Border and Accent Bar) 22"/>
          <p:cNvSpPr/>
          <p:nvPr/>
        </p:nvSpPr>
        <p:spPr bwMode="auto">
          <a:xfrm>
            <a:off x="3419872" y="5813997"/>
            <a:ext cx="2376264" cy="338554"/>
          </a:xfrm>
          <a:prstGeom prst="accentBorderCallout2">
            <a:avLst>
              <a:gd name="adj1" fmla="val 17455"/>
              <a:gd name="adj2" fmla="val -4740"/>
              <a:gd name="adj3" fmla="val 15572"/>
              <a:gd name="adj4" fmla="val -21062"/>
              <a:gd name="adj5" fmla="val -41218"/>
              <a:gd name="adj6" fmla="val -48922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sz="16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Close files after processing</a:t>
            </a:r>
            <a:endParaRPr lang="en-US" sz="16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88224" y="2874186"/>
            <a:ext cx="1887386" cy="1490918"/>
            <a:chOff x="6588224" y="2874186"/>
            <a:chExt cx="1887386" cy="1490918"/>
          </a:xfrm>
        </p:grpSpPr>
        <p:sp>
          <p:nvSpPr>
            <p:cNvPr id="10" name="Right Brace 9"/>
            <p:cNvSpPr>
              <a:spLocks/>
            </p:cNvSpPr>
            <p:nvPr/>
          </p:nvSpPr>
          <p:spPr bwMode="auto">
            <a:xfrm>
              <a:off x="6588224" y="2874186"/>
              <a:ext cx="251402" cy="1490918"/>
            </a:xfrm>
            <a:prstGeom prst="rightBrace">
              <a:avLst>
                <a:gd name="adj1" fmla="val 8336"/>
                <a:gd name="adj2" fmla="val 51247"/>
              </a:avLst>
            </a:prstGeom>
            <a:noFill/>
            <a:ln w="127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6978745" y="3327257"/>
              <a:ext cx="1496865" cy="584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SG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Open files with error checking</a:t>
              </a:r>
              <a:endParaRPr lang="en-US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5" name="Line Callout 2 (Border and Accent Bar) 14"/>
          <p:cNvSpPr/>
          <p:nvPr/>
        </p:nvSpPr>
        <p:spPr bwMode="auto">
          <a:xfrm>
            <a:off x="6516216" y="5373216"/>
            <a:ext cx="2346816" cy="338554"/>
          </a:xfrm>
          <a:prstGeom prst="accentBorderCallout2">
            <a:avLst>
              <a:gd name="adj1" fmla="val 17455"/>
              <a:gd name="adj2" fmla="val -4740"/>
              <a:gd name="adj3" fmla="val 18750"/>
              <a:gd name="adj4" fmla="val -28067"/>
              <a:gd name="adj5" fmla="val -33192"/>
              <a:gd name="adj6" fmla="val -59691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Write data to another file</a:t>
            </a:r>
            <a:endParaRPr lang="en-US" sz="16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Line Callout 2 (Border and Accent Bar) 16"/>
          <p:cNvSpPr/>
          <p:nvPr/>
        </p:nvSpPr>
        <p:spPr bwMode="auto">
          <a:xfrm>
            <a:off x="4716016" y="2132856"/>
            <a:ext cx="2808312" cy="338554"/>
          </a:xfrm>
          <a:prstGeom prst="accentBorderCallout2">
            <a:avLst>
              <a:gd name="adj1" fmla="val 17455"/>
              <a:gd name="adj2" fmla="val -4740"/>
              <a:gd name="adj3" fmla="val 18750"/>
              <a:gd name="adj4" fmla="val -20156"/>
              <a:gd name="adj5" fmla="val 44908"/>
              <a:gd name="adj6" fmla="val -37278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sz="16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Define pointers for </a:t>
            </a:r>
            <a:r>
              <a:rPr lang="en-SG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I/O streams</a:t>
            </a:r>
            <a:endParaRPr lang="en-US" sz="16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9512" y="6436568"/>
            <a:ext cx="2514600" cy="21544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800" dirty="0">
                <a:solidFill>
                  <a:srgbClr val="E46C0A"/>
                </a:solidFill>
                <a:latin typeface="Arial Black" pitchFamily="34" charset="0"/>
              </a:rPr>
              <a:t>©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CS1010 (AY2011/12 </a:t>
            </a:r>
            <a:r>
              <a:rPr lang="en-US" sz="800" dirty="0">
                <a:solidFill>
                  <a:srgbClr val="E46C0A"/>
                </a:solidFill>
                <a:latin typeface="Arial Black" pitchFamily="34" charset="0"/>
              </a:rPr>
              <a:t>Semester </a:t>
            </a:r>
            <a:r>
              <a:rPr lang="en-US" sz="800" dirty="0" smtClean="0">
                <a:solidFill>
                  <a:srgbClr val="E46C0A"/>
                </a:solidFill>
                <a:latin typeface="Arial Black" pitchFamily="34" charset="0"/>
              </a:rPr>
              <a:t>2)</a:t>
            </a:r>
            <a:endParaRPr lang="en-US" sz="800" dirty="0">
              <a:solidFill>
                <a:srgbClr val="E46C0A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968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" grpId="0" animBg="1"/>
      <p:bldP spid="23" grpId="0" animBg="1"/>
      <p:bldP spid="15" grpId="0" animBg="1"/>
      <p:bldP spid="17" grpId="0" animBg="1"/>
    </p:bldLst>
  </p:timing>
</p:sld>
</file>

<file path=ppt/theme/theme1.xml><?xml version="1.0" encoding="utf-8"?>
<a:theme xmlns:a="http://schemas.openxmlformats.org/drawingml/2006/main" name="Network">
  <a:themeElements>
    <a:clrScheme name="Network 12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3B087E"/>
      </a:hlink>
      <a:folHlink>
        <a:srgbClr val="D8D8EC"/>
      </a:folHlink>
    </a:clrScheme>
    <a:fontScheme name="Netwo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0">
          <a:solidFill>
            <a:srgbClr val="C00000"/>
          </a:solidFill>
          <a:round/>
          <a:headEnd/>
          <a:tailEnd type="none" w="med" len="med"/>
        </a:ln>
        <a:extLst>
          <a:ext uri="{909E8E84-426E-40DD-AFC4-6F175D3DCCD1}">
            <a14:hiddenFill xmlns="" xmlns:a14="http://schemas.microsoft.com/office/drawing/2010/main">
              <a:solidFill>
                <a:srgbClr val="FFFFFF"/>
              </a:solidFill>
            </a14:hiddenFill>
          </a:ext>
        </a:extLst>
      </a:spPr>
      <a:bodyPr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  <a:txDef>
      <a:spPr bwMode="auto">
        <a:solidFill>
          <a:schemeClr val="accent2">
            <a:lumMod val="20000"/>
            <a:lumOff val="80000"/>
          </a:schemeClr>
        </a:solidFill>
        <a:ln w="9525">
          <a:noFill/>
          <a:miter lim="800000"/>
          <a:headEnd/>
          <a:tailEnd/>
        </a:ln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1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142F72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2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3B087E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19050" cap="flat" cmpd="sng" algn="ctr">
          <a:solidFill>
            <a:srgbClr val="A5BBCE"/>
          </a:solidFill>
          <a:prstDash val="solid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11101</TotalTime>
  <Words>2159</Words>
  <Application>Microsoft Office PowerPoint</Application>
  <PresentationFormat>On-screen Show (4:3)</PresentationFormat>
  <Paragraphs>583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Network</vt:lpstr>
      <vt:lpstr>1_L1 - Basic of C++</vt:lpstr>
      <vt:lpstr>CS1010:  Programming Methodology  Discussion Group ? Week 13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 discussion session</dc:title>
  <dc:creator>Zhou Lifeng</dc:creator>
  <cp:lastModifiedBy>SkyUN.Org</cp:lastModifiedBy>
  <cp:revision>7593</cp:revision>
  <dcterms:created xsi:type="dcterms:W3CDTF">2008-08-09T10:58:48Z</dcterms:created>
  <dcterms:modified xsi:type="dcterms:W3CDTF">2012-04-08T07:31:29Z</dcterms:modified>
</cp:coreProperties>
</file>